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79" r:id="rId5"/>
    <p:sldId id="280" r:id="rId6"/>
    <p:sldId id="28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14"/>
      </p:cViewPr>
      <p:guideLst>
        <p:guide orient="horz" pos="2160"/>
        <p:guide pos="2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28 </a:t>
            </a:r>
            <a:r>
              <a:rPr lang="zh-CN" altLang="en-US" dirty="0" smtClean="0"/>
              <a:t>有上下界</a:t>
            </a:r>
            <a:r>
              <a:rPr lang="zh-CN" altLang="en-US" dirty="0" smtClean="0"/>
              <a:t>网络流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28.1  </a:t>
            </a:r>
            <a:r>
              <a:rPr lang="zh-CN" altLang="en-US" dirty="0" smtClean="0"/>
              <a:t>无源汇有上下界可行流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5280"/>
            <a:ext cx="8229600" cy="4876800"/>
          </a:xfrm>
        </p:spPr>
        <p:txBody>
          <a:bodyPr>
            <a:normAutofit/>
          </a:bodyPr>
          <a:lstStyle/>
          <a:p>
            <a:r>
              <a:rPr lang="zh-CN" altLang="en-US" dirty="0"/>
              <a:t>网络没有源点和汇点</a:t>
            </a:r>
            <a:endParaRPr lang="zh-CN" altLang="en-US" dirty="0"/>
          </a:p>
          <a:p>
            <a:r>
              <a:rPr lang="zh-CN" altLang="en-US" dirty="0"/>
              <a:t>每个网络边，存在两个权值，即流量下界</a:t>
            </a:r>
            <a:r>
              <a:rPr lang="en-US" altLang="zh-CN" dirty="0"/>
              <a:t>B</a:t>
            </a:r>
            <a:r>
              <a:rPr lang="zh-CN" altLang="en-US" dirty="0"/>
              <a:t>和上界（容量）</a:t>
            </a:r>
            <a:r>
              <a:rPr lang="en-US" altLang="zh-CN" dirty="0"/>
              <a:t>C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能满足上下届</a:t>
            </a:r>
            <a:r>
              <a:rPr lang="zh-CN" altLang="en-US" dirty="0"/>
              <a:t>条件</a:t>
            </a:r>
            <a:r>
              <a:rPr lang="zh-CN" altLang="en-US" dirty="0"/>
              <a:t>，并且满足平衡的流是可行流。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67355" y="2768600"/>
            <a:ext cx="321310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3467735" y="3498850"/>
            <a:ext cx="321310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3059430" y="4176395"/>
            <a:ext cx="321310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0" name="椭圆 19"/>
          <p:cNvSpPr/>
          <p:nvPr/>
        </p:nvSpPr>
        <p:spPr>
          <a:xfrm>
            <a:off x="1699260" y="3545205"/>
            <a:ext cx="321310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22" name="直接箭头连接符 21"/>
          <p:cNvCxnSpPr>
            <a:stCxn id="20" idx="7"/>
            <a:endCxn id="11" idx="2"/>
          </p:cNvCxnSpPr>
          <p:nvPr/>
        </p:nvCxnSpPr>
        <p:spPr>
          <a:xfrm flipV="1">
            <a:off x="1973580" y="2948940"/>
            <a:ext cx="993775" cy="648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020570" y="3725545"/>
            <a:ext cx="1447165" cy="4635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5"/>
            <a:endCxn id="13" idx="2"/>
          </p:cNvCxnSpPr>
          <p:nvPr/>
        </p:nvCxnSpPr>
        <p:spPr>
          <a:xfrm>
            <a:off x="1973580" y="3852545"/>
            <a:ext cx="1085850" cy="50419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699260" y="2970530"/>
            <a:ext cx="9715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(2</a:t>
            </a:r>
            <a:r>
              <a:rPr lang="zh-CN" altLang="en-US"/>
              <a:t>，</a:t>
            </a:r>
            <a:r>
              <a:rPr lang="en-US" altLang="zh-CN"/>
              <a:t>5)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2270125" y="3359785"/>
            <a:ext cx="697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(1,3)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1699260" y="4176395"/>
            <a:ext cx="7124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(1,7)</a:t>
            </a:r>
            <a:endParaRPr lang="en-US" altLang="zh-CN"/>
          </a:p>
        </p:txBody>
      </p:sp>
      <p:cxnSp>
        <p:nvCxnSpPr>
          <p:cNvPr id="4" name="直接箭头连接符 3"/>
          <p:cNvCxnSpPr>
            <a:stCxn id="11" idx="5"/>
            <a:endCxn id="12" idx="0"/>
          </p:cNvCxnSpPr>
          <p:nvPr/>
        </p:nvCxnSpPr>
        <p:spPr>
          <a:xfrm>
            <a:off x="3241675" y="3075940"/>
            <a:ext cx="386715" cy="422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12" idx="4"/>
            <a:endCxn id="13" idx="7"/>
          </p:cNvCxnSpPr>
          <p:nvPr/>
        </p:nvCxnSpPr>
        <p:spPr>
          <a:xfrm flipH="1">
            <a:off x="3333750" y="3858895"/>
            <a:ext cx="294640" cy="370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380740" y="2970530"/>
            <a:ext cx="9715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(3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789045" y="3921760"/>
            <a:ext cx="7124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(1,8)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3059430" y="5050155"/>
            <a:ext cx="321310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559810" y="5780405"/>
            <a:ext cx="321310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151505" y="6457950"/>
            <a:ext cx="321310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1791335" y="5826760"/>
            <a:ext cx="321310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15" name="直接箭头连接符 14"/>
          <p:cNvCxnSpPr>
            <a:stCxn id="14" idx="7"/>
            <a:endCxn id="8" idx="2"/>
          </p:cNvCxnSpPr>
          <p:nvPr/>
        </p:nvCxnSpPr>
        <p:spPr>
          <a:xfrm flipV="1">
            <a:off x="2065655" y="5230495"/>
            <a:ext cx="993775" cy="648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112645" y="6007100"/>
            <a:ext cx="1447165" cy="4635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4" idx="5"/>
            <a:endCxn id="10" idx="2"/>
          </p:cNvCxnSpPr>
          <p:nvPr/>
        </p:nvCxnSpPr>
        <p:spPr>
          <a:xfrm>
            <a:off x="2065655" y="6134100"/>
            <a:ext cx="1085850" cy="50419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362835" y="5252085"/>
            <a:ext cx="400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2825115" y="5658485"/>
            <a:ext cx="697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2112645" y="6406515"/>
            <a:ext cx="7124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46" name="直接箭头连接符 45"/>
          <p:cNvCxnSpPr>
            <a:stCxn id="8" idx="5"/>
            <a:endCxn id="9" idx="0"/>
          </p:cNvCxnSpPr>
          <p:nvPr/>
        </p:nvCxnSpPr>
        <p:spPr>
          <a:xfrm>
            <a:off x="3333750" y="5357495"/>
            <a:ext cx="386715" cy="422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9" idx="4"/>
            <a:endCxn id="10" idx="7"/>
          </p:cNvCxnSpPr>
          <p:nvPr/>
        </p:nvCxnSpPr>
        <p:spPr>
          <a:xfrm flipH="1">
            <a:off x="3425825" y="6140450"/>
            <a:ext cx="294640" cy="370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472815" y="5252085"/>
            <a:ext cx="4089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3881120" y="6203315"/>
            <a:ext cx="7124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28.2</a:t>
            </a:r>
            <a:r>
              <a:rPr lang="en-US" altLang="zh-CN" dirty="0" smtClean="0"/>
              <a:t>  </a:t>
            </a:r>
            <a:r>
              <a:rPr lang="zh-CN" altLang="en-US" dirty="0" smtClean="0"/>
              <a:t>算法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63700"/>
            <a:ext cx="8229600" cy="4876800"/>
          </a:xfrm>
        </p:spPr>
        <p:txBody>
          <a:bodyPr>
            <a:normAutofit lnSpcReduction="10000"/>
          </a:bodyPr>
          <a:lstStyle/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以</a:t>
            </a:r>
            <a:r>
              <a:rPr lang="en-US" altLang="zh-CN" dirty="0"/>
              <a:t>B</a:t>
            </a:r>
            <a:r>
              <a:rPr lang="zh-CN" altLang="en-US" dirty="0"/>
              <a:t>为初始流，构建残余流网络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/>
              <a:t>2 </a:t>
            </a:r>
            <a:r>
              <a:rPr lang="zh-CN" altLang="en-US" dirty="0"/>
              <a:t>添加一个源点</a:t>
            </a:r>
            <a:r>
              <a:rPr lang="en-US" altLang="zh-CN" dirty="0"/>
              <a:t>s</a:t>
            </a:r>
            <a:r>
              <a:rPr lang="zh-CN" altLang="en-US" dirty="0"/>
              <a:t>，一个汇点</a:t>
            </a:r>
            <a:r>
              <a:rPr lang="en-US" altLang="zh-CN" dirty="0"/>
              <a:t>t</a:t>
            </a:r>
            <a:r>
              <a:rPr lang="zh-CN" altLang="en-US" dirty="0"/>
              <a:t>，如果结点入流</a:t>
            </a:r>
            <a:r>
              <a:rPr lang="en-US" altLang="zh-CN" dirty="0"/>
              <a:t>&lt;</a:t>
            </a:r>
            <a:r>
              <a:rPr lang="zh-CN" altLang="en-US" dirty="0"/>
              <a:t>出流，故需要补充，故连向</a:t>
            </a:r>
            <a:r>
              <a:rPr lang="en-US" altLang="zh-CN" dirty="0"/>
              <a:t>t</a:t>
            </a:r>
            <a:r>
              <a:rPr lang="zh-CN" altLang="en-US" dirty="0"/>
              <a:t>。如果结点入流</a:t>
            </a:r>
            <a:r>
              <a:rPr lang="en-US" altLang="zh-CN" dirty="0"/>
              <a:t>&gt;</a:t>
            </a:r>
            <a:r>
              <a:rPr lang="zh-CN" altLang="en-US" dirty="0"/>
              <a:t>出流</a:t>
            </a:r>
            <a:r>
              <a:rPr lang="en-US" altLang="zh-CN" dirty="0"/>
              <a:t>,</a:t>
            </a:r>
            <a:r>
              <a:rPr lang="zh-CN" altLang="en-US" dirty="0"/>
              <a:t>需要减少入流，故</a:t>
            </a:r>
            <a:r>
              <a:rPr lang="en-US" altLang="zh-CN" dirty="0"/>
              <a:t>s</a:t>
            </a:r>
            <a:r>
              <a:rPr lang="zh-CN" altLang="en-US" dirty="0"/>
              <a:t>连向它。新连的边的容量为该结点达到平衡所需要的流量</a:t>
            </a:r>
            <a:endParaRPr lang="zh-CN" altLang="en-US" dirty="0"/>
          </a:p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002060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dirty="0">
                <a:solidFill>
                  <a:schemeClr val="tx1"/>
                </a:solidFill>
              </a:rPr>
              <a:t>dinic</a:t>
            </a:r>
            <a:r>
              <a:rPr lang="zh-CN" altLang="en-US" dirty="0">
                <a:solidFill>
                  <a:schemeClr val="tx1"/>
                </a:solidFill>
              </a:rPr>
              <a:t>算法求最大流，看是否在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zh-CN" altLang="en-US" dirty="0">
                <a:solidFill>
                  <a:schemeClr val="tx1"/>
                </a:solidFill>
              </a:rPr>
              <a:t>点满流。如果满流则可行。并可以得到需附加的</a:t>
            </a:r>
            <a:r>
              <a:rPr lang="zh-CN" altLang="en-US" dirty="0">
                <a:solidFill>
                  <a:schemeClr val="tx1"/>
                </a:solidFill>
              </a:rPr>
              <a:t>流。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06980" y="1504950"/>
            <a:ext cx="321310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3007360" y="2235200"/>
            <a:ext cx="321310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2599055" y="2912745"/>
            <a:ext cx="321310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0" name="椭圆 19"/>
          <p:cNvSpPr/>
          <p:nvPr/>
        </p:nvSpPr>
        <p:spPr>
          <a:xfrm>
            <a:off x="1238885" y="2281555"/>
            <a:ext cx="321310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22" name="直接箭头连接符 21"/>
          <p:cNvCxnSpPr>
            <a:stCxn id="20" idx="7"/>
            <a:endCxn id="11" idx="2"/>
          </p:cNvCxnSpPr>
          <p:nvPr/>
        </p:nvCxnSpPr>
        <p:spPr>
          <a:xfrm flipV="1">
            <a:off x="1513205" y="1685290"/>
            <a:ext cx="993775" cy="648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1560195" y="2461895"/>
            <a:ext cx="1447165" cy="4635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5"/>
            <a:endCxn id="13" idx="2"/>
          </p:cNvCxnSpPr>
          <p:nvPr/>
        </p:nvCxnSpPr>
        <p:spPr>
          <a:xfrm>
            <a:off x="1513205" y="2588895"/>
            <a:ext cx="1085850" cy="50419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238885" y="1706880"/>
            <a:ext cx="9715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(2</a:t>
            </a:r>
            <a:r>
              <a:rPr lang="zh-CN" altLang="en-US"/>
              <a:t>，</a:t>
            </a:r>
            <a:r>
              <a:rPr lang="en-US" altLang="zh-CN"/>
              <a:t>5)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1809750" y="2096135"/>
            <a:ext cx="697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(1,3)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1238885" y="2912745"/>
            <a:ext cx="7124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(1,7)</a:t>
            </a:r>
            <a:endParaRPr lang="en-US" altLang="zh-CN"/>
          </a:p>
        </p:txBody>
      </p:sp>
      <p:cxnSp>
        <p:nvCxnSpPr>
          <p:cNvPr id="4" name="直接箭头连接符 3"/>
          <p:cNvCxnSpPr>
            <a:stCxn id="11" idx="5"/>
            <a:endCxn id="12" idx="0"/>
          </p:cNvCxnSpPr>
          <p:nvPr/>
        </p:nvCxnSpPr>
        <p:spPr>
          <a:xfrm>
            <a:off x="2781300" y="1812290"/>
            <a:ext cx="386715" cy="422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12" idx="4"/>
            <a:endCxn id="13" idx="7"/>
          </p:cNvCxnSpPr>
          <p:nvPr/>
        </p:nvCxnSpPr>
        <p:spPr>
          <a:xfrm flipH="1">
            <a:off x="2873375" y="2595245"/>
            <a:ext cx="294640" cy="370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920365" y="1706880"/>
            <a:ext cx="9715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(3</a:t>
            </a:r>
            <a:r>
              <a:rPr lang="zh-CN" altLang="en-US"/>
              <a:t>，</a:t>
            </a:r>
            <a:r>
              <a:rPr lang="en-US" altLang="zh-CN"/>
              <a:t>5)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328670" y="2658110"/>
            <a:ext cx="7124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(1,8)</a:t>
            </a:r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6823710" y="1483360"/>
            <a:ext cx="321310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8" name="椭圆 17"/>
          <p:cNvSpPr/>
          <p:nvPr/>
        </p:nvSpPr>
        <p:spPr>
          <a:xfrm>
            <a:off x="7324090" y="2213610"/>
            <a:ext cx="321310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9" name="椭圆 18"/>
          <p:cNvSpPr/>
          <p:nvPr/>
        </p:nvSpPr>
        <p:spPr>
          <a:xfrm>
            <a:off x="7042785" y="3018155"/>
            <a:ext cx="321310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5555615" y="2259965"/>
            <a:ext cx="321310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25" name="直接箭头连接符 24"/>
          <p:cNvCxnSpPr>
            <a:stCxn id="21" idx="7"/>
            <a:endCxn id="17" idx="2"/>
          </p:cNvCxnSpPr>
          <p:nvPr/>
        </p:nvCxnSpPr>
        <p:spPr>
          <a:xfrm flipV="1">
            <a:off x="5829935" y="1663700"/>
            <a:ext cx="993775" cy="648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876925" y="2440305"/>
            <a:ext cx="1447165" cy="4635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1" idx="5"/>
            <a:endCxn id="19" idx="2"/>
          </p:cNvCxnSpPr>
          <p:nvPr/>
        </p:nvCxnSpPr>
        <p:spPr>
          <a:xfrm>
            <a:off x="5829935" y="2567305"/>
            <a:ext cx="1212850" cy="63119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127115" y="1685290"/>
            <a:ext cx="400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19875" y="2096135"/>
            <a:ext cx="697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2060"/>
                </a:solidFill>
              </a:rPr>
              <a:t>2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127115" y="2789555"/>
            <a:ext cx="7124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31" name="直接箭头连接符 30"/>
          <p:cNvCxnSpPr>
            <a:stCxn id="17" idx="5"/>
            <a:endCxn id="18" idx="0"/>
          </p:cNvCxnSpPr>
          <p:nvPr/>
        </p:nvCxnSpPr>
        <p:spPr>
          <a:xfrm>
            <a:off x="7098030" y="1790700"/>
            <a:ext cx="386715" cy="422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" idx="4"/>
            <a:endCxn id="19" idx="7"/>
          </p:cNvCxnSpPr>
          <p:nvPr/>
        </p:nvCxnSpPr>
        <p:spPr>
          <a:xfrm flipH="1">
            <a:off x="7317105" y="2573655"/>
            <a:ext cx="167640" cy="497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985635" y="1805305"/>
            <a:ext cx="6115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7255510" y="2700020"/>
            <a:ext cx="7124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38" name="椭圆 37"/>
          <p:cNvSpPr/>
          <p:nvPr/>
        </p:nvSpPr>
        <p:spPr>
          <a:xfrm>
            <a:off x="6823710" y="692785"/>
            <a:ext cx="431800" cy="3600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2060"/>
                </a:solidFill>
              </a:rPr>
              <a:t>t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255000" y="2228850"/>
            <a:ext cx="431800" cy="3600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2060"/>
                </a:solidFill>
              </a:rPr>
              <a:t>s</a:t>
            </a:r>
            <a:endParaRPr lang="en-US" altLang="zh-CN">
              <a:solidFill>
                <a:srgbClr val="002060"/>
              </a:solidFill>
            </a:endParaRPr>
          </a:p>
        </p:txBody>
      </p:sp>
      <p:cxnSp>
        <p:nvCxnSpPr>
          <p:cNvPr id="40" name="直接箭头连接符 39"/>
          <p:cNvCxnSpPr>
            <a:stCxn id="17" idx="0"/>
            <a:endCxn id="38" idx="4"/>
          </p:cNvCxnSpPr>
          <p:nvPr/>
        </p:nvCxnSpPr>
        <p:spPr>
          <a:xfrm flipV="1">
            <a:off x="6984365" y="1052830"/>
            <a:ext cx="55245" cy="4305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18" idx="6"/>
          </p:cNvCxnSpPr>
          <p:nvPr/>
        </p:nvCxnSpPr>
        <p:spPr>
          <a:xfrm flipH="1" flipV="1">
            <a:off x="7645400" y="2393950"/>
            <a:ext cx="598805" cy="266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052310" y="1139190"/>
            <a:ext cx="697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7740015" y="2028190"/>
            <a:ext cx="3289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28.3 </a:t>
            </a:r>
            <a:r>
              <a:rPr lang="zh-CN" altLang="en-US" dirty="0" smtClean="0"/>
              <a:t>有源汇有上下界最大流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63700"/>
            <a:ext cx="8229600" cy="4876800"/>
          </a:xfrm>
        </p:spPr>
        <p:txBody>
          <a:bodyPr>
            <a:normAutofit lnSpcReduction="10000"/>
          </a:bodyPr>
          <a:lstStyle/>
          <a:p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把边拆分成必要弧</a:t>
            </a:r>
            <a:r>
              <a:rPr lang="en-US" altLang="zh-CN" dirty="0"/>
              <a:t>(</a:t>
            </a:r>
            <a:r>
              <a:rPr lang="zh-CN" altLang="en-US" dirty="0"/>
              <a:t>下界</a:t>
            </a:r>
            <a:r>
              <a:rPr lang="en-US" altLang="zh-CN" dirty="0"/>
              <a:t>)</a:t>
            </a:r>
            <a:r>
              <a:rPr lang="zh-CN" altLang="en-US" dirty="0"/>
              <a:t>和非必要弧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添加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点和</a:t>
            </a:r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zh-CN" altLang="en-US" dirty="0">
                <a:solidFill>
                  <a:schemeClr val="tx1"/>
                </a:solidFill>
              </a:rPr>
              <a:t>点，让原必要弧从</a:t>
            </a:r>
            <a:r>
              <a:rPr lang="en-US" altLang="zh-CN" dirty="0">
                <a:solidFill>
                  <a:schemeClr val="tx1"/>
                </a:solidFill>
              </a:rPr>
              <a:t>x,y</a:t>
            </a:r>
            <a:r>
              <a:rPr lang="zh-CN" altLang="en-US" dirty="0">
                <a:solidFill>
                  <a:schemeClr val="tx1"/>
                </a:solidFill>
              </a:rPr>
              <a:t>过渡下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得到等价图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195195" y="2060575"/>
            <a:ext cx="516890" cy="450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5889625" y="2060575"/>
            <a:ext cx="516890" cy="450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239135" y="2060575"/>
            <a:ext cx="516890" cy="450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4564380" y="2060575"/>
            <a:ext cx="516890" cy="450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16" name="直接箭头连接符 15"/>
          <p:cNvCxnSpPr>
            <a:stCxn id="10" idx="6"/>
            <a:endCxn id="14" idx="2"/>
          </p:cNvCxnSpPr>
          <p:nvPr/>
        </p:nvCxnSpPr>
        <p:spPr>
          <a:xfrm>
            <a:off x="3756025" y="2286000"/>
            <a:ext cx="808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8" idx="6"/>
            <a:endCxn id="10" idx="2"/>
          </p:cNvCxnSpPr>
          <p:nvPr/>
        </p:nvCxnSpPr>
        <p:spPr>
          <a:xfrm>
            <a:off x="2712085" y="2286000"/>
            <a:ext cx="527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4" idx="6"/>
            <a:endCxn id="9" idx="2"/>
          </p:cNvCxnSpPr>
          <p:nvPr/>
        </p:nvCxnSpPr>
        <p:spPr>
          <a:xfrm>
            <a:off x="5081270" y="2286000"/>
            <a:ext cx="808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800985" y="1934210"/>
            <a:ext cx="5003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2,6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3896995" y="2013585"/>
            <a:ext cx="5003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3,4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5249545" y="2013585"/>
            <a:ext cx="5003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3,7</a:t>
            </a:r>
            <a:endParaRPr lang="en-US" altLang="zh-CN"/>
          </a:p>
        </p:txBody>
      </p:sp>
      <p:sp>
        <p:nvSpPr>
          <p:cNvPr id="48" name="椭圆 47"/>
          <p:cNvSpPr/>
          <p:nvPr/>
        </p:nvSpPr>
        <p:spPr>
          <a:xfrm>
            <a:off x="2106930" y="3263900"/>
            <a:ext cx="516890" cy="450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49" name="椭圆 48"/>
          <p:cNvSpPr/>
          <p:nvPr/>
        </p:nvSpPr>
        <p:spPr>
          <a:xfrm>
            <a:off x="5801360" y="3263900"/>
            <a:ext cx="516890" cy="450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52" name="椭圆 51"/>
          <p:cNvSpPr/>
          <p:nvPr/>
        </p:nvSpPr>
        <p:spPr>
          <a:xfrm>
            <a:off x="3150870" y="3263900"/>
            <a:ext cx="516890" cy="450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3" name="椭圆 52"/>
          <p:cNvSpPr/>
          <p:nvPr/>
        </p:nvSpPr>
        <p:spPr>
          <a:xfrm>
            <a:off x="4476115" y="3263900"/>
            <a:ext cx="516890" cy="450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54" name="直接箭头连接符 53"/>
          <p:cNvCxnSpPr>
            <a:stCxn id="52" idx="6"/>
            <a:endCxn id="53" idx="2"/>
          </p:cNvCxnSpPr>
          <p:nvPr/>
        </p:nvCxnSpPr>
        <p:spPr>
          <a:xfrm>
            <a:off x="3739515" y="3489325"/>
            <a:ext cx="808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8" idx="6"/>
            <a:endCxn id="52" idx="2"/>
          </p:cNvCxnSpPr>
          <p:nvPr/>
        </p:nvCxnSpPr>
        <p:spPr>
          <a:xfrm>
            <a:off x="2695575" y="3489325"/>
            <a:ext cx="527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3" idx="6"/>
            <a:endCxn id="49" idx="2"/>
          </p:cNvCxnSpPr>
          <p:nvPr/>
        </p:nvCxnSpPr>
        <p:spPr>
          <a:xfrm>
            <a:off x="5064760" y="3489325"/>
            <a:ext cx="808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2712720" y="3137535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3808730" y="3216910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5161280" y="3216910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60" name="曲线连接符 59"/>
          <p:cNvCxnSpPr/>
          <p:nvPr/>
        </p:nvCxnSpPr>
        <p:spPr>
          <a:xfrm rot="5400000" flipV="1">
            <a:off x="2942590" y="3218180"/>
            <a:ext cx="66040" cy="861060"/>
          </a:xfrm>
          <a:prstGeom prst="curvedConnector3">
            <a:avLst>
              <a:gd name="adj1" fmla="val 46057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52" idx="5"/>
            <a:endCxn id="53" idx="3"/>
          </p:cNvCxnSpPr>
          <p:nvPr/>
        </p:nvCxnSpPr>
        <p:spPr>
          <a:xfrm rot="5400000" flipV="1">
            <a:off x="4071620" y="3168650"/>
            <a:ext cx="3175" cy="959485"/>
          </a:xfrm>
          <a:prstGeom prst="curvedConnector3">
            <a:avLst>
              <a:gd name="adj1" fmla="val 962000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53" idx="4"/>
            <a:endCxn id="49" idx="3"/>
          </p:cNvCxnSpPr>
          <p:nvPr/>
        </p:nvCxnSpPr>
        <p:spPr>
          <a:xfrm rot="5400000" flipH="1" flipV="1">
            <a:off x="5272405" y="3110230"/>
            <a:ext cx="66040" cy="1142365"/>
          </a:xfrm>
          <a:prstGeom prst="curvedConnector3">
            <a:avLst>
              <a:gd name="adj1" fmla="val -360096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2750820" y="4012565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3918585" y="3919220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5318125" y="3919220"/>
            <a:ext cx="1530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3" name="椭圆 92"/>
          <p:cNvSpPr/>
          <p:nvPr/>
        </p:nvSpPr>
        <p:spPr>
          <a:xfrm>
            <a:off x="2018665" y="4969510"/>
            <a:ext cx="516890" cy="450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94" name="椭圆 93"/>
          <p:cNvSpPr/>
          <p:nvPr/>
        </p:nvSpPr>
        <p:spPr>
          <a:xfrm>
            <a:off x="5713095" y="4969510"/>
            <a:ext cx="516890" cy="450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95" name="椭圆 94"/>
          <p:cNvSpPr/>
          <p:nvPr/>
        </p:nvSpPr>
        <p:spPr>
          <a:xfrm>
            <a:off x="3062605" y="4969510"/>
            <a:ext cx="516890" cy="450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4387850" y="4969510"/>
            <a:ext cx="516890" cy="450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97" name="直接箭头连接符 96"/>
          <p:cNvCxnSpPr>
            <a:stCxn id="95" idx="6"/>
            <a:endCxn id="96" idx="2"/>
          </p:cNvCxnSpPr>
          <p:nvPr/>
        </p:nvCxnSpPr>
        <p:spPr>
          <a:xfrm>
            <a:off x="3579495" y="5266690"/>
            <a:ext cx="808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93" idx="6"/>
            <a:endCxn id="95" idx="2"/>
          </p:cNvCxnSpPr>
          <p:nvPr/>
        </p:nvCxnSpPr>
        <p:spPr>
          <a:xfrm>
            <a:off x="2535555" y="5266690"/>
            <a:ext cx="527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96" idx="6"/>
            <a:endCxn id="94" idx="2"/>
          </p:cNvCxnSpPr>
          <p:nvPr/>
        </p:nvCxnSpPr>
        <p:spPr>
          <a:xfrm>
            <a:off x="4904740" y="5266690"/>
            <a:ext cx="808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624455" y="4843145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3720465" y="4922520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2" name="文本框 101"/>
          <p:cNvSpPr txBox="1"/>
          <p:nvPr/>
        </p:nvSpPr>
        <p:spPr>
          <a:xfrm>
            <a:off x="5073015" y="4922520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3" name="文本框 102"/>
          <p:cNvSpPr txBox="1"/>
          <p:nvPr/>
        </p:nvSpPr>
        <p:spPr>
          <a:xfrm>
            <a:off x="2402840" y="5511165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4" name="文本框 103"/>
          <p:cNvSpPr txBox="1"/>
          <p:nvPr/>
        </p:nvSpPr>
        <p:spPr>
          <a:xfrm>
            <a:off x="3222625" y="5511165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5" name="文本框 104"/>
          <p:cNvSpPr txBox="1"/>
          <p:nvPr/>
        </p:nvSpPr>
        <p:spPr>
          <a:xfrm>
            <a:off x="3667760" y="5751195"/>
            <a:ext cx="1530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6" name="椭圆 105"/>
          <p:cNvSpPr/>
          <p:nvPr/>
        </p:nvSpPr>
        <p:spPr>
          <a:xfrm>
            <a:off x="3022600" y="6116955"/>
            <a:ext cx="516890" cy="3981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07" name="椭圆 106"/>
          <p:cNvSpPr/>
          <p:nvPr/>
        </p:nvSpPr>
        <p:spPr>
          <a:xfrm>
            <a:off x="4829175" y="6005830"/>
            <a:ext cx="516890" cy="450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y</a:t>
            </a:r>
            <a:endParaRPr lang="en-US" altLang="zh-CN"/>
          </a:p>
        </p:txBody>
      </p:sp>
      <p:cxnSp>
        <p:nvCxnSpPr>
          <p:cNvPr id="108" name="直接箭头连接符 107"/>
          <p:cNvCxnSpPr>
            <a:stCxn id="107" idx="6"/>
            <a:endCxn id="94" idx="4"/>
          </p:cNvCxnSpPr>
          <p:nvPr/>
        </p:nvCxnSpPr>
        <p:spPr>
          <a:xfrm flipV="1">
            <a:off x="5346065" y="5492115"/>
            <a:ext cx="625475" cy="81089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7" idx="7"/>
            <a:endCxn id="96" idx="5"/>
          </p:cNvCxnSpPr>
          <p:nvPr/>
        </p:nvCxnSpPr>
        <p:spPr>
          <a:xfrm flipH="1" flipV="1">
            <a:off x="4829175" y="5426075"/>
            <a:ext cx="441325" cy="7175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5648325" y="5581650"/>
            <a:ext cx="1530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1" name="文本框 110"/>
          <p:cNvSpPr txBox="1"/>
          <p:nvPr/>
        </p:nvSpPr>
        <p:spPr>
          <a:xfrm>
            <a:off x="5036185" y="5640070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2" name="文本框 111"/>
          <p:cNvSpPr txBox="1"/>
          <p:nvPr/>
        </p:nvSpPr>
        <p:spPr>
          <a:xfrm>
            <a:off x="4254500" y="5656580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113" name="直接箭头连接符 112"/>
          <p:cNvCxnSpPr>
            <a:stCxn id="107" idx="1"/>
            <a:endCxn id="95" idx="5"/>
          </p:cNvCxnSpPr>
          <p:nvPr/>
        </p:nvCxnSpPr>
        <p:spPr>
          <a:xfrm flipH="1" flipV="1">
            <a:off x="3503930" y="5426075"/>
            <a:ext cx="1400810" cy="7175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96" idx="3"/>
            <a:endCxn id="106" idx="7"/>
          </p:cNvCxnSpPr>
          <p:nvPr/>
        </p:nvCxnSpPr>
        <p:spPr>
          <a:xfrm flipH="1">
            <a:off x="3463925" y="5426075"/>
            <a:ext cx="999490" cy="82105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04" idx="0"/>
            <a:endCxn id="106" idx="0"/>
          </p:cNvCxnSpPr>
          <p:nvPr/>
        </p:nvCxnSpPr>
        <p:spPr>
          <a:xfrm flipH="1">
            <a:off x="3281045" y="5511165"/>
            <a:ext cx="96520" cy="60579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93" idx="4"/>
            <a:endCxn id="106" idx="1"/>
          </p:cNvCxnSpPr>
          <p:nvPr/>
        </p:nvCxnSpPr>
        <p:spPr>
          <a:xfrm>
            <a:off x="2277110" y="5492115"/>
            <a:ext cx="821055" cy="7550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106" idx="6"/>
            <a:endCxn id="107" idx="2"/>
          </p:cNvCxnSpPr>
          <p:nvPr/>
        </p:nvCxnSpPr>
        <p:spPr>
          <a:xfrm flipV="1">
            <a:off x="3539490" y="6231255"/>
            <a:ext cx="1289685" cy="850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06" idx="4"/>
            <a:endCxn id="107" idx="4"/>
          </p:cNvCxnSpPr>
          <p:nvPr/>
        </p:nvCxnSpPr>
        <p:spPr>
          <a:xfrm flipV="1">
            <a:off x="3281045" y="6456680"/>
            <a:ext cx="1806575" cy="5842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3463925" y="6318885"/>
            <a:ext cx="1440815" cy="6604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28.3 </a:t>
            </a:r>
            <a:r>
              <a:rPr lang="zh-CN" altLang="en-US" dirty="0" smtClean="0"/>
              <a:t>有源汇有上下界最大流（</a:t>
            </a:r>
            <a:r>
              <a:rPr lang="en-US" altLang="zh-CN" dirty="0" smtClean="0"/>
              <a:t>cont.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63700"/>
            <a:ext cx="8229600" cy="4876800"/>
          </a:xfrm>
        </p:spPr>
        <p:txBody>
          <a:bodyPr>
            <a:normAutofit lnSpcReduction="20000"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去掉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y</a:t>
            </a:r>
            <a:r>
              <a:rPr lang="zh-CN" altLang="en-US" dirty="0"/>
              <a:t>的边，并连接</a:t>
            </a:r>
            <a:r>
              <a:rPr lang="en-US" altLang="zh-CN" dirty="0"/>
              <a:t>t</a:t>
            </a:r>
            <a:r>
              <a:rPr lang="zh-CN" altLang="en-US" dirty="0"/>
              <a:t>到</a:t>
            </a:r>
            <a:r>
              <a:rPr lang="en-US" altLang="zh-CN" dirty="0"/>
              <a:t>s</a:t>
            </a:r>
            <a:r>
              <a:rPr lang="zh-CN" altLang="en-US" dirty="0"/>
              <a:t>（容量</a:t>
            </a:r>
            <a:r>
              <a:rPr lang="zh-CN" altLang="en-US" dirty="0">
                <a:latin typeface="Arial" panose="020B0604020202020204" pitchFamily="34" charset="0"/>
              </a:rPr>
              <a:t>∞</a:t>
            </a:r>
            <a:r>
              <a:rPr lang="zh-CN" altLang="en-US" dirty="0"/>
              <a:t>）</a:t>
            </a:r>
            <a:r>
              <a:rPr lang="en-US" altLang="zh-CN" dirty="0"/>
              <a:t>, y</a:t>
            </a:r>
            <a:r>
              <a:rPr lang="zh-CN" altLang="en-US" dirty="0"/>
              <a:t>成为源，</a:t>
            </a:r>
            <a:r>
              <a:rPr lang="en-US" altLang="zh-CN" dirty="0"/>
              <a:t>x</a:t>
            </a:r>
            <a:r>
              <a:rPr lang="zh-CN" altLang="en-US" dirty="0"/>
              <a:t>成为汇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ym typeface="+mn-ea"/>
              </a:rPr>
              <a:t>4 </a:t>
            </a:r>
            <a:r>
              <a:rPr lang="en-US" altLang="zh-CN" dirty="0">
                <a:sym typeface="+mn-ea"/>
              </a:rPr>
              <a:t>Dinic</a:t>
            </a:r>
            <a:r>
              <a:rPr lang="zh-CN" altLang="en-US" dirty="0">
                <a:sym typeface="+mn-ea"/>
              </a:rPr>
              <a:t>算法求解，如果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y</a:t>
            </a:r>
            <a:r>
              <a:rPr lang="zh-CN" altLang="en-US" dirty="0">
                <a:sym typeface="+mn-ea"/>
              </a:rPr>
              <a:t>满流，则得到可行解。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记录</a:t>
            </a:r>
            <a:r>
              <a:rPr lang="en-US" altLang="zh-CN" dirty="0">
                <a:sym typeface="+mn-ea"/>
              </a:rPr>
              <a:t>s</a:t>
            </a:r>
            <a:r>
              <a:rPr lang="zh-CN" altLang="en-US" dirty="0">
                <a:sym typeface="+mn-ea"/>
              </a:rPr>
              <a:t>的出流为</a:t>
            </a:r>
            <a:r>
              <a:rPr lang="en-US" altLang="zh-CN" dirty="0">
                <a:sym typeface="+mn-ea"/>
              </a:rPr>
              <a:t>sum1.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Dinic</a:t>
            </a:r>
            <a:r>
              <a:rPr lang="zh-CN" altLang="en-US" dirty="0">
                <a:sym typeface="+mn-ea"/>
              </a:rPr>
              <a:t>之后</a:t>
            </a:r>
            <a:r>
              <a:rPr lang="zh-CN" altLang="en-US" dirty="0">
                <a:sym typeface="+mn-ea"/>
              </a:rPr>
              <a:t>的残余网络中，去掉t-&gt;s以及s-&gt;t的边，然后以s为源，t为汇再做一次最大流，此时得到的流量 sum2，则 sum1+sum2就是在原图上满足下界的最大流。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en-US" altLang="zh-CN" dirty="0"/>
          </a:p>
          <a:p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2018665" y="2386330"/>
            <a:ext cx="516890" cy="450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67" name="椭圆 66"/>
          <p:cNvSpPr/>
          <p:nvPr/>
        </p:nvSpPr>
        <p:spPr>
          <a:xfrm>
            <a:off x="5713095" y="2386330"/>
            <a:ext cx="516890" cy="450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68" name="椭圆 67"/>
          <p:cNvSpPr/>
          <p:nvPr/>
        </p:nvSpPr>
        <p:spPr>
          <a:xfrm>
            <a:off x="3062605" y="2386330"/>
            <a:ext cx="516890" cy="450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9" name="椭圆 68"/>
          <p:cNvSpPr/>
          <p:nvPr/>
        </p:nvSpPr>
        <p:spPr>
          <a:xfrm>
            <a:off x="4387850" y="2386330"/>
            <a:ext cx="516890" cy="450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70" name="直接箭头连接符 69"/>
          <p:cNvCxnSpPr>
            <a:stCxn id="68" idx="6"/>
            <a:endCxn id="69" idx="2"/>
          </p:cNvCxnSpPr>
          <p:nvPr/>
        </p:nvCxnSpPr>
        <p:spPr>
          <a:xfrm>
            <a:off x="3579495" y="2540000"/>
            <a:ext cx="808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6" idx="6"/>
            <a:endCxn id="68" idx="2"/>
          </p:cNvCxnSpPr>
          <p:nvPr/>
        </p:nvCxnSpPr>
        <p:spPr>
          <a:xfrm>
            <a:off x="2535555" y="2540000"/>
            <a:ext cx="527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9" idx="6"/>
            <a:endCxn id="67" idx="2"/>
          </p:cNvCxnSpPr>
          <p:nvPr/>
        </p:nvCxnSpPr>
        <p:spPr>
          <a:xfrm>
            <a:off x="4904740" y="2540000"/>
            <a:ext cx="808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624455" y="2259965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4" name="文本框 73"/>
          <p:cNvSpPr txBox="1"/>
          <p:nvPr/>
        </p:nvSpPr>
        <p:spPr>
          <a:xfrm>
            <a:off x="3720465" y="2339340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5" name="文本框 74"/>
          <p:cNvSpPr txBox="1"/>
          <p:nvPr/>
        </p:nvSpPr>
        <p:spPr>
          <a:xfrm>
            <a:off x="5073015" y="2339340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9" name="文本框 78"/>
          <p:cNvSpPr txBox="1"/>
          <p:nvPr/>
        </p:nvSpPr>
        <p:spPr>
          <a:xfrm>
            <a:off x="2402840" y="2927985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3283585" y="2834640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1" name="文本框 80"/>
          <p:cNvSpPr txBox="1"/>
          <p:nvPr/>
        </p:nvSpPr>
        <p:spPr>
          <a:xfrm>
            <a:off x="3667760" y="2947035"/>
            <a:ext cx="1530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2" name="椭圆 81"/>
          <p:cNvSpPr/>
          <p:nvPr/>
        </p:nvSpPr>
        <p:spPr>
          <a:xfrm>
            <a:off x="3022600" y="3533775"/>
            <a:ext cx="516890" cy="3981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83" name="椭圆 82"/>
          <p:cNvSpPr/>
          <p:nvPr/>
        </p:nvSpPr>
        <p:spPr>
          <a:xfrm>
            <a:off x="4829175" y="3422650"/>
            <a:ext cx="516890" cy="450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y</a:t>
            </a:r>
            <a:endParaRPr lang="en-US" altLang="zh-CN"/>
          </a:p>
        </p:txBody>
      </p:sp>
      <p:cxnSp>
        <p:nvCxnSpPr>
          <p:cNvPr id="88" name="直接箭头连接符 87"/>
          <p:cNvCxnSpPr>
            <a:stCxn id="83" idx="6"/>
            <a:endCxn id="67" idx="4"/>
          </p:cNvCxnSpPr>
          <p:nvPr/>
        </p:nvCxnSpPr>
        <p:spPr>
          <a:xfrm flipV="1">
            <a:off x="5346065" y="2765425"/>
            <a:ext cx="625475" cy="81089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3" idx="7"/>
            <a:endCxn id="69" idx="5"/>
          </p:cNvCxnSpPr>
          <p:nvPr/>
        </p:nvCxnSpPr>
        <p:spPr>
          <a:xfrm flipH="1" flipV="1">
            <a:off x="4829175" y="2699385"/>
            <a:ext cx="441325" cy="7175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5648325" y="2998470"/>
            <a:ext cx="1530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5036185" y="3056890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4273550" y="2947035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3503930" y="2771140"/>
            <a:ext cx="1400810" cy="7175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69" idx="3"/>
            <a:endCxn id="82" idx="7"/>
          </p:cNvCxnSpPr>
          <p:nvPr/>
        </p:nvCxnSpPr>
        <p:spPr>
          <a:xfrm flipH="1">
            <a:off x="3463925" y="2699385"/>
            <a:ext cx="999490" cy="82105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80" idx="0"/>
            <a:endCxn id="82" idx="0"/>
          </p:cNvCxnSpPr>
          <p:nvPr/>
        </p:nvCxnSpPr>
        <p:spPr>
          <a:xfrm flipH="1">
            <a:off x="3281045" y="2762885"/>
            <a:ext cx="157480" cy="69913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66" idx="4"/>
            <a:endCxn id="82" idx="1"/>
          </p:cNvCxnSpPr>
          <p:nvPr/>
        </p:nvCxnSpPr>
        <p:spPr>
          <a:xfrm>
            <a:off x="2277110" y="2765425"/>
            <a:ext cx="821055" cy="7550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67" idx="7"/>
            <a:endCxn id="66" idx="0"/>
          </p:cNvCxnSpPr>
          <p:nvPr/>
        </p:nvCxnSpPr>
        <p:spPr>
          <a:xfrm rot="16200000" flipV="1">
            <a:off x="4182745" y="408940"/>
            <a:ext cx="66040" cy="3877310"/>
          </a:xfrm>
          <a:prstGeom prst="curvedConnector3">
            <a:avLst>
              <a:gd name="adj1" fmla="val 4605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962400" y="1878965"/>
            <a:ext cx="3460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latin typeface="Arial" panose="020B0604020202020204" pitchFamily="34" charset="0"/>
                <a:sym typeface="+mn-ea"/>
              </a:rPr>
              <a:t>∞</a:t>
            </a: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599</Words>
  <Application>WPS 演示</Application>
  <PresentationFormat>全屏显示(4:3)</PresentationFormat>
  <Paragraphs>200</Paragraphs>
  <Slides>5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方正舒体</vt:lpstr>
      <vt:lpstr>微软雅黑</vt:lpstr>
      <vt:lpstr>Calibri</vt:lpstr>
      <vt:lpstr>透明</vt:lpstr>
      <vt:lpstr>27 最大网络流应用</vt:lpstr>
      <vt:lpstr>27.1  最大流=G的最大匹配</vt:lpstr>
      <vt:lpstr>28.1  无源汇有上下界可行流</vt:lpstr>
      <vt:lpstr>28.2  算法</vt:lpstr>
      <vt:lpstr>28.3 有源汇有上下界最大流 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yichunx</cp:lastModifiedBy>
  <cp:revision>33</cp:revision>
  <dcterms:created xsi:type="dcterms:W3CDTF">2017-07-22T00:18:00Z</dcterms:created>
  <dcterms:modified xsi:type="dcterms:W3CDTF">2017-07-29T16:10:10Z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