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1" r:id="rId6"/>
    <p:sldId id="262" r:id="rId7"/>
    <p:sldId id="263" r:id="rId8"/>
    <p:sldId id="258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数论初步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 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2204864"/>
                <a:ext cx="6408712" cy="30480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zh-CN" altLang="en-US" dirty="0" smtClean="0"/>
                  <a:t>被除数</a:t>
                </a:r>
                <a:r>
                  <a:rPr lang="en-US" altLang="zh-CN" dirty="0" smtClean="0"/>
                  <a:t>(a)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zh-CN" altLang="en-US" dirty="0" smtClean="0"/>
                  <a:t>除数</a:t>
                </a:r>
                <a:r>
                  <a:rPr lang="en-US" altLang="zh-CN" dirty="0" smtClean="0"/>
                  <a:t>(b)=</a:t>
                </a:r>
                <a:r>
                  <a:rPr lang="zh-CN" altLang="en-US" dirty="0" smtClean="0"/>
                  <a:t>商</a:t>
                </a:r>
                <a:r>
                  <a:rPr lang="en-US" altLang="zh-CN" dirty="0" smtClean="0"/>
                  <a:t>(t)</a:t>
                </a:r>
                <a:r>
                  <a:rPr lang="en-US" altLang="zh-CN" dirty="0" smtClean="0"/>
                  <a:t>…..</a:t>
                </a:r>
                <a:r>
                  <a:rPr lang="zh-CN" altLang="en-US" dirty="0" smtClean="0"/>
                  <a:t>余数</a:t>
                </a:r>
                <a:r>
                  <a:rPr lang="en-US" altLang="zh-CN" dirty="0" smtClean="0"/>
                  <a:t>(d)</a:t>
                </a:r>
              </a:p>
              <a:p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如果需要的是余数</a:t>
                </a:r>
                <a:r>
                  <a:rPr lang="en-US" altLang="zh-CN" dirty="0" smtClean="0"/>
                  <a:t>d, </a:t>
                </a:r>
                <a:r>
                  <a:rPr lang="zh-CN" altLang="en-US" dirty="0" smtClean="0"/>
                  <a:t>称为求模运算，记为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   d= a mod b    (C </a:t>
                </a:r>
                <a:r>
                  <a:rPr lang="zh-CN" altLang="en-US" dirty="0" smtClean="0"/>
                  <a:t>语言是</a:t>
                </a:r>
                <a:r>
                  <a:rPr lang="en-US" altLang="zh-CN" dirty="0" err="1" smtClean="0"/>
                  <a:t>a%b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如果需要的是</a:t>
                </a:r>
                <a:r>
                  <a:rPr lang="en-US" altLang="zh-CN" dirty="0" smtClean="0"/>
                  <a:t>t, </a:t>
                </a:r>
                <a:r>
                  <a:rPr lang="zh-CN" altLang="en-US" dirty="0" smtClean="0"/>
                  <a:t>就是整除运算，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语言是：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t = a/b 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2204864"/>
                <a:ext cx="6408712" cy="3048001"/>
              </a:xfrm>
              <a:blipFill rotWithShape="1">
                <a:blip r:embed="rId1"/>
                <a:stretch>
                  <a:fillRect l="-856" t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204864"/>
            <a:ext cx="6408712" cy="304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整除  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 如果</a:t>
            </a:r>
            <a:r>
              <a:rPr lang="en-US" altLang="zh-CN" dirty="0" smtClean="0">
                <a:sym typeface="Wingdings" panose="05000000000000000000" pitchFamily="2" charset="2"/>
              </a:rPr>
              <a:t>a mod b </a:t>
            </a:r>
            <a:r>
              <a:rPr lang="en-US" altLang="zh-CN" dirty="0">
                <a:sym typeface="Wingdings" panose="05000000000000000000" pitchFamily="2" charset="2"/>
              </a:rPr>
              <a:t>= 0 </a:t>
            </a:r>
            <a:r>
              <a:rPr lang="zh-CN" altLang="en-US" dirty="0" smtClean="0">
                <a:sym typeface="Wingdings" panose="05000000000000000000" pitchFamily="2" charset="2"/>
              </a:rPr>
              <a:t>，则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  <a:r>
              <a:rPr lang="zh-CN" altLang="en-US" dirty="0" smtClean="0">
                <a:sym typeface="Wingdings" panose="05000000000000000000" pitchFamily="2" charset="2"/>
              </a:rPr>
              <a:t>被</a:t>
            </a:r>
            <a:r>
              <a:rPr lang="en-US" altLang="zh-CN" dirty="0" smtClean="0">
                <a:sym typeface="Wingdings" panose="05000000000000000000" pitchFamily="2" charset="2"/>
              </a:rPr>
              <a:t>b</a:t>
            </a:r>
            <a:r>
              <a:rPr lang="zh-CN" altLang="en-US" dirty="0" smtClean="0">
                <a:sym typeface="Wingdings" panose="05000000000000000000" pitchFamily="2" charset="2"/>
              </a:rPr>
              <a:t>整除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记为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zh-CN" dirty="0" err="1">
                <a:sym typeface="Wingdings" panose="05000000000000000000" pitchFamily="2" charset="2"/>
              </a:rPr>
              <a:t>b</a:t>
            </a:r>
            <a:r>
              <a:rPr lang="en-US" altLang="zh-CN" dirty="0" err="1" smtClean="0">
                <a:sym typeface="Wingdings" panose="05000000000000000000" pitchFamily="2" charset="2"/>
              </a:rPr>
              <a:t>|a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不能整除</a:t>
            </a:r>
            <a:r>
              <a:rPr lang="zh-CN" altLang="en-US" dirty="0"/>
              <a:t>记为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ko-KR" altLang="en-US" dirty="0" smtClean="0"/>
              <a:t>ㅏ</a:t>
            </a:r>
            <a:r>
              <a:rPr lang="en-US" altLang="ko-KR" dirty="0"/>
              <a:t>a</a:t>
            </a:r>
            <a:r>
              <a:rPr lang="en-US" altLang="ko-KR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同余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204864"/>
            <a:ext cx="6408712" cy="304800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如果</a:t>
            </a:r>
            <a:r>
              <a:rPr lang="en-US" altLang="zh-CN" dirty="0" smtClean="0">
                <a:sym typeface="Wingdings" panose="05000000000000000000" pitchFamily="2" charset="2"/>
              </a:rPr>
              <a:t>(a mod c 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= (b mod c)</a:t>
            </a:r>
            <a:r>
              <a:rPr lang="zh-CN" altLang="en-US" dirty="0" smtClean="0">
                <a:sym typeface="Wingdings" panose="05000000000000000000" pitchFamily="2" charset="2"/>
              </a:rPr>
              <a:t>，则称为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b</a:t>
            </a:r>
            <a:r>
              <a:rPr lang="zh-CN" altLang="en-US" dirty="0" smtClean="0">
                <a:sym typeface="Wingdings" panose="05000000000000000000" pitchFamily="2" charset="2"/>
              </a:rPr>
              <a:t>模</a:t>
            </a:r>
            <a:r>
              <a:rPr lang="en-US" altLang="zh-CN" dirty="0" smtClean="0">
                <a:sym typeface="Wingdings" panose="05000000000000000000" pitchFamily="2" charset="2"/>
              </a:rPr>
              <a:t>c</a:t>
            </a:r>
            <a:r>
              <a:rPr lang="zh-CN" altLang="en-US" dirty="0" smtClean="0">
                <a:sym typeface="Wingdings" panose="05000000000000000000" pitchFamily="2" charset="2"/>
              </a:rPr>
              <a:t>同余，记为：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a = b (mod c)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例如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zh-CN" dirty="0" smtClean="0">
                <a:sym typeface="Wingdings" panose="05000000000000000000" pitchFamily="2" charset="2"/>
              </a:rPr>
              <a:t>17=10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mod 7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         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 同余性质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204864"/>
            <a:ext cx="6408712" cy="304800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a=b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mod c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 c|(a-b)</a:t>
            </a:r>
            <a:endParaRPr lang="en-US" altLang="zh-CN" dirty="0"/>
          </a:p>
          <a:p>
            <a:r>
              <a:rPr lang="zh-CN" altLang="en-US" dirty="0" smtClean="0"/>
              <a:t>证明： 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a=cx+d1, b=cy+d2, 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en-US" altLang="zh-CN" dirty="0" smtClean="0"/>
              <a:t>a-b=c(x-y)+(d1-d2)</a:t>
            </a:r>
            <a:endParaRPr lang="en-US" altLang="zh-CN" dirty="0"/>
          </a:p>
          <a:p>
            <a:r>
              <a:rPr lang="zh-CN" altLang="en-US" dirty="0" smtClean="0"/>
              <a:t>从而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是否整除</a:t>
            </a:r>
            <a:r>
              <a:rPr lang="en-US" altLang="zh-CN" dirty="0" smtClean="0"/>
              <a:t>a-b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d1=d2</a:t>
            </a:r>
            <a:r>
              <a:rPr lang="zh-CN" altLang="en-US" dirty="0" smtClean="0"/>
              <a:t>是否成立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约数和倍数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438400"/>
            <a:ext cx="6152728" cy="304800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a|b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的约数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因数），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的倍数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 err="1" smtClean="0"/>
              <a:t>c|a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并且</a:t>
            </a:r>
            <a:r>
              <a:rPr lang="en-US" altLang="zh-CN" dirty="0" err="1" smtClean="0"/>
              <a:t>c|b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的公约数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 err="1" smtClean="0"/>
              <a:t>a|c</a:t>
            </a:r>
            <a:r>
              <a:rPr lang="zh-CN" altLang="en-US" dirty="0" smtClean="0"/>
              <a:t>并且</a:t>
            </a:r>
            <a:r>
              <a:rPr lang="en-US" altLang="zh-CN" dirty="0" err="1" smtClean="0"/>
              <a:t>b|c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的公倍数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的最大公约数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lcm(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的最小公倍数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互质</a:t>
            </a:r>
            <a:r>
              <a:rPr lang="zh-CN" altLang="en-US" dirty="0"/>
              <a:t>：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)=1,</a:t>
            </a:r>
            <a:r>
              <a:rPr lang="zh-CN" altLang="en-US" dirty="0"/>
              <a:t>则称</a:t>
            </a:r>
            <a:r>
              <a:rPr lang="en-US" altLang="zh-CN" dirty="0" err="1"/>
              <a:t>a,b</a:t>
            </a:r>
            <a:r>
              <a:rPr lang="zh-CN" altLang="en-US" dirty="0"/>
              <a:t>互质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质数和合数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89965" y="1905000"/>
            <a:ext cx="6152728" cy="3048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质数（素数）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和本身两个约数的数</a:t>
            </a:r>
            <a:endParaRPr lang="zh-CN" altLang="en-US" dirty="0" smtClean="0"/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2,3,5,7,11,13,17,....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合数：非质数的数</a:t>
            </a:r>
            <a:endParaRPr lang="zh-CN" altLang="en-US" dirty="0" smtClean="0"/>
          </a:p>
          <a:p>
            <a:r>
              <a:rPr lang="zh-CN" altLang="en-US" dirty="0" smtClean="0"/>
              <a:t> 质因数：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的因数，且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是质数</a:t>
            </a:r>
            <a:endParaRPr lang="zh-CN" altLang="en-US" dirty="0" smtClean="0"/>
          </a:p>
          <a:p>
            <a:r>
              <a:rPr lang="zh-CN" altLang="en-US" dirty="0" smtClean="0"/>
              <a:t> 质因数分解：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a=p1</a:t>
            </a:r>
            <a:r>
              <a:rPr lang="en-US" altLang="zh-CN" baseline="30000" dirty="0" smtClean="0"/>
              <a:t>r1</a:t>
            </a:r>
            <a:r>
              <a:rPr lang="en-US" altLang="zh-CN" dirty="0" smtClean="0"/>
              <a:t>p2</a:t>
            </a:r>
            <a:r>
              <a:rPr lang="en-US" altLang="zh-CN" baseline="30000" dirty="0" smtClean="0"/>
              <a:t>r2</a:t>
            </a:r>
            <a:r>
              <a:rPr lang="en-US" altLang="zh-CN" dirty="0" smtClean="0"/>
              <a:t>...pk</a:t>
            </a:r>
            <a:r>
              <a:rPr lang="en-US" altLang="zh-CN" baseline="30000" dirty="0" smtClean="0"/>
              <a:t>rk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pi</a:t>
            </a:r>
            <a:r>
              <a:rPr lang="zh-CN" altLang="en-US" dirty="0" smtClean="0"/>
              <a:t>是质数</a:t>
            </a:r>
            <a:endParaRPr lang="zh-CN" altLang="en-US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3.7</a:t>
            </a:r>
            <a:r>
              <a:rPr lang="zh-CN" altLang="en-US" dirty="0" smtClean="0"/>
              <a:t>最大公约数和最小公倍数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438400"/>
            <a:ext cx="6152728" cy="304800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)*lcm(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)=a*b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(6,8)=2, lcm(6,8)=24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d=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a=dx, b=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互质。</a:t>
            </a:r>
            <a:endParaRPr lang="en-US" altLang="zh-CN" dirty="0" smtClean="0"/>
          </a:p>
          <a:p>
            <a:r>
              <a:rPr lang="zh-CN" altLang="en-US" dirty="0" smtClean="0"/>
              <a:t>可知</a:t>
            </a:r>
            <a:r>
              <a:rPr lang="en-US" altLang="zh-CN" dirty="0" smtClean="0"/>
              <a:t>a*b=</a:t>
            </a:r>
            <a:r>
              <a:rPr lang="en-US" altLang="zh-CN" dirty="0" err="1" smtClean="0"/>
              <a:t>dxdy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dxy</a:t>
            </a:r>
            <a:r>
              <a:rPr lang="en-US" altLang="zh-CN" dirty="0" smtClean="0"/>
              <a:t>)d. 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dxy</a:t>
            </a:r>
            <a:r>
              <a:rPr lang="zh-CN" altLang="en-US" dirty="0" smtClean="0"/>
              <a:t>是最小公倍数。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的角度看，任意公倍数可以表示为</a:t>
            </a:r>
            <a:r>
              <a:rPr lang="en-US" altLang="zh-CN" dirty="0" err="1" smtClean="0"/>
              <a:t>dxt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因为要被</a:t>
            </a:r>
            <a:r>
              <a:rPr lang="en-US" altLang="zh-CN" dirty="0" err="1" smtClean="0"/>
              <a:t>dy</a:t>
            </a:r>
            <a:r>
              <a:rPr lang="zh-CN" altLang="en-US" dirty="0" smtClean="0"/>
              <a:t>整除，故</a:t>
            </a:r>
            <a:r>
              <a:rPr lang="en-US" altLang="zh-CN" dirty="0" smtClean="0"/>
              <a:t>y</a:t>
            </a:r>
            <a:r>
              <a:rPr lang="zh-CN" altLang="en-US" dirty="0" smtClean="0"/>
              <a:t>整除</a:t>
            </a:r>
            <a:r>
              <a:rPr lang="en-US" altLang="zh-CN" dirty="0" smtClean="0"/>
              <a:t>t, </a:t>
            </a:r>
            <a:r>
              <a:rPr lang="zh-CN" altLang="en-US" dirty="0" smtClean="0"/>
              <a:t>因此</a:t>
            </a:r>
            <a:r>
              <a:rPr lang="en-US" altLang="zh-CN" dirty="0" err="1" smtClean="0"/>
              <a:t>dxy</a:t>
            </a:r>
            <a:r>
              <a:rPr lang="zh-CN" altLang="en-US" dirty="0" smtClean="0"/>
              <a:t>整除</a:t>
            </a:r>
            <a:r>
              <a:rPr lang="en-US" altLang="zh-CN" dirty="0" err="1" smtClean="0"/>
              <a:t>dxt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所</a:t>
            </a:r>
            <a:r>
              <a:rPr lang="zh-CN" altLang="en-US" dirty="0"/>
              <a:t>以</a:t>
            </a:r>
            <a:r>
              <a:rPr lang="en-US" altLang="zh-CN" dirty="0" err="1" smtClean="0"/>
              <a:t>dxy</a:t>
            </a:r>
            <a:r>
              <a:rPr lang="zh-CN" altLang="en-US" dirty="0" smtClean="0"/>
              <a:t>是最小的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685</Words>
  <Application>WPS 演示</Application>
  <PresentationFormat>全屏显示(4:3)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方正舒体</vt:lpstr>
      <vt:lpstr>微软雅黑</vt:lpstr>
      <vt:lpstr>Calibri</vt:lpstr>
      <vt:lpstr>돋움</vt:lpstr>
      <vt:lpstr>Segoe Print</vt:lpstr>
      <vt:lpstr>BatangChe</vt:lpstr>
      <vt:lpstr>透明</vt:lpstr>
      <vt:lpstr>3 数论初步</vt:lpstr>
      <vt:lpstr>3.1 模</vt:lpstr>
      <vt:lpstr>3.2整除</vt:lpstr>
      <vt:lpstr>3.3 同余</vt:lpstr>
      <vt:lpstr>3.4 同余性质1</vt:lpstr>
      <vt:lpstr>3.5 约数和倍数</vt:lpstr>
      <vt:lpstr>3.6 质数和合数</vt:lpstr>
      <vt:lpstr>3.5 最大公约数和最小公倍数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31</cp:revision>
  <dcterms:created xsi:type="dcterms:W3CDTF">2017-07-22T00:18:00Z</dcterms:created>
  <dcterms:modified xsi:type="dcterms:W3CDTF">2017-07-24T23:57:39Z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