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8" r:id="rId4"/>
    <p:sldId id="294" r:id="rId5"/>
    <p:sldId id="293" r:id="rId6"/>
    <p:sldId id="296" r:id="rId7"/>
    <p:sldId id="295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31 </a:t>
            </a:r>
            <a:r>
              <a:rPr lang="zh-CN" altLang="en-US" dirty="0" smtClean="0"/>
              <a:t>树形数组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31.1 </a:t>
            </a:r>
            <a:r>
              <a:rPr lang="zh-CN" altLang="en-US"/>
              <a:t>还是</a:t>
            </a:r>
            <a:r>
              <a:rPr lang="zh-CN" altLang="en-US"/>
              <a:t>数组求和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给一个数组</a:t>
            </a:r>
            <a:r>
              <a:rPr lang="en-US" altLang="zh-CN"/>
              <a:t>A[]={a1,a2,....., an}, </a:t>
            </a:r>
            <a:r>
              <a:rPr lang="zh-CN" altLang="en-US"/>
              <a:t>要计算连续元素</a:t>
            </a:r>
            <a:r>
              <a:rPr lang="en-US" altLang="zh-CN"/>
              <a:t>sum(i,j)=</a:t>
            </a:r>
            <a:r>
              <a:rPr lang="en-US" altLang="zh-CN"/>
              <a:t>ai+....+aj</a:t>
            </a:r>
            <a:r>
              <a:rPr lang="zh-CN" altLang="en-US"/>
              <a:t>的和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还是要用一个数组</a:t>
            </a:r>
            <a:r>
              <a:rPr lang="en-US" altLang="zh-CN"/>
              <a:t>C</a:t>
            </a:r>
            <a:r>
              <a:rPr lang="zh-CN" altLang="en-US"/>
              <a:t>保存一些计算结果：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C[i]=  A[i-2</a:t>
            </a:r>
            <a:r>
              <a:rPr lang="en-US" altLang="zh-CN" baseline="30000"/>
              <a:t>k</a:t>
            </a:r>
            <a:r>
              <a:rPr lang="en-US" altLang="zh-CN"/>
              <a:t>+1]+ </a:t>
            </a:r>
            <a:r>
              <a:rPr lang="en-US" altLang="zh-CN">
                <a:sym typeface="+mn-ea"/>
              </a:rPr>
              <a:t>A[i-2</a:t>
            </a:r>
            <a:r>
              <a:rPr lang="en-US" altLang="zh-CN" baseline="30000">
                <a:sym typeface="+mn-ea"/>
              </a:rPr>
              <a:t>k</a:t>
            </a:r>
            <a:r>
              <a:rPr lang="en-US" altLang="zh-CN">
                <a:sym typeface="+mn-ea"/>
              </a:rPr>
              <a:t>+2]+....+A[i], </a:t>
            </a:r>
            <a:r>
              <a:rPr lang="zh-CN" altLang="en-US">
                <a:sym typeface="+mn-ea"/>
              </a:rPr>
              <a:t>其中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的二进制最右的</a:t>
            </a:r>
            <a:r>
              <a:rPr lang="en-US" altLang="zh-CN">
                <a:sym typeface="+mn-ea"/>
              </a:rPr>
              <a:t>0bit</a:t>
            </a:r>
            <a:r>
              <a:rPr lang="zh-CN" altLang="en-US">
                <a:sym typeface="+mn-ea"/>
              </a:rPr>
              <a:t>个数，满足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           lowbit(i)=2</a:t>
            </a:r>
            <a:r>
              <a:rPr lang="en-US" altLang="zh-CN" baseline="30000">
                <a:solidFill>
                  <a:srgbClr val="FF0000"/>
                </a:solidFill>
                <a:sym typeface="+mn-ea"/>
              </a:rPr>
              <a:t>k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=i &amp; (-i)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31.2  C[i]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t>C1=</a:t>
            </a:r>
            <a:r>
              <a:rPr lang="en-US"/>
              <a:t>a</a:t>
            </a:r>
            <a:r>
              <a:t>1</a:t>
            </a:r>
          </a:p>
          <a:p>
            <a:r>
              <a:t>C2=</a:t>
            </a:r>
            <a:r>
              <a:rPr lang="en-US"/>
              <a:t>a</a:t>
            </a:r>
            <a:r>
              <a:t>1+</a:t>
            </a:r>
            <a:r>
              <a:rPr lang="en-US"/>
              <a:t>a</a:t>
            </a:r>
            <a:r>
              <a:t>2</a:t>
            </a:r>
          </a:p>
          <a:p>
            <a:r>
              <a:t>C3=</a:t>
            </a:r>
            <a:r>
              <a:rPr lang="en-US"/>
              <a:t>a</a:t>
            </a:r>
            <a:r>
              <a:t>3</a:t>
            </a:r>
          </a:p>
          <a:p>
            <a:r>
              <a:t>C4=</a:t>
            </a:r>
            <a:r>
              <a:rPr lang="en-US"/>
              <a:t>a</a:t>
            </a:r>
            <a:r>
              <a:t>1+</a:t>
            </a:r>
            <a:r>
              <a:rPr lang="en-US"/>
              <a:t>a</a:t>
            </a:r>
            <a:r>
              <a:t>2+</a:t>
            </a:r>
            <a:r>
              <a:rPr lang="en-US"/>
              <a:t>a</a:t>
            </a:r>
            <a:r>
              <a:t>3+</a:t>
            </a:r>
            <a:r>
              <a:rPr lang="en-US"/>
              <a:t>a</a:t>
            </a:r>
            <a:r>
              <a:t>4</a:t>
            </a:r>
          </a:p>
          <a:p>
            <a:r>
              <a:t>C5=</a:t>
            </a:r>
            <a:r>
              <a:rPr lang="en-US"/>
              <a:t>a</a:t>
            </a:r>
            <a:r>
              <a:t>5</a:t>
            </a:r>
          </a:p>
          <a:p>
            <a:r>
              <a:t>C6=</a:t>
            </a:r>
            <a:r>
              <a:rPr lang="en-US"/>
              <a:t>a</a:t>
            </a:r>
            <a:r>
              <a:t>5+</a:t>
            </a:r>
            <a:r>
              <a:rPr lang="en-US"/>
              <a:t>a</a:t>
            </a:r>
            <a:r>
              <a:t>6</a:t>
            </a:r>
          </a:p>
          <a:p>
            <a:r>
              <a:t>C7=</a:t>
            </a:r>
            <a:r>
              <a:rPr lang="en-US"/>
              <a:t>a</a:t>
            </a:r>
            <a:r>
              <a:t>7</a:t>
            </a:r>
          </a:p>
          <a:p>
            <a:r>
              <a:t>C8=</a:t>
            </a:r>
            <a:r>
              <a:rPr lang="en-US"/>
              <a:t>a</a:t>
            </a:r>
            <a:r>
              <a:t>1+</a:t>
            </a:r>
            <a:r>
              <a:rPr lang="en-US"/>
              <a:t>a</a:t>
            </a:r>
            <a:r>
              <a:t>2+</a:t>
            </a:r>
            <a:r>
              <a:rPr lang="en-US"/>
              <a:t>a</a:t>
            </a:r>
            <a:r>
              <a:t>3+</a:t>
            </a:r>
            <a:r>
              <a:rPr lang="en-US"/>
              <a:t>a</a:t>
            </a:r>
            <a:r>
              <a:t>4+</a:t>
            </a:r>
            <a:r>
              <a:rPr lang="en-US"/>
              <a:t>a</a:t>
            </a:r>
            <a:r>
              <a:t>5+</a:t>
            </a:r>
            <a:r>
              <a:rPr lang="en-US"/>
              <a:t>a</a:t>
            </a:r>
            <a:r>
              <a:t>6+</a:t>
            </a:r>
            <a:r>
              <a:rPr lang="en-US"/>
              <a:t>a</a:t>
            </a:r>
            <a:r>
              <a:t>7+</a:t>
            </a:r>
            <a:r>
              <a:rPr lang="en-US"/>
              <a:t>a</a:t>
            </a:r>
            <a:r>
              <a:t>8</a:t>
            </a:r>
          </a:p>
          <a:p/>
          <a:p>
            <a:pPr algn="l"/>
            <a:r>
              <a:rPr lang="zh-CN" altLang="en-US"/>
              <a:t>如何利用</a:t>
            </a:r>
            <a:r>
              <a:rPr lang="en-US" altLang="zh-CN"/>
              <a:t>C</a:t>
            </a:r>
            <a:r>
              <a:rPr lang="zh-CN" altLang="en-US"/>
              <a:t>来求</a:t>
            </a:r>
            <a:r>
              <a:rPr lang="en-US" altLang="zh-CN">
                <a:sym typeface="+mn-ea"/>
              </a:rPr>
              <a:t>sum(i,j)=ai+....+aj</a:t>
            </a:r>
            <a:endParaRPr lang="en-US" altLang="zh-CN"/>
          </a:p>
        </p:txBody>
      </p:sp>
      <p:pic>
        <p:nvPicPr>
          <p:cNvPr id="4" name="图片 37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7"/>
          <a:stretch>
            <a:fillRect/>
          </a:stretch>
        </p:blipFill>
        <p:spPr>
          <a:xfrm>
            <a:off x="2778125" y="871855"/>
            <a:ext cx="6407785" cy="38347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011795" y="871855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31.3   </a:t>
            </a:r>
            <a:r>
              <a:rPr lang="zh-CN" altLang="en-US"/>
              <a:t>利用</a:t>
            </a:r>
            <a:r>
              <a:rPr lang="en-US" altLang="zh-CN"/>
              <a:t>C</a:t>
            </a:r>
            <a:r>
              <a:rPr lang="zh-CN" altLang="en-US"/>
              <a:t>求 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局部</a:t>
            </a:r>
            <a:r>
              <a:rPr lang="zh-CN" altLang="en-US"/>
              <a:t>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sum(i,j) = sum(1,j)- sum(1,i), </a:t>
            </a:r>
            <a:r>
              <a:rPr lang="zh-CN" altLang="en-US"/>
              <a:t>所有需要</a:t>
            </a:r>
            <a:r>
              <a:rPr lang="en-US" altLang="zh-CN"/>
              <a:t>sum(1,k)</a:t>
            </a:r>
            <a:r>
              <a:rPr lang="zh-CN" altLang="en-US"/>
              <a:t>函数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sum(1,k) = C[n</a:t>
            </a:r>
            <a:r>
              <a:rPr lang="en-US" altLang="zh-CN" baseline="-25000"/>
              <a:t>1</a:t>
            </a:r>
            <a:r>
              <a:rPr lang="en-US" altLang="zh-CN"/>
              <a:t>]+C[n</a:t>
            </a:r>
            <a:r>
              <a:rPr lang="en-US" altLang="zh-CN" baseline="-25000"/>
              <a:t>2</a:t>
            </a:r>
            <a:r>
              <a:rPr lang="en-US" altLang="zh-CN"/>
              <a:t>]+....+C[n</a:t>
            </a:r>
            <a:r>
              <a:rPr lang="en-US" altLang="zh-CN" baseline="-25000"/>
              <a:t>m</a:t>
            </a:r>
            <a:r>
              <a:rPr lang="en-US" altLang="zh-CN"/>
              <a:t>],                 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n</a:t>
            </a:r>
            <a:r>
              <a:rPr lang="en-US" altLang="zh-CN" baseline="-25000"/>
              <a:t>m</a:t>
            </a:r>
            <a:r>
              <a:rPr lang="en-US" altLang="zh-CN"/>
              <a:t>=k</a:t>
            </a:r>
            <a:endParaRPr lang="en-US" altLang="zh-CN"/>
          </a:p>
          <a:p>
            <a:r>
              <a:rPr lang="en-US" altLang="zh-CN"/>
              <a:t>       n</a:t>
            </a:r>
            <a:r>
              <a:rPr lang="en-US" altLang="zh-CN" baseline="-25000"/>
              <a:t>i-1</a:t>
            </a:r>
            <a:r>
              <a:rPr lang="en-US" altLang="zh-CN"/>
              <a:t>=n</a:t>
            </a:r>
            <a:r>
              <a:rPr lang="en-US" altLang="zh-CN" baseline="-25000"/>
              <a:t>i</a:t>
            </a:r>
            <a:r>
              <a:rPr lang="en-US" altLang="zh-CN"/>
              <a:t>-lowbit(n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n</a:t>
            </a:r>
            <a:r>
              <a:rPr lang="en-US" altLang="zh-CN" baseline="-25000"/>
              <a:t>1</a:t>
            </a:r>
            <a:r>
              <a:rPr lang="en-US" altLang="zh-CN"/>
              <a:t>&gt;0, </a:t>
            </a:r>
            <a:r>
              <a:rPr lang="zh-CN" altLang="en-US"/>
              <a:t>但</a:t>
            </a:r>
            <a:r>
              <a:rPr lang="en-US" altLang="zh-CN"/>
              <a:t>n</a:t>
            </a:r>
            <a:r>
              <a:rPr lang="en-US" altLang="zh-CN" baseline="-25000"/>
              <a:t>0</a:t>
            </a:r>
            <a:r>
              <a:rPr lang="en-US" altLang="zh-CN"/>
              <a:t>&lt;=0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 </a:t>
            </a:r>
            <a:r>
              <a:rPr lang="en-US" altLang="zh-CN"/>
              <a:t>sum(1,5)=C[4]+c[5] 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因为</a:t>
            </a:r>
            <a:r>
              <a:rPr lang="en-US" altLang="zh-CN"/>
              <a:t>n</a:t>
            </a:r>
            <a:r>
              <a:rPr lang="en-US" altLang="zh-CN" baseline="-25000"/>
              <a:t>i</a:t>
            </a:r>
            <a:r>
              <a:rPr lang="en-US" altLang="zh-CN"/>
              <a:t>-lowbit(i)</a:t>
            </a:r>
            <a:r>
              <a:rPr lang="zh-CN" altLang="en-US"/>
              <a:t>实际上是去掉</a:t>
            </a:r>
            <a:r>
              <a:rPr lang="en-US" altLang="zh-CN"/>
              <a:t>n</a:t>
            </a:r>
            <a:r>
              <a:rPr lang="en-US" altLang="zh-CN" baseline="-25000"/>
              <a:t>i</a:t>
            </a:r>
            <a:r>
              <a:rPr lang="zh-CN" altLang="en-US"/>
              <a:t>最右边一个</a:t>
            </a:r>
            <a:r>
              <a:rPr lang="en-US" altLang="zh-CN"/>
              <a:t>bit1</a:t>
            </a:r>
            <a:r>
              <a:rPr lang="zh-CN" altLang="en-US"/>
              <a:t>，故</a:t>
            </a:r>
            <a:r>
              <a:rPr lang="en-US" altLang="zh-CN"/>
              <a:t>sum(1,k)</a:t>
            </a:r>
            <a:r>
              <a:rPr lang="zh-CN" altLang="en-US"/>
              <a:t>中最多有</a:t>
            </a:r>
            <a:r>
              <a:rPr lang="en-US" altLang="zh-CN">
                <a:solidFill>
                  <a:srgbClr val="FF0000"/>
                </a:solidFill>
              </a:rPr>
              <a:t>log(k)</a:t>
            </a:r>
            <a:r>
              <a:rPr lang="zh-CN" altLang="en-US"/>
              <a:t>次</a:t>
            </a:r>
            <a:r>
              <a:rPr lang="en-US" altLang="zh-CN"/>
              <a:t>+</a:t>
            </a:r>
            <a:r>
              <a:rPr lang="zh-CN" altLang="en-US"/>
              <a:t>运算。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Sum(1,7)=C[4]+C[6]+C[7]</a:t>
            </a:r>
            <a:endParaRPr lang="en-US" altLang="zh-CN"/>
          </a:p>
        </p:txBody>
      </p:sp>
      <p:pic>
        <p:nvPicPr>
          <p:cNvPr id="9" name="图片 37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7"/>
          <a:stretch>
            <a:fillRect/>
          </a:stretch>
        </p:blipFill>
        <p:spPr>
          <a:xfrm>
            <a:off x="1593850" y="958850"/>
            <a:ext cx="6407785" cy="3834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827520" y="958850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31.4   </a:t>
            </a:r>
            <a:r>
              <a:rPr lang="zh-CN" altLang="en-US"/>
              <a:t>更新一个元素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更新一个元素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 baseline="-25000">
                <a:sym typeface="+mn-ea"/>
              </a:rPr>
              <a:t>，</a:t>
            </a:r>
            <a:r>
              <a:rPr lang="zh-CN" altLang="en-US"/>
              <a:t>则有些</a:t>
            </a:r>
            <a:r>
              <a:rPr lang="en-US" altLang="zh-CN"/>
              <a:t>C</a:t>
            </a:r>
            <a:r>
              <a:rPr lang="zh-CN" altLang="en-US"/>
              <a:t>元素需要更新</a:t>
            </a:r>
            <a:endParaRPr lang="zh-CN" altLang="en-US"/>
          </a:p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C[i]=  A[i-2</a:t>
            </a:r>
            <a:r>
              <a:rPr lang="en-US" altLang="zh-CN" baseline="30000">
                <a:sym typeface="+mn-ea"/>
              </a:rPr>
              <a:t>k</a:t>
            </a:r>
            <a:r>
              <a:rPr lang="en-US" altLang="zh-CN">
                <a:sym typeface="+mn-ea"/>
              </a:rPr>
              <a:t>+1]+ </a:t>
            </a:r>
            <a:r>
              <a:rPr lang="en-US" altLang="zh-CN">
                <a:sym typeface="+mn-ea"/>
              </a:rPr>
              <a:t>A[i-2</a:t>
            </a:r>
            <a:r>
              <a:rPr lang="en-US" altLang="zh-CN" baseline="30000">
                <a:sym typeface="+mn-ea"/>
              </a:rPr>
              <a:t>k</a:t>
            </a:r>
            <a:r>
              <a:rPr lang="en-US" altLang="zh-CN">
                <a:sym typeface="+mn-ea"/>
              </a:rPr>
              <a:t>+2]+....+A[i]</a:t>
            </a:r>
            <a:r>
              <a:rPr lang="zh-CN" altLang="en-US">
                <a:sym typeface="+mn-ea"/>
              </a:rPr>
              <a:t>，故</a:t>
            </a:r>
            <a:r>
              <a:rPr lang="en-US" altLang="zh-CN">
                <a:sym typeface="+mn-ea"/>
              </a:rPr>
              <a:t>C[i]</a:t>
            </a:r>
            <a:r>
              <a:rPr lang="zh-CN" altLang="en-US">
                <a:sym typeface="+mn-ea"/>
              </a:rPr>
              <a:t>之前的元素不用更新。</a:t>
            </a:r>
            <a:endParaRPr lang="zh-CN" altLang="en-US">
              <a:sym typeface="+mn-ea"/>
            </a:endParaRPr>
          </a:p>
          <a:p>
            <a:r>
              <a:rPr lang="zh-CN" altLang="en-US"/>
              <a:t>而</a:t>
            </a:r>
            <a:r>
              <a:rPr lang="en-US" altLang="zh-CN"/>
              <a:t> C[n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， </a:t>
            </a:r>
            <a:r>
              <a:rPr lang="en-US" altLang="zh-CN"/>
              <a:t>C[n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，</a:t>
            </a:r>
            <a:r>
              <a:rPr lang="en-US" altLang="zh-CN"/>
              <a:t>C[n</a:t>
            </a:r>
            <a:r>
              <a:rPr lang="en-US" altLang="zh-CN" baseline="-25000"/>
              <a:t>m</a:t>
            </a:r>
            <a:r>
              <a:rPr lang="en-US" altLang="zh-CN"/>
              <a:t>]</a:t>
            </a:r>
            <a:r>
              <a:rPr lang="zh-CN" altLang="en-US"/>
              <a:t>这些元素要更新</a:t>
            </a:r>
            <a:r>
              <a:rPr lang="en-US" altLang="zh-CN"/>
              <a:t>                 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n</a:t>
            </a:r>
            <a:r>
              <a:rPr lang="en-US" altLang="zh-CN" baseline="-25000"/>
              <a:t>1</a:t>
            </a:r>
            <a:r>
              <a:rPr lang="en-US" altLang="zh-CN"/>
              <a:t>=i</a:t>
            </a:r>
            <a:endParaRPr lang="en-US" altLang="zh-CN"/>
          </a:p>
          <a:p>
            <a:r>
              <a:rPr lang="en-US" altLang="zh-CN"/>
              <a:t>       n</a:t>
            </a:r>
            <a:r>
              <a:rPr lang="en-US" altLang="zh-CN" baseline="-25000"/>
              <a:t>i</a:t>
            </a:r>
            <a:r>
              <a:rPr lang="en-US" altLang="zh-CN"/>
              <a:t>=n</a:t>
            </a:r>
            <a:r>
              <a:rPr lang="en-US" altLang="zh-CN" baseline="-25000"/>
              <a:t>i-1</a:t>
            </a:r>
            <a:r>
              <a:rPr lang="en-US" altLang="zh-CN"/>
              <a:t>+lowbit(n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一直到</a:t>
            </a:r>
            <a:r>
              <a:rPr lang="en-US" altLang="zh-CN"/>
              <a:t>n</a:t>
            </a:r>
            <a:r>
              <a:rPr lang="en-US" altLang="zh-CN" baseline="-25000"/>
              <a:t>m</a:t>
            </a:r>
            <a:r>
              <a:rPr lang="en-US" altLang="zh-CN"/>
              <a:t>&lt;=n, n</a:t>
            </a:r>
            <a:r>
              <a:rPr lang="en-US" altLang="zh-CN" baseline="-25000"/>
              <a:t>m+1</a:t>
            </a:r>
            <a:r>
              <a:rPr lang="en-US" altLang="zh-CN"/>
              <a:t>&gt;n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反过来看，应该是</a:t>
            </a:r>
            <a:r>
              <a:rPr lang="en-US" altLang="zh-CN"/>
              <a:t>n</a:t>
            </a:r>
            <a:r>
              <a:rPr lang="zh-CN" altLang="en-US"/>
              <a:t>不停去掉最后的</a:t>
            </a:r>
            <a:r>
              <a:rPr lang="en-US" altLang="zh-CN"/>
              <a:t>bit1. </a:t>
            </a:r>
            <a:r>
              <a:rPr lang="zh-CN" altLang="en-US"/>
              <a:t>故需要</a:t>
            </a:r>
            <a:r>
              <a:rPr lang="en-US" altLang="zh-CN"/>
              <a:t>log(n)</a:t>
            </a:r>
            <a:r>
              <a:rPr lang="zh-CN" altLang="en-US"/>
              <a:t>次更新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31.5 </a:t>
            </a:r>
            <a:r>
              <a:rPr lang="zh-CN" altLang="en-US"/>
              <a:t>更新元素</a:t>
            </a:r>
            <a:r>
              <a:rPr lang="en-US" altLang="zh-CN"/>
              <a:t>A[</a:t>
            </a:r>
            <a:r>
              <a:rPr lang="en-US" altLang="zh-CN"/>
              <a:t>3]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7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7"/>
          <a:stretch>
            <a:fillRect/>
          </a:stretch>
        </p:blipFill>
        <p:spPr>
          <a:xfrm>
            <a:off x="1558290" y="1948180"/>
            <a:ext cx="6407785" cy="38347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791960" y="1948180"/>
            <a:ext cx="675005" cy="3352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/>
              <a:t>C[8]</a:t>
            </a:r>
            <a:endParaRPr lang="en-US" altLang="zh-CN" sz="1600"/>
          </a:p>
        </p:txBody>
      </p:sp>
      <p:sp>
        <p:nvSpPr>
          <p:cNvPr id="6" name="椭圆 5"/>
          <p:cNvSpPr/>
          <p:nvPr/>
        </p:nvSpPr>
        <p:spPr>
          <a:xfrm>
            <a:off x="3347720" y="5805170"/>
            <a:ext cx="215900" cy="2159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63620" y="5065395"/>
            <a:ext cx="215900" cy="2159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98315" y="2956560"/>
            <a:ext cx="215900" cy="2159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51065" y="2067560"/>
            <a:ext cx="215900" cy="2159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31.6 </a:t>
            </a:r>
            <a:r>
              <a:rPr lang="zh-CN" altLang="en-US"/>
              <a:t>构建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不应该用定义</a:t>
            </a:r>
            <a:r>
              <a:rPr lang="en-US" altLang="zh-CN">
                <a:sym typeface="+mn-ea"/>
              </a:rPr>
              <a:t>C[i]=  A[i-2</a:t>
            </a:r>
            <a:r>
              <a:rPr lang="en-US" altLang="zh-CN" baseline="30000">
                <a:sym typeface="+mn-ea"/>
              </a:rPr>
              <a:t>k</a:t>
            </a:r>
            <a:r>
              <a:rPr lang="en-US" altLang="zh-CN">
                <a:sym typeface="+mn-ea"/>
              </a:rPr>
              <a:t>+1]+ </a:t>
            </a:r>
            <a:r>
              <a:rPr lang="en-US" altLang="zh-CN">
                <a:sym typeface="+mn-ea"/>
              </a:rPr>
              <a:t>A[i-2</a:t>
            </a:r>
            <a:r>
              <a:rPr lang="en-US" altLang="zh-CN" baseline="30000">
                <a:sym typeface="+mn-ea"/>
              </a:rPr>
              <a:t>k</a:t>
            </a:r>
            <a:r>
              <a:rPr lang="en-US" altLang="zh-CN">
                <a:sym typeface="+mn-ea"/>
              </a:rPr>
              <a:t>+2]+....+A[i]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sum(1,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) = C[n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]+C[n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]+....+C[n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] </a:t>
            </a:r>
            <a:endParaRPr lang="en-US" altLang="zh-CN">
              <a:sym typeface="+mn-ea"/>
            </a:endParaRPr>
          </a:p>
          <a:p>
            <a:r>
              <a:rPr lang="en-US" altLang="zh-CN"/>
              <a:t>                  =sum(1,n</a:t>
            </a:r>
            <a:r>
              <a:rPr lang="en-US" altLang="zh-CN" baseline="-25000"/>
              <a:t>m-1</a:t>
            </a:r>
            <a:r>
              <a:rPr lang="en-US" altLang="zh-CN"/>
              <a:t>)</a:t>
            </a:r>
            <a:r>
              <a:rPr lang="en-US" altLang="zh-CN">
                <a:sym typeface="+mn-ea"/>
              </a:rPr>
              <a:t>+C[n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-&gt;C[n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]=sum(1,n</a:t>
            </a:r>
            <a:r>
              <a:rPr lang="en-US" altLang="zh-CN" baseline="-25000">
                <a:sym typeface="+mn-ea"/>
              </a:rPr>
              <a:t>m</a:t>
            </a:r>
            <a:r>
              <a:rPr lang="en-US" altLang="zh-CN">
                <a:sym typeface="+mn-ea"/>
              </a:rPr>
              <a:t>)-</a:t>
            </a:r>
            <a:r>
              <a:rPr lang="en-US" altLang="zh-CN">
                <a:sym typeface="+mn-ea"/>
              </a:rPr>
              <a:t>sum(1,n</a:t>
            </a:r>
            <a:r>
              <a:rPr lang="en-US" altLang="zh-CN" baseline="-25000">
                <a:sym typeface="+mn-ea"/>
              </a:rPr>
              <a:t>m-1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故先解出所有的</a:t>
            </a:r>
            <a:r>
              <a:rPr lang="en-US" altLang="zh-CN">
                <a:sym typeface="+mn-ea"/>
              </a:rPr>
              <a:t>sum(1,k), </a:t>
            </a:r>
            <a:r>
              <a:rPr lang="zh-CN" altLang="en-US">
                <a:sym typeface="+mn-ea"/>
              </a:rPr>
              <a:t>然后在获得</a:t>
            </a:r>
            <a:r>
              <a:rPr lang="en-US" altLang="zh-CN">
                <a:sym typeface="+mn-ea"/>
              </a:rPr>
              <a:t>C,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的时间是</a:t>
            </a:r>
            <a:r>
              <a:rPr lang="en-US" altLang="zh-CN">
                <a:sym typeface="+mn-ea"/>
              </a:rPr>
              <a:t>O(n)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31.7  </a:t>
            </a:r>
            <a:r>
              <a:rPr lang="zh-CN" altLang="en-US"/>
              <a:t>时间总结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构建</a:t>
            </a:r>
            <a:r>
              <a:rPr lang="en-US" altLang="zh-CN"/>
              <a:t>C :  O(n)</a:t>
            </a:r>
            <a:endParaRPr lang="en-US" altLang="zh-CN"/>
          </a:p>
          <a:p>
            <a:r>
              <a:rPr lang="en-US" altLang="zh-CN"/>
              <a:t>sum(i,j): O(log(n))</a:t>
            </a:r>
            <a:endParaRPr lang="en-US" altLang="zh-CN"/>
          </a:p>
          <a:p>
            <a:r>
              <a:rPr lang="zh-CN" altLang="en-US"/>
              <a:t>更新一个元素：</a:t>
            </a:r>
            <a:r>
              <a:rPr lang="en-US" altLang="zh-CN"/>
              <a:t>O(log(n))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跟线段树比，功能少一些，</a:t>
            </a:r>
            <a:r>
              <a:rPr lang="zh-CN" altLang="en-US"/>
              <a:t>只能做求和。</a:t>
            </a:r>
            <a:endParaRPr lang="zh-CN" altLang="en-US"/>
          </a:p>
          <a:p>
            <a:r>
              <a:rPr lang="zh-CN" altLang="en-US"/>
              <a:t>但是更快。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1085</Words>
  <Application>WPS 演示</Application>
  <PresentationFormat>全屏显示(4:3)</PresentationFormat>
  <Paragraphs>87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25 网络流</vt:lpstr>
      <vt:lpstr>25.2 流量守恒</vt:lpstr>
      <vt:lpstr>31.1 还是数组求和</vt:lpstr>
      <vt:lpstr>PowerPoint 演示文稿</vt:lpstr>
      <vt:lpstr>PowerPoint 演示文稿</vt:lpstr>
      <vt:lpstr>31.3   利用C求和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32</cp:revision>
  <dcterms:created xsi:type="dcterms:W3CDTF">2017-07-22T00:18:00Z</dcterms:created>
  <dcterms:modified xsi:type="dcterms:W3CDTF">2017-08-05T14:28:27Z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