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78" r:id="rId4"/>
    <p:sldId id="294" r:id="rId5"/>
    <p:sldId id="301" r:id="rId6"/>
    <p:sldId id="315" r:id="rId7"/>
    <p:sldId id="308" r:id="rId8"/>
    <p:sldId id="317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32 </a:t>
            </a:r>
            <a:r>
              <a:rPr lang="zh-CN" altLang="en-US" dirty="0" smtClean="0"/>
              <a:t>字符串匹配</a:t>
            </a:r>
            <a:r>
              <a:rPr lang="en-US" altLang="zh-CN" dirty="0" smtClean="0"/>
              <a:t>-KMP</a:t>
            </a:r>
            <a:endParaRPr lang="en-US" alt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32.1 </a:t>
            </a:r>
            <a:r>
              <a:rPr lang="zh-CN" altLang="en-US"/>
              <a:t>字符串匹配问题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0000"/>
          </a:bodyPr>
          <a:p>
            <a:r>
              <a:rPr lang="zh-CN" altLang="en-US"/>
              <a:t>给一个字符数组</a:t>
            </a:r>
            <a:r>
              <a:rPr lang="en-US" altLang="zh-CN"/>
              <a:t>A[]={a</a:t>
            </a:r>
            <a:r>
              <a:rPr lang="en-US" altLang="zh-CN" baseline="-25000"/>
              <a:t>1</a:t>
            </a:r>
            <a:r>
              <a:rPr lang="en-US" altLang="zh-CN"/>
              <a:t>,a</a:t>
            </a:r>
            <a:r>
              <a:rPr lang="en-US" altLang="zh-CN" baseline="-25000"/>
              <a:t>2</a:t>
            </a:r>
            <a:r>
              <a:rPr lang="en-US" altLang="zh-CN"/>
              <a:t>,....., a</a:t>
            </a:r>
            <a:r>
              <a:rPr lang="en-US" altLang="zh-CN" baseline="-25000"/>
              <a:t>n</a:t>
            </a:r>
            <a:r>
              <a:rPr lang="en-US" altLang="zh-CN"/>
              <a:t>}, </a:t>
            </a:r>
            <a:r>
              <a:rPr lang="zh-CN" altLang="en-US"/>
              <a:t>一个模式字符数组</a:t>
            </a:r>
            <a:r>
              <a:rPr lang="en-US" altLang="zh-CN"/>
              <a:t>p[]={p</a:t>
            </a:r>
            <a:r>
              <a:rPr lang="en-US" altLang="zh-CN" baseline="-25000"/>
              <a:t>1</a:t>
            </a:r>
            <a:r>
              <a:rPr lang="en-US" altLang="zh-CN"/>
              <a:t>,p</a:t>
            </a:r>
            <a:r>
              <a:rPr lang="en-US" altLang="zh-CN" baseline="-25000"/>
              <a:t>2</a:t>
            </a:r>
            <a:r>
              <a:rPr lang="en-US" altLang="zh-CN"/>
              <a:t>,..,p</a:t>
            </a:r>
            <a:r>
              <a:rPr lang="en-US" altLang="zh-CN" baseline="-25000"/>
              <a:t>m</a:t>
            </a:r>
            <a:r>
              <a:rPr lang="en-US" altLang="zh-CN"/>
              <a:t>}, </a:t>
            </a:r>
            <a:r>
              <a:rPr lang="zh-CN" altLang="en-US"/>
              <a:t>要找出是否存在</a:t>
            </a:r>
            <a:r>
              <a:rPr lang="en-US" altLang="zh-CN"/>
              <a:t>k,  </a:t>
            </a:r>
            <a:r>
              <a:rPr lang="zh-CN" altLang="en-US"/>
              <a:t>满足 </a:t>
            </a:r>
            <a:r>
              <a:rPr lang="en-US" altLang="zh-CN"/>
              <a:t>a</a:t>
            </a:r>
            <a:r>
              <a:rPr lang="en-US" altLang="zh-CN" baseline="-25000"/>
              <a:t>k+1</a:t>
            </a:r>
            <a:r>
              <a:rPr lang="en-US" altLang="zh-CN"/>
              <a:t>=p</a:t>
            </a:r>
            <a:r>
              <a:rPr lang="en-US" altLang="zh-CN" baseline="-25000"/>
              <a:t>1</a:t>
            </a:r>
            <a:r>
              <a:rPr lang="en-US" altLang="zh-CN"/>
              <a:t>,a</a:t>
            </a:r>
            <a:r>
              <a:rPr lang="en-US" altLang="zh-CN" baseline="-25000"/>
              <a:t>k+2</a:t>
            </a:r>
            <a:r>
              <a:rPr lang="en-US" altLang="zh-CN"/>
              <a:t>=p</a:t>
            </a:r>
            <a:r>
              <a:rPr lang="en-US" altLang="zh-CN" baseline="-25000"/>
              <a:t>2</a:t>
            </a:r>
            <a:r>
              <a:rPr lang="en-US" altLang="zh-CN"/>
              <a:t>,...a</a:t>
            </a:r>
            <a:r>
              <a:rPr lang="en-US" altLang="zh-CN" baseline="-25000"/>
              <a:t>k+m</a:t>
            </a:r>
            <a:r>
              <a:rPr lang="en-US" altLang="zh-CN"/>
              <a:t>=p</a:t>
            </a:r>
            <a:r>
              <a:rPr lang="en-US" altLang="zh-CN" baseline="-25000"/>
              <a:t>m</a:t>
            </a:r>
            <a:r>
              <a:rPr lang="zh-CN" altLang="en-US"/>
              <a:t>。</a:t>
            </a:r>
            <a:endParaRPr lang="zh-CN" altLang="en-US"/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a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,a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,..a</a:t>
            </a:r>
            <a:r>
              <a:rPr lang="en-US" altLang="zh-CN" baseline="-25000">
                <a:sym typeface="+mn-ea"/>
              </a:rPr>
              <a:t>k</a:t>
            </a:r>
            <a:r>
              <a:rPr lang="en-US" altLang="zh-CN">
                <a:sym typeface="+mn-ea"/>
              </a:rPr>
              <a:t> a</a:t>
            </a:r>
            <a:r>
              <a:rPr lang="en-US" altLang="zh-CN" baseline="-25000">
                <a:sym typeface="+mn-ea"/>
              </a:rPr>
              <a:t>k+1</a:t>
            </a:r>
            <a:r>
              <a:rPr lang="en-US" altLang="zh-CN">
                <a:sym typeface="+mn-ea"/>
              </a:rPr>
              <a:t>, a</a:t>
            </a:r>
            <a:r>
              <a:rPr lang="en-US" altLang="zh-CN" baseline="-25000">
                <a:sym typeface="+mn-ea"/>
              </a:rPr>
              <a:t>k+2</a:t>
            </a:r>
            <a:r>
              <a:rPr lang="en-US" altLang="zh-CN">
                <a:sym typeface="+mn-ea"/>
              </a:rPr>
              <a:t>,..., a</a:t>
            </a:r>
            <a:r>
              <a:rPr lang="en-US" altLang="zh-CN" baseline="-25000">
                <a:sym typeface="+mn-ea"/>
              </a:rPr>
              <a:t>k+m</a:t>
            </a:r>
            <a:r>
              <a:rPr lang="en-US" altLang="zh-CN">
                <a:sym typeface="+mn-ea"/>
              </a:rPr>
              <a:t>,...,a</a:t>
            </a:r>
            <a:r>
              <a:rPr lang="en-US" altLang="zh-CN" baseline="-25000">
                <a:sym typeface="+mn-ea"/>
              </a:rPr>
              <a:t>n</a:t>
            </a:r>
            <a:endParaRPr lang="zh-CN" altLang="en-US"/>
          </a:p>
          <a:p>
            <a:r>
              <a:rPr lang="zh-CN" altLang="en-US"/>
              <a:t>                </a:t>
            </a:r>
            <a:r>
              <a:rPr lang="en-US" altLang="zh-CN"/>
              <a:t>p</a:t>
            </a:r>
            <a:r>
              <a:rPr lang="en-US" altLang="zh-CN" baseline="-25000"/>
              <a:t>1</a:t>
            </a:r>
            <a:r>
              <a:rPr lang="en-US" altLang="zh-CN"/>
              <a:t>  , p</a:t>
            </a:r>
            <a:r>
              <a:rPr lang="en-US" altLang="zh-CN" baseline="-25000"/>
              <a:t>2</a:t>
            </a:r>
            <a:r>
              <a:rPr lang="en-US" altLang="zh-CN"/>
              <a:t>,.......p</a:t>
            </a:r>
            <a:r>
              <a:rPr lang="en-US" altLang="zh-CN" baseline="-25000"/>
              <a:t>m</a:t>
            </a:r>
            <a:endParaRPr lang="en-US" altLang="zh-CN" baseline="-25000"/>
          </a:p>
          <a:p>
            <a:r>
              <a:rPr lang="zh-CN" altLang="en-US">
                <a:sym typeface="+mn-ea"/>
              </a:rPr>
              <a:t>穷举的办法是</a:t>
            </a:r>
            <a:r>
              <a:rPr lang="en-US" altLang="zh-CN">
                <a:sym typeface="+mn-ea"/>
              </a:rPr>
              <a:t>:  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T=n*m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  </a:t>
            </a:r>
            <a:r>
              <a:rPr lang="en-US" altLang="zh-CN">
                <a:sym typeface="+mn-ea"/>
              </a:rPr>
              <a:t>for k=0 to n-m:       // </a:t>
            </a:r>
            <a:r>
              <a:rPr lang="zh-CN" altLang="en-US">
                <a:sym typeface="+mn-ea"/>
              </a:rPr>
              <a:t>穷举每个</a:t>
            </a:r>
            <a:r>
              <a:rPr lang="en-US" altLang="zh-CN">
                <a:sym typeface="+mn-ea"/>
              </a:rPr>
              <a:t>k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  for i=1 to m         //</a:t>
            </a:r>
            <a:r>
              <a:rPr lang="zh-CN" altLang="en-US">
                <a:sym typeface="+mn-ea"/>
              </a:rPr>
              <a:t>逐个字符比较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             match=True;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       if pi != pk+i :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          match=False;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          break;  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  if match: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       return k;   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32.2  p</a:t>
            </a:r>
            <a:r>
              <a:rPr lang="zh-CN" altLang="en-US"/>
              <a:t>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6541135" cy="4876800"/>
          </a:xfrm>
        </p:spPr>
        <p:txBody>
          <a:bodyPr>
            <a:normAutofit/>
          </a:bodyPr>
          <a:p>
            <a:r>
              <a:rPr lang="zh-CN" altLang="en-US"/>
              <a:t>当发现</a:t>
            </a:r>
            <a:r>
              <a:rPr lang="en-US" altLang="zh-CN"/>
              <a:t>p</a:t>
            </a:r>
            <a:r>
              <a:rPr lang="en-US" altLang="zh-CN" baseline="-25000"/>
              <a:t>1</a:t>
            </a:r>
            <a:r>
              <a:rPr lang="en-US" altLang="zh-CN"/>
              <a:t>,p</a:t>
            </a:r>
            <a:r>
              <a:rPr lang="en-US" altLang="zh-CN" baseline="-25000"/>
              <a:t>2</a:t>
            </a:r>
            <a:r>
              <a:rPr lang="en-US" altLang="zh-CN"/>
              <a:t>,....p</a:t>
            </a:r>
            <a:r>
              <a:rPr lang="en-US" altLang="zh-CN" baseline="-25000"/>
              <a:t>m</a:t>
            </a:r>
            <a:r>
              <a:rPr lang="en-US" altLang="zh-CN"/>
              <a:t> != a</a:t>
            </a:r>
            <a:r>
              <a:rPr lang="en-US" altLang="zh-CN" baseline="-25000"/>
              <a:t>1</a:t>
            </a:r>
            <a:r>
              <a:rPr lang="en-US" altLang="zh-CN"/>
              <a:t>,a</a:t>
            </a:r>
            <a:r>
              <a:rPr lang="en-US" altLang="zh-CN" baseline="-25000"/>
              <a:t>2</a:t>
            </a:r>
            <a:r>
              <a:rPr lang="en-US" altLang="zh-CN"/>
              <a:t>,...,a</a:t>
            </a:r>
            <a:r>
              <a:rPr lang="en-US" altLang="zh-CN" baseline="-25000"/>
              <a:t>m</a:t>
            </a:r>
            <a:r>
              <a:rPr lang="zh-CN" altLang="en-US"/>
              <a:t>时，下次我们必须要测试 </a:t>
            </a:r>
            <a:r>
              <a:rPr lang="en-US" altLang="zh-CN">
                <a:sym typeface="+mn-ea"/>
              </a:rPr>
              <a:t>p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,p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,....p</a:t>
            </a:r>
            <a:r>
              <a:rPr lang="en-US" altLang="zh-CN" baseline="-25000">
                <a:sym typeface="+mn-ea"/>
              </a:rPr>
              <a:t>m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与 </a:t>
            </a:r>
            <a:r>
              <a:rPr lang="en-US" altLang="zh-CN">
                <a:sym typeface="+mn-ea"/>
              </a:rPr>
              <a:t>a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,a</a:t>
            </a:r>
            <a:r>
              <a:rPr lang="en-US" altLang="zh-CN" baseline="-25000">
                <a:sym typeface="+mn-ea"/>
              </a:rPr>
              <a:t>3</a:t>
            </a:r>
            <a:r>
              <a:rPr lang="en-US" altLang="zh-CN">
                <a:sym typeface="+mn-ea"/>
              </a:rPr>
              <a:t>...,a</a:t>
            </a:r>
            <a:r>
              <a:rPr lang="en-US" altLang="zh-CN" baseline="-25000">
                <a:sym typeface="+mn-ea"/>
              </a:rPr>
              <a:t>m+1</a:t>
            </a:r>
            <a:r>
              <a:rPr lang="zh-CN" altLang="en-US">
                <a:sym typeface="+mn-ea"/>
              </a:rPr>
              <a:t>吗？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a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,a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,...  a</a:t>
            </a:r>
            <a:r>
              <a:rPr lang="en-US" altLang="zh-CN" baseline="-25000">
                <a:sym typeface="+mn-ea"/>
              </a:rPr>
              <a:t>j-1</a:t>
            </a:r>
            <a:r>
              <a:rPr lang="en-US" altLang="zh-CN">
                <a:sym typeface="+mn-ea"/>
              </a:rPr>
              <a:t> a</a:t>
            </a:r>
            <a:r>
              <a:rPr lang="en-US" altLang="zh-CN" baseline="-25000">
                <a:sym typeface="+mn-ea"/>
              </a:rPr>
              <a:t>j</a:t>
            </a:r>
            <a:r>
              <a:rPr lang="en-US" altLang="zh-CN">
                <a:sym typeface="+mn-ea"/>
              </a:rPr>
              <a:t>...,     a</a:t>
            </a:r>
            <a:r>
              <a:rPr lang="en-US" altLang="zh-CN" baseline="-25000">
                <a:sym typeface="+mn-ea"/>
              </a:rPr>
              <a:t>m,</a:t>
            </a:r>
            <a:r>
              <a:rPr lang="zh-CN" altLang="en-US" baseline="-25000">
                <a:sym typeface="+mn-ea"/>
              </a:rPr>
              <a:t>     </a:t>
            </a:r>
            <a:r>
              <a:rPr lang="en-US" altLang="zh-CN">
                <a:sym typeface="+mn-ea"/>
              </a:rPr>
              <a:t>a</a:t>
            </a:r>
            <a:r>
              <a:rPr lang="en-US" altLang="zh-CN" baseline="-25000">
                <a:sym typeface="+mn-ea"/>
              </a:rPr>
              <a:t>m+1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rgbClr val="00B050"/>
                </a:solidFill>
                <a:sym typeface="+mn-ea"/>
              </a:rPr>
              <a:t>p</a:t>
            </a:r>
            <a:r>
              <a:rPr lang="en-US" altLang="zh-CN" baseline="-25000">
                <a:solidFill>
                  <a:srgbClr val="00B050"/>
                </a:solidFill>
                <a:sym typeface="+mn-ea"/>
              </a:rPr>
              <a:t>1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,p</a:t>
            </a:r>
            <a:r>
              <a:rPr lang="en-US" altLang="zh-CN" baseline="-25000">
                <a:solidFill>
                  <a:srgbClr val="00B050"/>
                </a:solidFill>
                <a:sym typeface="+mn-ea"/>
              </a:rPr>
              <a:t>2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,...  p</a:t>
            </a:r>
            <a:r>
              <a:rPr lang="en-US" altLang="zh-CN" baseline="-25000">
                <a:solidFill>
                  <a:srgbClr val="00B050"/>
                </a:solidFill>
                <a:sym typeface="+mn-ea"/>
              </a:rPr>
              <a:t>j-1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p</a:t>
            </a:r>
            <a:r>
              <a:rPr lang="en-US" altLang="zh-CN" baseline="-25000">
                <a:solidFill>
                  <a:srgbClr val="FF0000"/>
                </a:solidFill>
                <a:sym typeface="+mn-ea"/>
              </a:rPr>
              <a:t>j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...      p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m       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//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假设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p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j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首次不匹配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   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     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p</a:t>
            </a:r>
            <a:r>
              <a:rPr lang="en-US" altLang="zh-CN" baseline="-25000">
                <a:solidFill>
                  <a:srgbClr val="00B050"/>
                </a:solidFill>
                <a:sym typeface="+mn-ea"/>
              </a:rPr>
              <a:t>1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,p</a:t>
            </a:r>
            <a:r>
              <a:rPr lang="en-US" altLang="zh-CN" baseline="-25000">
                <a:solidFill>
                  <a:srgbClr val="00B050"/>
                </a:solidFill>
                <a:sym typeface="+mn-ea"/>
              </a:rPr>
              <a:t>2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,p</a:t>
            </a:r>
            <a:r>
              <a:rPr lang="en-US" altLang="zh-CN" baseline="-25000">
                <a:solidFill>
                  <a:srgbClr val="00B050"/>
                </a:solidFill>
                <a:sym typeface="+mn-ea"/>
              </a:rPr>
              <a:t>j-2  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p</a:t>
            </a:r>
            <a:r>
              <a:rPr lang="en-US" altLang="zh-CN" baseline="-25000">
                <a:solidFill>
                  <a:srgbClr val="00B050"/>
                </a:solidFill>
                <a:sym typeface="+mn-ea"/>
              </a:rPr>
              <a:t>j-1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...    p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m-1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,p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m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zh-CN">
                <a:sym typeface="+mn-ea"/>
              </a:rPr>
              <a:t>  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移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后如能匹配则至少应满足</a:t>
            </a:r>
            <a:endParaRPr lang="zh-CN" altLang="en-US">
              <a:sym typeface="+mn-ea"/>
            </a:endParaRPr>
          </a:p>
          <a:p>
            <a:pPr algn="ctr"/>
            <a:r>
              <a:rPr lang="en-US" altLang="zh-CN">
                <a:sym typeface="+mn-ea"/>
              </a:rPr>
              <a:t>p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,p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,....p</a:t>
            </a:r>
            <a:r>
              <a:rPr lang="en-US" altLang="zh-CN" baseline="-25000">
                <a:sym typeface="+mn-ea"/>
              </a:rPr>
              <a:t>j-2</a:t>
            </a:r>
            <a:r>
              <a:rPr lang="en-US" altLang="zh-CN">
                <a:sym typeface="+mn-ea"/>
              </a:rPr>
              <a:t>=p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,p</a:t>
            </a:r>
            <a:r>
              <a:rPr lang="en-US" altLang="zh-CN" baseline="-25000">
                <a:sym typeface="+mn-ea"/>
              </a:rPr>
              <a:t>3</a:t>
            </a:r>
            <a:r>
              <a:rPr lang="en-US" altLang="zh-CN">
                <a:sym typeface="+mn-ea"/>
              </a:rPr>
              <a:t>...p</a:t>
            </a:r>
            <a:r>
              <a:rPr lang="en-US" altLang="zh-CN" baseline="-25000">
                <a:sym typeface="+mn-ea"/>
              </a:rPr>
              <a:t>j-1</a:t>
            </a:r>
            <a:r>
              <a:rPr lang="en-US" altLang="zh-CN">
                <a:sym typeface="+mn-ea"/>
              </a:rPr>
              <a:t> , 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如果不满足，我们根本不需要测移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的情况，直接测移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位。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11795" y="871855"/>
            <a:ext cx="675005" cy="3352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1600"/>
              <a:t>C[8]</a:t>
            </a: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32.3 p</a:t>
            </a:r>
            <a:r>
              <a:rPr lang="zh-CN" altLang="en-US"/>
              <a:t>串移位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6541135" cy="4876800"/>
          </a:xfrm>
        </p:spPr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甚至我们可以根据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的信息移动多位！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假如有最大的</a:t>
            </a:r>
            <a:r>
              <a:rPr lang="en-US" altLang="zh-CN">
                <a:sym typeface="+mn-ea"/>
              </a:rPr>
              <a:t>k&lt;j, </a:t>
            </a:r>
            <a:r>
              <a:rPr lang="zh-CN" altLang="en-US">
                <a:sym typeface="+mn-ea"/>
              </a:rPr>
              <a:t>满足前缀</a:t>
            </a:r>
            <a:r>
              <a:rPr lang="en-US" altLang="zh-CN">
                <a:sym typeface="+mn-ea"/>
              </a:rPr>
              <a:t>p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,p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,....p</a:t>
            </a:r>
            <a:r>
              <a:rPr lang="en-US" altLang="zh-CN" baseline="-25000">
                <a:sym typeface="+mn-ea"/>
              </a:rPr>
              <a:t>k-1</a:t>
            </a:r>
            <a:endParaRPr lang="en-US" altLang="zh-CN" baseline="-25000">
              <a:sym typeface="+mn-ea"/>
            </a:endParaRPr>
          </a:p>
          <a:p>
            <a:r>
              <a:rPr lang="en-US" altLang="zh-CN">
                <a:sym typeface="+mn-ea"/>
              </a:rPr>
              <a:t>=</a:t>
            </a:r>
            <a:r>
              <a:rPr lang="zh-CN" altLang="en-US">
                <a:sym typeface="+mn-ea"/>
              </a:rPr>
              <a:t>后缀</a:t>
            </a:r>
            <a:r>
              <a:rPr lang="en-US" altLang="zh-CN">
                <a:sym typeface="+mn-ea"/>
              </a:rPr>
              <a:t>p</a:t>
            </a:r>
            <a:r>
              <a:rPr lang="en-US" altLang="zh-CN" baseline="-25000">
                <a:sym typeface="+mn-ea"/>
              </a:rPr>
              <a:t>j-(k-1)</a:t>
            </a:r>
            <a:r>
              <a:rPr lang="en-US" altLang="zh-CN">
                <a:sym typeface="+mn-ea"/>
              </a:rPr>
              <a:t>,...p</a:t>
            </a:r>
            <a:r>
              <a:rPr lang="en-US" altLang="zh-CN" baseline="-25000">
                <a:sym typeface="+mn-ea"/>
              </a:rPr>
              <a:t>j-1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则</a:t>
            </a:r>
            <a:r>
              <a:rPr lang="en-US" altLang="zh-CN">
                <a:sym typeface="+mn-ea"/>
              </a:rPr>
              <a:t>p</a:t>
            </a:r>
            <a:r>
              <a:rPr lang="en-US" altLang="zh-CN" baseline="-25000">
                <a:sym typeface="+mn-ea"/>
              </a:rPr>
              <a:t>1</a:t>
            </a:r>
            <a:r>
              <a:rPr lang="zh-CN" altLang="en-US">
                <a:sym typeface="+mn-ea"/>
              </a:rPr>
              <a:t>直接和</a:t>
            </a:r>
            <a:r>
              <a:rPr lang="en-US" altLang="zh-CN">
                <a:sym typeface="+mn-ea"/>
              </a:rPr>
              <a:t>p</a:t>
            </a:r>
            <a:r>
              <a:rPr lang="en-US" altLang="zh-CN" baseline="-25000">
                <a:sym typeface="+mn-ea"/>
              </a:rPr>
              <a:t>j-(k-1)</a:t>
            </a:r>
            <a:r>
              <a:rPr lang="zh-CN" altLang="en-US">
                <a:sym typeface="+mn-ea"/>
              </a:rPr>
              <a:t>对齐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或者说让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p</a:t>
            </a:r>
            <a:r>
              <a:rPr lang="en-US" altLang="zh-CN" baseline="-25000">
                <a:solidFill>
                  <a:srgbClr val="FF0000"/>
                </a:solidFill>
                <a:sym typeface="+mn-ea"/>
              </a:rPr>
              <a:t>k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p</a:t>
            </a:r>
            <a:r>
              <a:rPr lang="en-US" altLang="zh-CN" baseline="-25000">
                <a:solidFill>
                  <a:srgbClr val="FF0000"/>
                </a:solidFill>
                <a:sym typeface="+mn-ea"/>
              </a:rPr>
              <a:t>j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对齐。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p =      a    b    c    a    b   c   a   c   a   b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j  =      1    2    3    4   5   6    7   8   9   10   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ym typeface="+mn-ea"/>
              </a:rPr>
              <a:t>k(j)  =   0    1    1   1   2   3    4   5   1   2 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   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11795" y="871855"/>
            <a:ext cx="675005" cy="3352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1600"/>
              <a:t>C[8]</a:t>
            </a: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32.4 k</a:t>
            </a:r>
            <a:r>
              <a:rPr lang="zh-CN" altLang="en-US"/>
              <a:t>的计算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6541135" cy="4876800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p =      a    b    c    a    b   c   a   c   a   b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j  =      1    2    3    4   5   6    7   8   9   10   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ym typeface="+mn-ea"/>
              </a:rPr>
              <a:t>k(j)  =   0    1    1   1   2   3    4   5   1   2 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 k(j) </a:t>
            </a:r>
            <a:r>
              <a:rPr lang="zh-CN" altLang="en-US">
                <a:sym typeface="+mn-ea"/>
              </a:rPr>
              <a:t>可以根据定义进行穷举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最大的</a:t>
            </a:r>
            <a:r>
              <a:rPr lang="en-US" altLang="zh-CN">
                <a:sym typeface="+mn-ea"/>
              </a:rPr>
              <a:t>k&lt;j, </a:t>
            </a:r>
            <a:r>
              <a:rPr lang="zh-CN" altLang="en-US">
                <a:sym typeface="+mn-ea"/>
              </a:rPr>
              <a:t>满足前缀</a:t>
            </a:r>
            <a:r>
              <a:rPr lang="en-US" altLang="zh-CN">
                <a:sym typeface="+mn-ea"/>
              </a:rPr>
              <a:t>p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,p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,....p</a:t>
            </a:r>
            <a:r>
              <a:rPr lang="en-US" altLang="zh-CN" baseline="-25000">
                <a:sym typeface="+mn-ea"/>
              </a:rPr>
              <a:t>k-1</a:t>
            </a:r>
            <a:r>
              <a:rPr lang="en-US" altLang="zh-CN">
                <a:sym typeface="+mn-ea"/>
              </a:rPr>
              <a:t>=</a:t>
            </a:r>
            <a:r>
              <a:rPr lang="zh-CN" altLang="en-US">
                <a:sym typeface="+mn-ea"/>
              </a:rPr>
              <a:t>后缀</a:t>
            </a:r>
            <a:r>
              <a:rPr lang="en-US" altLang="zh-CN">
                <a:sym typeface="+mn-ea"/>
              </a:rPr>
              <a:t>p</a:t>
            </a:r>
            <a:r>
              <a:rPr lang="en-US" altLang="zh-CN" baseline="-25000">
                <a:sym typeface="+mn-ea"/>
              </a:rPr>
              <a:t>j-(k-1)</a:t>
            </a:r>
            <a:r>
              <a:rPr lang="en-US" altLang="zh-CN">
                <a:sym typeface="+mn-ea"/>
              </a:rPr>
              <a:t>,...p</a:t>
            </a:r>
            <a:r>
              <a:rPr lang="en-US" altLang="zh-CN" baseline="-25000">
                <a:sym typeface="+mn-ea"/>
              </a:rPr>
              <a:t>j-1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2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可以动态规划：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</a:rPr>
              <a:t>     </a:t>
            </a:r>
            <a:r>
              <a:rPr lang="en-US" altLang="zh-CN">
                <a:sym typeface="+mn-ea"/>
              </a:rPr>
              <a:t>t=k(j);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ym typeface="+mn-ea"/>
              </a:rPr>
              <a:t>     while (t&gt;0 &amp;&amp; p</a:t>
            </a:r>
            <a:r>
              <a:rPr lang="en-US" altLang="zh-CN" baseline="-25000">
                <a:sym typeface="+mn-ea"/>
              </a:rPr>
              <a:t>t </a:t>
            </a:r>
            <a:r>
              <a:rPr lang="en-US" altLang="zh-CN">
                <a:sym typeface="+mn-ea"/>
              </a:rPr>
              <a:t>!= p</a:t>
            </a:r>
            <a:r>
              <a:rPr lang="en-US" altLang="zh-CN" baseline="-25000">
                <a:sym typeface="+mn-ea"/>
              </a:rPr>
              <a:t>j</a:t>
            </a:r>
            <a:r>
              <a:rPr lang="en-US" altLang="zh-CN">
                <a:sym typeface="+mn-ea"/>
              </a:rPr>
              <a:t>) t=k(t);  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</a:rPr>
              <a:t>     if p</a:t>
            </a:r>
            <a:r>
              <a:rPr lang="en-US" altLang="zh-CN" baseline="-25000">
                <a:solidFill>
                  <a:schemeClr val="tx1"/>
                </a:solidFill>
              </a:rPr>
              <a:t>k(j)</a:t>
            </a:r>
            <a:r>
              <a:rPr lang="en-US" altLang="zh-CN">
                <a:solidFill>
                  <a:schemeClr val="tx1"/>
                </a:solidFill>
              </a:rPr>
              <a:t>==p</a:t>
            </a:r>
            <a:r>
              <a:rPr lang="en-US" altLang="zh-CN" baseline="-25000">
                <a:solidFill>
                  <a:schemeClr val="tx1"/>
                </a:solidFill>
              </a:rPr>
              <a:t>j</a:t>
            </a:r>
            <a:r>
              <a:rPr lang="en-US" altLang="zh-CN">
                <a:solidFill>
                  <a:schemeClr val="tx1"/>
                </a:solidFill>
              </a:rPr>
              <a:t>: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         t=t+1     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    k(j+1)=t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 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11795" y="871855"/>
            <a:ext cx="675005" cy="3352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1600"/>
              <a:t>C[8]</a:t>
            </a: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32.5  </a:t>
            </a:r>
            <a:r>
              <a:rPr lang="zh-CN" altLang="en-US"/>
              <a:t>进一步改进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28050" cy="4876800"/>
          </a:xfrm>
        </p:spPr>
        <p:txBody>
          <a:bodyPr>
            <a:normAutofit lnSpcReduction="10000"/>
          </a:bodyPr>
          <a:p>
            <a:r>
              <a:rPr lang="en-US" altLang="zh-CN">
                <a:sym typeface="+mn-ea"/>
              </a:rPr>
              <a:t>p  =    a    b    c    a    b   c   a   c   a   b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j    =   1    2    3   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4</a:t>
            </a:r>
            <a:r>
              <a:rPr lang="en-US" altLang="zh-CN">
                <a:sym typeface="+mn-ea"/>
              </a:rPr>
              <a:t>   5   6    7   8   9   10   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ym typeface="+mn-ea"/>
              </a:rPr>
              <a:t>k(j)=   0    1    1    1   2   3    4   5   1   2 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k'(j) 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  0    1    1    0   1   1    0   5   0   1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 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用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k'(j)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表示最终与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p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j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对齐的元素编号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先前要求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p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k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p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j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对齐，如果已知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p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k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!=p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j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,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那么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p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k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有可能匹配目标串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，可以进行匹配测试，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k'(j)=k(j)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如果</a:t>
            </a:r>
            <a:r>
              <a:rPr lang="en-US" altLang="zh-CN">
                <a:sym typeface="+mn-ea"/>
              </a:rPr>
              <a:t>p</a:t>
            </a:r>
            <a:r>
              <a:rPr lang="en-US" altLang="zh-CN" baseline="-25000">
                <a:sym typeface="+mn-ea"/>
              </a:rPr>
              <a:t>k</a:t>
            </a:r>
            <a:r>
              <a:rPr lang="en-US" altLang="zh-CN">
                <a:sym typeface="+mn-ea"/>
              </a:rPr>
              <a:t>==P</a:t>
            </a:r>
            <a:r>
              <a:rPr lang="en-US" altLang="zh-CN" baseline="-25000">
                <a:sym typeface="+mn-ea"/>
              </a:rPr>
              <a:t>j</a:t>
            </a:r>
            <a:r>
              <a:rPr lang="zh-CN" altLang="en-US">
                <a:sym typeface="+mn-ea"/>
              </a:rPr>
              <a:t>则</a:t>
            </a:r>
            <a:r>
              <a:rPr lang="en-US" altLang="zh-CN">
                <a:sym typeface="+mn-ea"/>
              </a:rPr>
              <a:t>p</a:t>
            </a:r>
            <a:r>
              <a:rPr lang="en-US" altLang="zh-CN" baseline="-25000">
                <a:sym typeface="+mn-ea"/>
              </a:rPr>
              <a:t>k</a:t>
            </a:r>
            <a:r>
              <a:rPr lang="zh-CN" altLang="en-US">
                <a:sym typeface="+mn-ea"/>
              </a:rPr>
              <a:t>不与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匹配，原来是一个</a:t>
            </a:r>
            <a:r>
              <a:rPr lang="en-US" altLang="zh-CN">
                <a:sym typeface="+mn-ea"/>
              </a:rPr>
              <a:t>j</a:t>
            </a:r>
            <a:r>
              <a:rPr lang="zh-CN" altLang="en-US">
                <a:sym typeface="+mn-ea"/>
              </a:rPr>
              <a:t>阶的问题，现在面对一个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阶问题，可以递推</a:t>
            </a:r>
            <a:r>
              <a:rPr lang="en-US" altLang="zh-CN">
                <a:sym typeface="+mn-ea"/>
              </a:rPr>
              <a:t>,k'(j)=k'(k'(j))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搜到的算法有的用</a:t>
            </a:r>
            <a:r>
              <a:rPr lang="en-US" altLang="zh-CN">
                <a:sym typeface="+mn-ea"/>
              </a:rPr>
              <a:t>k(j)</a:t>
            </a:r>
            <a:r>
              <a:rPr lang="zh-CN" altLang="en-US">
                <a:sym typeface="+mn-ea"/>
              </a:rPr>
              <a:t>，有的用</a:t>
            </a:r>
            <a:r>
              <a:rPr lang="en-US" altLang="zh-CN">
                <a:sym typeface="+mn-ea"/>
              </a:rPr>
              <a:t>k'(j), </a:t>
            </a:r>
            <a:r>
              <a:rPr lang="zh-CN" altLang="en-US">
                <a:sym typeface="+mn-ea"/>
              </a:rPr>
              <a:t>称为</a:t>
            </a:r>
            <a:r>
              <a:rPr lang="en-US" altLang="zh-CN">
                <a:sym typeface="+mn-ea"/>
              </a:rPr>
              <a:t>next(j), </a:t>
            </a:r>
            <a:r>
              <a:rPr lang="zh-CN" altLang="en-US">
                <a:sym typeface="+mn-ea"/>
              </a:rPr>
              <a:t>都算实现了</a:t>
            </a:r>
            <a:r>
              <a:rPr lang="en-US" altLang="zh-CN">
                <a:sym typeface="+mn-ea"/>
              </a:rPr>
              <a:t>KMP</a:t>
            </a:r>
            <a:r>
              <a:rPr lang="zh-CN" altLang="en-US">
                <a:sym typeface="+mn-ea"/>
              </a:rPr>
              <a:t>算法。</a:t>
            </a: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11795" y="871855"/>
            <a:ext cx="675005" cy="3352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1600"/>
              <a:t>C[8]</a:t>
            </a: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32.6  </a:t>
            </a:r>
            <a:r>
              <a:rPr lang="zh-CN" altLang="en-US"/>
              <a:t>时间复杂性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28050" cy="4876800"/>
          </a:xfrm>
        </p:spPr>
        <p:txBody>
          <a:bodyPr>
            <a:normAutofit lnSpcReduction="10000"/>
          </a:bodyPr>
          <a:p>
            <a:r>
              <a:rPr lang="en-US" altLang="zh-CN">
                <a:sym typeface="+mn-ea"/>
              </a:rPr>
              <a:t>KMP</a:t>
            </a:r>
            <a:r>
              <a:rPr lang="zh-CN" altLang="en-US">
                <a:sym typeface="+mn-ea"/>
              </a:rPr>
              <a:t>算法的时间复杂性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</a:t>
            </a:r>
            <a:r>
              <a:rPr lang="en-US" altLang="zh-CN">
                <a:sym typeface="+mn-ea"/>
              </a:rPr>
              <a:t>T=O(m+n)</a:t>
            </a: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11795" y="871855"/>
            <a:ext cx="675005" cy="3352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1600"/>
              <a:t>C[8]</a:t>
            </a: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1764</Words>
  <Application>WPS 演示</Application>
  <PresentationFormat>全屏显示(4:3)</PresentationFormat>
  <Paragraphs>93</Paragraphs>
  <Slides>7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方正舒体</vt:lpstr>
      <vt:lpstr>微软雅黑</vt:lpstr>
      <vt:lpstr>Calibri</vt:lpstr>
      <vt:lpstr>透明</vt:lpstr>
      <vt:lpstr>32 字符串匹配-KMP</vt:lpstr>
      <vt:lpstr>32.1 字符串匹配问题</vt:lpstr>
      <vt:lpstr>32.2  p串</vt:lpstr>
      <vt:lpstr>32.3 p串移位</vt:lpstr>
      <vt:lpstr>32.4 k的计算</vt:lpstr>
      <vt:lpstr>32.5  进一步改进</vt:lpstr>
      <vt:lpstr>32.5  进一步改进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几个OJ编程知识点</dc:title>
  <dc:creator>Sky123.Org</dc:creator>
  <cp:lastModifiedBy>yichunx</cp:lastModifiedBy>
  <cp:revision>37</cp:revision>
  <dcterms:created xsi:type="dcterms:W3CDTF">2017-07-22T00:18:00Z</dcterms:created>
  <dcterms:modified xsi:type="dcterms:W3CDTF">2017-08-07T04:55:08Z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