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8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42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33 </a:t>
            </a:r>
            <a:r>
              <a:rPr lang="zh-CN" altLang="en-US" dirty="0" smtClean="0"/>
              <a:t>字符串匹配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前缀树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33.1 </a:t>
            </a:r>
            <a:r>
              <a:rPr lang="zh-CN" altLang="en-US"/>
              <a:t>字符串匹配问题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有多个目标字符串（</a:t>
            </a:r>
            <a:r>
              <a:rPr lang="en-US" altLang="zh-CN">
                <a:sym typeface="+mn-ea"/>
              </a:rPr>
              <a:t>t1,t2,t3...tn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有多个模式串</a:t>
            </a:r>
            <a:r>
              <a:rPr lang="en-US" altLang="zh-CN">
                <a:sym typeface="+mn-ea"/>
              </a:rPr>
              <a:t>p1,p2,..pm, </a:t>
            </a:r>
            <a:r>
              <a:rPr lang="zh-CN" altLang="en-US">
                <a:sym typeface="+mn-ea"/>
              </a:rPr>
              <a:t>要计算模式串在目标串中的出现问题。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KMP</a:t>
            </a:r>
            <a:r>
              <a:rPr lang="zh-CN" altLang="en-US">
                <a:sym typeface="+mn-ea"/>
              </a:rPr>
              <a:t>是处理模式串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， 形成</a:t>
            </a:r>
            <a:r>
              <a:rPr lang="en-US" altLang="zh-CN">
                <a:sym typeface="+mn-ea"/>
              </a:rPr>
              <a:t>next(i)</a:t>
            </a:r>
            <a:r>
              <a:rPr lang="zh-CN" altLang="en-US">
                <a:sym typeface="+mn-ea"/>
              </a:rPr>
              <a:t>数组，然后提高搜索速度。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前缀树处理目标串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33.2  </a:t>
            </a:r>
            <a:r>
              <a:rPr lang="zh-CN" altLang="en-US"/>
              <a:t>前缀树</a:t>
            </a:r>
            <a:r>
              <a:rPr lang="en-US" altLang="zh-CN"/>
              <a:t>(tri</a:t>
            </a:r>
            <a:r>
              <a:rPr lang="en-US" altLang="zh-CN"/>
              <a:t>e</a:t>
            </a:r>
            <a:r>
              <a:rPr lang="zh-CN" altLang="en-US"/>
              <a:t>树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b, ab, aab, aaa, </a:t>
            </a:r>
            <a:r>
              <a:rPr lang="zh-CN" altLang="en-US">
                <a:sym typeface="+mn-ea"/>
              </a:rPr>
              <a:t>构建的前缀树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插入一个字符串的方法：从根结点开始，对边匹配字符，发现新字符则插入一个新结点和边。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每个结点到</a:t>
            </a:r>
            <a:r>
              <a:rPr lang="en-US" altLang="zh-CN">
                <a:sym typeface="+mn-ea"/>
              </a:rPr>
              <a:t>root</a:t>
            </a:r>
            <a:r>
              <a:rPr lang="zh-CN" altLang="en-US">
                <a:sym typeface="+mn-ea"/>
              </a:rPr>
              <a:t>的路径</a:t>
            </a:r>
            <a:r>
              <a:rPr lang="en-US" altLang="zh-CN">
                <a:sym typeface="+mn-ea"/>
              </a:rPr>
              <a:t>&lt;-----&gt;</a:t>
            </a:r>
            <a:r>
              <a:rPr lang="zh-CN" altLang="en-US">
                <a:sym typeface="+mn-ea"/>
              </a:rPr>
              <a:t>字符串组的一个前缀。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  <p:sp>
        <p:nvSpPr>
          <p:cNvPr id="4" name="椭圆 3"/>
          <p:cNvSpPr/>
          <p:nvPr/>
        </p:nvSpPr>
        <p:spPr>
          <a:xfrm>
            <a:off x="4644390" y="227647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26865" y="2798445"/>
            <a:ext cx="360045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47745" y="346964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44390" y="341693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73400" y="398335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01285" y="285686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6" idx="3"/>
            <a:endCxn id="7" idx="7"/>
          </p:cNvCxnSpPr>
          <p:nvPr/>
        </p:nvCxnSpPr>
        <p:spPr>
          <a:xfrm flipH="1">
            <a:off x="3855085" y="3138805"/>
            <a:ext cx="324485" cy="3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  <a:endCxn id="9" idx="7"/>
          </p:cNvCxnSpPr>
          <p:nvPr/>
        </p:nvCxnSpPr>
        <p:spPr>
          <a:xfrm flipH="1">
            <a:off x="3380740" y="3776980"/>
            <a:ext cx="21971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6" idx="7"/>
          </p:cNvCxnSpPr>
          <p:nvPr/>
        </p:nvCxnSpPr>
        <p:spPr>
          <a:xfrm flipH="1">
            <a:off x="4434205" y="2583815"/>
            <a:ext cx="262890" cy="27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4"/>
            <a:endCxn id="10" idx="1"/>
          </p:cNvCxnSpPr>
          <p:nvPr/>
        </p:nvCxnSpPr>
        <p:spPr>
          <a:xfrm>
            <a:off x="4824730" y="2636520"/>
            <a:ext cx="429260" cy="27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8" idx="1"/>
          </p:cNvCxnSpPr>
          <p:nvPr/>
        </p:nvCxnSpPr>
        <p:spPr>
          <a:xfrm>
            <a:off x="4434205" y="3138805"/>
            <a:ext cx="262890" cy="3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79570" y="398335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7" idx="5"/>
            <a:endCxn id="18" idx="1"/>
          </p:cNvCxnSpPr>
          <p:nvPr/>
        </p:nvCxnSpPr>
        <p:spPr>
          <a:xfrm>
            <a:off x="3855085" y="3776980"/>
            <a:ext cx="37719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04435" y="249110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486910" y="305117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943350" y="361759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355465" y="253746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37940" y="310388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144520" y="367030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33.3  </a:t>
            </a:r>
            <a:r>
              <a:rPr lang="zh-CN" altLang="en-US"/>
              <a:t>例题：</a:t>
            </a:r>
            <a:r>
              <a:rPr lang="zh-CN" altLang="en-US"/>
              <a:t>获取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1"/>
                </a:solidFill>
              </a:rPr>
              <a:t>不同</a:t>
            </a:r>
            <a:r>
              <a:rPr lang="zh-CN" altLang="en-US"/>
              <a:t>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6541135" cy="487680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s=bcabcd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的各后缀：</a:t>
            </a:r>
            <a:r>
              <a:rPr lang="en-US" altLang="zh-CN">
                <a:sym typeface="+mn-ea"/>
              </a:rPr>
              <a:t>{</a:t>
            </a:r>
            <a:r>
              <a:rPr lang="en-US" altLang="zh-CN">
                <a:sym typeface="+mn-ea"/>
              </a:rPr>
              <a:t>d,cd,bcd,abcd,cabcd,bcabcd}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建立其前缀树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不同的子串有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个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15860" y="241871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98335" y="2940685"/>
            <a:ext cx="360045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56835" y="376555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5860" y="355917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72755" y="299910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8" idx="3"/>
            <a:endCxn id="7" idx="7"/>
          </p:cNvCxnSpPr>
          <p:nvPr/>
        </p:nvCxnSpPr>
        <p:spPr>
          <a:xfrm flipH="1">
            <a:off x="5464175" y="3506470"/>
            <a:ext cx="24447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6" idx="7"/>
          </p:cNvCxnSpPr>
          <p:nvPr/>
        </p:nvCxnSpPr>
        <p:spPr>
          <a:xfrm flipH="1">
            <a:off x="7305675" y="2726055"/>
            <a:ext cx="262890" cy="27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4"/>
            <a:endCxn id="10" idx="1"/>
          </p:cNvCxnSpPr>
          <p:nvPr/>
        </p:nvCxnSpPr>
        <p:spPr>
          <a:xfrm>
            <a:off x="7696200" y="2778760"/>
            <a:ext cx="429260" cy="27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8" idx="1"/>
          </p:cNvCxnSpPr>
          <p:nvPr/>
        </p:nvCxnSpPr>
        <p:spPr>
          <a:xfrm>
            <a:off x="7305675" y="3281045"/>
            <a:ext cx="262890" cy="3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655945" y="319976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3"/>
            <a:endCxn id="18" idx="1"/>
          </p:cNvCxnSpPr>
          <p:nvPr/>
        </p:nvCxnSpPr>
        <p:spPr>
          <a:xfrm flipH="1">
            <a:off x="5708650" y="2986405"/>
            <a:ext cx="815975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75905" y="263334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358380" y="319341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831965" y="248285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358380" y="268605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051040" y="205295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471920" y="267970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1" idx="7"/>
            <a:endCxn id="4" idx="2"/>
          </p:cNvCxnSpPr>
          <p:nvPr/>
        </p:nvCxnSpPr>
        <p:spPr>
          <a:xfrm flipV="1">
            <a:off x="6779260" y="2599055"/>
            <a:ext cx="73660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471920" y="205930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4" idx="1"/>
            <a:endCxn id="21" idx="6"/>
          </p:cNvCxnSpPr>
          <p:nvPr/>
        </p:nvCxnSpPr>
        <p:spPr>
          <a:xfrm flipH="1" flipV="1">
            <a:off x="6831965" y="2239010"/>
            <a:ext cx="736600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82995" y="298640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419725" y="347472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5156835" y="377825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655945" y="321246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>
          <a:xfrm flipH="1">
            <a:off x="5708650" y="2999105"/>
            <a:ext cx="815975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340860" y="346519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8" idx="3"/>
            <a:endCxn id="36" idx="7"/>
          </p:cNvCxnSpPr>
          <p:nvPr/>
        </p:nvCxnSpPr>
        <p:spPr>
          <a:xfrm flipH="1">
            <a:off x="4648200" y="3206115"/>
            <a:ext cx="244475" cy="31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839970" y="289941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655945" y="237934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40" idx="7"/>
            <a:endCxn id="21" idx="1"/>
          </p:cNvCxnSpPr>
          <p:nvPr/>
        </p:nvCxnSpPr>
        <p:spPr>
          <a:xfrm flipV="1">
            <a:off x="5963285" y="2112010"/>
            <a:ext cx="56134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67020" y="268605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4839970" y="325882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4340860" y="347789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839970" y="291211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40" idx="3"/>
            <a:endCxn id="45" idx="1"/>
          </p:cNvCxnSpPr>
          <p:nvPr/>
        </p:nvCxnSpPr>
        <p:spPr>
          <a:xfrm flipH="1">
            <a:off x="4892675" y="2686050"/>
            <a:ext cx="815975" cy="27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77915" y="225425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5" name="椭圆 54"/>
          <p:cNvSpPr/>
          <p:nvPr/>
        </p:nvSpPr>
        <p:spPr>
          <a:xfrm>
            <a:off x="6607810" y="401955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678930" y="345249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3" name="直接连接符 62"/>
          <p:cNvCxnSpPr>
            <a:stCxn id="64" idx="6"/>
            <a:endCxn id="70" idx="3"/>
          </p:cNvCxnSpPr>
          <p:nvPr/>
        </p:nvCxnSpPr>
        <p:spPr>
          <a:xfrm flipH="1" flipV="1">
            <a:off x="7857490" y="5609590"/>
            <a:ext cx="829310" cy="61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8326755" y="604139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6780" y="4630420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65" idx="7"/>
            <a:endCxn id="55" idx="1"/>
          </p:cNvCxnSpPr>
          <p:nvPr/>
        </p:nvCxnSpPr>
        <p:spPr>
          <a:xfrm flipH="1" flipV="1">
            <a:off x="6660515" y="4072255"/>
            <a:ext cx="903605" cy="61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7804785" y="530288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stCxn id="65" idx="3"/>
            <a:endCxn id="70" idx="1"/>
          </p:cNvCxnSpPr>
          <p:nvPr/>
        </p:nvCxnSpPr>
        <p:spPr>
          <a:xfrm>
            <a:off x="7309485" y="4937125"/>
            <a:ext cx="548005" cy="41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358380" y="501777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7722870" y="573214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7069455" y="412559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75" name="直接连接符 74"/>
          <p:cNvCxnSpPr>
            <a:stCxn id="55" idx="7"/>
            <a:endCxn id="6" idx="3"/>
          </p:cNvCxnSpPr>
          <p:nvPr/>
        </p:nvCxnSpPr>
        <p:spPr>
          <a:xfrm flipV="1">
            <a:off x="6915150" y="3281045"/>
            <a:ext cx="135890" cy="79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515610" y="456755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800725" y="4138295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8" name="椭圆 77"/>
          <p:cNvSpPr/>
          <p:nvPr/>
        </p:nvSpPr>
        <p:spPr>
          <a:xfrm>
            <a:off x="3384550" y="597344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stCxn id="80" idx="3"/>
            <a:endCxn id="78" idx="7"/>
          </p:cNvCxnSpPr>
          <p:nvPr/>
        </p:nvCxnSpPr>
        <p:spPr>
          <a:xfrm flipH="1">
            <a:off x="3691890" y="5767070"/>
            <a:ext cx="41148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050665" y="546036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699635" y="4887595"/>
            <a:ext cx="360045" cy="35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7"/>
          </p:cNvCxnSpPr>
          <p:nvPr/>
        </p:nvCxnSpPr>
        <p:spPr>
          <a:xfrm flipV="1">
            <a:off x="5006975" y="4725035"/>
            <a:ext cx="645160" cy="21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10710" y="519430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3883660" y="576707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87" name="直接连接符 86"/>
          <p:cNvCxnSpPr>
            <a:stCxn id="81" idx="3"/>
          </p:cNvCxnSpPr>
          <p:nvPr/>
        </p:nvCxnSpPr>
        <p:spPr>
          <a:xfrm flipH="1">
            <a:off x="4284345" y="5194300"/>
            <a:ext cx="467995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221605" y="4762500"/>
            <a:ext cx="288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91" name="直接连接符 90"/>
          <p:cNvCxnSpPr>
            <a:stCxn id="76" idx="7"/>
            <a:endCxn id="34" idx="0"/>
          </p:cNvCxnSpPr>
          <p:nvPr/>
        </p:nvCxnSpPr>
        <p:spPr>
          <a:xfrm flipH="1" flipV="1">
            <a:off x="5800725" y="3571875"/>
            <a:ext cx="22225" cy="104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33.4 trie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根据模式串</a:t>
            </a:r>
            <a:r>
              <a:rPr lang="en-US" altLang="zh-CN"/>
              <a:t>p1,p2,..pm </a:t>
            </a:r>
            <a:r>
              <a:rPr lang="zh-CN" altLang="en-US"/>
              <a:t>建立（</a:t>
            </a:r>
            <a:r>
              <a:rPr lang="en-US" altLang="zh-CN"/>
              <a:t>trie</a:t>
            </a:r>
            <a:r>
              <a:rPr lang="zh-CN" altLang="en-US"/>
              <a:t>树），最后的串字符标记中止结点。</a:t>
            </a:r>
            <a:r>
              <a:rPr lang="en-US" altLang="zh-CN">
                <a:sym typeface="+mn-ea"/>
              </a:rPr>
              <a:t>Trie</a:t>
            </a:r>
            <a:r>
              <a:rPr lang="zh-CN" altLang="en-US">
                <a:sym typeface="+mn-ea"/>
              </a:rPr>
              <a:t>图是一个</a:t>
            </a:r>
            <a:r>
              <a:rPr lang="en-US" altLang="zh-CN">
                <a:sym typeface="+mn-ea"/>
              </a:rPr>
              <a:t>DFA(</a:t>
            </a:r>
            <a:r>
              <a:rPr lang="zh-CN" altLang="en-US">
                <a:sym typeface="+mn-ea"/>
              </a:rPr>
              <a:t>确定的有穷自动机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abcd</a:t>
            </a:r>
            <a:endParaRPr lang="zh-CN" altLang="en-US"/>
          </a:p>
          <a:p>
            <a:r>
              <a:rPr lang="zh-CN" altLang="en-US">
                <a:sym typeface="+mn-ea"/>
              </a:rPr>
              <a:t>abc</a:t>
            </a:r>
            <a:endParaRPr lang="zh-CN" altLang="en-US"/>
          </a:p>
          <a:p>
            <a:r>
              <a:rPr lang="zh-CN" altLang="en-US">
                <a:sym typeface="+mn-ea"/>
              </a:rPr>
              <a:t>abe</a:t>
            </a:r>
            <a:endParaRPr lang="zh-CN" altLang="en-US"/>
          </a:p>
          <a:p>
            <a:r>
              <a:rPr lang="zh-CN" altLang="en-US">
                <a:sym typeface="+mn-ea"/>
              </a:rPr>
              <a:t>ae</a:t>
            </a:r>
            <a:endParaRPr lang="zh-CN" altLang="en-US"/>
          </a:p>
          <a:p>
            <a:r>
              <a:rPr lang="zh-CN" altLang="en-US">
                <a:sym typeface="+mn-ea"/>
              </a:rPr>
              <a:t>bc</a:t>
            </a:r>
            <a:endParaRPr lang="zh-CN" altLang="en-US"/>
          </a:p>
          <a:p>
            <a:r>
              <a:rPr lang="zh-CN" altLang="en-US">
                <a:sym typeface="+mn-ea"/>
              </a:rPr>
              <a:t>be</a:t>
            </a:r>
            <a:endParaRPr lang="zh-CN" altLang="en-US"/>
          </a:p>
          <a:p>
            <a:r>
              <a:rPr lang="zh-CN" altLang="en-US">
                <a:sym typeface="+mn-ea"/>
              </a:rPr>
              <a:t>bce</a:t>
            </a:r>
            <a:endParaRPr lang="zh-CN" altLang="en-US"/>
          </a:p>
          <a:p>
            <a:r>
              <a:rPr lang="zh-CN" altLang="en-US">
                <a:sym typeface="+mn-ea"/>
              </a:rPr>
              <a:t>cm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 descr="MT81)0ZSFO9({SMBY4CX)3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345" y="2718435"/>
            <a:ext cx="606933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33.5 </a:t>
            </a:r>
            <a:r>
              <a:rPr lang="zh-CN" altLang="en-US"/>
              <a:t>询问母</a:t>
            </a:r>
            <a:r>
              <a:rPr lang="zh-CN" altLang="en-US"/>
              <a:t>串包含哪些</a:t>
            </a:r>
            <a:r>
              <a:rPr lang="zh-CN" altLang="en-US"/>
              <a:t>模式串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母串：kcabcmgh  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让母串沿着树一直走，碰到终结结点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 descr="MT81)0ZSFO9({SMBY4CX)3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837690"/>
            <a:ext cx="606933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33.6 </a:t>
            </a:r>
            <a:r>
              <a:rPr lang="zh-CN" altLang="en-US"/>
              <a:t>减少回溯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母串：kc</a:t>
            </a:r>
            <a:r>
              <a:rPr lang="en-US" altLang="zh-CN">
                <a:solidFill>
                  <a:srgbClr val="00B050"/>
                </a:solidFill>
              </a:rPr>
              <a:t>abc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gh</a:t>
            </a:r>
            <a:r>
              <a:rPr lang="zh-CN" altLang="en-US"/>
              <a:t>，从</a:t>
            </a:r>
            <a:r>
              <a:rPr lang="en-US" altLang="zh-CN"/>
              <a:t>a</a:t>
            </a:r>
            <a:r>
              <a:rPr lang="zh-CN" altLang="en-US"/>
              <a:t>开始到</a:t>
            </a:r>
            <a:r>
              <a:rPr lang="en-US" altLang="zh-CN"/>
              <a:t>m</a:t>
            </a:r>
            <a:r>
              <a:rPr lang="zh-CN" altLang="en-US"/>
              <a:t>走不下去，下一轮应从</a:t>
            </a:r>
            <a:r>
              <a:rPr lang="en-US" altLang="zh-CN"/>
              <a:t>root</a:t>
            </a:r>
            <a:r>
              <a:rPr lang="zh-CN" altLang="en-US"/>
              <a:t>开始沿</a:t>
            </a:r>
            <a:r>
              <a:rPr lang="en-US" altLang="zh-CN"/>
              <a:t>b</a:t>
            </a:r>
            <a:r>
              <a:rPr lang="zh-CN" altLang="en-US"/>
              <a:t>往下走。</a:t>
            </a:r>
            <a:endParaRPr lang="zh-CN" altLang="en-US"/>
          </a:p>
          <a:p>
            <a:r>
              <a:rPr lang="zh-CN" altLang="en-US"/>
              <a:t>但是在本轮匹配中，已经验证某前缀</a:t>
            </a:r>
            <a:r>
              <a:rPr lang="en-US" altLang="zh-CN"/>
              <a:t>bc</a:t>
            </a:r>
            <a:r>
              <a:rPr lang="zh-CN" altLang="en-US"/>
              <a:t>是匹配的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" name="图片 4" descr="MT81)0ZSFO9({SMBY4CX)3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880870"/>
            <a:ext cx="606933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33.7 </a:t>
            </a:r>
            <a:r>
              <a:rPr lang="zh-CN" altLang="en-US"/>
              <a:t>构造前缀指针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kc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abc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gh</a:t>
            </a:r>
            <a:endParaRPr lang="zh-CN" altLang="en-US"/>
          </a:p>
          <a:p>
            <a:r>
              <a:rPr lang="zh-CN" altLang="en-US"/>
              <a:t>结点处构造一个</a:t>
            </a:r>
            <a:r>
              <a:rPr lang="zh-CN" altLang="en-US">
                <a:solidFill>
                  <a:srgbClr val="FF0000"/>
                </a:solidFill>
              </a:rPr>
              <a:t>前缀指针</a:t>
            </a:r>
            <a:r>
              <a:rPr lang="zh-CN" altLang="en-US"/>
              <a:t>，指向图上该点</a:t>
            </a:r>
            <a:r>
              <a:rPr lang="zh-CN" altLang="en-US"/>
              <a:t>的最长后缀结点</a:t>
            </a:r>
            <a:endParaRPr lang="zh-CN" altLang="en-US"/>
          </a:p>
          <a:p>
            <a:r>
              <a:rPr lang="zh-CN" altLang="en-US"/>
              <a:t>那么到此结点不匹配，则可跳到新的点往下匹配</a:t>
            </a:r>
            <a:endParaRPr lang="zh-CN" altLang="en-US"/>
          </a:p>
          <a:p>
            <a:r>
              <a:rPr lang="zh-CN" altLang="en-US"/>
              <a:t>跟</a:t>
            </a:r>
            <a:r>
              <a:rPr lang="en-US" altLang="zh-CN"/>
              <a:t>KMP</a:t>
            </a:r>
            <a:r>
              <a:rPr lang="zh-CN" altLang="en-US"/>
              <a:t>的</a:t>
            </a:r>
            <a:r>
              <a:rPr lang="en-US" altLang="zh-CN"/>
              <a:t>next(i)</a:t>
            </a:r>
            <a:r>
              <a:rPr lang="zh-CN" altLang="en-US"/>
              <a:t>有类似功能</a:t>
            </a:r>
            <a:endParaRPr lang="zh-CN" altLang="en-US"/>
          </a:p>
        </p:txBody>
      </p:sp>
      <p:pic>
        <p:nvPicPr>
          <p:cNvPr id="5" name="图片 4" descr="638~LR[6BFD@GAO3B(8ZLZ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857375"/>
            <a:ext cx="6933565" cy="314261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774815" y="2924810"/>
            <a:ext cx="317500" cy="553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33.8 </a:t>
            </a:r>
            <a:r>
              <a:rPr lang="zh-CN" altLang="en-US"/>
              <a:t>母串遍历时间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当建好</a:t>
            </a:r>
            <a:r>
              <a:rPr lang="en-US" altLang="zh-CN"/>
              <a:t>tries</a:t>
            </a:r>
            <a:r>
              <a:rPr lang="zh-CN" altLang="en-US"/>
              <a:t>图后，处理一个母串的时间是</a:t>
            </a:r>
            <a:endParaRPr lang="zh-CN" altLang="en-US"/>
          </a:p>
          <a:p>
            <a:r>
              <a:rPr lang="en-US" altLang="zh-CN"/>
              <a:t>T= O(|s|)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有多个目标字符串（</a:t>
            </a:r>
            <a:r>
              <a:rPr lang="en-US" altLang="zh-CN">
                <a:sym typeface="+mn-ea"/>
              </a:rPr>
              <a:t>t1,t2,t3...tn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有多个模式串</a:t>
            </a:r>
            <a:r>
              <a:rPr lang="en-US" altLang="zh-CN">
                <a:sym typeface="+mn-ea"/>
              </a:rPr>
              <a:t>p1,p2,..pm, </a:t>
            </a:r>
            <a:r>
              <a:rPr lang="zh-CN" altLang="en-US">
                <a:sym typeface="+mn-ea"/>
              </a:rPr>
              <a:t>要计算模式串在目标串中的出现问题。</a:t>
            </a:r>
            <a:endParaRPr lang="zh-CN" altLang="en-US">
              <a:sym typeface="+mn-ea"/>
            </a:endParaRPr>
          </a:p>
          <a:p>
            <a:r>
              <a:rPr lang="zh-CN" altLang="en-US"/>
              <a:t>    建树的时间约为 </a:t>
            </a:r>
            <a:r>
              <a:rPr lang="en-US" altLang="zh-CN"/>
              <a:t>T1=O(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∑</a:t>
            </a:r>
            <a:r>
              <a:rPr lang="en-US" altLang="zh-CN"/>
              <a:t>|pi</a:t>
            </a:r>
            <a:r>
              <a:rPr lang="en-US" altLang="zh-CN"/>
              <a:t>|)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查询的时间约为</a:t>
            </a:r>
            <a:r>
              <a:rPr lang="en-US" altLang="zh-CN"/>
              <a:t>T2=O(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∑</a:t>
            </a:r>
            <a:r>
              <a:rPr lang="en-US" altLang="zh-CN">
                <a:sym typeface="+mn-ea"/>
              </a:rPr>
              <a:t>|ti|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783</Words>
  <Application>WPS 演示</Application>
  <PresentationFormat>全屏显示(4:3)</PresentationFormat>
  <Paragraphs>153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33 字符串匹配-前缀树</vt:lpstr>
      <vt:lpstr>33.1 字符串匹配问题</vt:lpstr>
      <vt:lpstr>32.2  p串</vt:lpstr>
      <vt:lpstr>32.2  前缀树(trie树)</vt:lpstr>
      <vt:lpstr>PowerPoint 演示文稿</vt:lpstr>
      <vt:lpstr>32.4 trie图</vt:lpstr>
      <vt:lpstr>32.5 询问母串包含哪些模式串</vt:lpstr>
      <vt:lpstr>PowerPoint 演示文稿</vt:lpstr>
      <vt:lpstr>32.7 构造前缀指针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41</cp:revision>
  <dcterms:created xsi:type="dcterms:W3CDTF">2017-07-22T00:18:00Z</dcterms:created>
  <dcterms:modified xsi:type="dcterms:W3CDTF">2017-08-07T09:35:46Z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