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93" r:id="rId4"/>
    <p:sldId id="285" r:id="rId5"/>
    <p:sldId id="298" r:id="rId6"/>
    <p:sldId id="294" r:id="rId7"/>
    <p:sldId id="295" r:id="rId8"/>
    <p:sldId id="29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9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莫</a:t>
            </a:r>
            <a:r>
              <a:rPr lang="zh-CN" altLang="en-US" dirty="0" smtClean="0"/>
              <a:t>队区间查询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zh-CN" altLang="en-US" dirty="0"/>
              <a:t>求和问题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给一个数组</a:t>
            </a:r>
            <a:r>
              <a:rPr lang="en-US" altLang="zh-CN" dirty="0"/>
              <a:t>A[]={a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,....., a</a:t>
            </a:r>
            <a:r>
              <a:rPr lang="en-US" altLang="zh-CN" baseline="-25000" dirty="0"/>
              <a:t>n</a:t>
            </a:r>
            <a:r>
              <a:rPr lang="en-US" altLang="zh-CN" dirty="0"/>
              <a:t>}, </a:t>
            </a:r>
            <a:r>
              <a:rPr lang="zh-CN" altLang="en-US" dirty="0"/>
              <a:t>如果要计算连续元素</a:t>
            </a:r>
            <a:r>
              <a:rPr lang="en-US" altLang="zh-CN" dirty="0"/>
              <a:t>sum(</a:t>
            </a:r>
            <a:r>
              <a:rPr lang="en-US" altLang="zh-CN" dirty="0" err="1"/>
              <a:t>l,r</a:t>
            </a:r>
            <a:r>
              <a:rPr lang="en-US" altLang="zh-CN" dirty="0"/>
              <a:t>)=a</a:t>
            </a:r>
            <a:r>
              <a:rPr lang="en-US" altLang="zh-CN" baseline="-25000" dirty="0"/>
              <a:t>l</a:t>
            </a:r>
            <a:r>
              <a:rPr lang="en-US" altLang="zh-CN" dirty="0"/>
              <a:t>+....+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r>
              <a:rPr lang="zh-CN" altLang="en-US" dirty="0"/>
              <a:t>的和，需要时间是</a:t>
            </a:r>
            <a:r>
              <a:rPr lang="en-US" altLang="zh-CN" dirty="0"/>
              <a:t>T=O(r-l)=O(n)</a:t>
            </a:r>
          </a:p>
          <a:p>
            <a:endParaRPr lang="zh-CN" altLang="en-US" dirty="0"/>
          </a:p>
          <a:p>
            <a:r>
              <a:rPr lang="zh-CN" altLang="en-US" dirty="0"/>
              <a:t>如果这种类型的</a:t>
            </a:r>
            <a:r>
              <a:rPr lang="en-US" altLang="zh-CN" dirty="0"/>
              <a:t>“</a:t>
            </a:r>
            <a:r>
              <a:rPr lang="zh-CN" altLang="en-US" dirty="0"/>
              <a:t>询问</a:t>
            </a:r>
            <a:r>
              <a:rPr lang="en-US" altLang="zh-CN" dirty="0"/>
              <a:t>”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r>
              <a:rPr lang="en-US" altLang="zh-CN" dirty="0"/>
              <a:t>(l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1</a:t>
            </a:r>
            <a:r>
              <a:rPr lang="en-US" altLang="zh-CN" dirty="0"/>
              <a:t>),(l</a:t>
            </a:r>
            <a:r>
              <a:rPr lang="en-US" altLang="zh-CN" baseline="-25000" dirty="0"/>
              <a:t>2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),....(l</a:t>
            </a:r>
            <a:r>
              <a:rPr lang="en-US" altLang="zh-CN" baseline="-25000" dirty="0"/>
              <a:t>m</a:t>
            </a:r>
            <a:r>
              <a:rPr lang="en-US" altLang="zh-CN" dirty="0"/>
              <a:t>,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m</a:t>
            </a:r>
            <a:r>
              <a:rPr lang="en-US" altLang="zh-CN" dirty="0"/>
              <a:t>), </a:t>
            </a:r>
            <a:r>
              <a:rPr lang="zh-CN" altLang="en-US" dirty="0"/>
              <a:t>那总时间将是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), </a:t>
            </a:r>
            <a:r>
              <a:rPr lang="zh-CN" altLang="en-US" dirty="0"/>
              <a:t>这个可能会很大。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83525" cy="48768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如第</a:t>
            </a:r>
            <a:r>
              <a:rPr lang="en-US" altLang="zh-CN" dirty="0"/>
              <a:t>30</a:t>
            </a:r>
            <a:r>
              <a:rPr lang="zh-CN" altLang="en-US" dirty="0"/>
              <a:t>篇线段树所述，对区间不断进行二分分解，构成一个</a:t>
            </a:r>
            <a:r>
              <a:rPr lang="en-US" altLang="zh-CN" dirty="0"/>
              <a:t>log(n)</a:t>
            </a:r>
            <a:r>
              <a:rPr lang="zh-CN" altLang="en-US" dirty="0"/>
              <a:t>高度的树。每个父节点代表的区间满足，</a:t>
            </a:r>
            <a:r>
              <a:rPr lang="en-US" altLang="zh-CN" dirty="0"/>
              <a:t>sum(</a:t>
            </a:r>
            <a:r>
              <a:rPr lang="en-US" altLang="zh-CN" dirty="0" err="1"/>
              <a:t>l,r</a:t>
            </a:r>
            <a:r>
              <a:rPr lang="en-US" altLang="zh-CN" dirty="0"/>
              <a:t>)=sum(</a:t>
            </a:r>
            <a:r>
              <a:rPr lang="en-US" altLang="zh-CN" dirty="0" err="1"/>
              <a:t>l,p</a:t>
            </a:r>
            <a:r>
              <a:rPr lang="en-US" altLang="zh-CN" dirty="0"/>
              <a:t>)+sum(p+1,r)</a:t>
            </a:r>
            <a:r>
              <a:rPr lang="zh-CN" altLang="en-US" dirty="0"/>
              <a:t>，只做</a:t>
            </a:r>
            <a:r>
              <a:rPr lang="en-US" altLang="zh-CN" dirty="0"/>
              <a:t>1</a:t>
            </a:r>
            <a:r>
              <a:rPr lang="zh-CN" altLang="en-US" dirty="0"/>
              <a:t>次加法可以由子结点获得父结点的和。而一次区间查询最多划分</a:t>
            </a:r>
            <a:r>
              <a:rPr lang="en-US" altLang="zh-CN" dirty="0"/>
              <a:t>log(n)</a:t>
            </a:r>
            <a:r>
              <a:rPr lang="zh-CN" altLang="en-US" dirty="0"/>
              <a:t>次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变成线段树上的多个结点和。</a:t>
            </a:r>
            <a:r>
              <a:rPr lang="zh-CN" altLang="en-US" dirty="0" smtClean="0"/>
              <a:t>因此</a:t>
            </a:r>
            <a:r>
              <a:rPr lang="zh-CN" altLang="en-US" dirty="0"/>
              <a:t>时间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log(n</a:t>
            </a:r>
            <a:r>
              <a:rPr lang="en-US" altLang="zh-CN" dirty="0"/>
              <a:t>).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89555" y="4159250"/>
            <a:ext cx="149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i, ...p,p+1,...j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339975" y="4474845"/>
            <a:ext cx="105473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408045" y="4474845"/>
            <a:ext cx="123634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705610" y="5012690"/>
            <a:ext cx="149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i, ...p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84345" y="5012690"/>
            <a:ext cx="149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p+1,...j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</a:t>
            </a:r>
            <a:r>
              <a:rPr lang="zh-CN" altLang="en-US" dirty="0"/>
              <a:t>队查询问题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538605"/>
            <a:ext cx="8056880" cy="48768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给一个数组</a:t>
            </a:r>
            <a:r>
              <a:rPr lang="en-US" altLang="zh-CN" dirty="0">
                <a:sym typeface="+mn-ea"/>
              </a:rPr>
              <a:t>A[]={a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,a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,....., a</a:t>
            </a:r>
            <a:r>
              <a:rPr lang="en-US" altLang="zh-CN" baseline="-25000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},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如果要计数区间（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l,r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）中出现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次的数，</a:t>
            </a:r>
          </a:p>
          <a:p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可以用一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stl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库的</a:t>
            </a:r>
            <a:r>
              <a:rPr lang="en-US" altLang="zh-CN" dirty="0" smtClean="0">
                <a:solidFill>
                  <a:srgbClr val="00B0F0"/>
                </a:solidFill>
                <a:sym typeface="+mn-ea"/>
              </a:rPr>
              <a:t>map</a:t>
            </a:r>
            <a:r>
              <a:rPr lang="zh-CN" altLang="en-US" dirty="0" smtClean="0">
                <a:solidFill>
                  <a:srgbClr val="00B0F0"/>
                </a:solidFill>
                <a:sym typeface="+mn-ea"/>
              </a:rPr>
              <a:t>（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红</a:t>
            </a:r>
            <a:r>
              <a:rPr lang="zh-CN" altLang="en-US" dirty="0" smtClean="0">
                <a:solidFill>
                  <a:srgbClr val="00B0F0"/>
                </a:solidFill>
                <a:sym typeface="+mn-ea"/>
              </a:rPr>
              <a:t>黑树</a:t>
            </a:r>
            <a:r>
              <a:rPr lang="zh-CN" altLang="en-US" dirty="0" smtClean="0">
                <a:solidFill>
                  <a:srgbClr val="00B0F0"/>
                </a:solidFill>
                <a:sym typeface="+mn-ea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或者用一个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dictionary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来记录每个元素出现的次数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for(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=1;i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&lt;=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n;i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++)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Dic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[A[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]]=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Dic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[A[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]]+1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;  </a:t>
            </a:r>
            <a:r>
              <a:rPr lang="en-US" altLang="zh-CN" dirty="0" smtClean="0">
                <a:sym typeface="+mn-ea"/>
              </a:rPr>
              <a:t>// time=</a:t>
            </a:r>
            <a:r>
              <a:rPr lang="en-US" altLang="zh-CN" dirty="0" err="1" smtClean="0">
                <a:sym typeface="+mn-ea"/>
              </a:rPr>
              <a:t>nlog</a:t>
            </a:r>
            <a:r>
              <a:rPr lang="en-US" altLang="zh-CN" dirty="0" smtClean="0">
                <a:sym typeface="+mn-ea"/>
              </a:rPr>
              <a:t>(n)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然后</a:t>
            </a:r>
            <a:r>
              <a:rPr lang="zh-CN" altLang="en-US" dirty="0">
                <a:sym typeface="+mn-ea"/>
              </a:rPr>
              <a:t>遍历</a:t>
            </a:r>
            <a:r>
              <a:rPr lang="en-US" altLang="zh-CN" dirty="0" err="1">
                <a:sym typeface="+mn-ea"/>
              </a:rPr>
              <a:t>Dic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计数出现两次的</a:t>
            </a:r>
            <a:r>
              <a:rPr lang="zh-CN" altLang="en-US" dirty="0" smtClean="0">
                <a:sym typeface="+mn-ea"/>
              </a:rPr>
              <a:t>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则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次</a:t>
            </a:r>
            <a:r>
              <a:rPr lang="zh-CN" altLang="en-US" dirty="0">
                <a:sym typeface="+mn-ea"/>
              </a:rPr>
              <a:t>区间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查询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的时间是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nlog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(n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次的时间是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mnlog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(n)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485505" y="5882005"/>
            <a:ext cx="575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计数查询问题线段</a:t>
            </a:r>
            <a:r>
              <a:rPr lang="zh-CN" altLang="en-US" dirty="0"/>
              <a:t>树不行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538605"/>
            <a:ext cx="8056880" cy="4876800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用线段树不能达到目的：不能用常数的时间，通过左右区间获得父结点的计数。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 </a:t>
            </a:r>
          </a:p>
          <a:p>
            <a:r>
              <a:rPr lang="zh-CN" altLang="en-US" dirty="0"/>
              <a:t>例如 （</a:t>
            </a:r>
            <a:r>
              <a:rPr lang="en-US" altLang="zh-CN" dirty="0"/>
              <a:t>1,1,2,3,4,6,1,5</a:t>
            </a:r>
            <a:r>
              <a:rPr lang="zh-CN" altLang="en-US" dirty="0"/>
              <a:t>）出现</a:t>
            </a:r>
            <a:r>
              <a:rPr lang="en-US" altLang="zh-CN" dirty="0"/>
              <a:t>2</a:t>
            </a:r>
            <a:r>
              <a:rPr lang="zh-CN" altLang="en-US" dirty="0"/>
              <a:t>次的数是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  <a:r>
              <a:rPr lang="en-US" altLang="zh-CN" dirty="0"/>
              <a:t>.</a:t>
            </a:r>
            <a:r>
              <a:rPr lang="zh-CN" altLang="en-US" dirty="0"/>
              <a:t>而子区间</a:t>
            </a:r>
            <a:r>
              <a:rPr lang="en-US" altLang="zh-CN" dirty="0"/>
              <a:t>(1,1,2,3)</a:t>
            </a:r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个，</a:t>
            </a:r>
            <a:r>
              <a:rPr lang="en-US" altLang="zh-CN" dirty="0"/>
              <a:t>(4,6,1,5)</a:t>
            </a:r>
            <a:r>
              <a:rPr lang="zh-CN" altLang="en-US" dirty="0"/>
              <a:t>有</a:t>
            </a:r>
            <a:r>
              <a:rPr lang="en-US" altLang="zh-CN" dirty="0"/>
              <a:t>0</a:t>
            </a:r>
            <a:r>
              <a:rPr lang="zh-CN" altLang="en-US" dirty="0"/>
              <a:t>个。</a:t>
            </a:r>
          </a:p>
          <a:p>
            <a:endParaRPr lang="zh-CN" altLang="en-US" dirty="0"/>
          </a:p>
          <a:p>
            <a:r>
              <a:rPr lang="zh-CN" altLang="en-US" dirty="0"/>
              <a:t>那么要获得父节点的数据，还是得对父结点元素进行枚举，那线段树划分就没必要了。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485505" y="5882005"/>
            <a:ext cx="575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</a:t>
            </a:r>
            <a:r>
              <a:rPr lang="zh-CN" altLang="en-US" dirty="0"/>
              <a:t>队主要思路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538605"/>
            <a:ext cx="8056880" cy="48768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一个叫莫涛的</a:t>
            </a:r>
            <a:r>
              <a:rPr lang="en-US" altLang="zh-CN" dirty="0" err="1">
                <a:sym typeface="+mn-ea"/>
              </a:rPr>
              <a:t>acmer</a:t>
            </a:r>
            <a:r>
              <a:rPr lang="zh-CN" altLang="en-US" dirty="0">
                <a:sym typeface="+mn-ea"/>
              </a:rPr>
              <a:t>给出了思路：</a:t>
            </a:r>
          </a:p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   </a:t>
            </a:r>
          </a:p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   假设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有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m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次查询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, 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对这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些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查询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参数进行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排序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， 排序的目的是使得第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次查询，能够利用第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i-1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次查询的结果，从而达到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递推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的效果，节省查询时间。</a:t>
            </a:r>
          </a:p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    例如： 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Dic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中记录了查询区间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l,r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中每个数出现的次数，那么下次查询区间如果是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(l,r+1)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，则只需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要进行</a:t>
            </a:r>
            <a:r>
              <a:rPr lang="en-US" altLang="zh-CN" dirty="0" err="1" smtClean="0">
                <a:latin typeface="Arial" panose="020B0604020202020204" pitchFamily="34" charset="0"/>
                <a:sym typeface="+mn-ea"/>
              </a:rPr>
              <a:t>Dic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[A[r+1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]] +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一次计算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, 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而不需要重新构造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Dic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。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通过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  <a:sym typeface="+mn-ea"/>
              </a:rPr>
              <a:t>l,r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计算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(l-1,r)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只需要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计算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DIC(A[l])-1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。</a:t>
            </a:r>
            <a:endParaRPr lang="zh-CN" altLang="en-US" dirty="0">
              <a:latin typeface="Arial" panose="020B0604020202020204" pitchFamily="34" charset="0"/>
              <a:sym typeface="+mn-ea"/>
            </a:endParaRPr>
          </a:p>
          <a:p>
            <a:endParaRPr lang="zh-CN" altLang="en-US" dirty="0">
              <a:latin typeface="Arial" panose="020B0604020202020204" pitchFamily="34" charset="0"/>
              <a:sym typeface="+mn-ea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    故从（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l</a:t>
            </a:r>
            <a:r>
              <a:rPr lang="en-US" altLang="zh-CN" baseline="-25000" dirty="0">
                <a:latin typeface="Arial" panose="020B0604020202020204" pitchFamily="34" charset="0"/>
                <a:sym typeface="+mn-ea"/>
              </a:rPr>
              <a:t>1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,r</a:t>
            </a:r>
            <a:r>
              <a:rPr lang="en-US" altLang="zh-CN" baseline="-25000" dirty="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）计算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(l</a:t>
            </a:r>
            <a:r>
              <a:rPr lang="en-US" altLang="zh-CN" baseline="-25000" dirty="0"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,r</a:t>
            </a:r>
            <a:r>
              <a:rPr lang="en-US" altLang="zh-CN" baseline="-25000" dirty="0"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需要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的时间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是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O(|l</a:t>
            </a:r>
            <a:r>
              <a:rPr lang="en-US" altLang="zh-CN" baseline="-25000" dirty="0">
                <a:latin typeface="Arial" panose="020B0604020202020204" pitchFamily="34" charset="0"/>
                <a:sym typeface="+mn-ea"/>
              </a:rPr>
              <a:t>1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-l</a:t>
            </a:r>
            <a:r>
              <a:rPr lang="en-US" altLang="zh-CN" baseline="-25000" dirty="0"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|+|r</a:t>
            </a:r>
            <a:r>
              <a:rPr lang="en-US" altLang="zh-CN" baseline="-25000" dirty="0">
                <a:latin typeface="Arial" panose="020B0604020202020204" pitchFamily="34" charset="0"/>
                <a:sym typeface="+mn-ea"/>
              </a:rPr>
              <a:t>1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-r</a:t>
            </a:r>
            <a:r>
              <a:rPr lang="en-US" altLang="zh-CN" baseline="-25000" dirty="0"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|)</a:t>
            </a:r>
            <a:endParaRPr lang="zh-CN" altLang="en-US" dirty="0">
              <a:sym typeface="+mn-ea"/>
            </a:endParaRPr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485505" y="5882005"/>
            <a:ext cx="575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</a:t>
            </a:r>
            <a:r>
              <a:rPr lang="zh-CN" altLang="en-US" dirty="0"/>
              <a:t>队</a:t>
            </a:r>
            <a:r>
              <a:rPr lang="zh-CN" altLang="en-US" dirty="0" smtClean="0"/>
              <a:t>查询计算步骤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538605"/>
            <a:ext cx="8609330" cy="4876800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dirty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排序前需要</a:t>
            </a:r>
            <a:r>
              <a:rPr lang="zh-CN" altLang="en-US" dirty="0" smtClean="0">
                <a:sym typeface="+mn-ea"/>
              </a:rPr>
              <a:t>对</a:t>
            </a:r>
            <a:r>
              <a:rPr lang="en-US" altLang="zh-CN" dirty="0" smtClean="0">
                <a:sym typeface="+mn-ea"/>
              </a:rPr>
              <a:t>m</a:t>
            </a:r>
            <a:r>
              <a:rPr lang="zh-CN" altLang="en-US" dirty="0" smtClean="0">
                <a:sym typeface="+mn-ea"/>
              </a:rPr>
              <a:t>个查询分块：每</a:t>
            </a:r>
            <a:r>
              <a:rPr lang="en-US" altLang="zh-CN" dirty="0" smtClean="0">
                <a:sym typeface="+mn-ea"/>
              </a:rPr>
              <a:t>m</a:t>
            </a:r>
            <a:r>
              <a:rPr lang="en-US" altLang="zh-CN" baseline="30000" dirty="0" smtClean="0">
                <a:latin typeface="Arial" panose="020B0604020202020204" pitchFamily="34" charset="0"/>
                <a:sym typeface="+mn-ea"/>
              </a:rPr>
              <a:t>1/2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个元素为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块，一共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分成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m</a:t>
            </a:r>
            <a:r>
              <a:rPr lang="en-US" altLang="zh-CN" baseline="30000" dirty="0" smtClean="0">
                <a:latin typeface="Arial" panose="020B0604020202020204" pitchFamily="34" charset="0"/>
                <a:sym typeface="+mn-ea"/>
              </a:rPr>
              <a:t>1/2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块</a:t>
            </a:r>
          </a:p>
          <a:p>
            <a:r>
              <a:rPr lang="en-US" altLang="zh-CN" dirty="0">
                <a:latin typeface="Arial" panose="020B0604020202020204" pitchFamily="34" charset="0"/>
                <a:sym typeface="+mn-ea"/>
              </a:rPr>
              <a:t>2 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查询排序方案：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m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个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查询区间（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l</a:t>
            </a:r>
            <a:r>
              <a:rPr lang="en-US" altLang="zh-CN" baseline="-250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,r</a:t>
            </a:r>
            <a:r>
              <a:rPr lang="en-US" altLang="zh-CN" baseline="-250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）按左端点的值分配到每个块中，在同一个块内的查询区间，按右端点排序（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右端点可不在同一块中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）。</a:t>
            </a:r>
          </a:p>
          <a:p>
            <a:r>
              <a:rPr lang="en-US" altLang="zh-CN" dirty="0"/>
              <a:t>3  </a:t>
            </a:r>
            <a:r>
              <a:rPr lang="zh-CN" altLang="en-US" dirty="0"/>
              <a:t>按序递推计算每个查询的结果</a:t>
            </a:r>
          </a:p>
          <a:p>
            <a:endParaRPr lang="zh-CN" altLang="en-US" dirty="0"/>
          </a:p>
          <a:p>
            <a:r>
              <a:rPr lang="zh-CN" altLang="en-US" dirty="0"/>
              <a:t>例如</a:t>
            </a:r>
            <a:r>
              <a:rPr lang="en-US" altLang="zh-CN" dirty="0"/>
              <a:t>A={</a:t>
            </a:r>
            <a:r>
              <a:rPr lang="en-US" altLang="zh-CN" dirty="0" smtClean="0">
                <a:sym typeface="+mn-ea"/>
              </a:rPr>
              <a:t>11,11,12,13,14,16,11,15,17</a:t>
            </a:r>
            <a:r>
              <a:rPr lang="en-US" altLang="zh-CN" dirty="0">
                <a:sym typeface="+mn-ea"/>
              </a:rPr>
              <a:t>}, </a:t>
            </a:r>
            <a:r>
              <a:rPr lang="zh-CN" altLang="en-US" dirty="0">
                <a:sym typeface="+mn-ea"/>
              </a:rPr>
              <a:t>四次查询区间是</a:t>
            </a:r>
            <a:r>
              <a:rPr lang="en-US" altLang="zh-CN" dirty="0">
                <a:sym typeface="+mn-ea"/>
              </a:rPr>
              <a:t>(2,6),(4,8), (5,7), (1,8), </a:t>
            </a:r>
            <a:r>
              <a:rPr lang="zh-CN" altLang="en-US" dirty="0">
                <a:sym typeface="+mn-ea"/>
              </a:rPr>
              <a:t>则 查询</a:t>
            </a:r>
            <a:r>
              <a:rPr lang="zh-CN" altLang="en-US" dirty="0" smtClean="0">
                <a:sym typeface="+mn-ea"/>
              </a:rPr>
              <a:t>区间分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块，每块内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个区间，排序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(2,6),(1,8)</a:t>
            </a:r>
            <a:r>
              <a:rPr lang="en-US" altLang="zh-CN" dirty="0">
                <a:sym typeface="+mn-ea"/>
              </a:rPr>
              <a:t> ,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(5,7),(4,8)</a:t>
            </a:r>
          </a:p>
          <a:p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查询</a:t>
            </a:r>
            <a:r>
              <a:rPr lang="zh-CN" altLang="en-US" dirty="0">
                <a:sym typeface="+mn-ea"/>
              </a:rPr>
              <a:t>时，先可以构造</a:t>
            </a:r>
            <a:r>
              <a:rPr lang="en-US" altLang="zh-CN" dirty="0">
                <a:sym typeface="+mn-ea"/>
              </a:rPr>
              <a:t>(2,6)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dic</a:t>
            </a:r>
            <a:r>
              <a:rPr lang="zh-CN" altLang="en-US" dirty="0">
                <a:sym typeface="+mn-ea"/>
              </a:rPr>
              <a:t>进行查询，然后逐步调整端点，陆续得到</a:t>
            </a:r>
            <a:r>
              <a:rPr lang="en-US" altLang="zh-CN" dirty="0">
                <a:sym typeface="+mn-ea"/>
              </a:rPr>
              <a:t>(1,8) ,(5,7),(4,8)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dic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莫队查询</a:t>
            </a:r>
            <a:r>
              <a:rPr lang="zh-CN" altLang="en-US" dirty="0" smtClean="0"/>
              <a:t>时间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538605"/>
            <a:ext cx="8056880" cy="4876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(2,6),(1,8)</a:t>
            </a:r>
            <a:r>
              <a:rPr lang="en-US" altLang="zh-CN" dirty="0">
                <a:sym typeface="+mn-ea"/>
              </a:rPr>
              <a:t> ,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(5,7),(4,8)</a:t>
            </a:r>
          </a:p>
          <a:p>
            <a:r>
              <a:rPr lang="en-US" altLang="zh-CN" dirty="0" smtClean="0">
                <a:sym typeface="+mn-ea"/>
              </a:rPr>
              <a:t>m</a:t>
            </a:r>
            <a:r>
              <a:rPr lang="zh-CN" altLang="en-US" dirty="0" smtClean="0">
                <a:sym typeface="+mn-ea"/>
              </a:rPr>
              <a:t>个查询</a:t>
            </a:r>
            <a:r>
              <a:rPr lang="zh-CN" altLang="en-US" dirty="0">
                <a:sym typeface="+mn-ea"/>
              </a:rPr>
              <a:t>平均</a:t>
            </a:r>
            <a:r>
              <a:rPr lang="zh-CN" altLang="en-US" dirty="0" smtClean="0">
                <a:sym typeface="+mn-ea"/>
              </a:rPr>
              <a:t>分到</a:t>
            </a:r>
            <a:r>
              <a:rPr lang="en-US" altLang="zh-CN" dirty="0" smtClean="0">
                <a:sym typeface="+mn-ea"/>
              </a:rPr>
              <a:t>x=m</a:t>
            </a:r>
            <a:r>
              <a:rPr lang="en-US" altLang="zh-CN" baseline="30000" dirty="0" smtClean="0">
                <a:sym typeface="+mn-ea"/>
              </a:rPr>
              <a:t>1/2</a:t>
            </a:r>
            <a:r>
              <a:rPr lang="zh-CN" altLang="en-US" dirty="0" smtClean="0">
                <a:sym typeface="+mn-ea"/>
              </a:rPr>
              <a:t>个</a:t>
            </a:r>
            <a:r>
              <a:rPr lang="zh-CN" altLang="en-US" dirty="0">
                <a:sym typeface="+mn-ea"/>
              </a:rPr>
              <a:t>块中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每块中</a:t>
            </a:r>
            <a:r>
              <a:rPr lang="en-US" altLang="zh-CN" dirty="0" smtClean="0"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个。</a:t>
            </a:r>
            <a:r>
              <a:rPr lang="zh-CN" altLang="en-US" dirty="0" smtClean="0">
                <a:sym typeface="+mn-ea"/>
              </a:rPr>
              <a:t>则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左端点变化</a:t>
            </a:r>
            <a:r>
              <a:rPr lang="zh-CN" altLang="en-US" dirty="0" smtClean="0">
                <a:sym typeface="+mn-ea"/>
              </a:rPr>
              <a:t>：设排序后的左端点是</a:t>
            </a:r>
            <a:r>
              <a:rPr lang="en-US" altLang="zh-CN" dirty="0" smtClean="0">
                <a:sym typeface="+mn-ea"/>
              </a:rPr>
              <a:t>l</a:t>
            </a:r>
            <a:r>
              <a:rPr lang="en-US" altLang="zh-CN" baseline="-25000" dirty="0" smtClean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,l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,.., l</a:t>
            </a:r>
            <a:r>
              <a:rPr lang="en-US" altLang="zh-CN" baseline="-25000" dirty="0" smtClean="0">
                <a:sym typeface="+mn-ea"/>
              </a:rPr>
              <a:t>x,</a:t>
            </a:r>
            <a:r>
              <a:rPr lang="en-US" altLang="zh-CN" dirty="0" smtClean="0">
                <a:sym typeface="+mn-ea"/>
              </a:rPr>
              <a:t>l</a:t>
            </a:r>
            <a:r>
              <a:rPr lang="en-US" altLang="zh-CN" baseline="-25000" dirty="0" smtClean="0">
                <a:sym typeface="+mn-ea"/>
              </a:rPr>
              <a:t>x+1</a:t>
            </a:r>
            <a:r>
              <a:rPr lang="en-US" altLang="zh-CN" dirty="0" smtClean="0">
                <a:sym typeface="+mn-ea"/>
              </a:rPr>
              <a:t>,..l</a:t>
            </a:r>
            <a:r>
              <a:rPr lang="en-US" altLang="zh-CN" baseline="-25000" dirty="0" smtClean="0">
                <a:sym typeface="+mn-ea"/>
              </a:rPr>
              <a:t>m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则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块内变化</a:t>
            </a:r>
            <a:r>
              <a:rPr lang="zh-CN" altLang="en-US" dirty="0">
                <a:sym typeface="+mn-ea"/>
              </a:rPr>
              <a:t>累计</a:t>
            </a:r>
            <a:r>
              <a:rPr lang="en-US" altLang="zh-CN" dirty="0" smtClean="0">
                <a:sym typeface="+mn-ea"/>
              </a:rPr>
              <a:t>(l</a:t>
            </a:r>
            <a:r>
              <a:rPr lang="en-US" altLang="zh-CN" baseline="-25000" dirty="0" smtClean="0">
                <a:sym typeface="+mn-ea"/>
              </a:rPr>
              <a:t>x</a:t>
            </a:r>
            <a:r>
              <a:rPr lang="en-US" altLang="zh-CN" dirty="0" smtClean="0">
                <a:sym typeface="+mn-ea"/>
              </a:rPr>
              <a:t> - l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)*x+(l</a:t>
            </a:r>
            <a:r>
              <a:rPr lang="en-US" altLang="zh-CN" baseline="-25000" dirty="0">
                <a:sym typeface="+mn-ea"/>
              </a:rPr>
              <a:t>2x</a:t>
            </a:r>
            <a:r>
              <a:rPr lang="en-US" altLang="zh-CN" dirty="0" smtClean="0">
                <a:sym typeface="+mn-ea"/>
              </a:rPr>
              <a:t>-l</a:t>
            </a:r>
            <a:r>
              <a:rPr lang="en-US" altLang="zh-CN" baseline="-25000" dirty="0">
                <a:sym typeface="+mn-ea"/>
              </a:rPr>
              <a:t>x+1</a:t>
            </a:r>
            <a:r>
              <a:rPr lang="en-US" altLang="zh-CN" dirty="0" smtClean="0">
                <a:sym typeface="+mn-ea"/>
              </a:rPr>
              <a:t>)*x+…(l</a:t>
            </a:r>
            <a:r>
              <a:rPr lang="en-US" altLang="zh-CN" baseline="-25000" dirty="0" smtClean="0">
                <a:sym typeface="+mn-ea"/>
              </a:rPr>
              <a:t>m</a:t>
            </a:r>
            <a:r>
              <a:rPr lang="en-US" altLang="zh-CN" dirty="0" smtClean="0">
                <a:sym typeface="+mn-ea"/>
              </a:rPr>
              <a:t>-l</a:t>
            </a:r>
            <a:r>
              <a:rPr lang="en-US" altLang="zh-CN" baseline="-25000" dirty="0" smtClean="0">
                <a:sym typeface="+mn-ea"/>
              </a:rPr>
              <a:t>m-x+1</a:t>
            </a:r>
            <a:r>
              <a:rPr lang="en-US" altLang="zh-CN" dirty="0" smtClean="0">
                <a:sym typeface="+mn-ea"/>
              </a:rPr>
              <a:t>)x&lt; </a:t>
            </a:r>
            <a:r>
              <a:rPr lang="en-US" altLang="zh-CN" dirty="0" err="1" smtClean="0">
                <a:sym typeface="+mn-ea"/>
              </a:rPr>
              <a:t>l</a:t>
            </a:r>
            <a:r>
              <a:rPr lang="en-US" altLang="zh-CN" baseline="-25000" dirty="0" err="1" smtClean="0">
                <a:sym typeface="+mn-ea"/>
              </a:rPr>
              <a:t>m</a:t>
            </a:r>
            <a:r>
              <a:rPr lang="en-US" altLang="zh-CN" dirty="0" err="1" smtClean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nx</a:t>
            </a:r>
            <a:r>
              <a:rPr lang="zh-CN" altLang="en-US" dirty="0" smtClean="0">
                <a:sym typeface="+mn-ea"/>
              </a:rPr>
              <a:t>。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块间变化</a:t>
            </a:r>
            <a:r>
              <a:rPr lang="zh-CN" altLang="en-US" dirty="0" smtClean="0">
                <a:sym typeface="+mn-ea"/>
              </a:rPr>
              <a:t>共</a:t>
            </a:r>
            <a:r>
              <a:rPr lang="en-US" altLang="zh-CN" dirty="0" smtClean="0"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次，每次</a:t>
            </a:r>
            <a:r>
              <a:rPr lang="en-US" altLang="zh-CN" dirty="0" smtClean="0">
                <a:sym typeface="+mn-ea"/>
              </a:rPr>
              <a:t>&lt;n, </a:t>
            </a:r>
            <a:r>
              <a:rPr lang="zh-CN" altLang="en-US" dirty="0" smtClean="0">
                <a:sym typeface="+mn-ea"/>
              </a:rPr>
              <a:t>累计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nx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baseline="-250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右端点</a:t>
            </a:r>
            <a:r>
              <a:rPr lang="zh-CN" altLang="en-US" dirty="0" smtClean="0">
                <a:sym typeface="+mn-ea"/>
              </a:rPr>
              <a:t>变化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同一块内是由小变大，跨度之和最大是</a:t>
            </a:r>
            <a:r>
              <a:rPr lang="en-US" altLang="zh-CN" dirty="0">
                <a:sym typeface="+mn-ea"/>
              </a:rPr>
              <a:t>n, </a:t>
            </a:r>
            <a:r>
              <a:rPr lang="zh-CN" altLang="en-US" dirty="0">
                <a:sym typeface="+mn-ea"/>
              </a:rPr>
              <a:t>故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块内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时间</a:t>
            </a:r>
            <a:r>
              <a:rPr lang="zh-CN" altLang="en-US" dirty="0" smtClean="0">
                <a:sym typeface="+mn-ea"/>
              </a:rPr>
              <a:t>是</a:t>
            </a:r>
            <a:r>
              <a:rPr lang="en-US" altLang="zh-CN" dirty="0" err="1" smtClean="0">
                <a:sym typeface="+mn-ea"/>
              </a:rPr>
              <a:t>nx</a:t>
            </a:r>
            <a:r>
              <a:rPr lang="en-US" altLang="zh-CN" dirty="0" smtClean="0">
                <a:sym typeface="+mn-ea"/>
              </a:rPr>
              <a:t>; </a:t>
            </a:r>
            <a:r>
              <a:rPr lang="zh-CN" altLang="en-US" dirty="0" smtClean="0">
                <a:sym typeface="+mn-ea"/>
              </a:rPr>
              <a:t>块间的跨度最大是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，故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块间</a:t>
            </a:r>
            <a:r>
              <a:rPr lang="zh-CN" altLang="en-US" dirty="0" smtClean="0">
                <a:sym typeface="+mn-ea"/>
              </a:rPr>
              <a:t>的时间是</a:t>
            </a:r>
            <a:r>
              <a:rPr lang="en-US" altLang="zh-CN" dirty="0" err="1" smtClean="0">
                <a:sym typeface="+mn-ea"/>
              </a:rPr>
              <a:t>nx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3   </a:t>
            </a:r>
            <a:r>
              <a:rPr lang="zh-CN" altLang="en-US" dirty="0" smtClean="0">
                <a:sym typeface="+mn-ea"/>
              </a:rPr>
              <a:t>故</a:t>
            </a:r>
            <a:r>
              <a:rPr lang="zh-CN" altLang="en-US" dirty="0">
                <a:sym typeface="+mn-ea"/>
              </a:rPr>
              <a:t>总</a:t>
            </a:r>
            <a:r>
              <a:rPr lang="zh-CN" altLang="en-US" dirty="0" smtClean="0">
                <a:sym typeface="+mn-ea"/>
              </a:rPr>
              <a:t>时间</a:t>
            </a:r>
            <a:r>
              <a:rPr lang="en-US" altLang="zh-CN" dirty="0" smtClean="0">
                <a:sym typeface="+mn-ea"/>
              </a:rPr>
              <a:t>O(4nx)=O(m</a:t>
            </a:r>
            <a:r>
              <a:rPr lang="en-US" altLang="zh-CN" baseline="30000" dirty="0" smtClean="0">
                <a:sym typeface="+mn-ea"/>
              </a:rPr>
              <a:t>1/2</a:t>
            </a:r>
            <a:r>
              <a:rPr lang="en-US" altLang="zh-CN" dirty="0" smtClean="0">
                <a:sym typeface="+mn-ea"/>
              </a:rPr>
              <a:t>.n)</a:t>
            </a:r>
            <a:endParaRPr lang="zh-CN" altLang="en-US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这个比</a:t>
            </a:r>
            <a:r>
              <a:rPr lang="en-US" altLang="zh-CN" dirty="0" err="1" smtClean="0">
                <a:sym typeface="+mn-ea"/>
              </a:rPr>
              <a:t>mn</a:t>
            </a:r>
            <a:r>
              <a:rPr lang="en-US" altLang="zh-CN" dirty="0" err="1" smtClean="0">
                <a:sym typeface="+mn-ea"/>
              </a:rPr>
              <a:t>log</a:t>
            </a:r>
            <a:r>
              <a:rPr lang="en-US" altLang="zh-CN" dirty="0" smtClean="0">
                <a:sym typeface="+mn-ea"/>
              </a:rPr>
              <a:t>(n)</a:t>
            </a:r>
            <a:r>
              <a:rPr lang="zh-CN" altLang="en-US" dirty="0" smtClean="0">
                <a:sym typeface="+mn-ea"/>
              </a:rPr>
              <a:t>要好。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5505" y="5882005"/>
            <a:ext cx="575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</TotalTime>
  <Words>804</Words>
  <Application>Microsoft Office PowerPoint</Application>
  <PresentationFormat>全屏显示(4:3)</PresentationFormat>
  <Paragraphs>53</Paragraphs>
  <Slides>8</Slides>
  <Notes>6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透明</vt:lpstr>
      <vt:lpstr>莫队区间查询</vt:lpstr>
      <vt:lpstr>区间求和问题</vt:lpstr>
      <vt:lpstr>线段树</vt:lpstr>
      <vt:lpstr>莫队查询问题</vt:lpstr>
      <vt:lpstr>计数查询问题线段树不行</vt:lpstr>
      <vt:lpstr>莫队主要思路</vt:lpstr>
      <vt:lpstr>莫队查询计算步骤</vt:lpstr>
      <vt:lpstr>莫队查询时间分析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徐义春</cp:lastModifiedBy>
  <cp:revision>46</cp:revision>
  <dcterms:created xsi:type="dcterms:W3CDTF">2017-07-22T00:18:00Z</dcterms:created>
  <dcterms:modified xsi:type="dcterms:W3CDTF">2018-07-11T02:05:26Z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