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8" r:id="rId4"/>
    <p:sldId id="301" r:id="rId6"/>
    <p:sldId id="303" r:id="rId7"/>
    <p:sldId id="302" r:id="rId8"/>
    <p:sldId id="304" r:id="rId9"/>
    <p:sldId id="30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251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4.bin"/><Relationship Id="rId2" Type="http://schemas.openxmlformats.org/officeDocument/2006/relationships/hyperlink" Target="https://www.nowcoder.com/acm/contest/67/D" TargetMode="External"/><Relationship Id="rId1" Type="http://schemas.openxmlformats.org/officeDocument/2006/relationships/hyperlink" Target="http://acm.hdu.edu.cn/showproblem.php?pid=2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36 </a:t>
            </a:r>
            <a:r>
              <a:rPr lang="zh-CN" altLang="en-US" dirty="0" smtClean="0"/>
              <a:t>汉诺塔问题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36.1 </a:t>
            </a:r>
            <a:r>
              <a:rPr lang="zh-CN" altLang="en-US"/>
              <a:t>汉诺塔问题的变种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p>
            <a:r>
              <a:rPr lang="zh-CN" altLang="en-US"/>
              <a:t>汉诺塔问题经常用来做递归方法的例题，其主要思路：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solve(int n, int A, int B , int C ){  //</a:t>
            </a:r>
            <a:r>
              <a:rPr lang="zh-CN" altLang="en-US"/>
              <a:t>塔从</a:t>
            </a:r>
            <a:r>
              <a:rPr lang="en-US" altLang="zh-CN"/>
              <a:t>A</a:t>
            </a:r>
            <a:r>
              <a:rPr lang="zh-CN" altLang="en-US"/>
              <a:t>移动到</a:t>
            </a:r>
            <a:r>
              <a:rPr lang="en-US" altLang="zh-CN"/>
              <a:t>C</a:t>
            </a:r>
            <a:endParaRPr lang="en-US" altLang="zh-CN"/>
          </a:p>
          <a:p>
            <a:r>
              <a:rPr lang="en-US" altLang="zh-CN"/>
              <a:t>          solve (n-1, A, C, B);</a:t>
            </a:r>
            <a:endParaRPr lang="en-US" altLang="zh-CN"/>
          </a:p>
          <a:p>
            <a:r>
              <a:rPr lang="en-US" altLang="zh-CN"/>
              <a:t>          print  n,A,C;        //</a:t>
            </a:r>
            <a:r>
              <a:rPr lang="zh-CN" altLang="en-US"/>
              <a:t>输出第</a:t>
            </a:r>
            <a:r>
              <a:rPr lang="en-US" altLang="zh-CN"/>
              <a:t>n</a:t>
            </a:r>
            <a:r>
              <a:rPr lang="zh-CN" altLang="en-US"/>
              <a:t>个盘子从</a:t>
            </a:r>
            <a:r>
              <a:rPr lang="en-US" altLang="zh-CN"/>
              <a:t>A</a:t>
            </a:r>
            <a:r>
              <a:rPr lang="zh-CN" altLang="en-US"/>
              <a:t>移动到</a:t>
            </a:r>
            <a:r>
              <a:rPr lang="en-US" altLang="zh-CN"/>
              <a:t>C</a:t>
            </a:r>
            <a:endParaRPr lang="en-US" altLang="zh-CN"/>
          </a:p>
          <a:p>
            <a:r>
              <a:rPr lang="en-US" altLang="zh-CN"/>
              <a:t>          solve(n-1, B,C,A);  }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可以用这个思路，把所有的步骤打印输出。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但如果现在问题是：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次移动是什么情况</a:t>
            </a:r>
            <a:r>
              <a:rPr lang="zh-CN" altLang="en-US">
                <a:solidFill>
                  <a:srgbClr val="002060"/>
                </a:solidFill>
              </a:rPr>
              <a:t>？ （即要输出第</a:t>
            </a:r>
            <a:r>
              <a:rPr lang="en-US" altLang="zh-CN">
                <a:solidFill>
                  <a:srgbClr val="002060"/>
                </a:solidFill>
              </a:rPr>
              <a:t>k</a:t>
            </a:r>
            <a:r>
              <a:rPr lang="zh-CN" altLang="en-US">
                <a:solidFill>
                  <a:srgbClr val="002060"/>
                </a:solidFill>
              </a:rPr>
              <a:t>次是哪个盘子，从哪个柱子移动到哪个柱子 </a:t>
            </a:r>
            <a:r>
              <a:rPr lang="en-US" altLang="zh-CN">
                <a:solidFill>
                  <a:srgbClr val="FF0000"/>
                </a:solidFill>
                <a:hlinkClick r:id="rId1"/>
              </a:rPr>
              <a:t>HDU2511</a:t>
            </a:r>
            <a:r>
              <a:rPr lang="zh-CN" altLang="en-US">
                <a:solidFill>
                  <a:srgbClr val="002060"/>
                </a:solidFill>
              </a:rPr>
              <a:t>）</a:t>
            </a:r>
            <a:r>
              <a:rPr lang="en-US" altLang="zh-CN">
                <a:solidFill>
                  <a:srgbClr val="002060"/>
                </a:solidFill>
              </a:rPr>
              <a:t>  </a:t>
            </a:r>
            <a:endParaRPr lang="en-US" altLang="zh-CN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36.2 </a:t>
            </a:r>
            <a:r>
              <a:rPr lang="zh-CN" altLang="en-US"/>
              <a:t>暴力解法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p>
            <a:r>
              <a:rPr lang="zh-CN" altLang="en-US"/>
              <a:t> </a:t>
            </a:r>
            <a:r>
              <a:rPr lang="en-US" altLang="zh-CN"/>
              <a:t>i=0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solve(int n, int A,  int B , int C ){  //</a:t>
            </a:r>
            <a:r>
              <a:rPr lang="zh-CN" altLang="en-US"/>
              <a:t>从</a:t>
            </a:r>
            <a:r>
              <a:rPr lang="en-US" altLang="zh-CN"/>
              <a:t>A</a:t>
            </a:r>
            <a:r>
              <a:rPr lang="zh-CN" altLang="en-US"/>
              <a:t>移动到</a:t>
            </a:r>
            <a:r>
              <a:rPr lang="en-US" altLang="zh-CN"/>
              <a:t>C</a:t>
            </a:r>
            <a:endParaRPr lang="en-US" altLang="zh-CN"/>
          </a:p>
          <a:p>
            <a:r>
              <a:rPr lang="en-US" altLang="zh-CN"/>
              <a:t>       if(i&lt;k) solve (n-1, A, C, B);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FF0000"/>
                </a:solidFill>
              </a:rPr>
              <a:t> i++;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     if(i==k) print  n, A, C;   //</a:t>
            </a:r>
            <a:r>
              <a:rPr lang="zh-CN" altLang="en-US"/>
              <a:t>第</a:t>
            </a:r>
            <a:r>
              <a:rPr lang="en-US" altLang="zh-CN"/>
              <a:t>n</a:t>
            </a:r>
            <a:r>
              <a:rPr lang="zh-CN" altLang="en-US"/>
              <a:t>个盘子从</a:t>
            </a:r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       if(i&lt;k)solve(n-1, B,C,A);  }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上面的算法在每次移动盘子的时候做一次加法，就可以得到第</a:t>
            </a:r>
            <a:r>
              <a:rPr lang="en-US" altLang="zh-CN"/>
              <a:t>k</a:t>
            </a:r>
            <a:r>
              <a:rPr lang="zh-CN" altLang="en-US"/>
              <a:t>次移动的情况，时间是</a:t>
            </a:r>
            <a:r>
              <a:rPr lang="en-US" altLang="zh-CN"/>
              <a:t>O(k)</a:t>
            </a:r>
            <a:r>
              <a:rPr lang="zh-CN" altLang="en-US"/>
              <a:t>。但是整个塔移动的总次数是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，</a:t>
            </a:r>
            <a:r>
              <a:rPr lang="zh-CN" altLang="en-US">
                <a:solidFill>
                  <a:srgbClr val="002060"/>
                </a:solidFill>
              </a:rPr>
              <a:t>因此</a:t>
            </a:r>
            <a:r>
              <a:rPr lang="en-US" altLang="zh-CN">
                <a:solidFill>
                  <a:srgbClr val="002060"/>
                </a:solidFill>
              </a:rPr>
              <a:t>k</a:t>
            </a:r>
            <a:r>
              <a:rPr lang="zh-CN" altLang="en-US">
                <a:solidFill>
                  <a:srgbClr val="002060"/>
                </a:solidFill>
              </a:rPr>
              <a:t>可以很大。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      </a:t>
            </a:r>
            <a:endParaRPr lang="en-US" altLang="zh-CN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36.3 </a:t>
            </a:r>
            <a:r>
              <a:rPr lang="zh-CN" altLang="en-US"/>
              <a:t>树表达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把中间的打印放在根结点，让两次的</a:t>
            </a:r>
            <a:r>
              <a:rPr lang="en-US" altLang="zh-CN"/>
              <a:t>solve</a:t>
            </a:r>
            <a:r>
              <a:rPr lang="zh-CN" altLang="en-US"/>
              <a:t>递归为左右子树，不断扩展可以得到一个树：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  </a:t>
            </a:r>
            <a:r>
              <a:rPr lang="zh-CN" altLang="en-US"/>
              <a:t>结点</a:t>
            </a:r>
            <a:r>
              <a:rPr lang="en-US" altLang="zh-CN"/>
              <a:t>AB </a:t>
            </a:r>
            <a:r>
              <a:rPr lang="zh-CN" altLang="en-US"/>
              <a:t>表示</a:t>
            </a:r>
            <a:r>
              <a:rPr lang="en-US" altLang="zh-CN"/>
              <a:t>n-1</a:t>
            </a:r>
            <a:r>
              <a:rPr lang="zh-CN" altLang="en-US">
                <a:solidFill>
                  <a:srgbClr val="FF0000"/>
                </a:solidFill>
              </a:rPr>
              <a:t>号</a:t>
            </a:r>
            <a:r>
              <a:rPr lang="zh-CN" altLang="en-US"/>
              <a:t>盘子从</a:t>
            </a:r>
            <a:r>
              <a:rPr lang="en-US" altLang="zh-CN"/>
              <a:t>A</a:t>
            </a:r>
            <a:r>
              <a:rPr lang="zh-CN" altLang="en-US"/>
              <a:t>移动到</a:t>
            </a:r>
            <a:r>
              <a:rPr lang="en-US" altLang="zh-CN"/>
              <a:t>B. 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子树</a:t>
            </a:r>
            <a:r>
              <a:rPr lang="en-US" altLang="zh-CN"/>
              <a:t>AB </a:t>
            </a:r>
            <a:r>
              <a:rPr lang="zh-CN" altLang="en-US"/>
              <a:t>表示 </a:t>
            </a:r>
            <a:r>
              <a:rPr lang="en-US" altLang="zh-CN"/>
              <a:t>n-1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  <a:r>
              <a:rPr lang="zh-CN" altLang="en-US"/>
              <a:t>盘子从</a:t>
            </a:r>
            <a:r>
              <a:rPr lang="en-US" altLang="zh-CN"/>
              <a:t>A</a:t>
            </a:r>
            <a:r>
              <a:rPr lang="zh-CN" altLang="en-US"/>
              <a:t>移动到</a:t>
            </a:r>
            <a:r>
              <a:rPr lang="en-US" altLang="zh-CN"/>
              <a:t>B.</a:t>
            </a:r>
            <a:endParaRPr lang="en-US" altLang="zh-CN"/>
          </a:p>
          <a:p>
            <a:r>
              <a:rPr lang="en-US" altLang="zh-CN"/>
              <a:t>3  </a:t>
            </a:r>
            <a:r>
              <a:rPr lang="zh-CN" altLang="en-US"/>
              <a:t>因为有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en-US" altLang="zh-CN"/>
              <a:t>-1</a:t>
            </a:r>
            <a:r>
              <a:rPr lang="zh-CN" altLang="en-US"/>
              <a:t>个结点，因此完成塔移动需要</a:t>
            </a:r>
            <a:r>
              <a:rPr lang="en-US" altLang="zh-CN">
                <a:sym typeface="+mn-ea"/>
              </a:rPr>
              <a:t>2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次盘子移动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  </a:t>
            </a:r>
            <a:r>
              <a:rPr lang="zh-CN" altLang="en-US">
                <a:sym typeface="+mn-ea"/>
              </a:rPr>
              <a:t>树的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中序遍历</a:t>
            </a:r>
            <a:r>
              <a:rPr lang="zh-CN" altLang="en-US">
                <a:sym typeface="+mn-ea"/>
              </a:rPr>
              <a:t>就是移动的步骤（其实</a:t>
            </a:r>
            <a:r>
              <a:rPr lang="en-US" altLang="zh-CN">
                <a:sym typeface="+mn-ea"/>
              </a:rPr>
              <a:t>solve</a:t>
            </a:r>
            <a:r>
              <a:rPr lang="zh-CN" altLang="en-US">
                <a:sym typeface="+mn-ea"/>
              </a:rPr>
              <a:t>的代码就是中序遍历的代码）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811780" y="2813050"/>
          <a:ext cx="3520440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728595" imgH="972820" progId="Visio.Drawing.11">
                  <p:embed/>
                </p:oleObj>
              </mc:Choice>
              <mc:Fallback>
                <p:oleObj name="" r:id="rId1" imgW="2728595" imgH="97282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1780" y="2813050"/>
                        <a:ext cx="3520440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36.4 </a:t>
            </a:r>
            <a:r>
              <a:rPr lang="zh-CN" altLang="en-US"/>
              <a:t>遍历树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问题变成寻找树的中序遍历的第</a:t>
            </a:r>
            <a:r>
              <a:rPr lang="en-US" altLang="zh-CN"/>
              <a:t>k</a:t>
            </a:r>
            <a:r>
              <a:rPr lang="zh-CN" altLang="en-US"/>
              <a:t>个结点。</a:t>
            </a:r>
            <a:endParaRPr lang="zh-CN" altLang="en-US"/>
          </a:p>
          <a:p>
            <a:r>
              <a:rPr lang="zh-CN" altLang="en-US"/>
              <a:t>但</a:t>
            </a:r>
            <a:r>
              <a:rPr lang="zh-CN" altLang="en-US">
                <a:solidFill>
                  <a:srgbClr val="FF0000"/>
                </a:solidFill>
              </a:rPr>
              <a:t>不能</a:t>
            </a:r>
            <a:r>
              <a:rPr lang="zh-CN" altLang="en-US"/>
              <a:t>用中序遍历来找第</a:t>
            </a:r>
            <a:r>
              <a:rPr lang="en-US" altLang="zh-CN"/>
              <a:t>k</a:t>
            </a:r>
            <a:r>
              <a:rPr lang="zh-CN" altLang="en-US"/>
              <a:t>个结点，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1.</a:t>
            </a:r>
            <a:r>
              <a:rPr lang="zh-CN" altLang="en-US"/>
              <a:t>因为时间不够。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2. </a:t>
            </a:r>
            <a:r>
              <a:rPr lang="zh-CN" altLang="en-US"/>
              <a:t>这棵树也建立不起来，建树时间也不够。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因此我们想沿着树的某一条路径找下去，至多访问</a:t>
            </a:r>
            <a:r>
              <a:rPr lang="en-US" altLang="zh-CN"/>
              <a:t>n</a:t>
            </a:r>
            <a:r>
              <a:rPr lang="zh-CN" altLang="en-US"/>
              <a:t>个结点。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811780" y="1600200"/>
          <a:ext cx="3520440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728595" imgH="972820" progId="Visio.Drawing.11">
                  <p:embed/>
                </p:oleObj>
              </mc:Choice>
              <mc:Fallback>
                <p:oleObj name="" r:id="rId1" imgW="2728595" imgH="97282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1780" y="1600200"/>
                        <a:ext cx="3520440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36.5 </a:t>
            </a:r>
            <a:r>
              <a:rPr lang="zh-CN" altLang="en-US"/>
              <a:t>计算结点中序遍历的序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因为子树</a:t>
            </a:r>
            <a:r>
              <a:rPr lang="en-US" altLang="zh-CN">
                <a:sym typeface="+mn-ea"/>
              </a:rPr>
              <a:t>AB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2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个结点，故</a:t>
            </a:r>
            <a:r>
              <a:rPr lang="en-US" altLang="zh-CN">
                <a:sym typeface="+mn-ea"/>
              </a:rPr>
              <a:t>AC</a:t>
            </a:r>
            <a:r>
              <a:rPr lang="zh-CN" altLang="en-US">
                <a:sym typeface="+mn-ea"/>
              </a:rPr>
              <a:t>的序</a:t>
            </a:r>
            <a:r>
              <a:rPr lang="zh-CN" altLang="en-US">
                <a:sym typeface="+mn-ea"/>
              </a:rPr>
              <a:t>号是</a:t>
            </a:r>
            <a:r>
              <a:rPr lang="en-US" altLang="zh-CN">
                <a:sym typeface="+mn-ea"/>
              </a:rPr>
              <a:t>2</a:t>
            </a:r>
            <a:r>
              <a:rPr lang="en-US" altLang="zh-CN" baseline="30000">
                <a:sym typeface="+mn-ea"/>
              </a:rPr>
              <a:t>n-1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solve(int n, int k, int A,  int B , int C ){ 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if (k&lt;2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 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solve (n-1, k,A, C, B);   //</a:t>
            </a:r>
            <a:r>
              <a:rPr lang="zh-CN" altLang="en-US">
                <a:sym typeface="+mn-ea"/>
              </a:rPr>
              <a:t>左子树中去找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else if (k==2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 )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print (n,A,C)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else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solve(n-1, k-2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, B, A,C);  }</a:t>
            </a:r>
            <a:r>
              <a:rPr lang="zh-CN" altLang="en-US"/>
              <a:t>。</a:t>
            </a:r>
            <a:r>
              <a:rPr lang="en-US" altLang="zh-CN"/>
              <a:t>//</a:t>
            </a:r>
            <a:r>
              <a:rPr lang="zh-CN" altLang="en-US"/>
              <a:t>右子树中去找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811780" y="1600200"/>
          <a:ext cx="3520440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728595" imgH="972820" progId="Visio.Drawing.11">
                  <p:embed/>
                </p:oleObj>
              </mc:Choice>
              <mc:Fallback>
                <p:oleObj name="" r:id="rId1" imgW="2728595" imgH="97282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1780" y="1600200"/>
                        <a:ext cx="3520440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36.6 </a:t>
            </a:r>
            <a:r>
              <a:rPr lang="zh-CN" altLang="en-US"/>
              <a:t>问题</a:t>
            </a:r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要输出的是第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步时，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塔上的盘子状态。</a:t>
            </a:r>
            <a:r>
              <a:rPr lang="en-US" altLang="zh-CN">
                <a:sym typeface="+mn-ea"/>
                <a:hlinkClick r:id="rId1" tooltip=""/>
              </a:rPr>
              <a:t>hdu2184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  <a:hlinkClick r:id="rId2" tooltip="" action="ppaction://hlinkfile"/>
              </a:rPr>
              <a:t>牛客网</a:t>
            </a:r>
            <a:r>
              <a:rPr lang="en-US" altLang="zh-CN">
                <a:sym typeface="+mn-ea"/>
                <a:hlinkClick r:id="rId2" tooltip="" action="ppaction://hlinkfile"/>
              </a:rPr>
              <a:t>D</a:t>
            </a:r>
            <a:endParaRPr lang="zh-CN" altLang="en-US">
              <a:sym typeface="+mn-ea"/>
              <a:hlinkClick r:id="rId2" tooltip="" action="ppaction://hlinkfile"/>
            </a:endParaRPr>
          </a:p>
          <a:p>
            <a:r>
              <a:rPr lang="zh-CN" altLang="en-US">
                <a:sym typeface="+mn-ea"/>
              </a:rPr>
              <a:t>到达一个结点的状态，实际上是将其左子树的塔整体移动，然后移动这个结点的盘子。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list LA={40,39,...,1},LB={0}, LC={0};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solve(int n, int k, int A,  int B , int C ){ 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if (k&lt;2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 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solve (n-1, k,A, C, B);   //</a:t>
            </a:r>
            <a:r>
              <a:rPr lang="zh-CN" altLang="en-US">
                <a:sym typeface="+mn-ea"/>
              </a:rPr>
              <a:t>左子树中去处理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else if (k==2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 )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{ LA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n-1</a:t>
            </a:r>
            <a:r>
              <a:rPr lang="zh-CN" altLang="en-US">
                <a:sym typeface="+mn-ea"/>
              </a:rPr>
              <a:t>阶塔整体移到</a:t>
            </a:r>
            <a:r>
              <a:rPr lang="en-US" altLang="zh-CN">
                <a:sym typeface="+mn-ea"/>
              </a:rPr>
              <a:t>LB</a:t>
            </a:r>
            <a:r>
              <a:rPr lang="zh-CN" altLang="en-US">
                <a:sym typeface="+mn-ea"/>
              </a:rPr>
              <a:t>，然后第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个盘子由</a:t>
            </a:r>
            <a:r>
              <a:rPr lang="en-US" altLang="zh-CN">
                <a:sym typeface="+mn-ea"/>
              </a:rPr>
              <a:t>LA</a:t>
            </a:r>
            <a:r>
              <a:rPr lang="zh-CN" altLang="en-US">
                <a:sym typeface="+mn-ea"/>
              </a:rPr>
              <a:t>移到</a:t>
            </a:r>
            <a:r>
              <a:rPr lang="en-US" altLang="zh-CN">
                <a:sym typeface="+mn-ea"/>
              </a:rPr>
              <a:t>LC</a:t>
            </a:r>
            <a:r>
              <a:rPr lang="en-US" altLang="zh-CN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else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{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</a:t>
            </a:r>
            <a:r>
              <a:rPr lang="en-US" altLang="zh-CN">
                <a:sym typeface="+mn-ea"/>
              </a:rPr>
              <a:t>LA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n-1</a:t>
            </a:r>
            <a:r>
              <a:rPr lang="zh-CN" altLang="en-US">
                <a:sym typeface="+mn-ea"/>
              </a:rPr>
              <a:t>阶塔整体移到</a:t>
            </a:r>
            <a:r>
              <a:rPr lang="en-US" altLang="zh-CN">
                <a:sym typeface="+mn-ea"/>
              </a:rPr>
              <a:t>LB</a:t>
            </a:r>
            <a:r>
              <a:rPr lang="zh-CN" altLang="en-US">
                <a:sym typeface="+mn-ea"/>
              </a:rPr>
              <a:t>，然后第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个盘子由</a:t>
            </a:r>
            <a:r>
              <a:rPr lang="en-US" altLang="zh-CN">
                <a:sym typeface="+mn-ea"/>
              </a:rPr>
              <a:t>LA</a:t>
            </a:r>
            <a:r>
              <a:rPr lang="zh-CN" altLang="en-US">
                <a:sym typeface="+mn-ea"/>
              </a:rPr>
              <a:t>移到</a:t>
            </a:r>
            <a:r>
              <a:rPr lang="en-US" altLang="zh-CN">
                <a:sym typeface="+mn-ea"/>
              </a:rPr>
              <a:t>LC</a:t>
            </a:r>
            <a:r>
              <a:rPr lang="en-US" altLang="zh-CN">
                <a:sym typeface="+mn-ea"/>
              </a:rPr>
              <a:t>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           //</a:t>
            </a:r>
            <a:r>
              <a:rPr lang="zh-CN" altLang="en-US">
                <a:sym typeface="+mn-ea"/>
              </a:rPr>
              <a:t>先把前面的事情做完，再去右子树</a:t>
            </a:r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solve(n-1, k-2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, B, A,C);  }</a:t>
            </a:r>
            <a:r>
              <a:rPr lang="zh-CN" altLang="en-US"/>
              <a:t>。</a:t>
            </a:r>
            <a:r>
              <a:rPr lang="en-US" altLang="zh-CN"/>
              <a:t>//</a:t>
            </a:r>
            <a:r>
              <a:rPr lang="zh-CN" altLang="en-US"/>
              <a:t>右子树中去找</a:t>
            </a:r>
            <a:r>
              <a:rPr lang="en-US" altLang="zh-CN"/>
              <a:t>                </a:t>
            </a:r>
            <a:endParaRPr lang="en-US" altLang="zh-CN"/>
          </a:p>
          <a:p>
            <a:r>
              <a:rPr lang="en-US" altLang="zh-CN"/>
              <a:t>              }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811780" y="1350010"/>
          <a:ext cx="3520440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728595" imgH="972820" progId="Visio.Drawing.11">
                  <p:embed/>
                </p:oleObj>
              </mc:Choice>
              <mc:Fallback>
                <p:oleObj name="" r:id="rId3" imgW="2728595" imgH="97282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1780" y="1350010"/>
                        <a:ext cx="3520440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1617</Words>
  <Application>WPS 演示</Application>
  <PresentationFormat>全屏显示(4:3)</PresentationFormat>
  <Paragraphs>89</Paragraphs>
  <Slides>7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方正舒体</vt:lpstr>
      <vt:lpstr>微软雅黑</vt:lpstr>
      <vt:lpstr>Arial Unicode MS</vt:lpstr>
      <vt:lpstr>Calibri</vt:lpstr>
      <vt:lpstr>透明</vt:lpstr>
      <vt:lpstr>Visio.Drawing.11</vt:lpstr>
      <vt:lpstr>Visio.Drawing.11</vt:lpstr>
      <vt:lpstr>Visio.Drawing.11</vt:lpstr>
      <vt:lpstr>Visio.Drawing.11</vt:lpstr>
      <vt:lpstr>36 汉诺塔问题</vt:lpstr>
      <vt:lpstr>36.1 汉诺塔问题的变种</vt:lpstr>
      <vt:lpstr>36.2 暴力解法</vt:lpstr>
      <vt:lpstr>36.3 树表达</vt:lpstr>
      <vt:lpstr>36.4 遍历树</vt:lpstr>
      <vt:lpstr>36.5 计算结点中序遍历的序</vt:lpstr>
      <vt:lpstr>36.5 计算结点中序遍历的序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39</cp:revision>
  <dcterms:created xsi:type="dcterms:W3CDTF">2017-07-22T00:18:00Z</dcterms:created>
  <dcterms:modified xsi:type="dcterms:W3CDTF">2018-01-22T01:41:29Z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