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25" r:id="rId3"/>
    <p:sldId id="305" r:id="rId4"/>
    <p:sldId id="326" r:id="rId5"/>
    <p:sldId id="302" r:id="rId6"/>
    <p:sldId id="303" r:id="rId7"/>
    <p:sldId id="340" r:id="rId8"/>
    <p:sldId id="304" r:id="rId9"/>
    <p:sldId id="319" r:id="rId10"/>
    <p:sldId id="306" r:id="rId11"/>
    <p:sldId id="307" r:id="rId12"/>
    <p:sldId id="317" r:id="rId13"/>
    <p:sldId id="321" r:id="rId14"/>
    <p:sldId id="322" r:id="rId15"/>
    <p:sldId id="338" r:id="rId16"/>
    <p:sldId id="323" r:id="rId17"/>
    <p:sldId id="33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1920"/>
      </p:cViewPr>
      <p:guideLst>
        <p:guide orient="horz" pos="2153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2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红黑树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统计（</a:t>
            </a:r>
            <a:r>
              <a:rPr lang="en-US" altLang="zh-CN" dirty="0" smtClean="0"/>
              <a:t>Order Statistics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对于集合</a:t>
            </a:r>
            <a:r>
              <a:rPr lang="en-US" altLang="zh-CN" dirty="0">
                <a:sym typeface="+mn-ea"/>
              </a:rPr>
              <a:t>A,</a:t>
            </a:r>
            <a:r>
              <a:rPr lang="zh-CN" altLang="en-US" dirty="0">
                <a:sym typeface="+mn-ea"/>
              </a:rPr>
              <a:t>经常有两个操作，</a:t>
            </a:r>
          </a:p>
          <a:p>
            <a:r>
              <a:rPr lang="en-US" altLang="zh-CN" dirty="0"/>
              <a:t>x=select( </a:t>
            </a:r>
            <a:r>
              <a:rPr lang="en-US" altLang="zh-CN" dirty="0" err="1"/>
              <a:t>i</a:t>
            </a:r>
            <a:r>
              <a:rPr lang="en-US" altLang="zh-CN" dirty="0"/>
              <a:t>) :  </a:t>
            </a:r>
            <a:r>
              <a:rPr lang="zh-CN" altLang="en-US" dirty="0"/>
              <a:t>获得集合</a:t>
            </a:r>
            <a:r>
              <a:rPr lang="en-US" altLang="zh-CN" dirty="0"/>
              <a:t>A</a:t>
            </a:r>
            <a:r>
              <a:rPr lang="zh-CN" altLang="en-US" dirty="0" smtClean="0"/>
              <a:t>里值排序第</a:t>
            </a:r>
            <a:r>
              <a:rPr lang="en-US" altLang="zh-CN" dirty="0" err="1"/>
              <a:t>i</a:t>
            </a:r>
            <a:r>
              <a:rPr lang="zh-CN" altLang="en-US" dirty="0"/>
              <a:t>的元素</a:t>
            </a:r>
            <a:r>
              <a:rPr lang="en-US" altLang="zh-CN" dirty="0"/>
              <a:t>x</a:t>
            </a:r>
            <a:endParaRPr lang="zh-CN" altLang="en-US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=rank(x):    </a:t>
            </a:r>
            <a:r>
              <a:rPr lang="zh-CN" altLang="en-US" dirty="0" smtClean="0"/>
              <a:t>获得元素</a:t>
            </a:r>
            <a:r>
              <a:rPr lang="en-US" altLang="zh-CN" dirty="0"/>
              <a:t>x</a:t>
            </a:r>
            <a:r>
              <a:rPr lang="zh-CN" altLang="en-US" smtClean="0"/>
              <a:t>的序</a:t>
            </a:r>
            <a:r>
              <a:rPr lang="zh-CN" altLang="en-US" dirty="0"/>
              <a:t>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如果数据是静态的，用线性表表示，那么排一次排序后，</a:t>
            </a:r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的时间是</a:t>
            </a:r>
            <a:r>
              <a:rPr lang="en-US" altLang="zh-CN" dirty="0">
                <a:sym typeface="+mn-ea"/>
              </a:rPr>
              <a:t>O(1)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/>
              <a:t>rank</a:t>
            </a:r>
            <a:r>
              <a:rPr lang="zh-CN" altLang="en-US" dirty="0"/>
              <a:t>的时间是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，用二分查找。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但是如果数据元素经常插入删除</a:t>
            </a:r>
            <a:r>
              <a:rPr lang="en-US" altLang="zh-CN" dirty="0"/>
              <a:t>(</a:t>
            </a:r>
            <a:r>
              <a:rPr lang="zh-CN" altLang="en-US" dirty="0"/>
              <a:t>动态数据</a:t>
            </a:r>
            <a:r>
              <a:rPr lang="en-US" altLang="zh-CN" dirty="0"/>
              <a:t>)</a:t>
            </a:r>
            <a:r>
              <a:rPr lang="zh-CN" altLang="en-US" dirty="0"/>
              <a:t>，则插入删除的时间是</a:t>
            </a:r>
            <a:r>
              <a:rPr lang="en-US" altLang="zh-CN" dirty="0"/>
              <a:t>O(n),</a:t>
            </a:r>
            <a:r>
              <a:rPr lang="zh-CN" altLang="en-US" dirty="0"/>
              <a:t>如果有</a:t>
            </a:r>
            <a:r>
              <a:rPr lang="en-US" altLang="zh-CN" dirty="0"/>
              <a:t>m</a:t>
            </a:r>
            <a:r>
              <a:rPr lang="zh-CN" altLang="en-US" dirty="0"/>
              <a:t>次插入删除，则维护的总时间是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红黑树动态顺序统计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zh-CN" altLang="en-US">
                <a:sym typeface="+mn-ea"/>
              </a:rPr>
              <a:t>可以用</a:t>
            </a:r>
            <a:r>
              <a:rPr lang="zh-CN" altLang="en-US">
                <a:solidFill>
                  <a:srgbClr val="0E3BFE"/>
                </a:solidFill>
                <a:sym typeface="+mn-ea"/>
              </a:rPr>
              <a:t>红黑树</a:t>
            </a:r>
            <a:r>
              <a:rPr lang="zh-CN" altLang="en-US">
                <a:sym typeface="+mn-ea"/>
              </a:rPr>
              <a:t>实现动态数据统计，</a:t>
            </a:r>
            <a:r>
              <a:rPr lang="en-US" altLang="zh-CN">
                <a:sym typeface="+mn-ea"/>
              </a:rPr>
              <a:t>select, rank,</a:t>
            </a:r>
            <a:r>
              <a:rPr lang="zh-CN" altLang="en-US">
                <a:sym typeface="+mn-ea"/>
              </a:rPr>
              <a:t>时间都是</a:t>
            </a:r>
            <a:r>
              <a:rPr lang="en-US" altLang="zh-CN">
                <a:sym typeface="+mn-ea"/>
              </a:rPr>
              <a:t>log(n). 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60700" y="2637155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M,</a:t>
            </a:r>
            <a:r>
              <a:rPr lang="en-US" altLang="zh-CN">
                <a:solidFill>
                  <a:srgbClr val="0E3BFE"/>
                </a:solidFill>
              </a:rPr>
              <a:t>9</a:t>
            </a:r>
          </a:p>
        </p:txBody>
      </p:sp>
      <p:sp>
        <p:nvSpPr>
          <p:cNvPr id="5" name="椭圆 4"/>
          <p:cNvSpPr/>
          <p:nvPr/>
        </p:nvSpPr>
        <p:spPr>
          <a:xfrm>
            <a:off x="1963420" y="3417570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C,</a:t>
            </a:r>
            <a:r>
              <a:rPr lang="en-US" altLang="zh-CN">
                <a:solidFill>
                  <a:srgbClr val="0E3BFE"/>
                </a:solidFill>
              </a:rPr>
              <a:t>5</a:t>
            </a:r>
          </a:p>
        </p:txBody>
      </p:sp>
      <p:sp>
        <p:nvSpPr>
          <p:cNvPr id="6" name="椭圆 5"/>
          <p:cNvSpPr/>
          <p:nvPr/>
        </p:nvSpPr>
        <p:spPr>
          <a:xfrm>
            <a:off x="4180840" y="3417570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P,</a:t>
            </a:r>
            <a:r>
              <a:rPr lang="en-US" altLang="zh-CN">
                <a:solidFill>
                  <a:srgbClr val="0E3BFE"/>
                </a:solidFill>
              </a:rPr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1016635" y="4477385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A,</a:t>
            </a:r>
            <a:r>
              <a:rPr lang="en-US" altLang="zh-CN">
                <a:solidFill>
                  <a:srgbClr val="0E3BFE"/>
                </a:solidFill>
              </a:rPr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2289810" y="4477385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F,</a:t>
            </a:r>
            <a:r>
              <a:rPr lang="en-US" altLang="zh-CN">
                <a:solidFill>
                  <a:srgbClr val="0E3BFE"/>
                </a:solidFill>
              </a:rPr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4083050" y="4389120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N,</a:t>
            </a:r>
            <a:r>
              <a:rPr lang="en-US" altLang="zh-CN">
                <a:solidFill>
                  <a:srgbClr val="0E3BFE"/>
                </a:solidFill>
              </a:rPr>
              <a:t>1</a:t>
            </a:r>
          </a:p>
        </p:txBody>
      </p:sp>
      <p:sp>
        <p:nvSpPr>
          <p:cNvPr id="10" name="椭圆 9"/>
          <p:cNvSpPr/>
          <p:nvPr/>
        </p:nvSpPr>
        <p:spPr>
          <a:xfrm>
            <a:off x="5247640" y="4389120"/>
            <a:ext cx="6775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Q,</a:t>
            </a:r>
            <a:r>
              <a:rPr lang="en-US" altLang="zh-CN">
                <a:solidFill>
                  <a:srgbClr val="0E3BFE"/>
                </a:solidFill>
              </a:rPr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1595120" y="5538470"/>
            <a:ext cx="694055" cy="734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D,</a:t>
            </a:r>
            <a:r>
              <a:rPr lang="en-US" altLang="zh-CN">
                <a:solidFill>
                  <a:srgbClr val="0E3BFE"/>
                </a:solidFill>
              </a:rPr>
              <a:t>1</a:t>
            </a:r>
          </a:p>
        </p:txBody>
      </p:sp>
      <p:sp>
        <p:nvSpPr>
          <p:cNvPr id="12" name="椭圆 11"/>
          <p:cNvSpPr/>
          <p:nvPr/>
        </p:nvSpPr>
        <p:spPr>
          <a:xfrm>
            <a:off x="2834005" y="5538470"/>
            <a:ext cx="722630" cy="734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H,</a:t>
            </a:r>
            <a:r>
              <a:rPr lang="en-US" altLang="zh-CN">
                <a:solidFill>
                  <a:srgbClr val="0E3BFE"/>
                </a:solidFill>
              </a:rPr>
              <a:t>1</a:t>
            </a:r>
          </a:p>
        </p:txBody>
      </p:sp>
      <p:cxnSp>
        <p:nvCxnSpPr>
          <p:cNvPr id="13" name="直接连接符 12"/>
          <p:cNvCxnSpPr>
            <a:stCxn id="4" idx="3"/>
            <a:endCxn id="5" idx="7"/>
          </p:cNvCxnSpPr>
          <p:nvPr/>
        </p:nvCxnSpPr>
        <p:spPr>
          <a:xfrm flipH="1">
            <a:off x="2470150" y="3190240"/>
            <a:ext cx="617855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7" idx="7"/>
          </p:cNvCxnSpPr>
          <p:nvPr/>
        </p:nvCxnSpPr>
        <p:spPr>
          <a:xfrm flipH="1">
            <a:off x="1523365" y="3970655"/>
            <a:ext cx="467360" cy="60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8" idx="0"/>
          </p:cNvCxnSpPr>
          <p:nvPr/>
        </p:nvCxnSpPr>
        <p:spPr>
          <a:xfrm>
            <a:off x="2230755" y="4065270"/>
            <a:ext cx="326390" cy="41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6" idx="1"/>
          </p:cNvCxnSpPr>
          <p:nvPr/>
        </p:nvCxnSpPr>
        <p:spPr>
          <a:xfrm>
            <a:off x="3567430" y="3190240"/>
            <a:ext cx="640715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0" idx="1"/>
          </p:cNvCxnSpPr>
          <p:nvPr/>
        </p:nvCxnSpPr>
        <p:spPr>
          <a:xfrm>
            <a:off x="4687570" y="3970655"/>
            <a:ext cx="587375" cy="51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1"/>
          </p:cNvCxnSpPr>
          <p:nvPr/>
        </p:nvCxnSpPr>
        <p:spPr>
          <a:xfrm flipH="1">
            <a:off x="4110355" y="3970655"/>
            <a:ext cx="97790" cy="51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  <a:endCxn id="11" idx="0"/>
          </p:cNvCxnSpPr>
          <p:nvPr/>
        </p:nvCxnSpPr>
        <p:spPr>
          <a:xfrm flipH="1">
            <a:off x="1870710" y="5030470"/>
            <a:ext cx="446405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5"/>
            <a:endCxn id="12" idx="0"/>
          </p:cNvCxnSpPr>
          <p:nvPr/>
        </p:nvCxnSpPr>
        <p:spPr>
          <a:xfrm>
            <a:off x="2796540" y="5030470"/>
            <a:ext cx="327025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91135" y="2534920"/>
            <a:ext cx="1224280" cy="1151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Key, 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-20955" y="5313680"/>
            <a:ext cx="1831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size(x)=size(left)</a:t>
            </a:r>
          </a:p>
          <a:p>
            <a:r>
              <a:rPr lang="en-US" altLang="zh-CN"/>
              <a:t>+size(right)+1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59145" y="2025650"/>
            <a:ext cx="3494405" cy="479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select(T,i):</a:t>
            </a:r>
          </a:p>
          <a:p>
            <a:r>
              <a:rPr lang="zh-CN" altLang="en-US"/>
              <a:t>     </a:t>
            </a:r>
            <a:r>
              <a:rPr lang="en-US" altLang="zh-CN"/>
              <a:t>k=left(T).size+1;</a:t>
            </a:r>
          </a:p>
          <a:p>
            <a:r>
              <a:rPr lang="en-US" altLang="zh-CN"/>
              <a:t>     if k==i :</a:t>
            </a:r>
          </a:p>
          <a:p>
            <a:r>
              <a:rPr lang="en-US" altLang="zh-CN"/>
              <a:t>          return T;</a:t>
            </a:r>
          </a:p>
          <a:p>
            <a:r>
              <a:rPr lang="en-US" altLang="zh-CN"/>
              <a:t>     elif k&lt;i:</a:t>
            </a:r>
          </a:p>
          <a:p>
            <a:r>
              <a:rPr lang="en-US" altLang="zh-CN"/>
              <a:t>          return select(left(T),i);</a:t>
            </a:r>
          </a:p>
          <a:p>
            <a:r>
              <a:rPr lang="en-US" altLang="zh-CN"/>
              <a:t>     else:</a:t>
            </a:r>
          </a:p>
          <a:p>
            <a:r>
              <a:rPr lang="en-US" altLang="zh-CN"/>
              <a:t>          return select(right(T), i-k);</a:t>
            </a:r>
          </a:p>
          <a:p>
            <a:endParaRPr lang="en-US" altLang="zh-CN"/>
          </a:p>
          <a:p>
            <a:r>
              <a:rPr lang="en-US" altLang="zh-CN"/>
              <a:t>rank(T,x):</a:t>
            </a:r>
          </a:p>
          <a:p>
            <a:r>
              <a:rPr lang="en-US" altLang="zh-CN"/>
              <a:t>     k=left(T).size+1</a:t>
            </a:r>
          </a:p>
          <a:p>
            <a:r>
              <a:rPr lang="en-US" altLang="zh-CN"/>
              <a:t>     if  x==T :</a:t>
            </a:r>
          </a:p>
          <a:p>
            <a:r>
              <a:rPr lang="en-US" altLang="zh-CN"/>
              <a:t>         return k;</a:t>
            </a:r>
          </a:p>
          <a:p>
            <a:r>
              <a:rPr lang="en-US" altLang="zh-CN"/>
              <a:t>     elif x&lt;T:</a:t>
            </a:r>
          </a:p>
          <a:p>
            <a:r>
              <a:rPr lang="en-US" altLang="zh-CN"/>
              <a:t>         return rank(left(T),x);</a:t>
            </a:r>
          </a:p>
          <a:p>
            <a:r>
              <a:rPr lang="en-US" altLang="zh-CN"/>
              <a:t>     else: </a:t>
            </a:r>
          </a:p>
          <a:p>
            <a:r>
              <a:rPr lang="en-US" altLang="zh-CN"/>
              <a:t>         return k+rank(right(T),x)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顺序统计红黑树的动态维护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红黑树本身有</a:t>
            </a:r>
            <a:r>
              <a:rPr lang="en-US" altLang="zh-CN" dirty="0">
                <a:sym typeface="+mn-ea"/>
              </a:rPr>
              <a:t>insert, delete</a:t>
            </a:r>
            <a:r>
              <a:rPr lang="zh-CN" altLang="en-US" dirty="0">
                <a:sym typeface="+mn-ea"/>
              </a:rPr>
              <a:t>操作，加入</a:t>
            </a:r>
            <a:r>
              <a:rPr lang="en-US" altLang="zh-CN" dirty="0">
                <a:sym typeface="+mn-ea"/>
              </a:rPr>
              <a:t>size</a:t>
            </a:r>
            <a:r>
              <a:rPr lang="zh-CN" altLang="en-US" dirty="0">
                <a:sym typeface="+mn-ea"/>
              </a:rPr>
              <a:t>属性后，不仅要进行颜色处理，还要进行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size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更新</a:t>
            </a:r>
            <a:r>
              <a:rPr lang="zh-CN" altLang="en-US" dirty="0">
                <a:sym typeface="+mn-ea"/>
              </a:rPr>
              <a:t>。时间还是</a:t>
            </a:r>
            <a:r>
              <a:rPr lang="en-US" altLang="zh-CN" dirty="0">
                <a:sym typeface="+mn-ea"/>
              </a:rPr>
              <a:t>O(log(n)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2300903" y="2924944"/>
            <a:ext cx="4667093" cy="2788076"/>
            <a:chOff x="410027" y="3481279"/>
            <a:chExt cx="4667093" cy="2788076"/>
          </a:xfrm>
        </p:grpSpPr>
        <p:sp>
          <p:nvSpPr>
            <p:cNvPr id="88" name="椭圆 87"/>
            <p:cNvSpPr/>
            <p:nvPr/>
          </p:nvSpPr>
          <p:spPr>
            <a:xfrm>
              <a:off x="1087436" y="3553288"/>
              <a:ext cx="641349" cy="5392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</a:p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86866" y="4407075"/>
              <a:ext cx="508362" cy="5083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</a:p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cxnSp>
          <p:nvCxnSpPr>
            <p:cNvPr id="90" name="直接连接符 89"/>
            <p:cNvCxnSpPr>
              <a:stCxn id="88" idx="5"/>
              <a:endCxn id="89" idx="0"/>
            </p:cNvCxnSpPr>
            <p:nvPr/>
          </p:nvCxnSpPr>
          <p:spPr>
            <a:xfrm>
              <a:off x="1634862" y="4013599"/>
              <a:ext cx="6185" cy="3934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98" idx="3"/>
              <a:endCxn id="92" idx="0"/>
            </p:cNvCxnSpPr>
            <p:nvPr/>
          </p:nvCxnSpPr>
          <p:spPr>
            <a:xfrm flipH="1">
              <a:off x="1644014" y="5538223"/>
              <a:ext cx="380599" cy="544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等腰三角形 91"/>
            <p:cNvSpPr/>
            <p:nvPr/>
          </p:nvSpPr>
          <p:spPr>
            <a:xfrm>
              <a:off x="1559241" y="6082665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410027" y="4620784"/>
              <a:ext cx="182880" cy="1244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>
              <a:off x="1163346" y="5504751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>
              <a:stCxn id="88" idx="3"/>
              <a:endCxn id="93" idx="5"/>
            </p:cNvCxnSpPr>
            <p:nvPr/>
          </p:nvCxnSpPr>
          <p:spPr>
            <a:xfrm flipH="1">
              <a:off x="547187" y="4013599"/>
              <a:ext cx="634172" cy="669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89" idx="4"/>
              <a:endCxn id="94" idx="0"/>
            </p:cNvCxnSpPr>
            <p:nvPr/>
          </p:nvCxnSpPr>
          <p:spPr>
            <a:xfrm flipH="1">
              <a:off x="1275106" y="4915449"/>
              <a:ext cx="365941" cy="589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9" idx="5"/>
              <a:endCxn id="98" idx="1"/>
            </p:cNvCxnSpPr>
            <p:nvPr/>
          </p:nvCxnSpPr>
          <p:spPr>
            <a:xfrm>
              <a:off x="1820780" y="4840999"/>
              <a:ext cx="203833" cy="33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>
            <a:xfrm>
              <a:off x="1957271" y="5104141"/>
              <a:ext cx="459838" cy="50855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</a:p>
            <a:p>
              <a:pPr algn="ctr"/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99" name="等腰三角形 98"/>
            <p:cNvSpPr/>
            <p:nvPr/>
          </p:nvSpPr>
          <p:spPr>
            <a:xfrm>
              <a:off x="2483945" y="6161405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>
              <a:stCxn id="98" idx="5"/>
              <a:endCxn id="99" idx="1"/>
            </p:cNvCxnSpPr>
            <p:nvPr/>
          </p:nvCxnSpPr>
          <p:spPr>
            <a:xfrm>
              <a:off x="2349767" y="5538223"/>
              <a:ext cx="183549" cy="677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3649465" y="3481279"/>
              <a:ext cx="511555" cy="4990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</a:p>
            <a:p>
              <a:pPr algn="ctr"/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102" name="椭圆 101"/>
            <p:cNvSpPr/>
            <p:nvPr/>
          </p:nvSpPr>
          <p:spPr>
            <a:xfrm rot="10800000" flipV="1">
              <a:off x="4161021" y="4407075"/>
              <a:ext cx="595941" cy="50837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3131840" y="4450628"/>
              <a:ext cx="502602" cy="55917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连接符 103"/>
            <p:cNvCxnSpPr>
              <a:stCxn id="101" idx="6"/>
              <a:endCxn id="102" idx="0"/>
            </p:cNvCxnSpPr>
            <p:nvPr/>
          </p:nvCxnSpPr>
          <p:spPr>
            <a:xfrm>
              <a:off x="4161020" y="3730819"/>
              <a:ext cx="297971" cy="676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3" idx="4"/>
              <a:endCxn id="107" idx="1"/>
            </p:cNvCxnSpPr>
            <p:nvPr/>
          </p:nvCxnSpPr>
          <p:spPr>
            <a:xfrm>
              <a:off x="3383141" y="5009807"/>
              <a:ext cx="124142" cy="548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等腰三角形 105"/>
            <p:cNvSpPr/>
            <p:nvPr/>
          </p:nvSpPr>
          <p:spPr>
            <a:xfrm>
              <a:off x="4879635" y="5539370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/>
          </p:nvSpPr>
          <p:spPr>
            <a:xfrm>
              <a:off x="3464897" y="5504751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/>
          </p:nvSpPr>
          <p:spPr>
            <a:xfrm>
              <a:off x="2804944" y="5518785"/>
              <a:ext cx="182880" cy="1244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/>
          </p:nvSpPr>
          <p:spPr>
            <a:xfrm>
              <a:off x="3937501" y="5478780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>
              <a:stCxn id="101" idx="3"/>
              <a:endCxn id="103" idx="0"/>
            </p:cNvCxnSpPr>
            <p:nvPr/>
          </p:nvCxnSpPr>
          <p:spPr>
            <a:xfrm flipH="1">
              <a:off x="3383141" y="3907270"/>
              <a:ext cx="341239" cy="543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3" idx="3"/>
              <a:endCxn id="108" idx="5"/>
            </p:cNvCxnSpPr>
            <p:nvPr/>
          </p:nvCxnSpPr>
          <p:spPr>
            <a:xfrm flipH="1">
              <a:off x="2942104" y="4927917"/>
              <a:ext cx="263340" cy="653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2" idx="5"/>
              <a:endCxn id="109" idx="0"/>
            </p:cNvCxnSpPr>
            <p:nvPr/>
          </p:nvCxnSpPr>
          <p:spPr>
            <a:xfrm flipH="1">
              <a:off x="4049261" y="4840999"/>
              <a:ext cx="199034" cy="637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2" idx="3"/>
              <a:endCxn id="106" idx="0"/>
            </p:cNvCxnSpPr>
            <p:nvPr/>
          </p:nvCxnSpPr>
          <p:spPr>
            <a:xfrm>
              <a:off x="4669688" y="4840999"/>
              <a:ext cx="308690" cy="698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右箭头 113"/>
            <p:cNvSpPr/>
            <p:nvPr/>
          </p:nvSpPr>
          <p:spPr>
            <a:xfrm>
              <a:off x="2300903" y="4423001"/>
              <a:ext cx="686921" cy="4324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红黑树实现区间树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zh-CN" altLang="en-US">
                <a:sym typeface="+mn-ea"/>
              </a:rPr>
              <a:t>有一系列的区间 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[7,10],[17,19],[5,11],[15,18],[21,23],[4,8]</a:t>
            </a: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查询那个区间与</a:t>
            </a:r>
            <a:r>
              <a:rPr lang="en-US" altLang="zh-CN">
                <a:sym typeface="+mn-ea"/>
              </a:rPr>
              <a:t>[a, b]</a:t>
            </a:r>
            <a:r>
              <a:rPr lang="zh-CN" altLang="en-US">
                <a:sym typeface="+mn-ea"/>
              </a:rPr>
              <a:t>有重叠， 线性表穷举时间</a:t>
            </a:r>
            <a:r>
              <a:rPr lang="en-US" altLang="zh-CN">
                <a:sym typeface="+mn-ea"/>
              </a:rPr>
              <a:t>O(n)</a:t>
            </a:r>
          </a:p>
          <a:p>
            <a:r>
              <a:rPr lang="zh-CN" altLang="en-US">
                <a:sym typeface="+mn-ea"/>
              </a:rPr>
              <a:t>用红黑树实现</a:t>
            </a:r>
            <a:r>
              <a:rPr lang="en-US" altLang="zh-CN">
                <a:sym typeface="+mn-ea"/>
              </a:rPr>
              <a:t>O(log(n)):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  low</a:t>
            </a:r>
            <a:r>
              <a:rPr lang="zh-CN" altLang="en-US">
                <a:sym typeface="+mn-ea"/>
              </a:rPr>
              <a:t>端点作为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建立红黑树</a:t>
            </a:r>
          </a:p>
          <a:p>
            <a:r>
              <a:rPr lang="en-US" altLang="zh-CN">
                <a:sym typeface="+mn-ea"/>
              </a:rPr>
              <a:t>2  </a:t>
            </a:r>
            <a:r>
              <a:rPr lang="zh-CN" altLang="en-US">
                <a:sym typeface="+mn-ea"/>
              </a:rPr>
              <a:t>扩展出的属性是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子树中的最大值</a:t>
            </a:r>
            <a:r>
              <a:rPr lang="zh-CN" altLang="en-US">
                <a:sym typeface="+mn-ea"/>
              </a:rPr>
              <a:t>。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[7,10],[17,19],[5,11],[15,18],[21,23],[4,8]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44800" y="1345565"/>
            <a:ext cx="10966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17,19</a:t>
            </a:r>
          </a:p>
          <a:p>
            <a:pPr algn="ctr"/>
            <a:r>
              <a:rPr lang="en-US" altLang="zh-CN">
                <a:solidFill>
                  <a:srgbClr val="0E3BFE"/>
                </a:solidFill>
              </a:rPr>
              <a:t>23</a:t>
            </a:r>
          </a:p>
        </p:txBody>
      </p:sp>
      <p:sp>
        <p:nvSpPr>
          <p:cNvPr id="5" name="椭圆 4"/>
          <p:cNvSpPr/>
          <p:nvPr/>
        </p:nvSpPr>
        <p:spPr>
          <a:xfrm>
            <a:off x="1745615" y="2125980"/>
            <a:ext cx="88328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5,11</a:t>
            </a:r>
          </a:p>
          <a:p>
            <a:pPr algn="ctr"/>
            <a:r>
              <a:rPr lang="en-US" altLang="zh-CN">
                <a:solidFill>
                  <a:srgbClr val="0E3BFE"/>
                </a:solidFill>
              </a:rPr>
              <a:t>18</a:t>
            </a:r>
          </a:p>
        </p:txBody>
      </p:sp>
      <p:sp>
        <p:nvSpPr>
          <p:cNvPr id="6" name="椭圆 5"/>
          <p:cNvSpPr/>
          <p:nvPr/>
        </p:nvSpPr>
        <p:spPr>
          <a:xfrm>
            <a:off x="4180840" y="2125980"/>
            <a:ext cx="110934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21,23</a:t>
            </a:r>
          </a:p>
          <a:p>
            <a:pPr algn="ctr"/>
            <a:r>
              <a:rPr lang="en-US" altLang="zh-CN">
                <a:solidFill>
                  <a:srgbClr val="0E3BFE"/>
                </a:solidFill>
              </a:rPr>
              <a:t>23</a:t>
            </a:r>
          </a:p>
        </p:txBody>
      </p:sp>
      <p:sp>
        <p:nvSpPr>
          <p:cNvPr id="7" name="椭圆 6"/>
          <p:cNvSpPr/>
          <p:nvPr/>
        </p:nvSpPr>
        <p:spPr>
          <a:xfrm>
            <a:off x="741045" y="3091180"/>
            <a:ext cx="85407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4,8</a:t>
            </a:r>
          </a:p>
          <a:p>
            <a:pPr algn="ctr"/>
            <a:r>
              <a:rPr lang="en-US" altLang="zh-CN">
                <a:solidFill>
                  <a:srgbClr val="0E3BFE"/>
                </a:solidFill>
              </a:rPr>
              <a:t>8</a:t>
            </a:r>
          </a:p>
        </p:txBody>
      </p:sp>
      <p:sp>
        <p:nvSpPr>
          <p:cNvPr id="8" name="椭圆 7"/>
          <p:cNvSpPr/>
          <p:nvPr/>
        </p:nvSpPr>
        <p:spPr>
          <a:xfrm>
            <a:off x="2289810" y="3185795"/>
            <a:ext cx="1109980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15,18</a:t>
            </a:r>
          </a:p>
          <a:p>
            <a:pPr algn="ctr"/>
            <a:r>
              <a:rPr lang="en-US" altLang="zh-CN">
                <a:solidFill>
                  <a:srgbClr val="0E3BFE"/>
                </a:solidFill>
              </a:rPr>
              <a:t>18</a:t>
            </a:r>
          </a:p>
        </p:txBody>
      </p:sp>
      <p:sp>
        <p:nvSpPr>
          <p:cNvPr id="11" name="椭圆 10"/>
          <p:cNvSpPr/>
          <p:nvPr/>
        </p:nvSpPr>
        <p:spPr>
          <a:xfrm>
            <a:off x="1595120" y="4246880"/>
            <a:ext cx="961390" cy="734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7,10</a:t>
            </a:r>
          </a:p>
          <a:p>
            <a:pPr algn="ctr"/>
            <a:r>
              <a:rPr lang="en-US" altLang="zh-CN">
                <a:solidFill>
                  <a:srgbClr val="0E3BFE"/>
                </a:solidFill>
              </a:rPr>
              <a:t>10</a:t>
            </a:r>
          </a:p>
        </p:txBody>
      </p:sp>
      <p:cxnSp>
        <p:nvCxnSpPr>
          <p:cNvPr id="13" name="直接连接符 12"/>
          <p:cNvCxnSpPr>
            <a:stCxn id="4" idx="3"/>
            <a:endCxn id="5" idx="7"/>
          </p:cNvCxnSpPr>
          <p:nvPr/>
        </p:nvCxnSpPr>
        <p:spPr>
          <a:xfrm flipH="1">
            <a:off x="2499360" y="1826895"/>
            <a:ext cx="506095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7" idx="7"/>
          </p:cNvCxnSpPr>
          <p:nvPr/>
        </p:nvCxnSpPr>
        <p:spPr>
          <a:xfrm flipH="1">
            <a:off x="1470025" y="2607310"/>
            <a:ext cx="405130" cy="50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8" idx="0"/>
          </p:cNvCxnSpPr>
          <p:nvPr/>
        </p:nvCxnSpPr>
        <p:spPr>
          <a:xfrm>
            <a:off x="2187575" y="2701925"/>
            <a:ext cx="657225" cy="41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6" idx="1"/>
          </p:cNvCxnSpPr>
          <p:nvPr/>
        </p:nvCxnSpPr>
        <p:spPr>
          <a:xfrm>
            <a:off x="3780790" y="1826895"/>
            <a:ext cx="562610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  <a:endCxn id="11" idx="0"/>
          </p:cNvCxnSpPr>
          <p:nvPr/>
        </p:nvCxnSpPr>
        <p:spPr>
          <a:xfrm flipH="1">
            <a:off x="2075815" y="3667125"/>
            <a:ext cx="376555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43400" y="1524000"/>
            <a:ext cx="419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m(x)=max( high(x), m(left(x)), m(righ(x))</a:t>
            </a:r>
          </a:p>
        </p:txBody>
      </p:sp>
      <p:sp>
        <p:nvSpPr>
          <p:cNvPr id="23" name="椭圆 22"/>
          <p:cNvSpPr/>
          <p:nvPr/>
        </p:nvSpPr>
        <p:spPr>
          <a:xfrm>
            <a:off x="5770245" y="2038985"/>
            <a:ext cx="1845310" cy="147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low, hight 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535680" y="4065270"/>
            <a:ext cx="539686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search(i):</a:t>
            </a:r>
          </a:p>
          <a:p>
            <a:r>
              <a:rPr lang="en-US" altLang="zh-CN"/>
              <a:t>     x=root</a:t>
            </a:r>
          </a:p>
          <a:p>
            <a:r>
              <a:rPr lang="zh-CN" altLang="en-US"/>
              <a:t>     </a:t>
            </a:r>
            <a:r>
              <a:rPr lang="en-US" altLang="zh-CN"/>
              <a:t>while x!=Nil and low(i)&gt;high(x) or high(i)&lt;low(x):</a:t>
            </a:r>
          </a:p>
          <a:p>
            <a:r>
              <a:rPr lang="en-US" altLang="zh-CN"/>
              <a:t>         if left(x)!=Nil and low(i)&lt;=</a:t>
            </a:r>
            <a:r>
              <a:rPr lang="en-US" altLang="zh-CN">
                <a:solidFill>
                  <a:srgbClr val="FF0000"/>
                </a:solidFill>
              </a:rPr>
              <a:t>m(left(x))</a:t>
            </a:r>
            <a:r>
              <a:rPr lang="en-US" altLang="zh-CN"/>
              <a:t>:</a:t>
            </a:r>
          </a:p>
          <a:p>
            <a:r>
              <a:rPr lang="en-US" altLang="zh-CN"/>
              <a:t>             x=left(x);</a:t>
            </a:r>
          </a:p>
          <a:p>
            <a:r>
              <a:rPr lang="en-US" altLang="zh-CN"/>
              <a:t>         else</a:t>
            </a:r>
          </a:p>
          <a:p>
            <a:r>
              <a:rPr lang="en-US" altLang="zh-CN"/>
              <a:t>             x=right(x);</a:t>
            </a:r>
          </a:p>
          <a:p>
            <a:r>
              <a:rPr lang="en-US" altLang="zh-CN"/>
              <a:t>    return x;</a:t>
            </a:r>
          </a:p>
          <a:p>
            <a:r>
              <a:rPr lang="zh-CN" altLang="en-US"/>
              <a:t>例如 </a:t>
            </a:r>
            <a:r>
              <a:rPr lang="en-US" altLang="zh-CN"/>
              <a:t>i=[14,16]--&gt;[17-19--&gt;[5,11]---&gt;x=[15,18].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965" y="5314315"/>
            <a:ext cx="3298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如果要列出所有区间，找到一个区间，删除该结点，继续找。时间</a:t>
            </a:r>
            <a:r>
              <a:rPr lang="en-US" altLang="zh-CN" sz="2000"/>
              <a:t>O(klog(n))</a:t>
            </a:r>
            <a:endParaRPr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9036050" y="314071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 STL</a:t>
            </a:r>
            <a:r>
              <a:rPr lang="zh-CN" altLang="en-US"/>
              <a:t>模板，（</a:t>
            </a:r>
            <a:r>
              <a:rPr lang="en-US" altLang="zh-CN"/>
              <a:t>JAVA</a:t>
            </a:r>
            <a:r>
              <a:rPr lang="zh-CN" altLang="en-US"/>
              <a:t>也有相应）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priority_queue底层是</a:t>
            </a:r>
            <a:r>
              <a:rPr lang="zh-CN" altLang="en-US">
                <a:solidFill>
                  <a:srgbClr val="FF0000"/>
                </a:solidFill>
              </a:rPr>
              <a:t>堆</a:t>
            </a:r>
            <a:r>
              <a:rPr lang="zh-CN" altLang="en-US"/>
              <a:t>来实现的，</a:t>
            </a:r>
            <a:r>
              <a:rPr lang="en-US" altLang="zh-CN"/>
              <a:t>push</a:t>
            </a:r>
            <a:r>
              <a:rPr lang="zh-CN" altLang="en-US"/>
              <a:t>元素进堆，</a:t>
            </a:r>
            <a:r>
              <a:rPr lang="en-US" altLang="zh-CN"/>
              <a:t>pop</a:t>
            </a:r>
            <a:r>
              <a:rPr lang="zh-CN" altLang="en-US"/>
              <a:t>最大优先级的元素出堆。</a:t>
            </a:r>
          </a:p>
          <a:p>
            <a:endParaRPr lang="zh-CN" altLang="en-US"/>
          </a:p>
          <a:p>
            <a:r>
              <a:rPr lang="zh-CN" altLang="en-US"/>
              <a:t>map、set，</a:t>
            </a:r>
            <a:r>
              <a:rPr lang="en-US" altLang="zh-CN"/>
              <a:t>multiset</a:t>
            </a:r>
            <a:r>
              <a:rPr lang="zh-CN" altLang="en-US"/>
              <a:t>底层是</a:t>
            </a:r>
            <a:r>
              <a:rPr lang="zh-CN" altLang="en-US">
                <a:solidFill>
                  <a:srgbClr val="FF0000"/>
                </a:solidFill>
              </a:rPr>
              <a:t>红黑树</a:t>
            </a:r>
            <a:r>
              <a:rPr lang="zh-CN" altLang="en-US"/>
              <a:t>。</a:t>
            </a:r>
            <a:r>
              <a:rPr lang="en-US" altLang="zh-CN"/>
              <a:t>map</a:t>
            </a:r>
            <a:r>
              <a:rPr lang="zh-CN" altLang="en-US"/>
              <a:t>可以直接用</a:t>
            </a:r>
            <a:r>
              <a:rPr lang="en-US" altLang="zh-CN"/>
              <a:t>key</a:t>
            </a:r>
            <a:r>
              <a:rPr lang="zh-CN" altLang="en-US"/>
              <a:t>访问到元素，</a:t>
            </a:r>
            <a:r>
              <a:rPr lang="en-US" altLang="zh-CN"/>
              <a:t>set,multiset</a:t>
            </a:r>
            <a:r>
              <a:rPr lang="zh-CN" altLang="en-US"/>
              <a:t>用iterator 按序访问。</a:t>
            </a:r>
          </a:p>
          <a:p>
            <a:endParaRPr lang="zh-CN" altLang="en-US"/>
          </a:p>
          <a:p>
            <a:r>
              <a:rPr lang="zh-CN" altLang="en-US"/>
              <a:t>所以有时候不需扩展的简单题，你不一定需要非用红黑树的代码，但具有红黑树的性能。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HDU4006-</a:t>
            </a:r>
            <a:r>
              <a:rPr lang="zh-CN" altLang="en-US"/>
              <a:t>第</a:t>
            </a:r>
            <a:r>
              <a:rPr lang="en-US" altLang="zh-CN"/>
              <a:t>k</a:t>
            </a:r>
            <a:r>
              <a:rPr lang="zh-CN" altLang="en-US"/>
              <a:t>大数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42085"/>
            <a:ext cx="8229600" cy="4876800"/>
          </a:xfrm>
        </p:spPr>
        <p:txBody>
          <a:bodyPr>
            <a:noAutofit/>
          </a:bodyPr>
          <a:lstStyle/>
          <a:p>
            <a:r>
              <a:rPr lang="zh-CN" altLang="en-US" sz="1600"/>
              <a:t>一个动态集合里查找第</a:t>
            </a:r>
            <a:r>
              <a:rPr lang="en-US" altLang="zh-CN" sz="1600"/>
              <a:t>m</a:t>
            </a:r>
            <a:r>
              <a:rPr lang="zh-CN" altLang="en-US" sz="1600"/>
              <a:t>大的数。有多个测试用例。每个测试用例第一行是</a:t>
            </a:r>
            <a:r>
              <a:rPr lang="en-US" altLang="zh-CN" sz="1600"/>
              <a:t>n,k,</a:t>
            </a:r>
            <a:r>
              <a:rPr lang="zh-CN" altLang="en-US" sz="1600"/>
              <a:t>接下来的</a:t>
            </a:r>
            <a:r>
              <a:rPr lang="en-US" altLang="zh-CN" sz="1600"/>
              <a:t>n</a:t>
            </a:r>
            <a:r>
              <a:rPr lang="zh-CN" altLang="en-US" sz="1600"/>
              <a:t>行，每行可能是</a:t>
            </a:r>
            <a:r>
              <a:rPr lang="en-US" altLang="zh-CN" sz="1600"/>
              <a:t>”Inset 10” </a:t>
            </a:r>
            <a:r>
              <a:rPr lang="zh-CN" altLang="en-US" sz="1600"/>
              <a:t>表示在集合中插入数据</a:t>
            </a:r>
            <a:r>
              <a:rPr lang="en-US" altLang="zh-CN" sz="1600"/>
              <a:t>10</a:t>
            </a:r>
            <a:r>
              <a:rPr lang="zh-CN" altLang="en-US" sz="1600"/>
              <a:t>，</a:t>
            </a:r>
            <a:r>
              <a:rPr lang="en-US" altLang="zh-CN" sz="1600"/>
              <a:t>”Query”</a:t>
            </a:r>
            <a:r>
              <a:rPr lang="zh-CN" altLang="en-US" sz="1600"/>
              <a:t>表示询问第</a:t>
            </a:r>
            <a:r>
              <a:rPr lang="en-US" altLang="zh-CN" sz="1600"/>
              <a:t>k</a:t>
            </a:r>
            <a:r>
              <a:rPr lang="zh-CN" altLang="en-US" sz="1600"/>
              <a:t>大的数据</a:t>
            </a:r>
            <a:r>
              <a:rPr lang="en-US" altLang="zh-CN" sz="1600"/>
              <a:t>(n&lt;=1000000)</a:t>
            </a:r>
            <a:r>
              <a:rPr lang="zh-CN" altLang="en-US" sz="1600"/>
              <a:t>。</a:t>
            </a:r>
          </a:p>
          <a:p>
            <a:r>
              <a:rPr lang="en-US" altLang="zh-CN" sz="1600">
                <a:solidFill>
                  <a:srgbClr val="0E3BFE"/>
                </a:solidFill>
              </a:rPr>
              <a:t>Sample Input</a:t>
            </a:r>
            <a:endParaRPr lang="en-US" altLang="zh-CN" sz="1600"/>
          </a:p>
          <a:p>
            <a:r>
              <a:rPr lang="en-US" altLang="zh-CN" sz="1600"/>
              <a:t>8 3</a:t>
            </a:r>
          </a:p>
          <a:p>
            <a:r>
              <a:rPr lang="en-US" altLang="zh-CN" sz="1600"/>
              <a:t>Insert 1</a:t>
            </a:r>
          </a:p>
          <a:p>
            <a:r>
              <a:rPr lang="en-US" altLang="zh-CN" sz="1600"/>
              <a:t>Insert 2</a:t>
            </a:r>
          </a:p>
          <a:p>
            <a:r>
              <a:rPr lang="en-US" altLang="zh-CN" sz="1600"/>
              <a:t>Iinsert 3</a:t>
            </a:r>
          </a:p>
          <a:p>
            <a:r>
              <a:rPr lang="en-US" altLang="zh-CN" sz="1600"/>
              <a:t>Q</a:t>
            </a:r>
          </a:p>
          <a:p>
            <a:r>
              <a:rPr lang="en-US" altLang="zh-CN" sz="1600"/>
              <a:t>Insert 5</a:t>
            </a:r>
          </a:p>
          <a:p>
            <a:r>
              <a:rPr lang="en-US" altLang="zh-CN" sz="1600"/>
              <a:t>Q</a:t>
            </a:r>
          </a:p>
          <a:p>
            <a:r>
              <a:rPr lang="en-US" altLang="zh-CN" sz="1600"/>
              <a:t>Insert 4</a:t>
            </a:r>
          </a:p>
          <a:p>
            <a:r>
              <a:rPr lang="en-US" altLang="zh-CN" sz="1600"/>
              <a:t>Q</a:t>
            </a:r>
          </a:p>
          <a:p>
            <a:r>
              <a:rPr lang="en-US" altLang="zh-CN" sz="1600">
                <a:solidFill>
                  <a:srgbClr val="0E3BFE"/>
                </a:solidFill>
              </a:rPr>
              <a:t>Sample Output</a:t>
            </a:r>
            <a:endParaRPr lang="en-US" altLang="zh-CN" sz="1600"/>
          </a:p>
          <a:p>
            <a:r>
              <a:rPr lang="en-US" altLang="zh-CN" sz="1600"/>
              <a:t>1</a:t>
            </a:r>
          </a:p>
          <a:p>
            <a:r>
              <a:rPr lang="en-US" altLang="zh-CN" sz="1600"/>
              <a:t>2</a:t>
            </a:r>
          </a:p>
          <a:p>
            <a:r>
              <a:rPr lang="en-US" altLang="zh-CN" sz="1600"/>
              <a:t>3</a:t>
            </a:r>
          </a:p>
          <a:p>
            <a:r>
              <a:rPr lang="zh-CN" altLang="en-US" sz="1600">
                <a:solidFill>
                  <a:srgbClr val="FF0000"/>
                </a:solidFill>
              </a:rPr>
              <a:t>提示：</a:t>
            </a:r>
            <a:r>
              <a:rPr lang="zh-CN" altLang="en-US" sz="1600"/>
              <a:t> 可以直接用红黑树顺序统计的原始代码，</a:t>
            </a:r>
            <a:r>
              <a:rPr lang="en-US" altLang="zh-CN" sz="1600"/>
              <a:t>insert</a:t>
            </a:r>
            <a:r>
              <a:rPr lang="zh-CN" altLang="en-US" sz="1600"/>
              <a:t>和</a:t>
            </a:r>
            <a:r>
              <a:rPr lang="en-US" altLang="zh-CN" sz="1600"/>
              <a:t>select(k)</a:t>
            </a:r>
            <a:r>
              <a:rPr lang="zh-CN" altLang="en-US" sz="1600"/>
              <a:t>，也可以用priority_queue或者</a:t>
            </a:r>
            <a:r>
              <a:rPr lang="en-US" altLang="zh-CN" sz="1600"/>
              <a:t>multiset</a:t>
            </a:r>
            <a:r>
              <a:rPr lang="zh-CN" altLang="en-US" sz="1600"/>
              <a:t>来做。为节省存储，只需要保留最大的</a:t>
            </a:r>
            <a:r>
              <a:rPr lang="en-US" altLang="zh-CN" sz="1600"/>
              <a:t>k</a:t>
            </a:r>
            <a:r>
              <a:rPr lang="zh-CN" altLang="en-US" sz="1600"/>
              <a:t>个元素</a:t>
            </a:r>
            <a:r>
              <a:rPr lang="en-US" altLang="zh-CN" sz="160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poj2352-</a:t>
            </a:r>
            <a:r>
              <a:rPr lang="zh-CN" altLang="en-US"/>
              <a:t>数星星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42085"/>
            <a:ext cx="8229600" cy="4876800"/>
          </a:xfrm>
        </p:spPr>
        <p:txBody>
          <a:bodyPr>
            <a:noAutofit/>
          </a:bodyPr>
          <a:lstStyle/>
          <a:p>
            <a:r>
              <a:rPr lang="en-US" altLang="zh-CN" sz="1800"/>
              <a:t>已知n个星星</a:t>
            </a:r>
            <a:r>
              <a:rPr lang="zh-CN" altLang="en-US" sz="1800"/>
              <a:t>坐标</a:t>
            </a:r>
            <a:r>
              <a:rPr lang="en-US" altLang="zh-CN" sz="1800"/>
              <a:t>(x</a:t>
            </a:r>
            <a:r>
              <a:rPr lang="en-US" altLang="zh-CN" sz="1800" baseline="-25000"/>
              <a:t>i</a:t>
            </a:r>
            <a:r>
              <a:rPr lang="en-US" altLang="zh-CN" sz="1800"/>
              <a:t>,y</a:t>
            </a:r>
            <a:r>
              <a:rPr lang="en-US" altLang="zh-CN" sz="1800" baseline="-25000"/>
              <a:t>i</a:t>
            </a:r>
            <a:r>
              <a:rPr lang="en-US" altLang="zh-CN" sz="1800"/>
              <a:t>),每个星星</a:t>
            </a:r>
            <a:r>
              <a:rPr lang="zh-CN" altLang="en-US" sz="1800"/>
              <a:t>定义</a:t>
            </a:r>
            <a:r>
              <a:rPr lang="en-US" altLang="zh-CN" sz="1800"/>
              <a:t>一个等级L</a:t>
            </a:r>
            <a:r>
              <a:rPr lang="en-US" altLang="zh-CN" sz="1800" baseline="-25000"/>
              <a:t>i</a:t>
            </a:r>
            <a:r>
              <a:rPr lang="en-US" altLang="zh-CN" sz="1800"/>
              <a:t>，L</a:t>
            </a:r>
            <a:r>
              <a:rPr lang="en-US" altLang="zh-CN" sz="1800" baseline="-25000"/>
              <a:t>i</a:t>
            </a:r>
            <a:r>
              <a:rPr lang="en-US" altLang="zh-CN" sz="1800"/>
              <a:t>=| {(x</a:t>
            </a:r>
            <a:r>
              <a:rPr lang="en-US" altLang="zh-CN" sz="1800" baseline="-25000"/>
              <a:t>k</a:t>
            </a:r>
            <a:r>
              <a:rPr lang="en-US" altLang="zh-CN" sz="1800"/>
              <a:t>,y</a:t>
            </a:r>
            <a:r>
              <a:rPr lang="en-US" altLang="zh-CN" sz="1800" baseline="-25000"/>
              <a:t>k</a:t>
            </a:r>
            <a:r>
              <a:rPr lang="en-US" altLang="zh-CN" sz="1800"/>
              <a:t>)| x</a:t>
            </a:r>
            <a:r>
              <a:rPr lang="en-US" altLang="zh-CN" sz="1800" baseline="-25000"/>
              <a:t>k</a:t>
            </a:r>
            <a:r>
              <a:rPr lang="en-US" altLang="zh-CN" sz="1800"/>
              <a:t>&lt;=x</a:t>
            </a:r>
            <a:r>
              <a:rPr lang="en-US" altLang="zh-CN" sz="1800" baseline="-25000"/>
              <a:t>i</a:t>
            </a:r>
            <a:r>
              <a:rPr lang="en-US" altLang="zh-CN" sz="1800"/>
              <a:t>, y</a:t>
            </a:r>
            <a:r>
              <a:rPr lang="en-US" altLang="zh-CN" sz="1800" baseline="-25000"/>
              <a:t>k</a:t>
            </a:r>
            <a:r>
              <a:rPr lang="en-US" altLang="zh-CN" sz="1800"/>
              <a:t>&lt;=y</a:t>
            </a:r>
            <a:r>
              <a:rPr lang="en-US" altLang="zh-CN" sz="1800" baseline="-25000"/>
              <a:t>i</a:t>
            </a:r>
            <a:r>
              <a:rPr lang="en-US" altLang="zh-CN" sz="1800"/>
              <a:t>} |, </a:t>
            </a:r>
            <a:r>
              <a:rPr lang="zh-CN" altLang="en-US" sz="1800"/>
              <a:t>即</a:t>
            </a:r>
            <a:r>
              <a:rPr lang="en-US" altLang="zh-CN" sz="1800"/>
              <a:t>L</a:t>
            </a:r>
            <a:r>
              <a:rPr lang="en-US" altLang="zh-CN" sz="1800" baseline="-25000"/>
              <a:t>i</a:t>
            </a:r>
            <a:r>
              <a:rPr lang="en-US" altLang="zh-CN" sz="1800"/>
              <a:t>数值等于坐标系内纵坐标和横坐标皆不大于它的星星的个数。</a:t>
            </a:r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en-US" altLang="zh-CN" sz="1800"/>
          </a:p>
          <a:p>
            <a:r>
              <a:rPr lang="zh-CN" altLang="en-US" sz="1800"/>
              <a:t>例如</a:t>
            </a:r>
            <a:r>
              <a:rPr lang="en-US" altLang="zh-CN" sz="1800"/>
              <a:t>l(A)=0,L(B)=1, L(C)=2.</a:t>
            </a:r>
            <a:r>
              <a:rPr lang="en-US" altLang="zh-CN" sz="1800">
                <a:sym typeface="+mn-ea"/>
              </a:rPr>
              <a:t> L(D)=1,L(E)=3</a:t>
            </a:r>
            <a:endParaRPr lang="en-US" altLang="zh-CN" sz="1800"/>
          </a:p>
          <a:p>
            <a:r>
              <a:rPr lang="en-US" altLang="zh-CN" sz="1800"/>
              <a:t>星星的坐标按照纵坐标从小到大的顺序</a:t>
            </a:r>
            <a:r>
              <a:rPr lang="zh-CN" altLang="en-US" sz="1800"/>
              <a:t>输入</a:t>
            </a:r>
            <a:r>
              <a:rPr lang="en-US" altLang="zh-CN" sz="1800"/>
              <a:t>，纵坐标相同时则按照横坐标从小到大</a:t>
            </a:r>
            <a:r>
              <a:rPr lang="zh-CN" altLang="en-US" sz="1800"/>
              <a:t>输入</a:t>
            </a:r>
            <a:r>
              <a:rPr lang="en-US" altLang="zh-CN" sz="1800"/>
              <a:t>。 （</a:t>
            </a:r>
            <a:r>
              <a:rPr lang="en-US" altLang="zh-CN" sz="1800">
                <a:solidFill>
                  <a:srgbClr val="FF0000"/>
                </a:solidFill>
              </a:rPr>
              <a:t>N&lt;15000</a:t>
            </a:r>
            <a:r>
              <a:rPr lang="en-US" altLang="zh-CN" sz="1800"/>
              <a:t>, 0 &lt;= x, y &lt;=32000） </a:t>
            </a:r>
          </a:p>
          <a:p>
            <a:r>
              <a:rPr lang="zh-CN" altLang="en-US" sz="1800"/>
              <a:t>上图中输入</a:t>
            </a:r>
            <a:r>
              <a:rPr lang="en-US" altLang="zh-CN" sz="1800"/>
              <a:t>(0,0),(2,0),(3,0),(1,1),(2,2)</a:t>
            </a:r>
          </a:p>
          <a:p>
            <a:r>
              <a:rPr lang="en-US" altLang="zh-CN" sz="1800"/>
              <a:t>要求输出等级0到n-1之间各等级的星星个数。1</a:t>
            </a:r>
            <a:r>
              <a:rPr lang="zh-CN" altLang="en-US" sz="1800"/>
              <a:t>，</a:t>
            </a:r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en-US" altLang="zh-CN" sz="1800"/>
              <a:t>1</a:t>
            </a:r>
            <a:r>
              <a:rPr lang="zh-CN" altLang="en-US" sz="1800"/>
              <a:t>，</a:t>
            </a:r>
            <a:r>
              <a:rPr lang="en-US" altLang="zh-CN" sz="1800"/>
              <a:t>1</a:t>
            </a:r>
            <a:r>
              <a:rPr lang="zh-CN" altLang="en-US" sz="1800"/>
              <a:t>，</a:t>
            </a:r>
            <a:r>
              <a:rPr lang="en-US" altLang="zh-CN" sz="1800"/>
              <a:t>0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分析：</a:t>
            </a:r>
            <a:r>
              <a:rPr lang="zh-CN" altLang="en-US" sz="1600"/>
              <a:t>暴力的时间是</a:t>
            </a:r>
            <a:r>
              <a:rPr lang="en-US" altLang="zh-CN" sz="1600"/>
              <a:t>O(n</a:t>
            </a:r>
            <a:r>
              <a:rPr lang="en-US" altLang="zh-CN" sz="1600" baseline="30000"/>
              <a:t>2</a:t>
            </a:r>
            <a:r>
              <a:rPr lang="en-US" altLang="zh-CN" sz="1600"/>
              <a:t>)</a:t>
            </a:r>
            <a:r>
              <a:rPr lang="zh-CN" altLang="en-US" sz="1600"/>
              <a:t>肯定不行。</a:t>
            </a:r>
          </a:p>
          <a:p>
            <a:r>
              <a:rPr lang="zh-CN" altLang="en-US" sz="1600"/>
              <a:t>记住每个</a:t>
            </a:r>
            <a:r>
              <a:rPr lang="en-US" altLang="zh-CN" sz="1600"/>
              <a:t>x</a:t>
            </a:r>
            <a:r>
              <a:rPr lang="zh-CN" altLang="en-US" sz="1600"/>
              <a:t>上的出现的星星数目</a:t>
            </a:r>
            <a:r>
              <a:rPr lang="en-US" altLang="zh-CN" sz="1600"/>
              <a:t>c(x)</a:t>
            </a:r>
            <a:r>
              <a:rPr lang="zh-CN" altLang="en-US" sz="1600"/>
              <a:t>，读入每个星星（</a:t>
            </a:r>
            <a:r>
              <a:rPr lang="en-US" altLang="zh-CN" sz="1600"/>
              <a:t>xi,yi</a:t>
            </a:r>
            <a:r>
              <a:rPr lang="zh-CN" altLang="en-US" sz="1600"/>
              <a:t>）</a:t>
            </a:r>
            <a:r>
              <a:rPr lang="en-US" altLang="zh-CN" sz="1600"/>
              <a:t>, c(xi)++, level(i)=sum(c(0),c(1),..c(xi)),</a:t>
            </a:r>
            <a:r>
              <a:rPr lang="zh-CN" altLang="en-US" sz="1600"/>
              <a:t>可以用树形数组。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2901315" y="2131695"/>
            <a:ext cx="14605" cy="115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243580" y="2115185"/>
            <a:ext cx="14605" cy="115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602355" y="2115185"/>
            <a:ext cx="14605" cy="115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61130" y="2115185"/>
            <a:ext cx="14605" cy="115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15920" y="2132965"/>
            <a:ext cx="108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99410" y="2546985"/>
            <a:ext cx="108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99410" y="2905760"/>
            <a:ext cx="108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899410" y="3264535"/>
            <a:ext cx="108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65830" y="2402840"/>
            <a:ext cx="288290" cy="288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14" name="椭圆 13"/>
          <p:cNvSpPr/>
          <p:nvPr/>
        </p:nvSpPr>
        <p:spPr>
          <a:xfrm>
            <a:off x="3090545" y="2745105"/>
            <a:ext cx="288290" cy="288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15" name="椭圆 14"/>
          <p:cNvSpPr/>
          <p:nvPr/>
        </p:nvSpPr>
        <p:spPr>
          <a:xfrm>
            <a:off x="2731770" y="3103880"/>
            <a:ext cx="288290" cy="288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6" name="椭圆 15"/>
          <p:cNvSpPr/>
          <p:nvPr/>
        </p:nvSpPr>
        <p:spPr>
          <a:xfrm>
            <a:off x="3449320" y="3103880"/>
            <a:ext cx="288290" cy="288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7" name="椭圆 16"/>
          <p:cNvSpPr/>
          <p:nvPr/>
        </p:nvSpPr>
        <p:spPr>
          <a:xfrm>
            <a:off x="3808095" y="3103880"/>
            <a:ext cx="288290" cy="288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二叉搜索树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998660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的</a:t>
            </a:r>
            <a:r>
              <a:rPr lang="zh-CN" altLang="en-US" dirty="0"/>
              <a:t>最差</a:t>
            </a:r>
            <a:r>
              <a:rPr lang="zh-CN" altLang="en-US" dirty="0" smtClean="0"/>
              <a:t>时间复杂性</a:t>
            </a:r>
            <a:r>
              <a:rPr lang="en-US" altLang="zh-CN" dirty="0" smtClean="0"/>
              <a:t>(worst-case)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O(h</a:t>
            </a:r>
            <a:r>
              <a:rPr lang="zh-CN" altLang="en-US" dirty="0" smtClean="0"/>
              <a:t>高度</a:t>
            </a:r>
            <a:r>
              <a:rPr lang="en-US" altLang="zh-CN" dirty="0" smtClean="0"/>
              <a:t>)=O(n)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6811" y="3429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查任意结点</a:t>
            </a:r>
            <a:r>
              <a:rPr lang="en-US" altLang="zh-CN" dirty="0" smtClean="0"/>
              <a:t>x:</a:t>
            </a:r>
          </a:p>
          <a:p>
            <a:r>
              <a:rPr lang="zh-CN" altLang="en-US" dirty="0" smtClean="0"/>
              <a:t>添加</a:t>
            </a:r>
            <a:r>
              <a:rPr lang="zh-CN" altLang="en-US" dirty="0"/>
              <a:t>一个结点</a:t>
            </a:r>
            <a:r>
              <a:rPr lang="en-US" altLang="zh-CN" dirty="0"/>
              <a:t>x:</a:t>
            </a:r>
          </a:p>
          <a:p>
            <a:r>
              <a:rPr lang="zh-CN" altLang="en-US" dirty="0" smtClean="0"/>
              <a:t>删除</a:t>
            </a:r>
            <a:r>
              <a:rPr lang="zh-CN" altLang="en-US" dirty="0"/>
              <a:t>一个结点</a:t>
            </a:r>
            <a:r>
              <a:rPr lang="en-US" altLang="zh-CN" dirty="0"/>
              <a:t>x:</a:t>
            </a:r>
            <a:endParaRPr lang="zh-CN" altLang="en-US" dirty="0"/>
          </a:p>
          <a:p>
            <a:r>
              <a:rPr lang="zh-CN" altLang="en-US" dirty="0" smtClean="0"/>
              <a:t>查最小值： 查找最左的结点</a:t>
            </a:r>
            <a:endParaRPr lang="en-US" altLang="zh-CN" dirty="0" smtClean="0"/>
          </a:p>
          <a:p>
            <a:r>
              <a:rPr lang="zh-CN" altLang="en-US" dirty="0" smtClean="0"/>
              <a:t>查最大值： 查找最右的结点   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253956" descr="8-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1"/>
          <a:stretch>
            <a:fillRect/>
          </a:stretch>
        </p:blipFill>
        <p:spPr bwMode="auto">
          <a:xfrm>
            <a:off x="1105553" y="1268761"/>
            <a:ext cx="6723774" cy="19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一种平衡二叉搜索树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树的任何一个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</a:t>
            </a:r>
            <a:r>
              <a:rPr lang="en-US" altLang="zh-CN" dirty="0" smtClean="0"/>
              <a:t>|left(x).h- right(x).h| </a:t>
            </a:r>
            <a:r>
              <a:rPr lang="en-US" altLang="zh-CN" dirty="0"/>
              <a:t>&lt;= 1</a:t>
            </a:r>
            <a:r>
              <a:rPr lang="zh-CN" altLang="en-US" dirty="0"/>
              <a:t>限制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AVL</a:t>
            </a:r>
            <a:r>
              <a:rPr lang="zh-CN" altLang="en-US" dirty="0" smtClean="0">
                <a:solidFill>
                  <a:srgbClr val="FF0000"/>
                </a:solidFill>
              </a:rPr>
              <a:t>树的高度</a:t>
            </a:r>
            <a:r>
              <a:rPr lang="en-US" altLang="zh-CN" dirty="0" smtClean="0">
                <a:solidFill>
                  <a:srgbClr val="FF0000"/>
                </a:solidFill>
              </a:rPr>
              <a:t>h&lt;=2log</a:t>
            </a:r>
            <a:r>
              <a:rPr lang="en-US" altLang="zh-CN" baseline="-25000" dirty="0"/>
              <a:t>2 </a:t>
            </a:r>
            <a:r>
              <a:rPr lang="en-US" altLang="zh-CN" dirty="0" smtClean="0">
                <a:solidFill>
                  <a:srgbClr val="FF0000"/>
                </a:solidFill>
              </a:rPr>
              <a:t>(n))=O(log</a:t>
            </a:r>
            <a:r>
              <a:rPr lang="en-US" altLang="zh-CN" baseline="-25000" dirty="0"/>
              <a:t>2 </a:t>
            </a:r>
            <a:r>
              <a:rPr lang="en-US" altLang="zh-CN" dirty="0" smtClean="0">
                <a:solidFill>
                  <a:srgbClr val="FF0000"/>
                </a:solidFill>
              </a:rPr>
              <a:t>(n))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证明：记高为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树的最少</a:t>
            </a:r>
            <a:r>
              <a:rPr lang="zh-CN" altLang="en-US" dirty="0"/>
              <a:t>结点数为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h</a:t>
            </a:r>
            <a:r>
              <a:rPr lang="en-US" altLang="zh-CN" dirty="0"/>
              <a:t>, </a:t>
            </a:r>
            <a:r>
              <a:rPr lang="zh-CN" altLang="en-US" dirty="0" smtClean="0"/>
              <a:t>满足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h</a:t>
            </a:r>
            <a:r>
              <a:rPr lang="en-US" altLang="zh-CN" dirty="0" smtClean="0"/>
              <a:t>=</a:t>
            </a:r>
            <a:r>
              <a:rPr lang="en-US" altLang="zh-CN" dirty="0" smtClean="0">
                <a:sym typeface="+mn-ea"/>
              </a:rPr>
              <a:t>n</a:t>
            </a:r>
            <a:r>
              <a:rPr lang="en-US" altLang="zh-CN" baseline="-25000" dirty="0" smtClean="0">
                <a:sym typeface="+mn-ea"/>
              </a:rPr>
              <a:t>h-1</a:t>
            </a:r>
            <a:r>
              <a:rPr lang="en-US" altLang="zh-CN" dirty="0" smtClean="0">
                <a:sym typeface="+mn-ea"/>
              </a:rPr>
              <a:t>+n</a:t>
            </a:r>
            <a:r>
              <a:rPr lang="en-US" altLang="zh-CN" baseline="-25000" dirty="0" smtClean="0">
                <a:sym typeface="+mn-ea"/>
              </a:rPr>
              <a:t>h-2</a:t>
            </a:r>
            <a:r>
              <a:rPr lang="en-US" altLang="zh-CN" dirty="0" smtClean="0">
                <a:sym typeface="+mn-ea"/>
              </a:rPr>
              <a:t>+1</a:t>
            </a:r>
            <a:endParaRPr lang="zh-CN" altLang="en-US" dirty="0"/>
          </a:p>
          <a:p>
            <a:r>
              <a:rPr lang="zh-CN" altLang="en-US" dirty="0" smtClean="0"/>
              <a:t>   故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h</a:t>
            </a:r>
            <a:r>
              <a:rPr lang="en-US" altLang="zh-CN" dirty="0" smtClean="0"/>
              <a:t>&gt;2n</a:t>
            </a:r>
            <a:r>
              <a:rPr lang="en-US" altLang="zh-CN" baseline="-25000" dirty="0" smtClean="0"/>
              <a:t>h-2</a:t>
            </a:r>
            <a:r>
              <a:rPr lang="en-US" altLang="zh-CN" baseline="-25000" dirty="0"/>
              <a:t>, 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=1, n</a:t>
            </a:r>
            <a:r>
              <a:rPr lang="en-US" altLang="zh-CN" baseline="-25000" dirty="0"/>
              <a:t>2</a:t>
            </a:r>
            <a:r>
              <a:rPr lang="en-US" altLang="zh-CN" dirty="0"/>
              <a:t>=2, </a:t>
            </a:r>
            <a:r>
              <a:rPr lang="en-US" altLang="zh-CN" baseline="-25000" dirty="0"/>
              <a:t>  </a:t>
            </a:r>
            <a:r>
              <a:rPr lang="zh-CN" altLang="en-US" dirty="0"/>
              <a:t>故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h</a:t>
            </a:r>
            <a:r>
              <a:rPr lang="en-US" altLang="zh-CN" dirty="0"/>
              <a:t>&gt;=2 </a:t>
            </a:r>
            <a:r>
              <a:rPr lang="en-US" altLang="zh-CN" baseline="30000" dirty="0"/>
              <a:t>h/2                                             </a:t>
            </a:r>
            <a:r>
              <a:rPr lang="en-US" altLang="zh-CN" dirty="0"/>
              <a:t>     </a:t>
            </a:r>
            <a:endParaRPr lang="en-US" altLang="zh-CN" baseline="30000" dirty="0"/>
          </a:p>
          <a:p>
            <a:r>
              <a:rPr lang="zh-CN" altLang="en-US" dirty="0" smtClean="0"/>
              <a:t>   因此 </a:t>
            </a:r>
            <a:r>
              <a:rPr lang="en-US" altLang="zh-CN" dirty="0"/>
              <a:t>h&lt;=2log</a:t>
            </a:r>
            <a:r>
              <a:rPr lang="en-US" altLang="zh-CN" baseline="-25000" dirty="0"/>
              <a:t>2</a:t>
            </a:r>
            <a:r>
              <a:rPr lang="en-US" altLang="zh-CN" dirty="0"/>
              <a:t>(n),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5059"/>
          <p:cNvSpPr txBox="1">
            <a:spLocks noChangeArrowheads="1"/>
          </p:cNvSpPr>
          <p:nvPr/>
        </p:nvSpPr>
        <p:spPr bwMode="auto">
          <a:xfrm>
            <a:off x="152400" y="533400"/>
            <a:ext cx="87630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</a:t>
            </a:r>
            <a:r>
              <a:rPr lang="zh-CN" altLang="en-US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树的结点插入： 用旋转维持平衡 </a:t>
            </a:r>
          </a:p>
        </p:txBody>
      </p:sp>
      <p:pic>
        <p:nvPicPr>
          <p:cNvPr id="41986" name="图片 45062" descr="8-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73238"/>
            <a:ext cx="83534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红黑树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红黑树是另一种平衡二叉搜索树，但不是用平衡因子来限制</a:t>
            </a:r>
            <a:r>
              <a:rPr lang="zh-CN" altLang="en-US" dirty="0" smtClean="0"/>
              <a:t>树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如果某结点的某个孩子为空，</a:t>
            </a:r>
            <a:r>
              <a:rPr lang="zh-CN" altLang="en-US" dirty="0" smtClean="0"/>
              <a:t>则</a:t>
            </a:r>
            <a:r>
              <a:rPr lang="zh-CN" altLang="en-US" dirty="0"/>
              <a:t>加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nil</a:t>
            </a:r>
            <a:r>
              <a:rPr lang="zh-CN" altLang="en-US" dirty="0"/>
              <a:t>结点。</a:t>
            </a:r>
          </a:p>
          <a:p>
            <a:r>
              <a:rPr lang="zh-CN" altLang="en-US" dirty="0" smtClean="0">
                <a:solidFill>
                  <a:srgbClr val="0E3BFE"/>
                </a:solidFill>
              </a:rPr>
              <a:t>红</a:t>
            </a:r>
            <a:r>
              <a:rPr lang="zh-CN" altLang="en-US" dirty="0">
                <a:solidFill>
                  <a:srgbClr val="0E3BFE"/>
                </a:solidFill>
              </a:rPr>
              <a:t>黑树由四条属性进行限制：</a:t>
            </a:r>
            <a:endParaRPr lang="zh-CN" altLang="en-US" dirty="0"/>
          </a:p>
          <a:p>
            <a:r>
              <a:rPr lang="en-US" altLang="zh-CN" dirty="0"/>
              <a:t>1 </a:t>
            </a:r>
            <a:r>
              <a:rPr lang="zh-CN" altLang="en-US" dirty="0"/>
              <a:t>每个结点设置一个颜色属性，取值</a:t>
            </a:r>
            <a:r>
              <a:rPr lang="en-US" altLang="zh-CN" dirty="0"/>
              <a:t>red</a:t>
            </a:r>
            <a:r>
              <a:rPr lang="zh-CN" altLang="en-US" dirty="0"/>
              <a:t>或者</a:t>
            </a:r>
            <a:r>
              <a:rPr lang="en-US" altLang="zh-CN" dirty="0"/>
              <a:t>black.</a:t>
            </a:r>
            <a:endParaRPr lang="zh-CN" altLang="en-US" dirty="0"/>
          </a:p>
          <a:p>
            <a:r>
              <a:rPr lang="en-US" altLang="zh-CN" dirty="0"/>
              <a:t>2  </a:t>
            </a:r>
            <a:r>
              <a:rPr lang="zh-CN" altLang="en-US" dirty="0"/>
              <a:t>树根和</a:t>
            </a:r>
            <a:r>
              <a:rPr lang="en-US" altLang="zh-CN" dirty="0"/>
              <a:t>nil</a:t>
            </a:r>
            <a:r>
              <a:rPr lang="zh-CN" altLang="en-US" dirty="0"/>
              <a:t>结点是</a:t>
            </a:r>
            <a:r>
              <a:rPr lang="en-US" altLang="zh-CN" dirty="0"/>
              <a:t>black.</a:t>
            </a:r>
            <a:endParaRPr lang="zh-CN" altLang="en-US" dirty="0"/>
          </a:p>
          <a:p>
            <a:r>
              <a:rPr lang="en-US" altLang="zh-CN" dirty="0"/>
              <a:t>3  </a:t>
            </a:r>
            <a:r>
              <a:rPr lang="zh-CN" altLang="en-US" dirty="0"/>
              <a:t>每个</a:t>
            </a:r>
            <a:r>
              <a:rPr lang="en-US" altLang="zh-CN" dirty="0"/>
              <a:t>red</a:t>
            </a:r>
            <a:r>
              <a:rPr lang="zh-CN" altLang="en-US" dirty="0"/>
              <a:t>结点的父亲是</a:t>
            </a:r>
            <a:r>
              <a:rPr lang="en-US" altLang="zh-CN" dirty="0"/>
              <a:t>black.</a:t>
            </a:r>
          </a:p>
          <a:p>
            <a:r>
              <a:rPr lang="en-US" altLang="zh-CN" dirty="0"/>
              <a:t>4  </a:t>
            </a:r>
            <a:r>
              <a:rPr lang="zh-CN" altLang="en-US" dirty="0"/>
              <a:t>每个结点</a:t>
            </a:r>
            <a:r>
              <a:rPr lang="en-US" altLang="zh-CN" dirty="0"/>
              <a:t>x</a:t>
            </a:r>
            <a:r>
              <a:rPr lang="zh-CN" altLang="en-US" dirty="0"/>
              <a:t>到其所有的后代</a:t>
            </a:r>
            <a:r>
              <a:rPr lang="en-US" altLang="zh-CN" dirty="0"/>
              <a:t>nil</a:t>
            </a:r>
            <a:r>
              <a:rPr lang="zh-CN" altLang="en-US" dirty="0"/>
              <a:t>的</a:t>
            </a:r>
            <a:r>
              <a:rPr lang="zh-CN" altLang="en-US" dirty="0" smtClean="0"/>
              <a:t>路径上，</a:t>
            </a:r>
            <a:r>
              <a:rPr lang="en-US" altLang="zh-CN" dirty="0" smtClean="0"/>
              <a:t>black</a:t>
            </a:r>
            <a:r>
              <a:rPr lang="zh-CN" altLang="en-US" dirty="0"/>
              <a:t>结点数目（</a:t>
            </a:r>
            <a:r>
              <a:rPr lang="en-US" altLang="zh-CN" dirty="0"/>
              <a:t>black-height</a:t>
            </a:r>
            <a:r>
              <a:rPr lang="zh-CN" altLang="en-US" dirty="0"/>
              <a:t>）相同。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223956" y="1999757"/>
            <a:ext cx="382270" cy="415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5" name="椭圆 4"/>
          <p:cNvSpPr/>
          <p:nvPr/>
        </p:nvSpPr>
        <p:spPr>
          <a:xfrm>
            <a:off x="6720566" y="2459355"/>
            <a:ext cx="445770" cy="377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6" name="椭圆 5"/>
          <p:cNvSpPr/>
          <p:nvPr/>
        </p:nvSpPr>
        <p:spPr>
          <a:xfrm>
            <a:off x="5717082" y="2434457"/>
            <a:ext cx="443230" cy="447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7" name="直接连接符 6"/>
          <p:cNvCxnSpPr>
            <a:stCxn id="4" idx="5"/>
            <a:endCxn id="5" idx="1"/>
          </p:cNvCxnSpPr>
          <p:nvPr/>
        </p:nvCxnSpPr>
        <p:spPr>
          <a:xfrm>
            <a:off x="6550244" y="2354229"/>
            <a:ext cx="235604" cy="160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4"/>
            <a:endCxn id="10" idx="0"/>
          </p:cNvCxnSpPr>
          <p:nvPr/>
        </p:nvCxnSpPr>
        <p:spPr>
          <a:xfrm flipH="1">
            <a:off x="6805339" y="2837180"/>
            <a:ext cx="138112" cy="14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7402948" y="2973170"/>
            <a:ext cx="197485" cy="1079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720566" y="2977818"/>
            <a:ext cx="169545" cy="1079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5374039" y="3023538"/>
            <a:ext cx="182880" cy="1244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38247" y="2957295"/>
            <a:ext cx="223520" cy="1238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4" idx="3"/>
            <a:endCxn id="6" idx="7"/>
          </p:cNvCxnSpPr>
          <p:nvPr/>
        </p:nvCxnSpPr>
        <p:spPr>
          <a:xfrm flipH="1">
            <a:off x="6095402" y="2354229"/>
            <a:ext cx="184536" cy="14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11" idx="5"/>
          </p:cNvCxnSpPr>
          <p:nvPr/>
        </p:nvCxnSpPr>
        <p:spPr>
          <a:xfrm flipH="1">
            <a:off x="5511199" y="2816030"/>
            <a:ext cx="270793" cy="26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5"/>
            <a:endCxn id="12" idx="1"/>
          </p:cNvCxnSpPr>
          <p:nvPr/>
        </p:nvCxnSpPr>
        <p:spPr>
          <a:xfrm>
            <a:off x="6095402" y="2816030"/>
            <a:ext cx="198725" cy="20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9" idx="1"/>
          </p:cNvCxnSpPr>
          <p:nvPr/>
        </p:nvCxnSpPr>
        <p:spPr>
          <a:xfrm>
            <a:off x="7101054" y="2781849"/>
            <a:ext cx="351265" cy="24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例左树</a:t>
            </a:r>
            <a:r>
              <a:rPr lang="en-US" altLang="zh-CN" dirty="0"/>
              <a:t>2-3</a:t>
            </a:r>
            <a:r>
              <a:rPr lang="zh-CN" altLang="en-US" dirty="0"/>
              <a:t>节点无法涂色，不能形成红黑</a:t>
            </a:r>
            <a:r>
              <a:rPr lang="zh-CN" altLang="en-US" dirty="0" smtClean="0"/>
              <a:t>树，右</a:t>
            </a:r>
            <a:r>
              <a:rPr lang="zh-CN" altLang="en-US" dirty="0"/>
              <a:t>树可以形成红黑树。</a:t>
            </a:r>
          </a:p>
        </p:txBody>
      </p:sp>
      <p:sp>
        <p:nvSpPr>
          <p:cNvPr id="4" name="椭圆 3"/>
          <p:cNvSpPr/>
          <p:nvPr/>
        </p:nvSpPr>
        <p:spPr>
          <a:xfrm>
            <a:off x="1482090" y="2060575"/>
            <a:ext cx="287655" cy="3600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2556510" y="3017520"/>
            <a:ext cx="28765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6" name="椭圆 5"/>
          <p:cNvSpPr/>
          <p:nvPr/>
        </p:nvSpPr>
        <p:spPr>
          <a:xfrm>
            <a:off x="1482090" y="4185285"/>
            <a:ext cx="28765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cxnSp>
        <p:nvCxnSpPr>
          <p:cNvPr id="7" name="直接连接符 6"/>
          <p:cNvCxnSpPr>
            <a:stCxn id="4" idx="5"/>
            <a:endCxn id="5" idx="2"/>
          </p:cNvCxnSpPr>
          <p:nvPr/>
        </p:nvCxnSpPr>
        <p:spPr>
          <a:xfrm>
            <a:off x="1656080" y="2367915"/>
            <a:ext cx="828675" cy="829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3"/>
            <a:endCxn id="6" idx="7"/>
          </p:cNvCxnSpPr>
          <p:nvPr/>
        </p:nvCxnSpPr>
        <p:spPr>
          <a:xfrm flipH="1">
            <a:off x="1656080" y="3324860"/>
            <a:ext cx="870585" cy="91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3426460" y="4077335"/>
            <a:ext cx="197485" cy="1079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92150" y="3089910"/>
            <a:ext cx="169545" cy="1079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390525" y="5320030"/>
            <a:ext cx="182880" cy="1244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2484120" y="5320030"/>
            <a:ext cx="223520" cy="1238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4" idx="3"/>
            <a:endCxn id="10" idx="0"/>
          </p:cNvCxnSpPr>
          <p:nvPr/>
        </p:nvCxnSpPr>
        <p:spPr>
          <a:xfrm flipH="1">
            <a:off x="777240" y="2367915"/>
            <a:ext cx="746760" cy="72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11" idx="5"/>
          </p:cNvCxnSpPr>
          <p:nvPr/>
        </p:nvCxnSpPr>
        <p:spPr>
          <a:xfrm flipH="1">
            <a:off x="455930" y="4492625"/>
            <a:ext cx="996315" cy="8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12" idx="5"/>
          </p:cNvCxnSpPr>
          <p:nvPr/>
        </p:nvCxnSpPr>
        <p:spPr>
          <a:xfrm>
            <a:off x="1656080" y="4492625"/>
            <a:ext cx="923925" cy="8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5"/>
            <a:endCxn id="9" idx="0"/>
          </p:cNvCxnSpPr>
          <p:nvPr/>
        </p:nvCxnSpPr>
        <p:spPr>
          <a:xfrm>
            <a:off x="2730500" y="3324860"/>
            <a:ext cx="723265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57900" y="2060575"/>
            <a:ext cx="382270" cy="415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9" name="椭圆 18"/>
          <p:cNvSpPr/>
          <p:nvPr/>
        </p:nvSpPr>
        <p:spPr>
          <a:xfrm>
            <a:off x="6974205" y="3072765"/>
            <a:ext cx="445770" cy="377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0" name="椭圆 19"/>
          <p:cNvSpPr/>
          <p:nvPr/>
        </p:nvSpPr>
        <p:spPr>
          <a:xfrm>
            <a:off x="5194300" y="3068955"/>
            <a:ext cx="443230" cy="447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21" name="直接连接符 20"/>
          <p:cNvCxnSpPr>
            <a:stCxn id="18" idx="5"/>
          </p:cNvCxnSpPr>
          <p:nvPr/>
        </p:nvCxnSpPr>
        <p:spPr>
          <a:xfrm>
            <a:off x="6384290" y="2414905"/>
            <a:ext cx="861060" cy="717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1"/>
          </p:cNvCxnSpPr>
          <p:nvPr/>
        </p:nvCxnSpPr>
        <p:spPr>
          <a:xfrm flipH="1">
            <a:off x="6847205" y="3396615"/>
            <a:ext cx="327025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>
            <a:off x="8002270" y="4132580"/>
            <a:ext cx="197485" cy="1079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804660" y="4130040"/>
            <a:ext cx="169545" cy="1079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4794885" y="4132580"/>
            <a:ext cx="182880" cy="1244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122035" y="4185285"/>
            <a:ext cx="223520" cy="1238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18" idx="3"/>
          </p:cNvCxnSpPr>
          <p:nvPr/>
        </p:nvCxnSpPr>
        <p:spPr>
          <a:xfrm flipH="1">
            <a:off x="5450205" y="2414905"/>
            <a:ext cx="663575" cy="64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  <a:endCxn id="25" idx="5"/>
          </p:cNvCxnSpPr>
          <p:nvPr/>
        </p:nvCxnSpPr>
        <p:spPr>
          <a:xfrm flipH="1">
            <a:off x="4932045" y="3450590"/>
            <a:ext cx="32702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508625" y="3376295"/>
            <a:ext cx="647700" cy="77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9" idx="5"/>
            <a:endCxn id="23" idx="0"/>
          </p:cNvCxnSpPr>
          <p:nvPr/>
        </p:nvCxnSpPr>
        <p:spPr>
          <a:xfrm>
            <a:off x="7354570" y="3395345"/>
            <a:ext cx="746760" cy="73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198495" y="5061585"/>
            <a:ext cx="58413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定理：红黑树的高度</a:t>
            </a:r>
            <a:r>
              <a:rPr lang="en-US" altLang="zh-CN" sz="2800">
                <a:sym typeface="+mn-ea"/>
              </a:rPr>
              <a:t>h&lt;= 2lg(n+1)</a:t>
            </a:r>
          </a:p>
          <a:p>
            <a:endParaRPr lang="zh-CN" altLang="en-US" sz="2800"/>
          </a:p>
          <a:p>
            <a:r>
              <a:rPr lang="zh-CN" altLang="en-US" sz="2800"/>
              <a:t>红黑树是平衡的二叉搜索树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红黑树的结点插入</a:t>
            </a:r>
            <a:r>
              <a:rPr lang="en-US" altLang="zh-CN" dirty="0" err="1"/>
              <a:t>RB_Insert</a:t>
            </a:r>
            <a:r>
              <a:rPr lang="en-US" altLang="zh-CN" dirty="0"/>
              <a:t>(</a:t>
            </a:r>
            <a:r>
              <a:rPr lang="en-US" altLang="zh-CN" dirty="0" err="1"/>
              <a:t>T,x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9060"/>
            <a:ext cx="8229600" cy="5257800"/>
          </a:xfrm>
        </p:spPr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 smtClean="0"/>
              <a:t>常规二叉搜索树插入</a:t>
            </a:r>
            <a:r>
              <a:rPr lang="en-US" altLang="zh-CN" dirty="0" smtClean="0"/>
              <a:t>x, x</a:t>
            </a:r>
            <a:r>
              <a:rPr lang="zh-CN" altLang="en-US" dirty="0" smtClean="0"/>
              <a:t>会</a:t>
            </a:r>
            <a:r>
              <a:rPr lang="zh-CN" altLang="en-US" dirty="0"/>
              <a:t>成为一个叶子</a:t>
            </a:r>
            <a:r>
              <a:rPr lang="en-US" altLang="zh-CN" dirty="0"/>
              <a:t>Leaf 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en-US" altLang="zh-CN" dirty="0"/>
              <a:t>2  </a:t>
            </a:r>
            <a:r>
              <a:rPr lang="zh-CN" altLang="en-US" dirty="0"/>
              <a:t>假设</a:t>
            </a:r>
            <a:r>
              <a:rPr lang="en-US" altLang="zh-CN" dirty="0"/>
              <a:t>Leaf</a:t>
            </a:r>
            <a:r>
              <a:rPr lang="zh-CN" altLang="en-US" dirty="0"/>
              <a:t>不是树根</a:t>
            </a:r>
            <a:r>
              <a:rPr lang="zh-CN" altLang="en-US" dirty="0" smtClean="0"/>
              <a:t>，</a:t>
            </a:r>
            <a:r>
              <a:rPr lang="zh-CN" altLang="en-US" dirty="0"/>
              <a:t>涂</a:t>
            </a:r>
            <a:r>
              <a:rPr lang="zh-CN" altLang="en-US" dirty="0" smtClean="0"/>
              <a:t>红色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  </a:t>
            </a:r>
            <a:r>
              <a:rPr lang="zh-CN" altLang="en-US" dirty="0"/>
              <a:t>如果满足</a:t>
            </a:r>
            <a:r>
              <a:rPr lang="en-US" altLang="zh-CN" dirty="0"/>
              <a:t>4</a:t>
            </a:r>
            <a:r>
              <a:rPr lang="zh-CN" altLang="en-US" dirty="0"/>
              <a:t>条限制，则结束；</a:t>
            </a:r>
          </a:p>
          <a:p>
            <a:r>
              <a:rPr lang="zh-CN" altLang="en-US" dirty="0"/>
              <a:t>    否则 </a:t>
            </a:r>
            <a:r>
              <a:rPr lang="zh-CN" altLang="en-US" dirty="0" smtClean="0"/>
              <a:t>采用交换结点</a:t>
            </a:r>
            <a:r>
              <a:rPr lang="zh-CN" altLang="en-US" dirty="0"/>
              <a:t>颜色、左旋、右旋等方式，更新该树的一些结点及其颜色，使得该树保持红黑树。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10027" y="3554273"/>
            <a:ext cx="4667093" cy="2715082"/>
            <a:chOff x="410027" y="3554273"/>
            <a:chExt cx="4667093" cy="2715082"/>
          </a:xfrm>
        </p:grpSpPr>
        <p:sp>
          <p:nvSpPr>
            <p:cNvPr id="18" name="椭圆 17"/>
            <p:cNvSpPr/>
            <p:nvPr/>
          </p:nvSpPr>
          <p:spPr>
            <a:xfrm>
              <a:off x="1087437" y="3651250"/>
              <a:ext cx="519430" cy="4413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459864" y="4503811"/>
              <a:ext cx="368300" cy="3937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cxnSp>
          <p:nvCxnSpPr>
            <p:cNvPr id="21" name="直接连接符 20"/>
            <p:cNvCxnSpPr>
              <a:stCxn id="18" idx="5"/>
              <a:endCxn id="19" idx="0"/>
            </p:cNvCxnSpPr>
            <p:nvPr/>
          </p:nvCxnSpPr>
          <p:spPr>
            <a:xfrm>
              <a:off x="1530798" y="4027944"/>
              <a:ext cx="113216" cy="475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3"/>
              <a:endCxn id="24" idx="0"/>
            </p:cNvCxnSpPr>
            <p:nvPr/>
          </p:nvCxnSpPr>
          <p:spPr>
            <a:xfrm flipH="1">
              <a:off x="1644014" y="5445606"/>
              <a:ext cx="372215" cy="637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/>
          </p:nvSpPr>
          <p:spPr>
            <a:xfrm>
              <a:off x="1559241" y="6082665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410027" y="4620784"/>
              <a:ext cx="182880" cy="1244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163346" y="5504751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18" idx="3"/>
              <a:endCxn id="25" idx="5"/>
            </p:cNvCxnSpPr>
            <p:nvPr/>
          </p:nvCxnSpPr>
          <p:spPr>
            <a:xfrm flipH="1">
              <a:off x="547187" y="4027944"/>
              <a:ext cx="616319" cy="655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9" idx="4"/>
              <a:endCxn id="26" idx="0"/>
            </p:cNvCxnSpPr>
            <p:nvPr/>
          </p:nvCxnSpPr>
          <p:spPr>
            <a:xfrm flipH="1">
              <a:off x="1275106" y="4897511"/>
              <a:ext cx="368908" cy="607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9" idx="5"/>
              <a:endCxn id="4" idx="1"/>
            </p:cNvCxnSpPr>
            <p:nvPr/>
          </p:nvCxnSpPr>
          <p:spPr>
            <a:xfrm>
              <a:off x="1774228" y="4839855"/>
              <a:ext cx="242001" cy="32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957271" y="5104142"/>
              <a:ext cx="402590" cy="4000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2483945" y="6161405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5"/>
              <a:endCxn id="6" idx="1"/>
            </p:cNvCxnSpPr>
            <p:nvPr/>
          </p:nvCxnSpPr>
          <p:spPr>
            <a:xfrm>
              <a:off x="2300903" y="5445606"/>
              <a:ext cx="232413" cy="769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649466" y="3554273"/>
              <a:ext cx="396240" cy="4260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椭圆 8"/>
            <p:cNvSpPr/>
            <p:nvPr/>
          </p:nvSpPr>
          <p:spPr>
            <a:xfrm rot="10800000" flipV="1">
              <a:off x="4161022" y="4407075"/>
              <a:ext cx="438785" cy="3778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131840" y="4450629"/>
              <a:ext cx="417830" cy="4648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/>
            <p:cNvCxnSpPr>
              <a:stCxn id="8" idx="6"/>
              <a:endCxn id="9" idx="0"/>
            </p:cNvCxnSpPr>
            <p:nvPr/>
          </p:nvCxnSpPr>
          <p:spPr>
            <a:xfrm>
              <a:off x="4045706" y="3767316"/>
              <a:ext cx="334708" cy="6397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0" idx="4"/>
              <a:endCxn id="14" idx="1"/>
            </p:cNvCxnSpPr>
            <p:nvPr/>
          </p:nvCxnSpPr>
          <p:spPr>
            <a:xfrm>
              <a:off x="3340755" y="4915449"/>
              <a:ext cx="166528" cy="64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4879635" y="5539370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64897" y="5504751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804944" y="5518785"/>
              <a:ext cx="182880" cy="1244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3937501" y="5478780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flipH="1">
              <a:off x="3340755" y="3917959"/>
              <a:ext cx="366739" cy="532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3"/>
              <a:endCxn id="15" idx="5"/>
            </p:cNvCxnSpPr>
            <p:nvPr/>
          </p:nvCxnSpPr>
          <p:spPr>
            <a:xfrm flipH="1">
              <a:off x="2942104" y="4847378"/>
              <a:ext cx="250926" cy="73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5"/>
              <a:endCxn id="16" idx="0"/>
            </p:cNvCxnSpPr>
            <p:nvPr/>
          </p:nvCxnSpPr>
          <p:spPr>
            <a:xfrm flipH="1">
              <a:off x="4049261" y="4729569"/>
              <a:ext cx="176020" cy="749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9" idx="3"/>
              <a:endCxn id="13" idx="0"/>
            </p:cNvCxnSpPr>
            <p:nvPr/>
          </p:nvCxnSpPr>
          <p:spPr>
            <a:xfrm>
              <a:off x="4535548" y="4729569"/>
              <a:ext cx="442830" cy="809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2300903" y="4423001"/>
              <a:ext cx="686921" cy="4324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91001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红黑树的结点插入</a:t>
            </a:r>
            <a:r>
              <a:rPr lang="en-US" altLang="zh-CN" dirty="0" err="1"/>
              <a:t>RB_Insert</a:t>
            </a:r>
            <a:r>
              <a:rPr lang="en-US" altLang="zh-CN" dirty="0"/>
              <a:t>(</a:t>
            </a:r>
            <a:r>
              <a:rPr lang="en-US" altLang="zh-CN" dirty="0" err="1"/>
              <a:t>T,x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9060"/>
            <a:ext cx="8229600" cy="5257800"/>
          </a:xfrm>
        </p:spPr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 smtClean="0"/>
              <a:t>常规二叉搜索树插入</a:t>
            </a:r>
            <a:r>
              <a:rPr lang="en-US" altLang="zh-CN" dirty="0" smtClean="0"/>
              <a:t>x, x</a:t>
            </a:r>
            <a:r>
              <a:rPr lang="zh-CN" altLang="en-US" dirty="0" smtClean="0"/>
              <a:t>会</a:t>
            </a:r>
            <a:r>
              <a:rPr lang="zh-CN" altLang="en-US" dirty="0"/>
              <a:t>成为一个叶子</a:t>
            </a:r>
            <a:r>
              <a:rPr lang="en-US" altLang="zh-CN" dirty="0"/>
              <a:t>Leaf 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r>
              <a:rPr lang="en-US" altLang="zh-CN" dirty="0"/>
              <a:t>2  </a:t>
            </a:r>
            <a:r>
              <a:rPr lang="zh-CN" altLang="en-US" dirty="0"/>
              <a:t>假设</a:t>
            </a:r>
            <a:r>
              <a:rPr lang="en-US" altLang="zh-CN" dirty="0"/>
              <a:t>Leaf</a:t>
            </a:r>
            <a:r>
              <a:rPr lang="zh-CN" altLang="en-US" dirty="0"/>
              <a:t>不是树根</a:t>
            </a:r>
            <a:r>
              <a:rPr lang="zh-CN" altLang="en-US" dirty="0" smtClean="0"/>
              <a:t>，</a:t>
            </a:r>
            <a:r>
              <a:rPr lang="zh-CN" altLang="en-US" dirty="0"/>
              <a:t>涂</a:t>
            </a:r>
            <a:r>
              <a:rPr lang="zh-CN" altLang="en-US" dirty="0" smtClean="0"/>
              <a:t>红色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  </a:t>
            </a:r>
            <a:r>
              <a:rPr lang="zh-CN" altLang="en-US" dirty="0"/>
              <a:t>如果满足</a:t>
            </a:r>
            <a:r>
              <a:rPr lang="en-US" altLang="zh-CN" dirty="0"/>
              <a:t>4</a:t>
            </a:r>
            <a:r>
              <a:rPr lang="zh-CN" altLang="en-US" dirty="0"/>
              <a:t>条限制，则结束；</a:t>
            </a:r>
          </a:p>
          <a:p>
            <a:r>
              <a:rPr lang="zh-CN" altLang="en-US" dirty="0"/>
              <a:t>    否则 </a:t>
            </a:r>
            <a:r>
              <a:rPr lang="zh-CN" altLang="en-US" dirty="0" smtClean="0"/>
              <a:t>采用交换结点</a:t>
            </a:r>
            <a:r>
              <a:rPr lang="zh-CN" altLang="en-US" dirty="0"/>
              <a:t>颜色、左旋、右旋等方式，更新该树的一些结点及其颜色，使得该树保持红黑树。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107504" y="3554273"/>
            <a:ext cx="8635789" cy="2715082"/>
            <a:chOff x="107504" y="3554273"/>
            <a:chExt cx="8635789" cy="2715082"/>
          </a:xfrm>
        </p:grpSpPr>
        <p:sp>
          <p:nvSpPr>
            <p:cNvPr id="18" name="椭圆 17"/>
            <p:cNvSpPr/>
            <p:nvPr/>
          </p:nvSpPr>
          <p:spPr>
            <a:xfrm>
              <a:off x="1087437" y="3651250"/>
              <a:ext cx="519430" cy="4413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459864" y="4503811"/>
              <a:ext cx="368300" cy="3937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05460" y="4463171"/>
              <a:ext cx="477520" cy="4749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21" name="直接连接符 20"/>
            <p:cNvCxnSpPr>
              <a:stCxn id="18" idx="5"/>
              <a:endCxn id="19" idx="0"/>
            </p:cNvCxnSpPr>
            <p:nvPr/>
          </p:nvCxnSpPr>
          <p:spPr>
            <a:xfrm>
              <a:off x="1530798" y="4027944"/>
              <a:ext cx="113216" cy="475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3"/>
              <a:endCxn id="24" idx="0"/>
            </p:cNvCxnSpPr>
            <p:nvPr/>
          </p:nvCxnSpPr>
          <p:spPr>
            <a:xfrm flipH="1">
              <a:off x="1644014" y="5445606"/>
              <a:ext cx="372215" cy="637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等腰三角形 22"/>
            <p:cNvSpPr/>
            <p:nvPr/>
          </p:nvSpPr>
          <p:spPr>
            <a:xfrm>
              <a:off x="744220" y="5531062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559241" y="6082665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07504" y="5424170"/>
              <a:ext cx="182880" cy="1244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1163346" y="5504751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18" idx="3"/>
              <a:endCxn id="20" idx="7"/>
            </p:cNvCxnSpPr>
            <p:nvPr/>
          </p:nvCxnSpPr>
          <p:spPr>
            <a:xfrm flipH="1">
              <a:off x="913049" y="4027944"/>
              <a:ext cx="250457" cy="504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0" idx="3"/>
              <a:endCxn id="25" idx="5"/>
            </p:cNvCxnSpPr>
            <p:nvPr/>
          </p:nvCxnSpPr>
          <p:spPr>
            <a:xfrm flipH="1">
              <a:off x="244664" y="4868592"/>
              <a:ext cx="330727" cy="617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9" idx="4"/>
              <a:endCxn id="26" idx="0"/>
            </p:cNvCxnSpPr>
            <p:nvPr/>
          </p:nvCxnSpPr>
          <p:spPr>
            <a:xfrm flipH="1">
              <a:off x="1275106" y="4897511"/>
              <a:ext cx="368908" cy="607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9" idx="5"/>
              <a:endCxn id="4" idx="1"/>
            </p:cNvCxnSpPr>
            <p:nvPr/>
          </p:nvCxnSpPr>
          <p:spPr>
            <a:xfrm>
              <a:off x="1774228" y="4839855"/>
              <a:ext cx="242001" cy="32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957271" y="5104142"/>
              <a:ext cx="402590" cy="4000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5" name="直接连接符 4"/>
            <p:cNvCxnSpPr>
              <a:stCxn id="20" idx="4"/>
              <a:endCxn id="23" idx="0"/>
            </p:cNvCxnSpPr>
            <p:nvPr/>
          </p:nvCxnSpPr>
          <p:spPr>
            <a:xfrm>
              <a:off x="744220" y="4938151"/>
              <a:ext cx="98743" cy="592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>
              <a:off x="2483945" y="6161405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5"/>
              <a:endCxn id="6" idx="1"/>
            </p:cNvCxnSpPr>
            <p:nvPr/>
          </p:nvCxnSpPr>
          <p:spPr>
            <a:xfrm>
              <a:off x="2300903" y="5445606"/>
              <a:ext cx="232413" cy="769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649466" y="3554273"/>
              <a:ext cx="396240" cy="42608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9" name="椭圆 8"/>
            <p:cNvSpPr/>
            <p:nvPr/>
          </p:nvSpPr>
          <p:spPr>
            <a:xfrm rot="10800000" flipV="1">
              <a:off x="4161022" y="4407075"/>
              <a:ext cx="438785" cy="3778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3131840" y="4450629"/>
              <a:ext cx="417830" cy="464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11" name="直接连接符 10"/>
            <p:cNvCxnSpPr>
              <a:stCxn id="8" idx="6"/>
              <a:endCxn id="9" idx="0"/>
            </p:cNvCxnSpPr>
            <p:nvPr/>
          </p:nvCxnSpPr>
          <p:spPr>
            <a:xfrm>
              <a:off x="4045706" y="3767316"/>
              <a:ext cx="334708" cy="6397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0" idx="4"/>
              <a:endCxn id="14" idx="1"/>
            </p:cNvCxnSpPr>
            <p:nvPr/>
          </p:nvCxnSpPr>
          <p:spPr>
            <a:xfrm>
              <a:off x="3340755" y="4915449"/>
              <a:ext cx="166528" cy="64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124980" y="6114139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464897" y="5504751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804944" y="5518785"/>
              <a:ext cx="182880" cy="12446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3937501" y="5478780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flipH="1">
              <a:off x="3340755" y="3917959"/>
              <a:ext cx="366739" cy="532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3"/>
              <a:endCxn id="15" idx="5"/>
            </p:cNvCxnSpPr>
            <p:nvPr/>
          </p:nvCxnSpPr>
          <p:spPr>
            <a:xfrm flipH="1">
              <a:off x="2942104" y="4847378"/>
              <a:ext cx="250926" cy="733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9" idx="3"/>
              <a:endCxn id="34" idx="1"/>
            </p:cNvCxnSpPr>
            <p:nvPr/>
          </p:nvCxnSpPr>
          <p:spPr>
            <a:xfrm>
              <a:off x="4535548" y="4729569"/>
              <a:ext cx="189232" cy="49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5"/>
              <a:endCxn id="16" idx="0"/>
            </p:cNvCxnSpPr>
            <p:nvPr/>
          </p:nvCxnSpPr>
          <p:spPr>
            <a:xfrm flipH="1">
              <a:off x="4049261" y="4729569"/>
              <a:ext cx="176020" cy="749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4652710" y="5177496"/>
              <a:ext cx="492125" cy="35369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5" name="直接连接符 34"/>
            <p:cNvCxnSpPr>
              <a:stCxn id="34" idx="5"/>
              <a:endCxn id="13" idx="0"/>
            </p:cNvCxnSpPr>
            <p:nvPr/>
          </p:nvCxnSpPr>
          <p:spPr>
            <a:xfrm>
              <a:off x="5072765" y="5479394"/>
              <a:ext cx="150958" cy="634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4281671" y="6135095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34" idx="4"/>
              <a:endCxn id="36" idx="3"/>
            </p:cNvCxnSpPr>
            <p:nvPr/>
          </p:nvCxnSpPr>
          <p:spPr>
            <a:xfrm flipH="1">
              <a:off x="4380414" y="5531191"/>
              <a:ext cx="518359" cy="711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2300903" y="4423001"/>
              <a:ext cx="686921" cy="4324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9" name="右箭头 118"/>
            <p:cNvSpPr/>
            <p:nvPr/>
          </p:nvSpPr>
          <p:spPr>
            <a:xfrm>
              <a:off x="5508104" y="4414943"/>
              <a:ext cx="686921" cy="4324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7070294" y="3569948"/>
              <a:ext cx="396240" cy="4260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121" name="椭圆 120"/>
            <p:cNvSpPr/>
            <p:nvPr/>
          </p:nvSpPr>
          <p:spPr>
            <a:xfrm rot="10800000" flipV="1">
              <a:off x="7581850" y="4422750"/>
              <a:ext cx="438785" cy="3778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2" name="椭圆 121"/>
            <p:cNvSpPr/>
            <p:nvPr/>
          </p:nvSpPr>
          <p:spPr>
            <a:xfrm>
              <a:off x="6552668" y="4466304"/>
              <a:ext cx="417830" cy="464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123" name="直接连接符 122"/>
            <p:cNvCxnSpPr>
              <a:stCxn id="120" idx="6"/>
              <a:endCxn id="121" idx="0"/>
            </p:cNvCxnSpPr>
            <p:nvPr/>
          </p:nvCxnSpPr>
          <p:spPr>
            <a:xfrm>
              <a:off x="7466534" y="3782991"/>
              <a:ext cx="334708" cy="6397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22" idx="4"/>
              <a:endCxn id="126" idx="1"/>
            </p:cNvCxnSpPr>
            <p:nvPr/>
          </p:nvCxnSpPr>
          <p:spPr>
            <a:xfrm>
              <a:off x="6761583" y="4931124"/>
              <a:ext cx="166528" cy="64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等腰三角形 124"/>
            <p:cNvSpPr/>
            <p:nvPr/>
          </p:nvSpPr>
          <p:spPr>
            <a:xfrm>
              <a:off x="8545808" y="6129814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等腰三角形 125"/>
            <p:cNvSpPr/>
            <p:nvPr/>
          </p:nvSpPr>
          <p:spPr>
            <a:xfrm>
              <a:off x="6885725" y="5520426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等腰三角形 126"/>
            <p:cNvSpPr/>
            <p:nvPr/>
          </p:nvSpPr>
          <p:spPr>
            <a:xfrm>
              <a:off x="7358329" y="5494455"/>
              <a:ext cx="223520" cy="12382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stCxn id="120" idx="3"/>
              <a:endCxn id="122" idx="0"/>
            </p:cNvCxnSpPr>
            <p:nvPr/>
          </p:nvCxnSpPr>
          <p:spPr>
            <a:xfrm flipH="1">
              <a:off x="6761583" y="3933634"/>
              <a:ext cx="366739" cy="532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2" idx="3"/>
              <a:endCxn id="136" idx="5"/>
            </p:cNvCxnSpPr>
            <p:nvPr/>
          </p:nvCxnSpPr>
          <p:spPr>
            <a:xfrm flipH="1">
              <a:off x="6405318" y="4863053"/>
              <a:ext cx="208540" cy="761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3"/>
              <a:endCxn id="132" idx="1"/>
            </p:cNvCxnSpPr>
            <p:nvPr/>
          </p:nvCxnSpPr>
          <p:spPr>
            <a:xfrm>
              <a:off x="7956376" y="4745244"/>
              <a:ext cx="189232" cy="49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1" idx="5"/>
              <a:endCxn id="127" idx="0"/>
            </p:cNvCxnSpPr>
            <p:nvPr/>
          </p:nvCxnSpPr>
          <p:spPr>
            <a:xfrm flipH="1">
              <a:off x="7470089" y="4745244"/>
              <a:ext cx="176020" cy="749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8073538" y="5193171"/>
              <a:ext cx="492125" cy="35369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33" name="直接连接符 132"/>
            <p:cNvCxnSpPr>
              <a:stCxn id="132" idx="5"/>
              <a:endCxn id="125" idx="0"/>
            </p:cNvCxnSpPr>
            <p:nvPr/>
          </p:nvCxnSpPr>
          <p:spPr>
            <a:xfrm>
              <a:off x="8493593" y="5495069"/>
              <a:ext cx="150958" cy="634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等腰三角形 133"/>
            <p:cNvSpPr/>
            <p:nvPr/>
          </p:nvSpPr>
          <p:spPr>
            <a:xfrm>
              <a:off x="7702499" y="6150770"/>
              <a:ext cx="19748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>
              <a:stCxn id="132" idx="4"/>
              <a:endCxn id="134" idx="3"/>
            </p:cNvCxnSpPr>
            <p:nvPr/>
          </p:nvCxnSpPr>
          <p:spPr>
            <a:xfrm flipH="1">
              <a:off x="7801242" y="5546866"/>
              <a:ext cx="518359" cy="711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等腰三角形 135"/>
            <p:cNvSpPr/>
            <p:nvPr/>
          </p:nvSpPr>
          <p:spPr>
            <a:xfrm>
              <a:off x="6278159" y="5570442"/>
              <a:ext cx="169545" cy="1079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数据结构推广一般方法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选一个基本数据结构，如红黑树</a:t>
            </a:r>
          </a:p>
          <a:p>
            <a:r>
              <a:rPr lang="en-US" altLang="zh-CN" dirty="0"/>
              <a:t>2 </a:t>
            </a:r>
            <a:r>
              <a:rPr lang="zh-CN" altLang="en-US" dirty="0" smtClean="0"/>
              <a:t>添加某个功能属性</a:t>
            </a:r>
            <a:endParaRPr lang="zh-CN" altLang="en-US" dirty="0"/>
          </a:p>
          <a:p>
            <a:r>
              <a:rPr lang="en-US" altLang="zh-CN" dirty="0"/>
              <a:t>3 </a:t>
            </a:r>
            <a:r>
              <a:rPr lang="zh-CN" altLang="en-US" dirty="0">
                <a:solidFill>
                  <a:srgbClr val="FF0000"/>
                </a:solidFill>
              </a:rPr>
              <a:t>修改插入删除操作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提供扩展的新功能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</TotalTime>
  <Words>1325</Words>
  <Application>Microsoft Office PowerPoint</Application>
  <PresentationFormat>全屏显示(4:3)</PresentationFormat>
  <Paragraphs>203</Paragraphs>
  <Slides>17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透明</vt:lpstr>
      <vt:lpstr> 红黑树</vt:lpstr>
      <vt:lpstr>二叉搜索树</vt:lpstr>
      <vt:lpstr>AVL树-一种平衡二叉搜索树</vt:lpstr>
      <vt:lpstr>PowerPoint 演示文稿</vt:lpstr>
      <vt:lpstr> 红黑树</vt:lpstr>
      <vt:lpstr>例左树2-3节点无法涂色，不能形成红黑树，右树可以形成红黑树。</vt:lpstr>
      <vt:lpstr> 红黑树的结点插入RB_Insert(T,x)</vt:lpstr>
      <vt:lpstr> 红黑树的结点插入RB_Insert(T,x)</vt:lpstr>
      <vt:lpstr>数据结构推广一般方法</vt:lpstr>
      <vt:lpstr>顺序统计（Order Statistics）</vt:lpstr>
      <vt:lpstr>红黑树动态顺序统计</vt:lpstr>
      <vt:lpstr> 顺序统计红黑树的动态维护</vt:lpstr>
      <vt:lpstr> 红黑树实现区间树</vt:lpstr>
      <vt:lpstr>[7,10],[17,19],[5,11],[15,18],[21,23],[4,8]</vt:lpstr>
      <vt:lpstr>C++ STL模板，（JAVA也有相应）</vt:lpstr>
      <vt:lpstr>HDU4006-第k大数</vt:lpstr>
      <vt:lpstr>poj2352-数星星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徐义春</cp:lastModifiedBy>
  <cp:revision>57</cp:revision>
  <dcterms:created xsi:type="dcterms:W3CDTF">2017-07-22T00:18:00Z</dcterms:created>
  <dcterms:modified xsi:type="dcterms:W3CDTF">2018-07-25T02:19:19Z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