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5" r:id="rId3"/>
    <p:sldId id="327" r:id="rId5"/>
    <p:sldId id="32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6" y="-72"/>
      </p:cViewPr>
      <p:guideLst>
        <p:guide orient="horz" pos="2153"/>
        <p:guide pos="2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Treap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Key</a:t>
            </a:r>
            <a:r>
              <a:rPr lang="zh-CN" altLang="en-US" dirty="0" smtClean="0"/>
              <a:t>构成了</a:t>
            </a:r>
            <a:r>
              <a:rPr lang="zh-CN" altLang="en-US" dirty="0" smtClean="0">
                <a:solidFill>
                  <a:srgbClr val="FF0000"/>
                </a:solidFill>
              </a:rPr>
              <a:t>二叉搜索树</a:t>
            </a:r>
            <a:r>
              <a:rPr lang="zh-CN" altLang="en-US" dirty="0" smtClean="0"/>
              <a:t>，但另一个附加属性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满足</a:t>
            </a:r>
            <a:r>
              <a:rPr lang="zh-CN" altLang="en-US" dirty="0" smtClean="0">
                <a:solidFill>
                  <a:srgbClr val="FF0000"/>
                </a:solidFill>
              </a:rPr>
              <a:t>堆</a:t>
            </a:r>
            <a:r>
              <a:rPr lang="zh-CN" altLang="en-US" dirty="0" smtClean="0"/>
              <a:t>的性质（只要求父节点优先级小于孩子结点，不要求树是完全二叉树）。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优先级是随机产生。</a:t>
            </a:r>
            <a:r>
              <a:rPr lang="zh-CN" altLang="en-US" dirty="0" smtClean="0"/>
              <a:t>优先级不是用于具体应用，而是用于限制二叉树的“平衡性”，当插入结点的优先级破坏堆属性时，采用</a:t>
            </a:r>
            <a:r>
              <a:rPr lang="zh-CN" altLang="en-US" dirty="0" smtClean="0">
                <a:solidFill>
                  <a:srgbClr val="FF0000"/>
                </a:solidFill>
              </a:rPr>
              <a:t>旋转</a:t>
            </a:r>
            <a:r>
              <a:rPr lang="zh-CN" altLang="en-US" dirty="0" smtClean="0"/>
              <a:t>技术维持堆性质。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21088"/>
            <a:ext cx="26384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Treap</a:t>
            </a:r>
            <a:r>
              <a:rPr lang="zh-CN" altLang="en-US" dirty="0" smtClean="0"/>
              <a:t>的理解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Treap</a:t>
            </a:r>
            <a:r>
              <a:rPr lang="zh-CN" altLang="en-US" dirty="0"/>
              <a:t>相当于先把所有节点按照优先级排序，然后插入，而优先级又是随机的。实质上就是以随机顺序建立的二叉排序</a:t>
            </a:r>
            <a:r>
              <a:rPr lang="zh-CN" altLang="en-US" dirty="0" smtClean="0"/>
              <a:t>树。随机顺序建立的二叉搜索树是具有</a:t>
            </a:r>
            <a:r>
              <a:rPr lang="en-US" altLang="zh-CN" dirty="0" smtClean="0"/>
              <a:t>E(h)=O(log(n))</a:t>
            </a:r>
            <a:r>
              <a:rPr lang="zh-CN" altLang="en-US" dirty="0" smtClean="0"/>
              <a:t>高度的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84984"/>
            <a:ext cx="26384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095220"/>
            <a:ext cx="19543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10,14,12,16,8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181837"/>
            <a:ext cx="17876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6,8,10,12,14,16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1732766" y="4591164"/>
            <a:ext cx="576064" cy="504056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5760" y="3778168"/>
            <a:ext cx="22365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6,     8,  10,12,14,16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12  10     1   7   5   8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9918108">
            <a:off x="3393281" y="4736666"/>
            <a:ext cx="1389448" cy="43669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07616" y="5733256"/>
            <a:ext cx="3151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/>
              <a:t>Treap</a:t>
            </a:r>
            <a:r>
              <a:rPr lang="zh-CN" altLang="pt-BR" dirty="0"/>
              <a:t>的期望高度是</a:t>
            </a:r>
            <a:r>
              <a:rPr lang="pt-BR" altLang="zh-CN" dirty="0"/>
              <a:t>O(log(n)).</a:t>
            </a:r>
            <a:endParaRPr lang="pt-BR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二叉搜索树的各种类型的特点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0E3BFE"/>
                </a:solidFill>
              </a:rPr>
              <a:t>AVL</a:t>
            </a:r>
            <a:r>
              <a:rPr lang="zh-CN" altLang="en-US">
                <a:solidFill>
                  <a:srgbClr val="0E3BFE"/>
                </a:solidFill>
              </a:rPr>
              <a:t>树</a:t>
            </a:r>
            <a:r>
              <a:rPr lang="zh-CN" altLang="en-US"/>
              <a:t>，以左右子树的高度差</a:t>
            </a:r>
            <a:r>
              <a:rPr lang="en-US" altLang="zh-CN"/>
              <a:t>&lt;=1</a:t>
            </a:r>
            <a:r>
              <a:rPr lang="zh-CN" altLang="en-US"/>
              <a:t>来得到平衡性，</a:t>
            </a:r>
            <a:r>
              <a:rPr lang="en-US" altLang="zh-CN"/>
              <a:t>h&lt;2log(n),</a:t>
            </a:r>
            <a:r>
              <a:rPr lang="zh-CN" altLang="en-US"/>
              <a:t>是一种强平衡二叉搜索树。</a:t>
            </a:r>
            <a:endParaRPr lang="zh-CN" altLang="en-US"/>
          </a:p>
          <a:p>
            <a:r>
              <a:rPr lang="en-US" altLang="zh-CN">
                <a:solidFill>
                  <a:srgbClr val="0E3BFE"/>
                </a:solidFill>
              </a:rPr>
              <a:t>RedBlack</a:t>
            </a:r>
            <a:r>
              <a:rPr lang="zh-CN" altLang="en-US">
                <a:solidFill>
                  <a:srgbClr val="0E3BFE"/>
                </a:solidFill>
              </a:rPr>
              <a:t>树</a:t>
            </a:r>
            <a:r>
              <a:rPr lang="zh-CN" altLang="en-US"/>
              <a:t>，以</a:t>
            </a:r>
            <a:r>
              <a:rPr lang="en-US" altLang="zh-CN"/>
              <a:t>4</a:t>
            </a:r>
            <a:r>
              <a:rPr lang="zh-CN" altLang="en-US"/>
              <a:t>条颜色规则来保证平衡性，</a:t>
            </a:r>
            <a:r>
              <a:rPr lang="en-US" altLang="zh-CN"/>
              <a:t>h&lt;2log(n+1),</a:t>
            </a:r>
            <a:r>
              <a:rPr lang="zh-CN" altLang="en-US"/>
              <a:t>也是一种强平衡二叉搜索树。</a:t>
            </a:r>
            <a:endParaRPr lang="zh-CN" altLang="en-US"/>
          </a:p>
          <a:p>
            <a:r>
              <a:rPr lang="en-US" altLang="zh-CN">
                <a:solidFill>
                  <a:srgbClr val="0E3BFE"/>
                </a:solidFill>
              </a:rPr>
              <a:t>Splay</a:t>
            </a:r>
            <a:r>
              <a:rPr lang="zh-CN" altLang="en-US">
                <a:solidFill>
                  <a:srgbClr val="0E3BFE"/>
                </a:solidFill>
              </a:rPr>
              <a:t>树</a:t>
            </a:r>
            <a:r>
              <a:rPr lang="en-US" altLang="zh-CN"/>
              <a:t>, </a:t>
            </a:r>
            <a:r>
              <a:rPr lang="zh-CN" altLang="en-US"/>
              <a:t>访问</a:t>
            </a:r>
            <a:r>
              <a:rPr lang="en-US" altLang="zh-CN"/>
              <a:t>x</a:t>
            </a:r>
            <a:r>
              <a:rPr lang="zh-CN" altLang="en-US"/>
              <a:t>后</a:t>
            </a:r>
            <a:r>
              <a:rPr lang="en-US" altLang="zh-CN"/>
              <a:t>,</a:t>
            </a:r>
            <a:r>
              <a:rPr lang="zh-CN" altLang="en-US"/>
              <a:t>进行扩展操作把</a:t>
            </a:r>
            <a:r>
              <a:rPr lang="en-US" altLang="zh-CN"/>
              <a:t>x</a:t>
            </a:r>
            <a:r>
              <a:rPr lang="zh-CN" altLang="en-US"/>
              <a:t>移动到根结点，其平均性能达到</a:t>
            </a:r>
            <a:r>
              <a:rPr lang="en-US" altLang="zh-CN"/>
              <a:t>o(log(n)), </a:t>
            </a:r>
            <a:r>
              <a:rPr lang="zh-CN" altLang="en-US"/>
              <a:t>弱平衡</a:t>
            </a:r>
            <a:r>
              <a:rPr lang="en-US" altLang="zh-CN"/>
              <a:t>.  </a:t>
            </a:r>
            <a:r>
              <a:rPr lang="zh-CN" altLang="en-US">
                <a:solidFill>
                  <a:srgbClr val="0E3BFE"/>
                </a:solidFill>
              </a:rPr>
              <a:t>支持区间操作</a:t>
            </a:r>
            <a:endParaRPr lang="zh-CN" altLang="en-US"/>
          </a:p>
          <a:p>
            <a:r>
              <a:rPr lang="en-US" altLang="zh-CN">
                <a:solidFill>
                  <a:srgbClr val="0E3BFE"/>
                </a:solidFill>
              </a:rPr>
              <a:t>Treap,</a:t>
            </a:r>
            <a:r>
              <a:rPr lang="en-US" altLang="zh-CN"/>
              <a:t> </a:t>
            </a:r>
            <a:r>
              <a:rPr lang="zh-CN" altLang="en-US"/>
              <a:t>通过随机安排结点顺序的二叉搜素树，期望性能达到</a:t>
            </a:r>
            <a:r>
              <a:rPr lang="en-US" altLang="zh-CN"/>
              <a:t>o(log(n))</a:t>
            </a:r>
            <a:r>
              <a:rPr lang="zh-CN" altLang="en-US"/>
              <a:t>，</a:t>
            </a:r>
            <a:r>
              <a:rPr lang="zh-CN" altLang="en-US">
                <a:solidFill>
                  <a:srgbClr val="0E3BFE"/>
                </a:solidFill>
              </a:rPr>
              <a:t>实现简单。</a:t>
            </a:r>
            <a:r>
              <a:rPr lang="en-US" altLang="zh-CN">
                <a:solidFill>
                  <a:schemeClr val="tx1"/>
                </a:solidFill>
              </a:rPr>
              <a:t>(ACM</a:t>
            </a:r>
            <a:r>
              <a:rPr lang="zh-CN" altLang="en-US">
                <a:solidFill>
                  <a:schemeClr val="tx1"/>
                </a:solidFill>
              </a:rPr>
              <a:t>比赛时，敲的代码少，扩展功能的时候，也简单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以上四种树都可扩展支持</a:t>
            </a:r>
            <a:r>
              <a:rPr lang="en-US" altLang="zh-CN">
                <a:solidFill>
                  <a:schemeClr val="tx1"/>
                </a:solidFill>
              </a:rPr>
              <a:t>select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rank</a:t>
            </a:r>
            <a:r>
              <a:rPr lang="zh-CN" altLang="en-US">
                <a:solidFill>
                  <a:schemeClr val="tx1"/>
                </a:solidFill>
              </a:rPr>
              <a:t>操作，一般的模板也都提供。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600</Words>
  <Application>WPS 演示</Application>
  <PresentationFormat>全屏显示(4:3)</PresentationFormat>
  <Paragraphs>31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方正舒体</vt:lpstr>
      <vt:lpstr>微软雅黑</vt:lpstr>
      <vt:lpstr>Arial Unicode MS</vt:lpstr>
      <vt:lpstr>Calibri</vt:lpstr>
      <vt:lpstr>透明</vt:lpstr>
      <vt:lpstr>Treap</vt:lpstr>
      <vt:lpstr>Treap的理解</vt:lpstr>
      <vt:lpstr>二叉搜索树的各种类型的特点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61</cp:revision>
  <dcterms:created xsi:type="dcterms:W3CDTF">2017-07-22T00:18:00Z</dcterms:created>
  <dcterms:modified xsi:type="dcterms:W3CDTF">2018-07-13T09:14:29Z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