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333" r:id="rId2"/>
    <p:sldId id="334" r:id="rId3"/>
    <p:sldId id="335" r:id="rId4"/>
    <p:sldId id="336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3B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2" d="100"/>
          <a:sy n="112" d="100"/>
        </p:scale>
        <p:origin x="-156" y="1632"/>
      </p:cViewPr>
      <p:guideLst>
        <p:guide orient="horz" pos="2153"/>
        <p:guide pos="2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800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485BA8B-7530-458C-ABAC-39F084FCDA52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0B50CBF-D2D7-4AB8-BFC5-03082D4840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aike.so.com/doc/540820-572571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区间最值查询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470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对于长度为</a:t>
            </a:r>
            <a:r>
              <a:rPr lang="en-US" altLang="zh-CN" dirty="0"/>
              <a:t>n</a:t>
            </a:r>
            <a:r>
              <a:rPr lang="zh-CN" altLang="en-US" dirty="0"/>
              <a:t>的数列</a:t>
            </a:r>
            <a:r>
              <a:rPr lang="en-US" altLang="zh-CN" dirty="0"/>
              <a:t>A</a:t>
            </a:r>
            <a:r>
              <a:rPr lang="zh-CN" altLang="en-US" dirty="0"/>
              <a:t>，回答若干询问</a:t>
            </a:r>
            <a:r>
              <a:rPr lang="en-US" altLang="zh-CN" dirty="0" smtClean="0"/>
              <a:t>RMQ(</a:t>
            </a:r>
            <a:r>
              <a:rPr lang="en-US" altLang="zh-CN" dirty="0" err="1" smtClean="0"/>
              <a:t>A,i,j</a:t>
            </a:r>
            <a:r>
              <a:rPr lang="en-US" altLang="zh-CN" dirty="0" smtClean="0"/>
              <a:t>)(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&lt;=</a:t>
            </a:r>
            <a:r>
              <a:rPr lang="en-US" altLang="zh-CN" dirty="0"/>
              <a:t>n)</a:t>
            </a:r>
            <a:r>
              <a:rPr lang="zh-CN" altLang="en-US" dirty="0"/>
              <a:t>，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],A[i+1]…,A[j]</a:t>
            </a:r>
            <a:r>
              <a:rPr lang="zh-CN" altLang="en-US" dirty="0" smtClean="0"/>
              <a:t>里</a:t>
            </a:r>
            <a:r>
              <a:rPr lang="zh-CN" altLang="en-US" dirty="0"/>
              <a:t>的最小</a:t>
            </a:r>
            <a:r>
              <a:rPr lang="en-US" altLang="zh-CN" dirty="0"/>
              <a:t>(</a:t>
            </a:r>
            <a:r>
              <a:rPr lang="zh-CN" altLang="en-US" dirty="0"/>
              <a:t>大</a:t>
            </a:r>
            <a:r>
              <a:rPr lang="en-US" altLang="zh-CN" dirty="0"/>
              <a:t>)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可以用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的时间建立一个线段</a:t>
            </a:r>
            <a:r>
              <a:rPr lang="zh-CN" altLang="en-US" dirty="0" smtClean="0"/>
              <a:t>树（预处理），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次查询的时间是</a:t>
            </a:r>
            <a:r>
              <a:rPr lang="en-US" altLang="zh-CN" dirty="0" smtClean="0"/>
              <a:t>O(log(n))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</a:t>
            </a:r>
            <a:r>
              <a:rPr lang="zh-CN" altLang="en-US" dirty="0" smtClean="0"/>
              <a:t>次查询的时间是</a:t>
            </a:r>
            <a:r>
              <a:rPr lang="en-US" altLang="zh-CN" dirty="0" err="1" smtClean="0"/>
              <a:t>mlog</a:t>
            </a:r>
            <a:r>
              <a:rPr lang="en-US" altLang="zh-CN" dirty="0" smtClean="0"/>
              <a:t>(n)</a:t>
            </a:r>
            <a:r>
              <a:rPr lang="zh-CN" altLang="en-US" dirty="0" smtClean="0"/>
              <a:t>。不谈。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9554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Sparse Table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A={3 </a:t>
            </a:r>
            <a:r>
              <a:rPr lang="en-US" altLang="zh-CN" dirty="0"/>
              <a:t>2 4 5 6 8 1 2 9 </a:t>
            </a:r>
            <a:r>
              <a:rPr lang="en-US" altLang="zh-CN" dirty="0" smtClean="0"/>
              <a:t>7}, </a:t>
            </a:r>
            <a:r>
              <a:rPr lang="zh-CN" altLang="en-US" dirty="0" smtClean="0"/>
              <a:t>用一个稀疏的二维表</a:t>
            </a:r>
            <a:r>
              <a:rPr lang="en-US" altLang="zh-CN" dirty="0" smtClean="0"/>
              <a:t>D,</a:t>
            </a:r>
            <a:r>
              <a:rPr lang="zh-CN" altLang="en-US" dirty="0"/>
              <a:t>定义</a:t>
            </a:r>
            <a:endParaRPr lang="en-US" altLang="zh-CN" dirty="0" smtClean="0"/>
          </a:p>
          <a:p>
            <a:r>
              <a:rPr lang="en-US" altLang="zh-CN" dirty="0" smtClean="0"/>
              <a:t>                  D[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]=max(A[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]:A[i+2^j])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由于    </a:t>
            </a:r>
            <a:r>
              <a:rPr lang="en-US" altLang="zh-CN" dirty="0" smtClean="0"/>
              <a:t>D[</a:t>
            </a:r>
            <a:r>
              <a:rPr lang="en-US" altLang="zh-CN" dirty="0" err="1"/>
              <a:t>i</a:t>
            </a:r>
            <a:r>
              <a:rPr lang="en-US" altLang="zh-CN" dirty="0" err="1" smtClean="0"/>
              <a:t>,j</a:t>
            </a:r>
            <a:r>
              <a:rPr lang="en-US" altLang="zh-CN" dirty="0"/>
              <a:t>]= </a:t>
            </a:r>
            <a:r>
              <a:rPr lang="en-US" altLang="zh-CN" dirty="0" smtClean="0"/>
              <a:t>max(D[i,j-1], D[i+2</a:t>
            </a:r>
            <a:r>
              <a:rPr lang="en-US" altLang="zh-CN" dirty="0"/>
              <a:t>^(</a:t>
            </a:r>
            <a:r>
              <a:rPr lang="en-US" altLang="zh-CN" dirty="0" smtClean="0"/>
              <a:t>j-1) , j-1]) </a:t>
            </a:r>
            <a:r>
              <a:rPr lang="zh-CN" altLang="en-US" dirty="0" smtClean="0"/>
              <a:t>故可以用动态规划填表，先填第</a:t>
            </a:r>
            <a:r>
              <a:rPr lang="en-US" altLang="zh-CN" dirty="0"/>
              <a:t>0</a:t>
            </a:r>
            <a:r>
              <a:rPr lang="zh-CN" altLang="en-US" dirty="0" smtClean="0"/>
              <a:t>列</a:t>
            </a:r>
            <a:r>
              <a:rPr lang="en-US" altLang="zh-CN" dirty="0" smtClean="0"/>
              <a:t>D[i,0]=A[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，后面第</a:t>
            </a:r>
            <a:r>
              <a:rPr lang="en-US" altLang="zh-CN" dirty="0" smtClean="0"/>
              <a:t>j</a:t>
            </a:r>
            <a:r>
              <a:rPr lang="zh-CN" altLang="en-US" dirty="0" smtClean="0"/>
              <a:t>列用到第</a:t>
            </a:r>
            <a:r>
              <a:rPr lang="en-US" altLang="zh-CN" dirty="0" smtClean="0"/>
              <a:t>j-1</a:t>
            </a:r>
            <a:r>
              <a:rPr lang="zh-CN" altLang="en-US" dirty="0" smtClean="0"/>
              <a:t>列的数据。 </a:t>
            </a:r>
            <a:r>
              <a:rPr lang="en-US" altLang="zh-CN" dirty="0" smtClean="0"/>
              <a:t>D</a:t>
            </a:r>
            <a:r>
              <a:rPr lang="zh-CN" altLang="en-US" dirty="0" smtClean="0"/>
              <a:t>不用填满，第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行要填</a:t>
            </a:r>
            <a:r>
              <a:rPr lang="en-US" altLang="zh-CN" dirty="0" smtClean="0"/>
              <a:t>log(n-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  <a:r>
              <a:rPr lang="zh-CN" altLang="en-US" dirty="0" smtClean="0"/>
              <a:t>个元素，一共要填</a:t>
            </a:r>
            <a:r>
              <a:rPr lang="en-US" altLang="zh-CN" dirty="0" smtClean="0"/>
              <a:t>sum(log(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))&lt;</a:t>
            </a:r>
            <a:r>
              <a:rPr lang="en-US" altLang="zh-CN" dirty="0" err="1" smtClean="0"/>
              <a:t>nlog</a:t>
            </a:r>
            <a:r>
              <a:rPr lang="en-US" altLang="zh-CN" dirty="0" smtClean="0"/>
              <a:t>(n)</a:t>
            </a:r>
            <a:r>
              <a:rPr lang="zh-CN" altLang="en-US" dirty="0" smtClean="0"/>
              <a:t>个</a:t>
            </a:r>
            <a:r>
              <a:rPr lang="zh-CN" altLang="en-US" dirty="0" smtClean="0"/>
              <a:t>元素（预处理时间）。</a:t>
            </a:r>
            <a:endParaRPr lang="zh-CN" altLang="en-US" dirty="0"/>
          </a:p>
        </p:txBody>
      </p:sp>
      <p:pic>
        <p:nvPicPr>
          <p:cNvPr id="1026" name="Picture 2" descr="https://p1.ssl.qhmsg.com/t01d23d33296482f02b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6"/>
          <a:stretch/>
        </p:blipFill>
        <p:spPr bwMode="auto">
          <a:xfrm>
            <a:off x="2565400" y="4221088"/>
            <a:ext cx="4654972" cy="258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301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应用这个表</a:t>
            </a:r>
            <a:r>
              <a:rPr lang="en-US" altLang="zh-CN" dirty="0" smtClean="0"/>
              <a:t>Sparse Table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任何一个区间查询</a:t>
            </a:r>
            <a:endParaRPr lang="en-US" altLang="zh-CN" dirty="0" smtClean="0"/>
          </a:p>
          <a:p>
            <a:r>
              <a:rPr lang="en-US" altLang="zh-CN" dirty="0" smtClean="0"/>
              <a:t>RMQ(A,L,R)= max(D(</a:t>
            </a:r>
            <a:r>
              <a:rPr lang="en-US" altLang="zh-CN" dirty="0" err="1" smtClean="0"/>
              <a:t>L,k</a:t>
            </a:r>
            <a:r>
              <a:rPr lang="en-US" altLang="zh-CN" dirty="0" smtClean="0"/>
              <a:t>),D(R-2^k+1,k)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1</a:t>
            </a:r>
            <a:r>
              <a:rPr lang="zh-CN" altLang="en-US" dirty="0" smtClean="0"/>
              <a:t>次查询时间</a:t>
            </a:r>
            <a:r>
              <a:rPr lang="en-US" altLang="zh-CN" dirty="0" smtClean="0"/>
              <a:t>O</a:t>
            </a:r>
            <a:r>
              <a:rPr lang="en-US" altLang="zh-CN" dirty="0" smtClean="0">
                <a:solidFill>
                  <a:srgbClr val="0E3BFE"/>
                </a:solidFill>
              </a:rPr>
              <a:t>(1)</a:t>
            </a:r>
            <a:endParaRPr lang="zh-CN" altLang="en-US" dirty="0">
              <a:solidFill>
                <a:srgbClr val="0E3BFE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267744" y="1988840"/>
            <a:ext cx="19282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23728" y="2122263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99525" y="213287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</a:t>
            </a:r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3491880" y="1844824"/>
            <a:ext cx="0" cy="144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右大括号 9"/>
          <p:cNvSpPr/>
          <p:nvPr/>
        </p:nvSpPr>
        <p:spPr>
          <a:xfrm rot="16200000">
            <a:off x="2735797" y="1232756"/>
            <a:ext cx="288032" cy="1224134"/>
          </a:xfrm>
          <a:prstGeom prst="rightBrace">
            <a:avLst>
              <a:gd name="adj1" fmla="val 8333"/>
              <a:gd name="adj2" fmla="val 506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123728" y="1412776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个数</a:t>
            </a:r>
            <a:r>
              <a:rPr lang="en-US" altLang="zh-CN" dirty="0" smtClean="0"/>
              <a:t>2^k</a:t>
            </a:r>
            <a:endParaRPr lang="zh-CN" altLang="en-US" dirty="0"/>
          </a:p>
        </p:txBody>
      </p:sp>
      <p:sp>
        <p:nvSpPr>
          <p:cNvPr id="13" name="右大括号 12"/>
          <p:cNvSpPr/>
          <p:nvPr/>
        </p:nvSpPr>
        <p:spPr>
          <a:xfrm rot="5400000">
            <a:off x="3439953" y="1563632"/>
            <a:ext cx="288032" cy="1224134"/>
          </a:xfrm>
          <a:prstGeom prst="rightBrace">
            <a:avLst>
              <a:gd name="adj1" fmla="val 8333"/>
              <a:gd name="adj2" fmla="val 506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265749" y="2330035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个数</a:t>
            </a:r>
            <a:r>
              <a:rPr lang="en-US" altLang="zh-CN" dirty="0" smtClean="0"/>
              <a:t>2^k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11285" y="4653136"/>
            <a:ext cx="6952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2^k&lt;(R-L+1)</a:t>
            </a:r>
            <a:r>
              <a:rPr lang="zh-CN" altLang="en-US" dirty="0" smtClean="0"/>
              <a:t>并且</a:t>
            </a:r>
            <a:r>
              <a:rPr lang="en-US" altLang="zh-CN" dirty="0" smtClean="0"/>
              <a:t>(2^k) &gt;=(R-L+1)/2 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smtClean="0">
                <a:solidFill>
                  <a:srgbClr val="0E3BFE"/>
                </a:solidFill>
              </a:rPr>
              <a:t>k=</a:t>
            </a:r>
            <a:r>
              <a:rPr lang="en-US" altLang="zh-CN" dirty="0" err="1" smtClean="0">
                <a:solidFill>
                  <a:srgbClr val="0E3BFE"/>
                </a:solidFill>
                <a:hlinkClick r:id="rId2"/>
              </a:rPr>
              <a:t>trunc</a:t>
            </a:r>
            <a:r>
              <a:rPr lang="en-US" altLang="zh-CN" dirty="0" smtClean="0">
                <a:solidFill>
                  <a:srgbClr val="0E3BFE"/>
                </a:solidFill>
              </a:rPr>
              <a:t>(log</a:t>
            </a:r>
            <a:r>
              <a:rPr lang="en-US" altLang="zh-CN" baseline="-25000" dirty="0" smtClean="0">
                <a:solidFill>
                  <a:srgbClr val="0E3BFE"/>
                </a:solidFill>
              </a:rPr>
              <a:t>2</a:t>
            </a:r>
            <a:r>
              <a:rPr lang="en-US" altLang="zh-CN" dirty="0" smtClean="0">
                <a:solidFill>
                  <a:srgbClr val="0E3BFE"/>
                </a:solidFill>
              </a:rPr>
              <a:t>(R-L+1));</a:t>
            </a:r>
            <a:r>
              <a:rPr lang="zh-CN" altLang="en-US" dirty="0" smtClean="0">
                <a:solidFill>
                  <a:srgbClr val="0E3BFE"/>
                </a:solidFill>
              </a:rPr>
              <a:t>下取整</a:t>
            </a:r>
            <a:r>
              <a:rPr lang="en-US" altLang="zh-CN" dirty="0" smtClean="0">
                <a:solidFill>
                  <a:srgbClr val="0E3BFE"/>
                </a:solidFill>
                <a:sym typeface="Wingdings" panose="05000000000000000000" pitchFamily="2" charset="2"/>
              </a:rPr>
              <a:t> </a:t>
            </a:r>
            <a:endParaRPr lang="zh-CN" altLang="en-US" dirty="0">
              <a:solidFill>
                <a:srgbClr val="0E3B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7768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明">
  <a:themeElements>
    <a:clrScheme name="透明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/>
      <a:bodyPr rtlCol="0" anchor="ctr"/>
      <a:lstStyle>
        <a:defPPr algn="ctr">
          <a:defRPr lang="en-US" altLang="zh-CN"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86</TotalTime>
  <Words>222</Words>
  <Application>Microsoft Office PowerPoint</Application>
  <PresentationFormat>全屏显示(4:3)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透明</vt:lpstr>
      <vt:lpstr>区间最值查询</vt:lpstr>
      <vt:lpstr>问题</vt:lpstr>
      <vt:lpstr>Sparse Table算法</vt:lpstr>
      <vt:lpstr>应用这个表Sparse Table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几个OJ编程知识点</dc:title>
  <dc:creator>Sky123.Org</dc:creator>
  <cp:lastModifiedBy>徐义春</cp:lastModifiedBy>
  <cp:revision>73</cp:revision>
  <dcterms:created xsi:type="dcterms:W3CDTF">2017-07-22T00:18:00Z</dcterms:created>
  <dcterms:modified xsi:type="dcterms:W3CDTF">2018-07-15T01:13:45Z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