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333" r:id="rId3"/>
    <p:sldId id="334" r:id="rId4"/>
    <p:sldId id="338" r:id="rId5"/>
    <p:sldId id="339" r:id="rId6"/>
    <p:sldId id="340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3B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2" d="100"/>
          <a:sy n="112" d="100"/>
        </p:scale>
        <p:origin x="-156" y="-72"/>
      </p:cViewPr>
      <p:guideLst>
        <p:guide orient="horz" pos="212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</a:fld>
            <a:endParaRPr lang="zh-CN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C485BA8B-7530-458C-ABAC-39F084FCDA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F0B50CBF-D2D7-4AB8-BFC5-03082D48409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LCA</a:t>
            </a:r>
            <a:r>
              <a:rPr lang="zh-CN" altLang="en-US" dirty="0" smtClean="0"/>
              <a:t>问题</a:t>
            </a:r>
            <a:endParaRPr lang="zh-CN" altLang="en-US" dirty="0" smtClean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/>
              <a:t>Least Common Ancestors, </a:t>
            </a:r>
            <a:r>
              <a:rPr lang="zh-CN" altLang="en-US"/>
              <a:t>最近公共祖先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</a:t>
            </a:r>
            <a:r>
              <a:rPr lang="en-US" altLang="zh-CN" dirty="0"/>
              <a:t>LCA(T, u,v)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LCA(Least Common Ancestors)问题是指给定一棵树T和两个节点u和v，</a:t>
            </a:r>
            <a:r>
              <a:rPr lang="zh-CN" altLang="en-US" dirty="0" smtClean="0">
                <a:solidFill>
                  <a:srgbClr val="0E3BFE"/>
                </a:solidFill>
              </a:rPr>
              <a:t>找出离u和v最近的公共祖先。</a:t>
            </a:r>
            <a:r>
              <a:rPr lang="zh-CN" altLang="en-US" dirty="0" smtClean="0"/>
              <a:t> </a:t>
            </a:r>
            <a:endParaRPr lang="zh-CN" altLang="en-US" dirty="0" smtClean="0"/>
          </a:p>
          <a:p>
            <a:r>
              <a:rPr lang="zh-CN" altLang="en-US" dirty="0" smtClean="0"/>
              <a:t>比如说对于下面这棵树，7和10的最近公共祖先是1，7和8的最近公共祖先是5。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70125" y="3434080"/>
            <a:ext cx="4076065" cy="24384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270125" y="6108700"/>
            <a:ext cx="5161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如果</a:t>
            </a:r>
            <a:r>
              <a:rPr lang="en-US" altLang="zh-CN"/>
              <a:t>1</a:t>
            </a:r>
            <a:r>
              <a:rPr lang="zh-CN" altLang="en-US"/>
              <a:t>次查询时间是</a:t>
            </a:r>
            <a:r>
              <a:rPr lang="en-US" altLang="zh-CN"/>
              <a:t>O(n), </a:t>
            </a:r>
            <a:r>
              <a:rPr lang="zh-CN" altLang="en-US"/>
              <a:t>则</a:t>
            </a:r>
            <a:r>
              <a:rPr lang="en-US" altLang="zh-CN"/>
              <a:t>m</a:t>
            </a:r>
            <a:r>
              <a:rPr lang="zh-CN" altLang="en-US"/>
              <a:t>次查询时间是</a:t>
            </a:r>
            <a:r>
              <a:rPr lang="en-US" altLang="zh-CN"/>
              <a:t>O(nm)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DFS+RMQ </a:t>
            </a:r>
            <a:r>
              <a:rPr lang="zh-CN" altLang="en-US" dirty="0"/>
              <a:t>在线算法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1.   DFS</a:t>
            </a:r>
            <a:r>
              <a:rPr lang="zh-CN" altLang="en-US" dirty="0" smtClean="0"/>
              <a:t>树遍历序列</a:t>
            </a:r>
            <a:r>
              <a:rPr lang="en-US" altLang="zh-CN" dirty="0" smtClean="0"/>
              <a:t>1,5,7,8,10,</a:t>
            </a:r>
            <a:r>
              <a:rPr lang="zh-CN" altLang="en-US" dirty="0" smtClean="0"/>
              <a:t>但我们采用</a:t>
            </a:r>
            <a:r>
              <a:rPr lang="zh-CN" altLang="en-US" dirty="0" smtClean="0">
                <a:solidFill>
                  <a:srgbClr val="0E3BFE"/>
                </a:solidFill>
              </a:rPr>
              <a:t>欧拉序</a:t>
            </a:r>
            <a:r>
              <a:rPr lang="zh-CN" altLang="en-US" dirty="0" smtClean="0"/>
              <a:t>进行</a:t>
            </a:r>
            <a:r>
              <a:rPr lang="en-US" altLang="zh-CN" dirty="0" smtClean="0"/>
              <a:t>DFS</a:t>
            </a:r>
            <a:endParaRPr lang="zh-CN" altLang="en-US" dirty="0" smtClean="0"/>
          </a:p>
          <a:p>
            <a:r>
              <a:rPr lang="en-US" altLang="zh-CN" dirty="0" smtClean="0"/>
              <a:t>      1,</a:t>
            </a:r>
            <a:r>
              <a:rPr lang="en-US" altLang="zh-CN" dirty="0" smtClean="0">
                <a:solidFill>
                  <a:srgbClr val="FF0000"/>
                </a:solidFill>
              </a:rPr>
              <a:t>5,7,5,8,5,1,10</a:t>
            </a:r>
            <a:r>
              <a:rPr lang="en-US" altLang="zh-CN" dirty="0" smtClean="0"/>
              <a:t>,1  </a:t>
            </a:r>
            <a:r>
              <a:rPr lang="zh-CN" altLang="en-US" dirty="0" smtClean="0"/>
              <a:t>，</a:t>
            </a:r>
            <a:endParaRPr lang="zh-CN" altLang="en-US" dirty="0" smtClean="0"/>
          </a:p>
          <a:p>
            <a:r>
              <a:rPr lang="en-US" altLang="zh-CN" dirty="0" smtClean="0"/>
              <a:t>2.   </a:t>
            </a:r>
            <a:r>
              <a:rPr lang="zh-CN" altLang="en-US" dirty="0" smtClean="0"/>
              <a:t>欧拉序中</a:t>
            </a:r>
            <a:r>
              <a:rPr lang="en-US" altLang="zh-CN" dirty="0" smtClean="0"/>
              <a:t>,</a:t>
            </a:r>
            <a:r>
              <a:rPr lang="zh-CN" altLang="en-US" dirty="0" smtClean="0"/>
              <a:t>记录</a:t>
            </a:r>
            <a:r>
              <a:rPr lang="en-US" altLang="zh-CN" dirty="0" smtClean="0"/>
              <a:t>u,v</a:t>
            </a:r>
            <a:r>
              <a:rPr lang="zh-CN" altLang="en-US" dirty="0" smtClean="0"/>
              <a:t>第一次出现时</a:t>
            </a:r>
            <a:r>
              <a:rPr lang="zh-CN" altLang="en-US" dirty="0" smtClean="0"/>
              <a:t>，中间的结点记录了</a:t>
            </a:r>
            <a:r>
              <a:rPr lang="en-US" altLang="zh-CN" dirty="0" smtClean="0"/>
              <a:t>u</a:t>
            </a:r>
            <a:r>
              <a:rPr lang="zh-CN" altLang="en-US" dirty="0" smtClean="0"/>
              <a:t>到</a:t>
            </a:r>
            <a:r>
              <a:rPr lang="en-US" altLang="zh-CN" dirty="0" smtClean="0"/>
              <a:t>v</a:t>
            </a:r>
            <a:r>
              <a:rPr lang="zh-CN" altLang="en-US" dirty="0" smtClean="0"/>
              <a:t>路径上的所有结点，当然还可能包括</a:t>
            </a:r>
            <a:r>
              <a:rPr lang="en-US" altLang="zh-CN" dirty="0" smtClean="0"/>
              <a:t>u,v</a:t>
            </a:r>
            <a:r>
              <a:rPr lang="zh-CN" altLang="en-US" dirty="0" smtClean="0"/>
              <a:t>的孩子</a:t>
            </a:r>
            <a:r>
              <a:rPr lang="zh-CN" altLang="en-US" dirty="0" smtClean="0"/>
              <a:t>。</a:t>
            </a:r>
            <a:endParaRPr lang="zh-CN" altLang="en-US" dirty="0" smtClean="0"/>
          </a:p>
          <a:p>
            <a:r>
              <a:rPr lang="en-US" altLang="zh-CN" dirty="0" smtClean="0"/>
              <a:t>3.    </a:t>
            </a:r>
            <a:r>
              <a:rPr lang="zh-CN" altLang="en-US" dirty="0" smtClean="0"/>
              <a:t>其中深度最小的就是</a:t>
            </a:r>
            <a:r>
              <a:rPr lang="en-US" altLang="zh-CN" dirty="0" smtClean="0"/>
              <a:t>LCA</a:t>
            </a:r>
            <a:r>
              <a:rPr lang="zh-CN" altLang="en-US" dirty="0" smtClean="0"/>
              <a:t>，用</a:t>
            </a:r>
            <a:endParaRPr lang="zh-CN" altLang="en-US" dirty="0" smtClean="0"/>
          </a:p>
          <a:p>
            <a:r>
              <a:rPr lang="zh-CN" altLang="en-US" dirty="0" smtClean="0"/>
              <a:t>    </a:t>
            </a:r>
            <a:r>
              <a:rPr lang="en-US" altLang="zh-CN" dirty="0" smtClean="0"/>
              <a:t>v[ ]={</a:t>
            </a:r>
            <a:r>
              <a:rPr lang="en-US" altLang="zh-CN" dirty="0" smtClean="0">
                <a:sym typeface="+mn-ea"/>
              </a:rPr>
              <a:t>1,</a:t>
            </a:r>
            <a:r>
              <a:rPr lang="en-US" altLang="zh-CN" dirty="0" smtClean="0">
                <a:solidFill>
                  <a:schemeClr val="tx1"/>
                </a:solidFill>
                <a:sym typeface="+mn-ea"/>
              </a:rPr>
              <a:t>5,7,5,8,5,1,10</a:t>
            </a:r>
            <a:r>
              <a:rPr lang="en-US" altLang="zh-CN" dirty="0" smtClean="0">
                <a:sym typeface="+mn-ea"/>
              </a:rPr>
              <a:t>,1}</a:t>
            </a:r>
            <a:r>
              <a:rPr lang="zh-CN" altLang="en-US" dirty="0" smtClean="0">
                <a:sym typeface="+mn-ea"/>
              </a:rPr>
              <a:t>记录欧拉序</a:t>
            </a:r>
            <a:endParaRPr lang="zh-CN" altLang="en-US" dirty="0" smtClean="0">
              <a:sym typeface="+mn-ea"/>
            </a:endParaRPr>
          </a:p>
          <a:p>
            <a:r>
              <a:rPr lang="zh-CN" altLang="en-US" dirty="0" smtClean="0">
                <a:sym typeface="+mn-ea"/>
              </a:rPr>
              <a:t>    </a:t>
            </a:r>
            <a:r>
              <a:rPr lang="en-US" altLang="zh-CN" dirty="0" smtClean="0">
                <a:sym typeface="+mn-ea"/>
              </a:rPr>
              <a:t>h[ ]={1,</a:t>
            </a:r>
            <a:r>
              <a:rPr lang="en-US" altLang="zh-CN" dirty="0" smtClean="0">
                <a:solidFill>
                  <a:srgbClr val="FF0000"/>
                </a:solidFill>
                <a:sym typeface="+mn-ea"/>
              </a:rPr>
              <a:t>2,3,2,3,2,</a:t>
            </a:r>
            <a:r>
              <a:rPr lang="en-US" altLang="zh-CN" b="1" u="sng" dirty="0" smtClean="0">
                <a:solidFill>
                  <a:srgbClr val="FF0000"/>
                </a:solidFill>
                <a:sym typeface="+mn-ea"/>
              </a:rPr>
              <a:t>1</a:t>
            </a:r>
            <a:r>
              <a:rPr lang="en-US" altLang="zh-CN" dirty="0" smtClean="0">
                <a:solidFill>
                  <a:srgbClr val="FF0000"/>
                </a:solidFill>
                <a:sym typeface="+mn-ea"/>
              </a:rPr>
              <a:t> ,2</a:t>
            </a:r>
            <a:r>
              <a:rPr lang="en-US" altLang="zh-CN" dirty="0" smtClean="0">
                <a:sym typeface="+mn-ea"/>
              </a:rPr>
              <a:t>, 1]</a:t>
            </a:r>
            <a:r>
              <a:rPr lang="zh-CN" altLang="en-US" dirty="0" smtClean="0">
                <a:sym typeface="+mn-ea"/>
              </a:rPr>
              <a:t>记录结点深</a:t>
            </a:r>
            <a:r>
              <a:rPr lang="zh-CN" altLang="en-US" dirty="0" smtClean="0">
                <a:sym typeface="+mn-ea"/>
              </a:rPr>
              <a:t>度</a:t>
            </a:r>
            <a:endParaRPr lang="zh-CN" altLang="en-US" dirty="0" smtClean="0">
              <a:sym typeface="+mn-ea"/>
            </a:endParaRPr>
          </a:p>
          <a:p>
            <a:r>
              <a:rPr lang="zh-CN" altLang="en-US" dirty="0" smtClean="0">
                <a:sym typeface="+mn-ea"/>
              </a:rPr>
              <a:t>    </a:t>
            </a:r>
            <a:r>
              <a:rPr lang="en-US" altLang="zh-CN" dirty="0" smtClean="0">
                <a:sym typeface="+mn-ea"/>
              </a:rPr>
              <a:t>f[ ]={1,</a:t>
            </a:r>
            <a:r>
              <a:rPr lang="en-US" altLang="zh-CN" dirty="0" smtClean="0">
                <a:solidFill>
                  <a:srgbClr val="FF0000"/>
                </a:solidFill>
                <a:sym typeface="+mn-ea"/>
              </a:rPr>
              <a:t>2</a:t>
            </a:r>
            <a:r>
              <a:rPr lang="en-US" altLang="zh-CN" dirty="0" smtClean="0">
                <a:sym typeface="+mn-ea"/>
              </a:rPr>
              <a:t>,3,5,</a:t>
            </a:r>
            <a:r>
              <a:rPr lang="en-US" altLang="zh-CN" dirty="0" smtClean="0">
                <a:solidFill>
                  <a:srgbClr val="FF0000"/>
                </a:solidFill>
                <a:sym typeface="+mn-ea"/>
              </a:rPr>
              <a:t>8</a:t>
            </a:r>
            <a:r>
              <a:rPr lang="en-US" altLang="zh-CN" dirty="0" smtClean="0">
                <a:sym typeface="+mn-ea"/>
              </a:rPr>
              <a:t>}</a:t>
            </a:r>
            <a:r>
              <a:rPr lang="zh-CN" altLang="en-US" dirty="0" smtClean="0">
                <a:sym typeface="+mn-ea"/>
              </a:rPr>
              <a:t>记录第一次出现时</a:t>
            </a:r>
            <a:r>
              <a:rPr lang="en-US" altLang="zh-CN" dirty="0" smtClean="0">
                <a:sym typeface="+mn-ea"/>
              </a:rPr>
              <a:t> 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    LCA(‘5’,'10')=RMQ(h</a:t>
            </a:r>
            <a:r>
              <a:rPr lang="en-US" altLang="zh-CN" dirty="0" smtClean="0"/>
              <a:t>,  2,8)='1'</a:t>
            </a:r>
            <a:r>
              <a:rPr lang="zh-CN" altLang="en-US" dirty="0" smtClean="0"/>
              <a:t>。</a:t>
            </a:r>
            <a:endParaRPr lang="zh-CN" altLang="en-US" dirty="0" smtClean="0"/>
          </a:p>
          <a:p>
            <a:r>
              <a:rPr lang="zh-CN" altLang="en-US" dirty="0" smtClean="0"/>
              <a:t>    </a:t>
            </a:r>
            <a:r>
              <a:rPr lang="en-US" altLang="zh-CN" dirty="0" smtClean="0"/>
              <a:t>LCA('7','8')=RMQ(h,3,5)='5'                 </a:t>
            </a:r>
            <a:endParaRPr lang="en-US" altLang="zh-CN" dirty="0" smtClean="0"/>
          </a:p>
          <a:p>
            <a:r>
              <a:rPr lang="zh-CN" altLang="en-US" dirty="0" smtClean="0"/>
              <a:t>时间</a:t>
            </a:r>
            <a:r>
              <a:rPr lang="en-US" altLang="zh-CN" dirty="0" smtClean="0"/>
              <a:t>=</a:t>
            </a:r>
            <a:r>
              <a:rPr lang="zh-CN" altLang="en-US" dirty="0" smtClean="0"/>
              <a:t>遍历</a:t>
            </a:r>
            <a:r>
              <a:rPr lang="en-US" altLang="zh-CN" dirty="0" smtClean="0"/>
              <a:t>O(n)+</a:t>
            </a:r>
            <a:r>
              <a:rPr lang="zh-CN" altLang="en-US" dirty="0" smtClean="0"/>
              <a:t>询问</a:t>
            </a:r>
            <a:r>
              <a:rPr lang="en-US" altLang="zh-CN" dirty="0" smtClean="0"/>
              <a:t>O(nlogn)+O(m)</a:t>
            </a:r>
            <a:endParaRPr lang="zh-CN" altLang="en-US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7905" y="3369310"/>
            <a:ext cx="2999105" cy="179451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Tarjan</a:t>
            </a:r>
            <a:r>
              <a:rPr lang="zh-CN" altLang="en-US" dirty="0"/>
              <a:t>离线</a:t>
            </a:r>
            <a:r>
              <a:rPr lang="zh-CN" altLang="en-US" dirty="0"/>
              <a:t>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-53975" y="1524000"/>
            <a:ext cx="8740775" cy="5349875"/>
          </a:xfrm>
        </p:spPr>
        <p:txBody>
          <a:bodyPr>
            <a:normAutofit lnSpcReduction="20000"/>
          </a:bodyPr>
          <a:lstStyle/>
          <a:p>
            <a:r>
              <a:rPr lang="zh-CN" dirty="0"/>
              <a:t>LCA(u) ：  //</a:t>
            </a:r>
            <a:r>
              <a:rPr lang="en-US" altLang="zh-CN" dirty="0"/>
              <a:t>DFS</a:t>
            </a:r>
            <a:r>
              <a:rPr lang="zh-CN" dirty="0"/>
              <a:t>处理u树所包含的查询</a:t>
            </a:r>
            <a:endParaRPr lang="zh-CN" dirty="0"/>
          </a:p>
          <a:p>
            <a:r>
              <a:rPr lang="zh-CN" dirty="0"/>
              <a:t>     Make-Set(u);   //建立集合u </a:t>
            </a:r>
            <a:endParaRPr lang="zh-CN" dirty="0"/>
          </a:p>
          <a:p>
            <a:r>
              <a:rPr lang="zh-CN" dirty="0"/>
              <a:t>     ancestor[Find-Set(u)]=u  //祖先是u</a:t>
            </a:r>
            <a:endParaRPr lang="zh-CN" dirty="0"/>
          </a:p>
          <a:p>
            <a:r>
              <a:rPr lang="zh-CN" dirty="0"/>
              <a:t>     for u的每一个孩子v：</a:t>
            </a:r>
            <a:endParaRPr lang="zh-CN" dirty="0"/>
          </a:p>
          <a:p>
            <a:r>
              <a:rPr lang="zh-CN" dirty="0"/>
              <a:t>          LCA(v);   // 处理孩子v树</a:t>
            </a:r>
            <a:endParaRPr lang="zh-CN" dirty="0"/>
          </a:p>
          <a:p>
            <a:r>
              <a:rPr lang="zh-CN" dirty="0"/>
              <a:t>          Union(u,v);   // 合并子树</a:t>
            </a:r>
            <a:r>
              <a:rPr lang="zh-CN" dirty="0"/>
              <a:t>到</a:t>
            </a:r>
            <a:r>
              <a:rPr lang="en-US" altLang="zh-CN" dirty="0"/>
              <a:t>u</a:t>
            </a:r>
            <a:endParaRPr lang="zh-CN" dirty="0"/>
          </a:p>
          <a:p>
            <a:r>
              <a:rPr lang="zh-CN" dirty="0"/>
              <a:t>          ancestor[Find-Set(u)]=u; </a:t>
            </a:r>
            <a:endParaRPr lang="zh-CN" dirty="0"/>
          </a:p>
          <a:p>
            <a:r>
              <a:rPr lang="zh-CN" dirty="0"/>
              <a:t>      checked[u]=true   //u标记</a:t>
            </a:r>
            <a:endParaRPr lang="zh-CN" dirty="0"/>
          </a:p>
          <a:p>
            <a:r>
              <a:rPr lang="zh-CN" dirty="0"/>
              <a:t>      for 每组包含</a:t>
            </a:r>
            <a:r>
              <a:rPr lang="en-US" altLang="zh-CN" dirty="0"/>
              <a:t>u</a:t>
            </a:r>
            <a:r>
              <a:rPr lang="zh-CN" altLang="en-US" dirty="0"/>
              <a:t>的查询</a:t>
            </a:r>
            <a:r>
              <a:rPr lang="zh-CN" dirty="0"/>
              <a:t>(u,v) ：</a:t>
            </a:r>
            <a:endParaRPr lang="zh-CN" dirty="0"/>
          </a:p>
          <a:p>
            <a:r>
              <a:rPr lang="zh-CN" dirty="0"/>
              <a:t>            if checked[v]=true：</a:t>
            </a:r>
            <a:endParaRPr lang="zh-CN" dirty="0"/>
          </a:p>
          <a:p>
            <a:r>
              <a:rPr lang="zh-CN" dirty="0"/>
              <a:t>                   u和v的最近公共祖先为ancestor[Find- Set(v)]</a:t>
            </a:r>
            <a:endParaRPr lang="zh-CN" dirty="0"/>
          </a:p>
          <a:p>
            <a:r>
              <a:rPr lang="en-US" altLang="zh-CN" dirty="0"/>
              <a:t>// </a:t>
            </a:r>
            <a:r>
              <a:rPr lang="zh-CN" altLang="en-US" dirty="0"/>
              <a:t>例如有查询</a:t>
            </a:r>
            <a:r>
              <a:rPr lang="en-US" altLang="zh-CN" dirty="0"/>
              <a:t>(A,C), (A,P),</a:t>
            </a:r>
            <a:r>
              <a:rPr lang="zh-CN" altLang="en-US" dirty="0"/>
              <a:t>当走到</a:t>
            </a:r>
            <a:r>
              <a:rPr lang="en-US" altLang="zh-CN" dirty="0"/>
              <a:t>A</a:t>
            </a:r>
            <a:r>
              <a:rPr lang="zh-CN" altLang="en-US" dirty="0"/>
              <a:t>时，</a:t>
            </a:r>
            <a:r>
              <a:rPr lang="en-US" altLang="zh-CN" dirty="0"/>
              <a:t>C</a:t>
            </a:r>
            <a:r>
              <a:rPr lang="zh-CN" altLang="en-US" dirty="0"/>
              <a:t>是已经标记的，</a:t>
            </a:r>
            <a:r>
              <a:rPr lang="en-US" altLang="zh-CN" dirty="0"/>
              <a:t>P</a:t>
            </a:r>
            <a:r>
              <a:rPr lang="zh-CN" altLang="en-US" dirty="0"/>
              <a:t>还没走到，而</a:t>
            </a:r>
            <a:r>
              <a:rPr lang="en-US" altLang="zh-CN" dirty="0"/>
              <a:t>C</a:t>
            </a:r>
            <a:r>
              <a:rPr lang="zh-CN" altLang="en-US" dirty="0"/>
              <a:t>的最近祖先已经设为</a:t>
            </a:r>
            <a:r>
              <a:rPr lang="en-US" altLang="zh-CN" dirty="0"/>
              <a:t>D</a:t>
            </a:r>
            <a:r>
              <a:rPr lang="zh-CN" altLang="en-US" dirty="0"/>
              <a:t>，所以解决了</a:t>
            </a:r>
            <a:r>
              <a:rPr lang="en-US" altLang="zh-CN" dirty="0"/>
              <a:t>(A,C), </a:t>
            </a:r>
            <a:r>
              <a:rPr lang="zh-CN" altLang="en-US" dirty="0"/>
              <a:t>（</a:t>
            </a:r>
            <a:r>
              <a:rPr lang="en-US" altLang="zh-CN" dirty="0"/>
              <a:t>A,P)</a:t>
            </a:r>
            <a:r>
              <a:rPr lang="zh-CN" altLang="en-US" dirty="0"/>
              <a:t>留给</a:t>
            </a:r>
            <a:r>
              <a:rPr lang="en-US" altLang="zh-CN" dirty="0"/>
              <a:t>p</a:t>
            </a:r>
            <a:r>
              <a:rPr lang="zh-CN" altLang="en-US" dirty="0"/>
              <a:t>处理。</a:t>
            </a:r>
            <a:endParaRPr lang="zh-CN" dirty="0"/>
          </a:p>
          <a:p>
            <a:endParaRPr 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93385" y="533400"/>
            <a:ext cx="3746500" cy="424624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Tarjan</a:t>
            </a:r>
            <a:r>
              <a:rPr lang="zh-CN" altLang="en-US"/>
              <a:t>离线算法的时间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访问了所有的结点，时间</a:t>
            </a:r>
            <a:r>
              <a:rPr lang="en-US" altLang="zh-CN"/>
              <a:t>O(n)</a:t>
            </a:r>
            <a:endParaRPr lang="en-US" altLang="zh-CN"/>
          </a:p>
          <a:p>
            <a:r>
              <a:rPr lang="zh-CN" altLang="en-US"/>
              <a:t>处理了所有的查询，时间</a:t>
            </a:r>
            <a:r>
              <a:rPr lang="en-US" altLang="zh-CN"/>
              <a:t>O(m)</a:t>
            </a:r>
            <a:endParaRPr lang="en-US" altLang="zh-CN"/>
          </a:p>
          <a:p>
            <a:r>
              <a:rPr lang="en-US" altLang="zh-CN"/>
              <a:t>T=O(m)+O(n)</a:t>
            </a:r>
            <a:endParaRPr lang="en-US" altLang="zh-CN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透明">
  <a:themeElements>
    <a:clrScheme name="透明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透明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>
    <a:spDef>
      <a:spPr/>
      <a:bodyPr rtlCol="0" anchor="ctr"/>
      <a:lstStyle>
        <a:defPPr algn="ctr">
          <a:defRPr lang="en-US" altLang="zh-CN"/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0</TotalTime>
  <Words>1016</Words>
  <Application>WPS 演示</Application>
  <PresentationFormat>全屏显示(4:3)</PresentationFormat>
  <Paragraphs>51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宋体</vt:lpstr>
      <vt:lpstr>Wingdings</vt:lpstr>
      <vt:lpstr>方正舒体</vt:lpstr>
      <vt:lpstr>微软雅黑</vt:lpstr>
      <vt:lpstr>Arial Unicode MS</vt:lpstr>
      <vt:lpstr>Calibri</vt:lpstr>
      <vt:lpstr>透明</vt:lpstr>
      <vt:lpstr>区间最值查询</vt:lpstr>
      <vt:lpstr>问题</vt:lpstr>
      <vt:lpstr>问题LCA(T, u,v)</vt:lpstr>
      <vt:lpstr>DFS+RMQ</vt:lpstr>
      <vt:lpstr>PowerPoint 演示文稿</vt:lpstr>
    </vt:vector>
  </TitlesOfParts>
  <Company>Sky123.Org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 几个OJ编程知识点</dc:title>
  <dc:creator>Sky123.Org</dc:creator>
  <cp:lastModifiedBy>yichunx</cp:lastModifiedBy>
  <cp:revision>79</cp:revision>
  <dcterms:created xsi:type="dcterms:W3CDTF">2017-07-22T00:18:00Z</dcterms:created>
  <dcterms:modified xsi:type="dcterms:W3CDTF">2018-07-14T11:07:00Z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