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3" r:id="rId2"/>
    <p:sldId id="334" r:id="rId3"/>
    <p:sldId id="338" r:id="rId4"/>
    <p:sldId id="342" r:id="rId5"/>
    <p:sldId id="340" r:id="rId6"/>
    <p:sldId id="341" r:id="rId7"/>
    <p:sldId id="343" r:id="rId8"/>
    <p:sldId id="344" r:id="rId9"/>
    <p:sldId id="345" r:id="rId10"/>
    <p:sldId id="346" r:id="rId11"/>
    <p:sldId id="347" r:id="rId12"/>
    <p:sldId id="348" r:id="rId13"/>
    <p:sldId id="34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72" y="1146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5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5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最短路径问题与差分约束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甚至还可以提供一组可行解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Bellman</a:t>
            </a:r>
            <a:r>
              <a:rPr lang="zh-CN" altLang="en-US" dirty="0" smtClean="0"/>
              <a:t>方法没有检测到负环，那么会算出</a:t>
            </a:r>
            <a:r>
              <a:rPr lang="en-US" altLang="zh-CN" dirty="0" smtClean="0"/>
              <a:t>&amp;(</a:t>
            </a:r>
            <a:r>
              <a:rPr lang="en-US" altLang="zh-CN" dirty="0" err="1" smtClean="0"/>
              <a:t>s,v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&amp;(</a:t>
            </a:r>
            <a:r>
              <a:rPr lang="en-US" altLang="zh-CN" dirty="0" err="1" smtClean="0"/>
              <a:t>s,v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)+ w(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)&gt;=&amp;(</a:t>
            </a:r>
            <a:r>
              <a:rPr lang="en-US" altLang="zh-CN" dirty="0" err="1" smtClean="0"/>
              <a:t>s,v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), </a:t>
            </a:r>
            <a:r>
              <a:rPr lang="zh-CN" altLang="en-US" dirty="0" smtClean="0"/>
              <a:t>也就是</a:t>
            </a:r>
            <a:endParaRPr lang="en-US" altLang="zh-CN" dirty="0" smtClean="0"/>
          </a:p>
          <a:p>
            <a:r>
              <a:rPr lang="en-US" altLang="zh-CN" dirty="0" smtClean="0"/>
              <a:t>&amp;(</a:t>
            </a:r>
            <a:r>
              <a:rPr lang="en-US" altLang="zh-CN" dirty="0" err="1" smtClean="0"/>
              <a:t>s,v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 - &amp;(</a:t>
            </a:r>
            <a:r>
              <a:rPr lang="en-US" altLang="zh-CN" dirty="0" err="1" smtClean="0"/>
              <a:t>s,v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 &lt;= w(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),</a:t>
            </a:r>
          </a:p>
          <a:p>
            <a:endParaRPr lang="en-US" altLang="zh-CN" dirty="0"/>
          </a:p>
          <a:p>
            <a:r>
              <a:rPr lang="zh-CN" altLang="en-US" dirty="0" smtClean="0"/>
              <a:t>令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=&amp;(</a:t>
            </a:r>
            <a:r>
              <a:rPr lang="en-US" altLang="zh-CN" dirty="0" err="1"/>
              <a:t>s,v</a:t>
            </a:r>
            <a:r>
              <a:rPr lang="en-US" altLang="zh-CN" baseline="-25000" dirty="0" err="1"/>
              <a:t>i</a:t>
            </a:r>
            <a:r>
              <a:rPr lang="en-US" altLang="zh-CN" dirty="0"/>
              <a:t>),</a:t>
            </a:r>
            <a:r>
              <a:rPr lang="zh-CN" altLang="en-US" dirty="0" smtClean="0"/>
              <a:t>说明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-x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i,j</a:t>
            </a:r>
            <a:r>
              <a:rPr lang="en-US" altLang="zh-CN" baseline="-25000" dirty="0" smtClean="0"/>
              <a:t>, 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Bellman</a:t>
            </a:r>
            <a:r>
              <a:rPr lang="zh-CN" altLang="en-US" dirty="0" smtClean="0"/>
              <a:t>算法还提供了一组可行解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)</a:t>
            </a:r>
            <a:r>
              <a:rPr lang="zh-CN" altLang="en-US" dirty="0" smtClean="0"/>
              <a:t>。</a:t>
            </a:r>
            <a:endParaRPr lang="en-US" altLang="zh-CN" baseline="-25000" dirty="0" smtClean="0"/>
          </a:p>
          <a:p>
            <a:endParaRPr lang="en-US" altLang="zh-CN" dirty="0"/>
          </a:p>
        </p:txBody>
      </p:sp>
      <p:sp>
        <p:nvSpPr>
          <p:cNvPr id="21" name="椭圆 20"/>
          <p:cNvSpPr/>
          <p:nvPr/>
        </p:nvSpPr>
        <p:spPr>
          <a:xfrm>
            <a:off x="5804297" y="2564904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V0</a:t>
            </a:r>
            <a:endParaRPr lang="zh-CN" altLang="en-US" sz="1000" dirty="0"/>
          </a:p>
        </p:txBody>
      </p:sp>
      <p:sp>
        <p:nvSpPr>
          <p:cNvPr id="22" name="椭圆 21"/>
          <p:cNvSpPr/>
          <p:nvPr/>
        </p:nvSpPr>
        <p:spPr>
          <a:xfrm>
            <a:off x="7020272" y="2060848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V1</a:t>
            </a:r>
            <a:endParaRPr lang="zh-CN" altLang="en-US" sz="1000" dirty="0"/>
          </a:p>
        </p:txBody>
      </p:sp>
      <p:sp>
        <p:nvSpPr>
          <p:cNvPr id="23" name="椭圆 22"/>
          <p:cNvSpPr/>
          <p:nvPr/>
        </p:nvSpPr>
        <p:spPr>
          <a:xfrm>
            <a:off x="6973887" y="3212976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V3</a:t>
            </a:r>
            <a:endParaRPr lang="zh-CN" altLang="en-US" sz="1000" dirty="0"/>
          </a:p>
        </p:txBody>
      </p:sp>
      <p:sp>
        <p:nvSpPr>
          <p:cNvPr id="24" name="椭圆 23"/>
          <p:cNvSpPr/>
          <p:nvPr/>
        </p:nvSpPr>
        <p:spPr>
          <a:xfrm>
            <a:off x="7964537" y="2627294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V2</a:t>
            </a:r>
            <a:endParaRPr lang="zh-CN" altLang="en-US" sz="1000" dirty="0"/>
          </a:p>
        </p:txBody>
      </p:sp>
      <p:cxnSp>
        <p:nvCxnSpPr>
          <p:cNvPr id="25" name="直接箭头连接符 24"/>
          <p:cNvCxnSpPr>
            <a:stCxn id="21" idx="7"/>
            <a:endCxn id="22" idx="2"/>
          </p:cNvCxnSpPr>
          <p:nvPr/>
        </p:nvCxnSpPr>
        <p:spPr>
          <a:xfrm flipV="1">
            <a:off x="6295998" y="2267871"/>
            <a:ext cx="724274" cy="3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2"/>
          </p:cNvCxnSpPr>
          <p:nvPr/>
        </p:nvCxnSpPr>
        <p:spPr>
          <a:xfrm flipH="1">
            <a:off x="6380361" y="2834317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5"/>
            <a:endCxn id="23" idx="1"/>
          </p:cNvCxnSpPr>
          <p:nvPr/>
        </p:nvCxnSpPr>
        <p:spPr>
          <a:xfrm>
            <a:off x="6295998" y="2918314"/>
            <a:ext cx="762252" cy="35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6"/>
            <a:endCxn id="24" idx="1"/>
          </p:cNvCxnSpPr>
          <p:nvPr/>
        </p:nvCxnSpPr>
        <p:spPr>
          <a:xfrm>
            <a:off x="7596336" y="2267871"/>
            <a:ext cx="452564" cy="42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3"/>
            <a:endCxn id="23" idx="7"/>
          </p:cNvCxnSpPr>
          <p:nvPr/>
        </p:nvCxnSpPr>
        <p:spPr>
          <a:xfrm flipH="1">
            <a:off x="7465588" y="2980704"/>
            <a:ext cx="583312" cy="29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6990" y="21955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43906" y="2564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53165" y="3033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08084" y="222333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66165" y="3050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652169" y="2592665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</a:t>
            </a:r>
            <a:endParaRPr lang="zh-CN" altLang="en-US" sz="1000" dirty="0"/>
          </a:p>
        </p:txBody>
      </p:sp>
      <p:cxnSp>
        <p:nvCxnSpPr>
          <p:cNvPr id="37" name="直接箭头连接符 36"/>
          <p:cNvCxnSpPr>
            <a:stCxn id="35" idx="7"/>
            <a:endCxn id="22" idx="1"/>
          </p:cNvCxnSpPr>
          <p:nvPr/>
        </p:nvCxnSpPr>
        <p:spPr>
          <a:xfrm flipV="1">
            <a:off x="5143870" y="2121484"/>
            <a:ext cx="1960765" cy="531817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6"/>
            <a:endCxn id="21" idx="2"/>
          </p:cNvCxnSpPr>
          <p:nvPr/>
        </p:nvCxnSpPr>
        <p:spPr>
          <a:xfrm flipV="1">
            <a:off x="5228233" y="2771927"/>
            <a:ext cx="576064" cy="27761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4"/>
            <a:endCxn id="23" idx="2"/>
          </p:cNvCxnSpPr>
          <p:nvPr/>
        </p:nvCxnSpPr>
        <p:spPr>
          <a:xfrm>
            <a:off x="4940201" y="3006711"/>
            <a:ext cx="2033686" cy="413288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5"/>
            <a:endCxn id="24" idx="3"/>
          </p:cNvCxnSpPr>
          <p:nvPr/>
        </p:nvCxnSpPr>
        <p:spPr>
          <a:xfrm>
            <a:off x="5143870" y="2946075"/>
            <a:ext cx="2905030" cy="34629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8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这组可行解的特点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=&amp;(</a:t>
            </a:r>
            <a:r>
              <a:rPr lang="en-US" altLang="zh-CN" dirty="0" err="1"/>
              <a:t>s,v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) &lt;=0 . </a:t>
            </a:r>
            <a:r>
              <a:rPr lang="zh-CN" altLang="en-US" dirty="0" smtClean="0"/>
              <a:t>根据蓝色边。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获取最短路径树后，在路径上满足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+w</a:t>
            </a:r>
            <a:r>
              <a:rPr lang="en-US" altLang="zh-CN" baseline="-25000" dirty="0" err="1" smtClean="0"/>
              <a:t>i,j</a:t>
            </a:r>
            <a:r>
              <a:rPr lang="en-US" altLang="zh-CN" baseline="-25000" dirty="0" smtClean="0"/>
              <a:t> 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的后续点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取到了最大值。归纳可知如果树根取到最大，则每个点都取到最大值。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可知宽度</a:t>
            </a:r>
            <a:r>
              <a:rPr lang="en-US" altLang="zh-CN" dirty="0" smtClean="0"/>
              <a:t>max(x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)- min(x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达到最小。因为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/>
              <a:t> &lt;=</a:t>
            </a:r>
            <a:r>
              <a:rPr lang="en-US" altLang="zh-CN" dirty="0" smtClean="0"/>
              <a:t>0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取最大，说明负数轴上尽量往右，是一个最大压缩的过程。</a:t>
            </a:r>
            <a:endParaRPr lang="en-US" altLang="zh-CN" dirty="0"/>
          </a:p>
        </p:txBody>
      </p:sp>
      <p:sp>
        <p:nvSpPr>
          <p:cNvPr id="21" name="椭圆 20"/>
          <p:cNvSpPr/>
          <p:nvPr/>
        </p:nvSpPr>
        <p:spPr>
          <a:xfrm>
            <a:off x="5804297" y="2564904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V0</a:t>
            </a:r>
            <a:endParaRPr lang="zh-CN" altLang="en-US" sz="1000" dirty="0"/>
          </a:p>
        </p:txBody>
      </p:sp>
      <p:sp>
        <p:nvSpPr>
          <p:cNvPr id="22" name="椭圆 21"/>
          <p:cNvSpPr/>
          <p:nvPr/>
        </p:nvSpPr>
        <p:spPr>
          <a:xfrm>
            <a:off x="7020272" y="2060848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V1</a:t>
            </a:r>
            <a:endParaRPr lang="zh-CN" altLang="en-US" sz="1000" dirty="0"/>
          </a:p>
        </p:txBody>
      </p:sp>
      <p:sp>
        <p:nvSpPr>
          <p:cNvPr id="23" name="椭圆 22"/>
          <p:cNvSpPr/>
          <p:nvPr/>
        </p:nvSpPr>
        <p:spPr>
          <a:xfrm>
            <a:off x="6973887" y="3212976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V3</a:t>
            </a:r>
            <a:endParaRPr lang="zh-CN" altLang="en-US" sz="1000" dirty="0"/>
          </a:p>
        </p:txBody>
      </p:sp>
      <p:sp>
        <p:nvSpPr>
          <p:cNvPr id="24" name="椭圆 23"/>
          <p:cNvSpPr/>
          <p:nvPr/>
        </p:nvSpPr>
        <p:spPr>
          <a:xfrm>
            <a:off x="7964537" y="2627294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V2</a:t>
            </a:r>
            <a:endParaRPr lang="zh-CN" altLang="en-US" sz="1000" dirty="0"/>
          </a:p>
        </p:txBody>
      </p:sp>
      <p:cxnSp>
        <p:nvCxnSpPr>
          <p:cNvPr id="25" name="直接箭头连接符 24"/>
          <p:cNvCxnSpPr>
            <a:stCxn id="21" idx="7"/>
            <a:endCxn id="22" idx="2"/>
          </p:cNvCxnSpPr>
          <p:nvPr/>
        </p:nvCxnSpPr>
        <p:spPr>
          <a:xfrm flipV="1">
            <a:off x="6295998" y="2267871"/>
            <a:ext cx="724274" cy="3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2"/>
          </p:cNvCxnSpPr>
          <p:nvPr/>
        </p:nvCxnSpPr>
        <p:spPr>
          <a:xfrm flipH="1">
            <a:off x="6380361" y="2834317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5"/>
            <a:endCxn id="23" idx="1"/>
          </p:cNvCxnSpPr>
          <p:nvPr/>
        </p:nvCxnSpPr>
        <p:spPr>
          <a:xfrm>
            <a:off x="6295998" y="2918314"/>
            <a:ext cx="762252" cy="35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6"/>
            <a:endCxn id="24" idx="1"/>
          </p:cNvCxnSpPr>
          <p:nvPr/>
        </p:nvCxnSpPr>
        <p:spPr>
          <a:xfrm>
            <a:off x="7596336" y="2267871"/>
            <a:ext cx="452564" cy="42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3"/>
            <a:endCxn id="23" idx="7"/>
          </p:cNvCxnSpPr>
          <p:nvPr/>
        </p:nvCxnSpPr>
        <p:spPr>
          <a:xfrm flipH="1">
            <a:off x="7465588" y="2980704"/>
            <a:ext cx="583312" cy="29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6990" y="21955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43906" y="2564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53165" y="3033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08084" y="222333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66165" y="3050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652169" y="2592665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</a:t>
            </a:r>
            <a:endParaRPr lang="zh-CN" altLang="en-US" sz="1000" dirty="0"/>
          </a:p>
        </p:txBody>
      </p:sp>
      <p:cxnSp>
        <p:nvCxnSpPr>
          <p:cNvPr id="37" name="直接箭头连接符 36"/>
          <p:cNvCxnSpPr>
            <a:stCxn id="35" idx="7"/>
            <a:endCxn id="22" idx="1"/>
          </p:cNvCxnSpPr>
          <p:nvPr/>
        </p:nvCxnSpPr>
        <p:spPr>
          <a:xfrm flipV="1">
            <a:off x="5143870" y="2121484"/>
            <a:ext cx="1960765" cy="531817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6"/>
            <a:endCxn id="21" idx="2"/>
          </p:cNvCxnSpPr>
          <p:nvPr/>
        </p:nvCxnSpPr>
        <p:spPr>
          <a:xfrm flipV="1">
            <a:off x="5228233" y="2771927"/>
            <a:ext cx="576064" cy="27761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4"/>
            <a:endCxn id="23" idx="2"/>
          </p:cNvCxnSpPr>
          <p:nvPr/>
        </p:nvCxnSpPr>
        <p:spPr>
          <a:xfrm>
            <a:off x="4940201" y="3006711"/>
            <a:ext cx="2033686" cy="413288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5"/>
            <a:endCxn id="24" idx="3"/>
          </p:cNvCxnSpPr>
          <p:nvPr/>
        </p:nvCxnSpPr>
        <p:spPr>
          <a:xfrm>
            <a:off x="5143870" y="2946075"/>
            <a:ext cx="2905030" cy="34629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1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差分约束的最大距离问题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max(x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-x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)=?</a:t>
            </a:r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为源点，求最短距离</a:t>
            </a:r>
            <a:r>
              <a:rPr lang="en-US" altLang="zh-CN" dirty="0" smtClean="0"/>
              <a:t>&amp;(x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), 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 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-x</a:t>
            </a:r>
            <a:r>
              <a:rPr lang="en-US" altLang="zh-CN" baseline="-25000" dirty="0" smtClean="0"/>
              <a:t>0</a:t>
            </a:r>
            <a:r>
              <a:rPr lang="en-US" altLang="zh-CN" dirty="0"/>
              <a:t> </a:t>
            </a:r>
            <a:r>
              <a:rPr lang="en-US" altLang="zh-CN" dirty="0" smtClean="0"/>
              <a:t>&lt;=&amp;(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,x</a:t>
            </a:r>
            <a:r>
              <a:rPr lang="en-US" altLang="zh-CN" baseline="-25000" dirty="0"/>
              <a:t>i</a:t>
            </a:r>
            <a:r>
              <a:rPr lang="en-US" altLang="zh-CN" dirty="0"/>
              <a:t>), </a:t>
            </a:r>
            <a:r>
              <a:rPr lang="zh-CN" altLang="en-US" dirty="0" smtClean="0"/>
              <a:t>故</a:t>
            </a:r>
            <a:r>
              <a:rPr lang="en-US" altLang="zh-CN" dirty="0" smtClean="0"/>
              <a:t> </a:t>
            </a:r>
            <a:r>
              <a:rPr lang="en-US" altLang="zh-CN" dirty="0"/>
              <a:t>max(x</a:t>
            </a:r>
            <a:r>
              <a:rPr lang="en-US" altLang="zh-CN" baseline="-25000" dirty="0"/>
              <a:t>i</a:t>
            </a:r>
            <a:r>
              <a:rPr lang="en-US" altLang="zh-CN" dirty="0"/>
              <a:t>-x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)=</a:t>
            </a:r>
            <a:r>
              <a:rPr lang="en-US" altLang="zh-CN" dirty="0"/>
              <a:t> &amp;(x</a:t>
            </a:r>
            <a:r>
              <a:rPr lang="en-US" altLang="zh-CN" baseline="-25000" dirty="0"/>
              <a:t>0</a:t>
            </a:r>
            <a:r>
              <a:rPr lang="en-US" altLang="zh-CN" dirty="0"/>
              <a:t>,x</a:t>
            </a:r>
            <a:r>
              <a:rPr lang="en-US" altLang="zh-CN" baseline="-25000" dirty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min(x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-x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)=?</a:t>
            </a:r>
          </a:p>
          <a:p>
            <a:pPr lvl="1"/>
            <a:r>
              <a:rPr lang="en-US" altLang="zh-CN" dirty="0" smtClean="0"/>
              <a:t>min(x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-x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)= - max(x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-x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6" name="椭圆 35"/>
          <p:cNvSpPr/>
          <p:nvPr/>
        </p:nvSpPr>
        <p:spPr>
          <a:xfrm>
            <a:off x="4860032" y="1988840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V0</a:t>
            </a:r>
            <a:endParaRPr lang="zh-CN" altLang="en-US" sz="1000" dirty="0"/>
          </a:p>
        </p:txBody>
      </p:sp>
      <p:sp>
        <p:nvSpPr>
          <p:cNvPr id="39" name="椭圆 38"/>
          <p:cNvSpPr/>
          <p:nvPr/>
        </p:nvSpPr>
        <p:spPr>
          <a:xfrm>
            <a:off x="6076007" y="1484784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V1</a:t>
            </a:r>
            <a:endParaRPr lang="zh-CN" altLang="en-US" sz="1000" dirty="0"/>
          </a:p>
        </p:txBody>
      </p:sp>
      <p:sp>
        <p:nvSpPr>
          <p:cNvPr id="40" name="椭圆 39"/>
          <p:cNvSpPr/>
          <p:nvPr/>
        </p:nvSpPr>
        <p:spPr>
          <a:xfrm>
            <a:off x="6029622" y="2636912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V3</a:t>
            </a:r>
            <a:endParaRPr lang="zh-CN" altLang="en-US" sz="1000" dirty="0"/>
          </a:p>
        </p:txBody>
      </p:sp>
      <p:sp>
        <p:nvSpPr>
          <p:cNvPr id="41" name="椭圆 40"/>
          <p:cNvSpPr/>
          <p:nvPr/>
        </p:nvSpPr>
        <p:spPr>
          <a:xfrm>
            <a:off x="7020272" y="2051230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V2</a:t>
            </a:r>
            <a:endParaRPr lang="zh-CN" altLang="en-US" sz="1000" dirty="0"/>
          </a:p>
        </p:txBody>
      </p:sp>
      <p:cxnSp>
        <p:nvCxnSpPr>
          <p:cNvPr id="43" name="直接箭头连接符 42"/>
          <p:cNvCxnSpPr>
            <a:stCxn id="36" idx="7"/>
            <a:endCxn id="39" idx="2"/>
          </p:cNvCxnSpPr>
          <p:nvPr/>
        </p:nvCxnSpPr>
        <p:spPr>
          <a:xfrm flipV="1">
            <a:off x="5351733" y="1691807"/>
            <a:ext cx="724274" cy="3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>
            <a:off x="5436096" y="2195863"/>
            <a:ext cx="1584176" cy="6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5"/>
            <a:endCxn id="40" idx="1"/>
          </p:cNvCxnSpPr>
          <p:nvPr/>
        </p:nvCxnSpPr>
        <p:spPr>
          <a:xfrm>
            <a:off x="5351733" y="2342250"/>
            <a:ext cx="762252" cy="35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6"/>
            <a:endCxn id="41" idx="1"/>
          </p:cNvCxnSpPr>
          <p:nvPr/>
        </p:nvCxnSpPr>
        <p:spPr>
          <a:xfrm>
            <a:off x="6652071" y="1691807"/>
            <a:ext cx="452564" cy="42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1" idx="3"/>
            <a:endCxn id="40" idx="7"/>
          </p:cNvCxnSpPr>
          <p:nvPr/>
        </p:nvCxnSpPr>
        <p:spPr>
          <a:xfrm flipH="1">
            <a:off x="6521323" y="2404640"/>
            <a:ext cx="583312" cy="29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02725" y="1619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99641" y="1988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08900" y="2457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63819" y="16472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721900" y="2474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5487"/>
            <a:ext cx="44481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05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个如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,b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的连续整数区间</a:t>
            </a:r>
            <a:r>
              <a:rPr lang="en-US" altLang="zh-CN" dirty="0" smtClean="0"/>
              <a:t>. </a:t>
            </a:r>
            <a:r>
              <a:rPr lang="zh-CN" altLang="en-US" dirty="0"/>
              <a:t> </a:t>
            </a:r>
            <a:r>
              <a:rPr lang="zh-CN" altLang="en-US" dirty="0" smtClean="0"/>
              <a:t>有一个集合</a:t>
            </a:r>
            <a:r>
              <a:rPr lang="en-US" altLang="zh-CN" dirty="0" smtClean="0"/>
              <a:t>X</a:t>
            </a:r>
            <a:r>
              <a:rPr lang="zh-CN" altLang="en-US" dirty="0" smtClean="0"/>
              <a:t>包含每个</a:t>
            </a:r>
            <a:r>
              <a:rPr lang="en-US" altLang="zh-CN" dirty="0"/>
              <a:t>[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,b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中至少两个元素，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最少要包含几个元素？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输入范例：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smtClean="0"/>
              <a:t>3,4,5,6],[2,3,4],[0,1,2],[4,5,6,7]</a:t>
            </a:r>
          </a:p>
          <a:p>
            <a:pPr latinLnBrk="1"/>
            <a:r>
              <a:rPr lang="zh-CN" altLang="en-US" dirty="0" smtClean="0"/>
              <a:t>输出范例</a:t>
            </a:r>
            <a:r>
              <a:rPr lang="en-US" altLang="zh-CN" dirty="0" smtClean="0"/>
              <a:t>: 4,X=[0,2,4,5]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81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给定</a:t>
            </a:r>
            <a:r>
              <a:rPr lang="zh-CN" altLang="en-US" dirty="0" smtClean="0"/>
              <a:t>一</a:t>
            </a:r>
            <a:r>
              <a:rPr lang="zh-CN" altLang="en-US" dirty="0" smtClean="0"/>
              <a:t>有向图</a:t>
            </a:r>
            <a:r>
              <a:rPr lang="en-US" altLang="zh-CN" dirty="0" smtClean="0"/>
              <a:t>G=(V,E)</a:t>
            </a:r>
            <a:r>
              <a:rPr lang="zh-CN" altLang="en-US" dirty="0" smtClean="0"/>
              <a:t>，记</a:t>
            </a:r>
            <a:r>
              <a:rPr lang="en-US" altLang="zh-CN" dirty="0" smtClean="0"/>
              <a:t>&amp;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/>
              <a:t>v</a:t>
            </a:r>
            <a:r>
              <a:rPr lang="zh-CN" altLang="en-US" dirty="0" smtClean="0"/>
              <a:t>的最短路径长度，则对任意的</a:t>
            </a:r>
            <a:r>
              <a:rPr lang="zh-CN" altLang="en-US" dirty="0"/>
              <a:t>顶点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，</a:t>
            </a:r>
            <a:r>
              <a:rPr lang="zh-CN" altLang="en-US" dirty="0"/>
              <a:t>满足</a:t>
            </a:r>
            <a:r>
              <a:rPr lang="zh-CN" altLang="en-US" dirty="0" smtClean="0"/>
              <a:t>三角形不等式：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&amp;(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&lt;= &amp;(</a:t>
            </a:r>
            <a:r>
              <a:rPr lang="en-US" altLang="zh-CN" dirty="0" err="1" smtClean="0"/>
              <a:t>u,x</a:t>
            </a:r>
            <a:r>
              <a:rPr lang="en-US" altLang="zh-CN" dirty="0" smtClean="0"/>
              <a:t>) +&amp;(</a:t>
            </a:r>
            <a:r>
              <a:rPr lang="en-US" altLang="zh-CN" dirty="0" err="1" smtClean="0"/>
              <a:t>x,v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295637" y="3864298"/>
            <a:ext cx="1908212" cy="665369"/>
          </a:xfrm>
          <a:custGeom>
            <a:avLst/>
            <a:gdLst>
              <a:gd name="connsiteX0" fmla="*/ 0 w 2946400"/>
              <a:gd name="connsiteY0" fmla="*/ 665369 h 665369"/>
              <a:gd name="connsiteX1" fmla="*/ 1032933 w 2946400"/>
              <a:gd name="connsiteY1" fmla="*/ 13435 h 665369"/>
              <a:gd name="connsiteX2" fmla="*/ 2125133 w 2946400"/>
              <a:gd name="connsiteY2" fmla="*/ 216635 h 665369"/>
              <a:gd name="connsiteX3" fmla="*/ 2946400 w 2946400"/>
              <a:gd name="connsiteY3" fmla="*/ 115035 h 6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665369">
                <a:moveTo>
                  <a:pt x="0" y="665369"/>
                </a:moveTo>
                <a:cubicBezTo>
                  <a:pt x="339372" y="376796"/>
                  <a:pt x="678744" y="88224"/>
                  <a:pt x="1032933" y="13435"/>
                </a:cubicBezTo>
                <a:cubicBezTo>
                  <a:pt x="1387122" y="-61354"/>
                  <a:pt x="1806222" y="199702"/>
                  <a:pt x="2125133" y="216635"/>
                </a:cubicBezTo>
                <a:cubicBezTo>
                  <a:pt x="2444044" y="233568"/>
                  <a:pt x="2695222" y="174301"/>
                  <a:pt x="2946400" y="115035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V="1">
            <a:off x="3491880" y="4005065"/>
            <a:ext cx="1514541" cy="324900"/>
          </a:xfrm>
          <a:custGeom>
            <a:avLst/>
            <a:gdLst>
              <a:gd name="connsiteX0" fmla="*/ 0 w 2946400"/>
              <a:gd name="connsiteY0" fmla="*/ 665369 h 665369"/>
              <a:gd name="connsiteX1" fmla="*/ 1032933 w 2946400"/>
              <a:gd name="connsiteY1" fmla="*/ 13435 h 665369"/>
              <a:gd name="connsiteX2" fmla="*/ 2125133 w 2946400"/>
              <a:gd name="connsiteY2" fmla="*/ 216635 h 665369"/>
              <a:gd name="connsiteX3" fmla="*/ 2946400 w 2946400"/>
              <a:gd name="connsiteY3" fmla="*/ 115035 h 6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665369">
                <a:moveTo>
                  <a:pt x="0" y="665369"/>
                </a:moveTo>
                <a:cubicBezTo>
                  <a:pt x="339372" y="376796"/>
                  <a:pt x="678744" y="88224"/>
                  <a:pt x="1032933" y="13435"/>
                </a:cubicBezTo>
                <a:cubicBezTo>
                  <a:pt x="1387122" y="-61354"/>
                  <a:pt x="1806222" y="199702"/>
                  <a:pt x="2125133" y="216635"/>
                </a:cubicBezTo>
                <a:cubicBezTo>
                  <a:pt x="2444044" y="233568"/>
                  <a:pt x="2695222" y="174301"/>
                  <a:pt x="2946400" y="115035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6" y="4529667"/>
            <a:ext cx="360040" cy="3394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3848" y="3857488"/>
            <a:ext cx="360040" cy="3394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932040" y="4217414"/>
            <a:ext cx="360040" cy="3394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1475656" y="4437112"/>
            <a:ext cx="3530764" cy="339493"/>
          </a:xfrm>
          <a:custGeom>
            <a:avLst/>
            <a:gdLst>
              <a:gd name="connsiteX0" fmla="*/ 0 w 2946400"/>
              <a:gd name="connsiteY0" fmla="*/ 665369 h 665369"/>
              <a:gd name="connsiteX1" fmla="*/ 1032933 w 2946400"/>
              <a:gd name="connsiteY1" fmla="*/ 13435 h 665369"/>
              <a:gd name="connsiteX2" fmla="*/ 2125133 w 2946400"/>
              <a:gd name="connsiteY2" fmla="*/ 216635 h 665369"/>
              <a:gd name="connsiteX3" fmla="*/ 2946400 w 2946400"/>
              <a:gd name="connsiteY3" fmla="*/ 115035 h 6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665369">
                <a:moveTo>
                  <a:pt x="0" y="665369"/>
                </a:moveTo>
                <a:cubicBezTo>
                  <a:pt x="339372" y="376796"/>
                  <a:pt x="678744" y="88224"/>
                  <a:pt x="1032933" y="13435"/>
                </a:cubicBezTo>
                <a:cubicBezTo>
                  <a:pt x="1387122" y="-61354"/>
                  <a:pt x="1806222" y="199702"/>
                  <a:pt x="2125133" y="216635"/>
                </a:cubicBezTo>
                <a:cubicBezTo>
                  <a:pt x="2444044" y="233568"/>
                  <a:pt x="2695222" y="174301"/>
                  <a:pt x="2946400" y="115035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单源 最短路径问题的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源点设为</a:t>
            </a:r>
            <a:r>
              <a:rPr lang="en-US" altLang="zh-CN" dirty="0" smtClean="0"/>
              <a:t>s,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是已求最短路径顶点集合， 数组</a:t>
            </a:r>
            <a:r>
              <a:rPr lang="en-US" altLang="zh-CN" dirty="0"/>
              <a:t>d</a:t>
            </a:r>
            <a:r>
              <a:rPr lang="en-US" altLang="zh-CN" dirty="0" smtClean="0"/>
              <a:t>[i]</a:t>
            </a:r>
            <a:r>
              <a:rPr lang="zh-CN" altLang="en-US" dirty="0" smtClean="0"/>
              <a:t>是对</a:t>
            </a:r>
            <a:r>
              <a:rPr lang="zh-CN" altLang="en-US" dirty="0"/>
              <a:t>最</a:t>
            </a:r>
            <a:r>
              <a:rPr lang="zh-CN" altLang="en-US" dirty="0" smtClean="0"/>
              <a:t>短路径长度</a:t>
            </a:r>
            <a:r>
              <a:rPr lang="en-US" altLang="zh-CN" dirty="0" smtClean="0"/>
              <a:t>&amp;(</a:t>
            </a:r>
            <a:r>
              <a:rPr lang="en-US" altLang="zh-CN" dirty="0" err="1" smtClean="0"/>
              <a:t>s,i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的估计</a:t>
            </a:r>
            <a:r>
              <a:rPr lang="en-US" altLang="zh-CN" dirty="0" smtClean="0"/>
              <a:t>.Q</a:t>
            </a:r>
            <a:r>
              <a:rPr lang="zh-CN" altLang="en-US" dirty="0" smtClean="0"/>
              <a:t>是一个根据</a:t>
            </a:r>
            <a:r>
              <a:rPr lang="en-US" altLang="zh-CN" dirty="0" smtClean="0"/>
              <a:t>d[i]</a:t>
            </a:r>
            <a:r>
              <a:rPr lang="zh-CN" altLang="en-US" dirty="0" smtClean="0"/>
              <a:t>保存顶点的</a:t>
            </a:r>
            <a:r>
              <a:rPr lang="zh-CN" altLang="en-US" dirty="0" smtClean="0">
                <a:solidFill>
                  <a:srgbClr val="FF0000"/>
                </a:solidFill>
              </a:rPr>
              <a:t>优先队列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小根堆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3" y="2852936"/>
            <a:ext cx="3044423" cy="3693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d[s</a:t>
            </a:r>
            <a:r>
              <a:rPr lang="en-US" altLang="zh-CN" dirty="0"/>
              <a:t>]=0;</a:t>
            </a:r>
          </a:p>
          <a:p>
            <a:r>
              <a:rPr lang="en-US" altLang="zh-CN" dirty="0">
                <a:solidFill>
                  <a:srgbClr val="0E3BFE"/>
                </a:solidFill>
              </a:rPr>
              <a:t>for </a:t>
            </a:r>
            <a:r>
              <a:rPr lang="en-US" altLang="zh-CN" dirty="0"/>
              <a:t>each u in V-s: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d[u</a:t>
            </a:r>
            <a:r>
              <a:rPr lang="en-US" altLang="zh-CN" dirty="0"/>
              <a:t>]=∞;</a:t>
            </a:r>
          </a:p>
          <a:p>
            <a:r>
              <a:rPr lang="en-US" altLang="zh-CN" dirty="0"/>
              <a:t>S=</a:t>
            </a:r>
            <a:r>
              <a:rPr lang="el-GR" altLang="zh-CN" dirty="0"/>
              <a:t>Φ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Q=V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E3BFE"/>
                </a:solidFill>
              </a:rPr>
              <a:t>w</a:t>
            </a:r>
            <a:r>
              <a:rPr lang="en-US" altLang="zh-CN" dirty="0" smtClean="0">
                <a:solidFill>
                  <a:srgbClr val="0E3BFE"/>
                </a:solidFill>
              </a:rPr>
              <a:t>hile</a:t>
            </a:r>
            <a:r>
              <a:rPr lang="en-US" altLang="zh-CN" dirty="0" smtClean="0"/>
              <a:t> Q != </a:t>
            </a:r>
            <a:r>
              <a:rPr lang="el-GR" altLang="zh-CN" dirty="0"/>
              <a:t>Φ 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u=</a:t>
            </a:r>
            <a:r>
              <a:rPr lang="en-US" altLang="zh-CN" dirty="0" err="1" smtClean="0"/>
              <a:t>Q.pop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 = S+{u};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E3BFE"/>
                </a:solidFill>
              </a:rPr>
              <a:t>for</a:t>
            </a:r>
            <a:r>
              <a:rPr lang="en-US" altLang="zh-CN" dirty="0" smtClean="0"/>
              <a:t> each v in 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(u):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rgbClr val="FF0000"/>
                </a:solidFill>
              </a:rPr>
              <a:t>if  d[v] &gt; d[u]+w(</a:t>
            </a:r>
            <a:r>
              <a:rPr lang="en-US" altLang="zh-CN" dirty="0" err="1" smtClean="0">
                <a:solidFill>
                  <a:srgbClr val="FF0000"/>
                </a:solidFill>
              </a:rPr>
              <a:t>u,v</a:t>
            </a:r>
            <a:r>
              <a:rPr lang="en-US" altLang="zh-CN" dirty="0" smtClean="0">
                <a:solidFill>
                  <a:srgbClr val="FF0000"/>
                </a:solidFill>
              </a:rPr>
              <a:t>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d[v]=d[u]+w(</a:t>
            </a:r>
            <a:r>
              <a:rPr lang="en-US" altLang="zh-CN" dirty="0" err="1" smtClean="0">
                <a:solidFill>
                  <a:srgbClr val="FF0000"/>
                </a:solidFill>
              </a:rPr>
              <a:t>u,v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5976" y="2847461"/>
            <a:ext cx="4248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/>
              <a:t>d[u]</a:t>
            </a:r>
            <a:r>
              <a:rPr lang="zh-CN" altLang="en-US" dirty="0"/>
              <a:t>是对</a:t>
            </a:r>
            <a:r>
              <a:rPr lang="pl-PL" altLang="zh-CN" dirty="0"/>
              <a:t> </a:t>
            </a:r>
            <a:r>
              <a:rPr lang="en-US" altLang="zh-CN" dirty="0"/>
              <a:t>&amp;(</a:t>
            </a:r>
            <a:r>
              <a:rPr lang="en-US" altLang="zh-CN" dirty="0" err="1" smtClean="0"/>
              <a:t>s,u</a:t>
            </a:r>
            <a:r>
              <a:rPr lang="en-US" altLang="zh-CN" dirty="0" smtClean="0"/>
              <a:t>)</a:t>
            </a:r>
            <a:r>
              <a:rPr lang="zh-CN" altLang="en-US" dirty="0"/>
              <a:t>的估计，</a:t>
            </a:r>
            <a:r>
              <a:rPr lang="zh-CN" altLang="en-US" dirty="0" smtClean="0"/>
              <a:t>根据三角形不等式，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&amp;(</a:t>
            </a:r>
            <a:r>
              <a:rPr lang="en-US" altLang="zh-CN" dirty="0" err="1" smtClean="0"/>
              <a:t>s,v</a:t>
            </a:r>
            <a:r>
              <a:rPr lang="en-US" altLang="zh-CN" dirty="0" smtClean="0"/>
              <a:t>) &lt;= &amp;(</a:t>
            </a:r>
            <a:r>
              <a:rPr lang="en-US" altLang="zh-CN" dirty="0" err="1" smtClean="0"/>
              <a:t>s,u</a:t>
            </a:r>
            <a:r>
              <a:rPr lang="en-US" altLang="zh-CN" dirty="0" smtClean="0"/>
              <a:t>)+&amp;(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&lt;=d[u]+w(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而如果</a:t>
            </a:r>
            <a:r>
              <a:rPr lang="en-US" altLang="zh-CN" dirty="0"/>
              <a:t>d[v] &gt; d[u]+w(</a:t>
            </a:r>
            <a:r>
              <a:rPr lang="en-US" altLang="zh-CN" dirty="0" err="1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d[v]</a:t>
            </a:r>
            <a:r>
              <a:rPr lang="zh-CN" altLang="en-US" dirty="0"/>
              <a:t>应该变成</a:t>
            </a:r>
            <a:r>
              <a:rPr lang="zh-CN" altLang="en-US" dirty="0" smtClean="0"/>
              <a:t>更合适的估计</a:t>
            </a:r>
            <a:r>
              <a:rPr lang="en-US" altLang="zh-CN" dirty="0"/>
              <a:t>d[u]+w(</a:t>
            </a:r>
            <a:r>
              <a:rPr lang="en-US" altLang="zh-CN" dirty="0" err="1"/>
              <a:t>u,v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这个操作称为对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E3BFE"/>
                </a:solidFill>
              </a:rPr>
              <a:t>“松弛”，</a:t>
            </a:r>
            <a:r>
              <a:rPr lang="zh-CN" altLang="en-US" dirty="0" smtClean="0"/>
              <a:t>算法经过多次松弛后，最后每个</a:t>
            </a:r>
            <a:r>
              <a:rPr lang="en-US" altLang="zh-CN" dirty="0" smtClean="0"/>
              <a:t>d[i]</a:t>
            </a:r>
            <a:r>
              <a:rPr lang="zh-CN" altLang="en-US" dirty="0" smtClean="0"/>
              <a:t>里存放的是</a:t>
            </a:r>
            <a:r>
              <a:rPr lang="en-US" altLang="zh-CN" dirty="0" smtClean="0"/>
              <a:t>&amp;(</a:t>
            </a:r>
            <a:r>
              <a:rPr lang="en-US" altLang="zh-CN" dirty="0" err="1" smtClean="0"/>
              <a:t>s,i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总松弛时间</a:t>
            </a:r>
            <a:r>
              <a:rPr lang="en-US" altLang="zh-CN" dirty="0" smtClean="0"/>
              <a:t>=E,  </a:t>
            </a:r>
            <a:r>
              <a:rPr lang="zh-CN" altLang="en-US" dirty="0" smtClean="0"/>
              <a:t>总</a:t>
            </a:r>
            <a:r>
              <a:rPr lang="en-US" altLang="zh-CN" dirty="0" smtClean="0"/>
              <a:t>pop()</a:t>
            </a:r>
            <a:r>
              <a:rPr lang="zh-CN" altLang="en-US" dirty="0" smtClean="0"/>
              <a:t>时间</a:t>
            </a:r>
            <a:r>
              <a:rPr lang="en-US" altLang="zh-CN" dirty="0" err="1" smtClean="0"/>
              <a:t>Vlog</a:t>
            </a:r>
            <a:r>
              <a:rPr lang="en-US" altLang="zh-CN" dirty="0" smtClean="0"/>
              <a:t>(v),</a:t>
            </a:r>
          </a:p>
          <a:p>
            <a:r>
              <a:rPr lang="en-US" altLang="zh-CN" dirty="0" smtClean="0"/>
              <a:t>Time=O(</a:t>
            </a:r>
            <a:r>
              <a:rPr lang="en-US" altLang="zh-CN" dirty="0" err="1" smtClean="0"/>
              <a:t>E+Vlog</a:t>
            </a:r>
            <a:r>
              <a:rPr lang="en-US" altLang="zh-CN" dirty="0" smtClean="0"/>
              <a:t>(V))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" name="图片 269320" descr="7-2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671776"/>
            <a:ext cx="3671887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 flipH="1">
            <a:off x="5508104" y="1988840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 0     1     2    3    4    5</a:t>
            </a:r>
          </a:p>
          <a:p>
            <a:r>
              <a:rPr lang="en-US" altLang="zh-CN" dirty="0" smtClean="0"/>
              <a:t>    0     ∞    ∞    ∞    ∞   ∞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   50   10   </a:t>
            </a:r>
            <a:r>
              <a:rPr lang="en-US" altLang="zh-CN" dirty="0"/>
              <a:t>∞    </a:t>
            </a:r>
            <a:r>
              <a:rPr lang="en-US" altLang="zh-CN" dirty="0" smtClean="0"/>
              <a:t>45  ∞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   50  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  25   45  </a:t>
            </a:r>
            <a:r>
              <a:rPr lang="en-US" altLang="zh-CN" dirty="0"/>
              <a:t>∞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   45  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25</a:t>
            </a:r>
            <a:r>
              <a:rPr lang="en-US" altLang="zh-CN" dirty="0" smtClean="0"/>
              <a:t>   45  ∞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0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45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25</a:t>
            </a:r>
            <a:r>
              <a:rPr lang="en-US" altLang="zh-CN" dirty="0" smtClean="0"/>
              <a:t>   45  </a:t>
            </a:r>
            <a:r>
              <a:rPr lang="en-US" altLang="zh-CN" dirty="0"/>
              <a:t>∞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0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45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25</a:t>
            </a:r>
            <a:r>
              <a:rPr lang="en-US" altLang="zh-CN" dirty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45</a:t>
            </a:r>
            <a:r>
              <a:rPr lang="en-US" altLang="zh-CN" dirty="0" smtClean="0"/>
              <a:t>  </a:t>
            </a:r>
            <a:r>
              <a:rPr lang="en-US" altLang="zh-CN" dirty="0"/>
              <a:t>∞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0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45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25</a:t>
            </a:r>
            <a:r>
              <a:rPr lang="en-US" altLang="zh-CN" dirty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45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∞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5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算法有限制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 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&gt;= 0. </a:t>
            </a:r>
            <a:r>
              <a:rPr lang="zh-CN" altLang="en-US" dirty="0" smtClean="0"/>
              <a:t>不适合有</a:t>
            </a:r>
            <a:r>
              <a:rPr lang="zh-CN" altLang="en-US" dirty="0" smtClean="0">
                <a:solidFill>
                  <a:srgbClr val="FF0000"/>
                </a:solidFill>
              </a:rPr>
              <a:t>负环</a:t>
            </a:r>
            <a:r>
              <a:rPr lang="zh-CN" altLang="en-US" dirty="0" smtClean="0"/>
              <a:t>的权，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上图的</a:t>
            </a:r>
            <a:r>
              <a:rPr lang="en-US" altLang="zh-CN" dirty="0" smtClean="0"/>
              <a:t>&amp;(</a:t>
            </a:r>
            <a:r>
              <a:rPr lang="en-US" altLang="zh-CN" dirty="0" err="1" smtClean="0"/>
              <a:t>s,v</a:t>
            </a:r>
            <a:r>
              <a:rPr lang="en-US" altLang="zh-CN" dirty="0" smtClean="0"/>
              <a:t>)=-∞,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算法只是进行</a:t>
            </a:r>
            <a:r>
              <a:rPr lang="en-US" altLang="zh-CN" dirty="0"/>
              <a:t>E</a:t>
            </a:r>
            <a:r>
              <a:rPr lang="zh-CN" altLang="en-US" dirty="0" smtClean="0"/>
              <a:t>次松弛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</a:t>
            </a:r>
            <a:r>
              <a:rPr lang="zh-CN" altLang="en-US" dirty="0" smtClean="0"/>
              <a:t>会得到</a:t>
            </a:r>
            <a:r>
              <a:rPr lang="en-US" altLang="zh-CN" dirty="0"/>
              <a:t>)=-</a:t>
            </a:r>
            <a:r>
              <a:rPr lang="en-US" altLang="zh-CN" dirty="0" smtClean="0"/>
              <a:t>∞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任意多边形 3"/>
          <p:cNvSpPr/>
          <p:nvPr/>
        </p:nvSpPr>
        <p:spPr>
          <a:xfrm>
            <a:off x="2015717" y="3216226"/>
            <a:ext cx="1188131" cy="665369"/>
          </a:xfrm>
          <a:custGeom>
            <a:avLst/>
            <a:gdLst>
              <a:gd name="connsiteX0" fmla="*/ 0 w 2946400"/>
              <a:gd name="connsiteY0" fmla="*/ 665369 h 665369"/>
              <a:gd name="connsiteX1" fmla="*/ 1032933 w 2946400"/>
              <a:gd name="connsiteY1" fmla="*/ 13435 h 665369"/>
              <a:gd name="connsiteX2" fmla="*/ 2125133 w 2946400"/>
              <a:gd name="connsiteY2" fmla="*/ 216635 h 665369"/>
              <a:gd name="connsiteX3" fmla="*/ 2946400 w 2946400"/>
              <a:gd name="connsiteY3" fmla="*/ 115035 h 6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665369">
                <a:moveTo>
                  <a:pt x="0" y="665369"/>
                </a:moveTo>
                <a:cubicBezTo>
                  <a:pt x="339372" y="376796"/>
                  <a:pt x="678744" y="88224"/>
                  <a:pt x="1032933" y="13435"/>
                </a:cubicBezTo>
                <a:cubicBezTo>
                  <a:pt x="1387122" y="-61354"/>
                  <a:pt x="1806222" y="199702"/>
                  <a:pt x="2125133" y="216635"/>
                </a:cubicBezTo>
                <a:cubicBezTo>
                  <a:pt x="2444044" y="233568"/>
                  <a:pt x="2695222" y="174301"/>
                  <a:pt x="2946400" y="115035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10580936" flipV="1">
            <a:off x="3572371" y="3190638"/>
            <a:ext cx="1032178" cy="299275"/>
          </a:xfrm>
          <a:custGeom>
            <a:avLst/>
            <a:gdLst>
              <a:gd name="connsiteX0" fmla="*/ 0 w 2946400"/>
              <a:gd name="connsiteY0" fmla="*/ 665369 h 665369"/>
              <a:gd name="connsiteX1" fmla="*/ 1032933 w 2946400"/>
              <a:gd name="connsiteY1" fmla="*/ 13435 h 665369"/>
              <a:gd name="connsiteX2" fmla="*/ 2125133 w 2946400"/>
              <a:gd name="connsiteY2" fmla="*/ 216635 h 665369"/>
              <a:gd name="connsiteX3" fmla="*/ 2946400 w 2946400"/>
              <a:gd name="connsiteY3" fmla="*/ 115035 h 6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665369">
                <a:moveTo>
                  <a:pt x="0" y="665369"/>
                </a:moveTo>
                <a:cubicBezTo>
                  <a:pt x="339372" y="376796"/>
                  <a:pt x="678744" y="88224"/>
                  <a:pt x="1032933" y="13435"/>
                </a:cubicBezTo>
                <a:cubicBezTo>
                  <a:pt x="1387122" y="-61354"/>
                  <a:pt x="1806222" y="199702"/>
                  <a:pt x="2125133" y="216635"/>
                </a:cubicBezTo>
                <a:cubicBezTo>
                  <a:pt x="2444044" y="233568"/>
                  <a:pt x="2695222" y="174301"/>
                  <a:pt x="2946400" y="115035"/>
                </a:cubicBezTo>
              </a:path>
            </a:pathLst>
          </a:cu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835696" y="3881595"/>
            <a:ext cx="360040" cy="3394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03848" y="3209416"/>
            <a:ext cx="360040" cy="3394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572000" y="3399595"/>
            <a:ext cx="360040" cy="3394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454317" y="3581813"/>
            <a:ext cx="1303867" cy="629584"/>
          </a:xfrm>
          <a:custGeom>
            <a:avLst/>
            <a:gdLst>
              <a:gd name="connsiteX0" fmla="*/ 1303867 w 1303867"/>
              <a:gd name="connsiteY0" fmla="*/ 194734 h 629584"/>
              <a:gd name="connsiteX1" fmla="*/ 330200 w 1303867"/>
              <a:gd name="connsiteY1" fmla="*/ 626534 h 629584"/>
              <a:gd name="connsiteX2" fmla="*/ 0 w 1303867"/>
              <a:gd name="connsiteY2" fmla="*/ 0 h 6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867" h="629584">
                <a:moveTo>
                  <a:pt x="1303867" y="194734"/>
                </a:moveTo>
                <a:cubicBezTo>
                  <a:pt x="925689" y="426862"/>
                  <a:pt x="547511" y="658990"/>
                  <a:pt x="330200" y="626534"/>
                </a:cubicBezTo>
                <a:cubicBezTo>
                  <a:pt x="112889" y="594078"/>
                  <a:pt x="56444" y="297039"/>
                  <a:pt x="0" y="0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119262" y="2818584"/>
            <a:ext cx="360040" cy="3394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>
            <a:off x="4931131" y="2920161"/>
            <a:ext cx="1188131" cy="665369"/>
          </a:xfrm>
          <a:custGeom>
            <a:avLst/>
            <a:gdLst>
              <a:gd name="connsiteX0" fmla="*/ 0 w 2946400"/>
              <a:gd name="connsiteY0" fmla="*/ 665369 h 665369"/>
              <a:gd name="connsiteX1" fmla="*/ 1032933 w 2946400"/>
              <a:gd name="connsiteY1" fmla="*/ 13435 h 665369"/>
              <a:gd name="connsiteX2" fmla="*/ 2125133 w 2946400"/>
              <a:gd name="connsiteY2" fmla="*/ 216635 h 665369"/>
              <a:gd name="connsiteX3" fmla="*/ 2946400 w 2946400"/>
              <a:gd name="connsiteY3" fmla="*/ 115035 h 6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665369">
                <a:moveTo>
                  <a:pt x="0" y="665369"/>
                </a:moveTo>
                <a:cubicBezTo>
                  <a:pt x="339372" y="376796"/>
                  <a:pt x="678744" y="88224"/>
                  <a:pt x="1032933" y="13435"/>
                </a:cubicBezTo>
                <a:cubicBezTo>
                  <a:pt x="1387122" y="-61354"/>
                  <a:pt x="1806222" y="199702"/>
                  <a:pt x="2125133" y="216635"/>
                </a:cubicBezTo>
                <a:cubicBezTo>
                  <a:pt x="2444044" y="233568"/>
                  <a:pt x="2695222" y="174301"/>
                  <a:pt x="2946400" y="115035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1844824"/>
            <a:ext cx="4032448" cy="3693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d[s</a:t>
            </a:r>
            <a:r>
              <a:rPr lang="en-US" altLang="zh-CN" dirty="0"/>
              <a:t>]=0;</a:t>
            </a:r>
          </a:p>
          <a:p>
            <a:r>
              <a:rPr lang="en-US" altLang="zh-CN" dirty="0">
                <a:solidFill>
                  <a:srgbClr val="0E3BFE"/>
                </a:solidFill>
              </a:rPr>
              <a:t>for </a:t>
            </a:r>
            <a:r>
              <a:rPr lang="en-US" altLang="zh-CN" dirty="0"/>
              <a:t>each u in V-s: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d[u</a:t>
            </a:r>
            <a:r>
              <a:rPr lang="en-US" altLang="zh-CN" dirty="0"/>
              <a:t>]=∞;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E3BFE"/>
                </a:solidFill>
              </a:rPr>
              <a:t>for</a:t>
            </a:r>
            <a:r>
              <a:rPr lang="en-US" altLang="zh-CN" dirty="0" smtClean="0"/>
              <a:t>  i=1 to |V|-1:   //</a:t>
            </a:r>
            <a:r>
              <a:rPr lang="zh-CN" altLang="en-US" dirty="0" smtClean="0"/>
              <a:t>松弛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E3BFE"/>
                </a:solidFill>
              </a:rPr>
              <a:t>     for</a:t>
            </a:r>
            <a:r>
              <a:rPr lang="en-US" altLang="zh-CN" dirty="0" smtClean="0"/>
              <a:t> each edge(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in 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rgbClr val="FF0000"/>
                </a:solidFill>
              </a:rPr>
              <a:t>if  d[v] &gt; d[u]+w(</a:t>
            </a:r>
            <a:r>
              <a:rPr lang="en-US" altLang="zh-CN" dirty="0" err="1" smtClean="0">
                <a:solidFill>
                  <a:srgbClr val="FF0000"/>
                </a:solidFill>
              </a:rPr>
              <a:t>u,v</a:t>
            </a:r>
            <a:r>
              <a:rPr lang="en-US" altLang="zh-CN" dirty="0" smtClean="0">
                <a:solidFill>
                  <a:srgbClr val="FF0000"/>
                </a:solidFill>
              </a:rPr>
              <a:t>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d[v]=d[u]+w(</a:t>
            </a:r>
            <a:r>
              <a:rPr lang="en-US" altLang="zh-CN" dirty="0" err="1" smtClean="0">
                <a:solidFill>
                  <a:srgbClr val="FF0000"/>
                </a:solidFill>
              </a:rPr>
              <a:t>u,v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E3BFE"/>
                </a:solidFill>
              </a:rPr>
              <a:t>for</a:t>
            </a:r>
            <a:r>
              <a:rPr lang="en-US" altLang="zh-CN" dirty="0"/>
              <a:t> each edge(</a:t>
            </a:r>
            <a:r>
              <a:rPr lang="en-US" altLang="zh-CN" dirty="0" err="1"/>
              <a:t>u,v</a:t>
            </a:r>
            <a:r>
              <a:rPr lang="en-US" altLang="zh-CN" dirty="0"/>
              <a:t>) in E</a:t>
            </a:r>
            <a:r>
              <a:rPr lang="en-US" altLang="zh-CN" dirty="0" smtClean="0"/>
              <a:t>:   //</a:t>
            </a:r>
            <a:r>
              <a:rPr lang="zh-CN" altLang="en-US" dirty="0" smtClean="0"/>
              <a:t>检查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if  </a:t>
            </a:r>
            <a:r>
              <a:rPr lang="en-US" altLang="zh-CN" dirty="0"/>
              <a:t>d[v] &gt; d[u]+w(</a:t>
            </a:r>
            <a:r>
              <a:rPr lang="en-US" altLang="zh-CN" dirty="0" err="1"/>
              <a:t>u,v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报告有负的环。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       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121708"/>
            <a:ext cx="43107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E3BFE"/>
                </a:solidFill>
              </a:rPr>
              <a:t>可以处理负权问题。</a:t>
            </a:r>
            <a:endParaRPr lang="en-US" altLang="zh-CN" dirty="0" smtClean="0">
              <a:solidFill>
                <a:srgbClr val="0E3BFE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d[s]=0, </a:t>
            </a:r>
            <a:r>
              <a:rPr lang="zh-CN" altLang="en-US" dirty="0" smtClean="0"/>
              <a:t>最短路径的起点处理完，</a:t>
            </a:r>
            <a:endParaRPr lang="en-US" altLang="zh-CN" dirty="0" smtClean="0"/>
          </a:p>
          <a:p>
            <a:r>
              <a:rPr lang="en-US" altLang="zh-CN" dirty="0" smtClean="0"/>
              <a:t>i=1</a:t>
            </a:r>
            <a:r>
              <a:rPr lang="zh-CN" altLang="en-US" dirty="0" smtClean="0"/>
              <a:t>时，</a:t>
            </a:r>
            <a:r>
              <a:rPr lang="zh-CN" altLang="en-US" dirty="0"/>
              <a:t>最短</a:t>
            </a:r>
            <a:r>
              <a:rPr lang="zh-CN" altLang="en-US" dirty="0" smtClean="0"/>
              <a:t>路径上的第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</a:t>
            </a:r>
            <a:r>
              <a:rPr lang="zh-CN" altLang="en-US" dirty="0"/>
              <a:t>处理</a:t>
            </a:r>
            <a:r>
              <a:rPr lang="zh-CN" altLang="en-US" dirty="0" smtClean="0"/>
              <a:t>完，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en-US" altLang="zh-CN" dirty="0" smtClean="0"/>
              <a:t>i=|V|-1</a:t>
            </a:r>
            <a:r>
              <a:rPr lang="zh-CN" altLang="en-US" dirty="0" smtClean="0"/>
              <a:t>时，最短路径上最后一点处理完。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=V.E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65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41814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296" y="1628800"/>
            <a:ext cx="723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1-AB</a:t>
            </a:r>
          </a:p>
          <a:p>
            <a:r>
              <a:rPr lang="en-US" altLang="zh-CN" dirty="0" smtClean="0"/>
              <a:t>2-AC</a:t>
            </a:r>
          </a:p>
          <a:p>
            <a:r>
              <a:rPr lang="en-US" altLang="zh-CN" dirty="0" smtClean="0"/>
              <a:t>3-BC</a:t>
            </a:r>
          </a:p>
          <a:p>
            <a:r>
              <a:rPr lang="en-US" altLang="zh-CN" dirty="0" smtClean="0"/>
              <a:t>4-BD</a:t>
            </a:r>
          </a:p>
          <a:p>
            <a:r>
              <a:rPr lang="en-US" altLang="zh-CN" dirty="0" smtClean="0"/>
              <a:t>5-BE</a:t>
            </a:r>
          </a:p>
          <a:p>
            <a:r>
              <a:rPr lang="en-US" altLang="zh-CN" dirty="0" smtClean="0"/>
              <a:t>6-DB</a:t>
            </a:r>
          </a:p>
          <a:p>
            <a:r>
              <a:rPr lang="en-US" altLang="zh-CN" dirty="0" smtClean="0"/>
              <a:t>7-DC</a:t>
            </a:r>
          </a:p>
          <a:p>
            <a:r>
              <a:rPr lang="en-US" altLang="zh-CN" dirty="0" smtClean="0"/>
              <a:t>8-ED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903885"/>
            <a:ext cx="1512168" cy="230832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 -1 ∞   ∞  ∞</a:t>
            </a:r>
          </a:p>
          <a:p>
            <a:r>
              <a:rPr lang="en-US" altLang="zh-CN" dirty="0" smtClean="0"/>
              <a:t>0  -1 4   ∞  ∞</a:t>
            </a:r>
          </a:p>
          <a:p>
            <a:r>
              <a:rPr lang="en-US" altLang="zh-CN" dirty="0"/>
              <a:t>0  -1 </a:t>
            </a:r>
            <a:r>
              <a:rPr lang="en-US" altLang="zh-CN" dirty="0" smtClean="0"/>
              <a:t>2   </a:t>
            </a:r>
            <a:r>
              <a:rPr lang="en-US" altLang="zh-CN" dirty="0"/>
              <a:t>∞  ∞</a:t>
            </a:r>
          </a:p>
          <a:p>
            <a:r>
              <a:rPr lang="en-US" altLang="zh-CN" dirty="0"/>
              <a:t>0  -1 2   </a:t>
            </a:r>
            <a:r>
              <a:rPr lang="en-US" altLang="zh-CN" dirty="0" smtClean="0"/>
              <a:t>1  </a:t>
            </a:r>
            <a:r>
              <a:rPr lang="en-US" altLang="zh-CN" dirty="0"/>
              <a:t>∞</a:t>
            </a:r>
          </a:p>
          <a:p>
            <a:r>
              <a:rPr lang="en-US" altLang="zh-CN" dirty="0"/>
              <a:t>0  -1 2   1 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en-US" altLang="zh-CN" dirty="0"/>
              <a:t>0  -1 2   1  1</a:t>
            </a:r>
          </a:p>
          <a:p>
            <a:r>
              <a:rPr lang="en-US" altLang="zh-CN" dirty="0"/>
              <a:t>0  -1 2   1  1</a:t>
            </a:r>
          </a:p>
          <a:p>
            <a:r>
              <a:rPr lang="en-US" altLang="zh-CN" dirty="0"/>
              <a:t>0  -1 2  </a:t>
            </a:r>
            <a:r>
              <a:rPr lang="en-US" altLang="zh-CN" dirty="0" smtClean="0"/>
              <a:t>-2  1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067" y="227687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  B C  D  E</a:t>
            </a:r>
          </a:p>
          <a:p>
            <a:r>
              <a:rPr lang="en-US" altLang="zh-CN" dirty="0" smtClean="0"/>
              <a:t>0  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en-US" altLang="zh-CN" dirty="0"/>
              <a:t> 2  </a:t>
            </a:r>
            <a:r>
              <a:rPr lang="en-US" altLang="zh-CN" dirty="0" smtClean="0"/>
              <a:t>-2  1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6192" y="2903884"/>
            <a:ext cx="1512168" cy="230832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 </a:t>
            </a:r>
            <a:r>
              <a:rPr lang="en-US" altLang="zh-CN" dirty="0"/>
              <a:t>-1 2  </a:t>
            </a:r>
            <a:r>
              <a:rPr lang="en-US" altLang="zh-CN" dirty="0" smtClean="0"/>
              <a:t>-2  1</a:t>
            </a:r>
          </a:p>
          <a:p>
            <a:r>
              <a:rPr lang="en-US" altLang="zh-CN" dirty="0"/>
              <a:t>0  -1 2  -2  1</a:t>
            </a:r>
            <a:endParaRPr lang="zh-CN" altLang="en-US" dirty="0"/>
          </a:p>
          <a:p>
            <a:r>
              <a:rPr lang="en-US" altLang="zh-CN" dirty="0"/>
              <a:t>0  -1 2  -2  1</a:t>
            </a:r>
            <a:endParaRPr lang="zh-CN" altLang="en-US" dirty="0"/>
          </a:p>
          <a:p>
            <a:r>
              <a:rPr lang="en-US" altLang="zh-CN" dirty="0"/>
              <a:t>0  -1 2  -2  </a:t>
            </a:r>
            <a:r>
              <a:rPr lang="en-US" altLang="zh-CN" dirty="0" smtClean="0"/>
              <a:t>1</a:t>
            </a:r>
          </a:p>
          <a:p>
            <a:r>
              <a:rPr lang="en-US" altLang="zh-CN" dirty="0"/>
              <a:t>0  -1 2  -2  </a:t>
            </a:r>
            <a:r>
              <a:rPr lang="en-US" altLang="zh-CN" dirty="0" smtClean="0"/>
              <a:t>1</a:t>
            </a:r>
          </a:p>
          <a:p>
            <a:r>
              <a:rPr lang="en-US" altLang="zh-CN" dirty="0"/>
              <a:t>0  -1 2  -2  </a:t>
            </a:r>
            <a:r>
              <a:rPr lang="en-US" altLang="zh-CN" dirty="0" smtClean="0"/>
              <a:t>1</a:t>
            </a:r>
          </a:p>
          <a:p>
            <a:r>
              <a:rPr lang="en-US" altLang="zh-CN" dirty="0"/>
              <a:t>0  -1 2  -2  </a:t>
            </a:r>
            <a:r>
              <a:rPr lang="en-US" altLang="zh-CN" dirty="0" smtClean="0"/>
              <a:t>1</a:t>
            </a:r>
          </a:p>
          <a:p>
            <a:r>
              <a:rPr lang="en-US" altLang="zh-CN" dirty="0"/>
              <a:t>0  -1 2  -2 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37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差分约束的可满足性问题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,..x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, m</a:t>
            </a:r>
            <a:r>
              <a:rPr lang="zh-CN" altLang="en-US" dirty="0" smtClean="0"/>
              <a:t>个约束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-x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i,j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要判断是否可以满足。</a:t>
            </a:r>
            <a:r>
              <a:rPr lang="zh-CN" altLang="en-US" dirty="0"/>
              <a:t>这</a:t>
            </a:r>
            <a:r>
              <a:rPr lang="zh-CN" altLang="en-US" dirty="0" smtClean="0"/>
              <a:t>是一个代数问题。但是可以做一个图</a:t>
            </a:r>
            <a:r>
              <a:rPr lang="en-US" altLang="zh-CN" dirty="0" smtClean="0"/>
              <a:t>(n</a:t>
            </a:r>
            <a:r>
              <a:rPr lang="zh-CN" altLang="en-US" dirty="0" smtClean="0"/>
              <a:t>个顶点，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4481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2555776" y="5157192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V0</a:t>
            </a:r>
            <a:endParaRPr lang="zh-CN" altLang="en-US" sz="1000" dirty="0"/>
          </a:p>
        </p:txBody>
      </p:sp>
      <p:sp>
        <p:nvSpPr>
          <p:cNvPr id="9" name="椭圆 8"/>
          <p:cNvSpPr/>
          <p:nvPr/>
        </p:nvSpPr>
        <p:spPr>
          <a:xfrm>
            <a:off x="3771751" y="4653136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V1</a:t>
            </a:r>
            <a:endParaRPr lang="zh-CN" altLang="en-US" sz="1000" dirty="0"/>
          </a:p>
        </p:txBody>
      </p:sp>
      <p:sp>
        <p:nvSpPr>
          <p:cNvPr id="10" name="椭圆 9"/>
          <p:cNvSpPr/>
          <p:nvPr/>
        </p:nvSpPr>
        <p:spPr>
          <a:xfrm>
            <a:off x="3725366" y="5805264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V3</a:t>
            </a:r>
            <a:endParaRPr lang="zh-CN" altLang="en-US" sz="1000" dirty="0"/>
          </a:p>
        </p:txBody>
      </p:sp>
      <p:sp>
        <p:nvSpPr>
          <p:cNvPr id="11" name="椭圆 10"/>
          <p:cNvSpPr/>
          <p:nvPr/>
        </p:nvSpPr>
        <p:spPr>
          <a:xfrm>
            <a:off x="4716016" y="5219582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V2</a:t>
            </a:r>
            <a:endParaRPr lang="zh-CN" altLang="en-US" sz="1000" dirty="0"/>
          </a:p>
        </p:txBody>
      </p:sp>
      <p:cxnSp>
        <p:nvCxnSpPr>
          <p:cNvPr id="18" name="直接箭头连接符 17"/>
          <p:cNvCxnSpPr>
            <a:stCxn id="4" idx="7"/>
            <a:endCxn id="9" idx="2"/>
          </p:cNvCxnSpPr>
          <p:nvPr/>
        </p:nvCxnSpPr>
        <p:spPr>
          <a:xfrm flipV="1">
            <a:off x="3047477" y="4860159"/>
            <a:ext cx="724274" cy="3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6"/>
            <a:endCxn id="11" idx="2"/>
          </p:cNvCxnSpPr>
          <p:nvPr/>
        </p:nvCxnSpPr>
        <p:spPr>
          <a:xfrm>
            <a:off x="3131840" y="5364215"/>
            <a:ext cx="1584176" cy="6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0" idx="1"/>
          </p:cNvCxnSpPr>
          <p:nvPr/>
        </p:nvCxnSpPr>
        <p:spPr>
          <a:xfrm>
            <a:off x="3047477" y="5510602"/>
            <a:ext cx="762252" cy="35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6"/>
            <a:endCxn id="11" idx="1"/>
          </p:cNvCxnSpPr>
          <p:nvPr/>
        </p:nvCxnSpPr>
        <p:spPr>
          <a:xfrm>
            <a:off x="4347815" y="4860159"/>
            <a:ext cx="452564" cy="42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0" idx="7"/>
          </p:cNvCxnSpPr>
          <p:nvPr/>
        </p:nvCxnSpPr>
        <p:spPr>
          <a:xfrm flipH="1">
            <a:off x="4217067" y="5572992"/>
            <a:ext cx="583312" cy="29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8469" y="478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385" y="5157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04644" y="5626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59563" y="48156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17644" y="5642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14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可满足性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图中存在一个负的环</a:t>
            </a:r>
            <a:r>
              <a:rPr lang="en-US" altLang="zh-CN" dirty="0" smtClean="0">
                <a:sym typeface="Wingdings" pitchFamily="2" charset="2"/>
              </a:rPr>
              <a:t></a:t>
            </a:r>
            <a:r>
              <a:rPr lang="zh-CN" altLang="en-US" dirty="0" smtClean="0"/>
              <a:t>差分约束是不</a:t>
            </a:r>
            <a:r>
              <a:rPr lang="zh-CN" altLang="en-US" dirty="0"/>
              <a:t>满足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V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-V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-V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-V</a:t>
            </a:r>
            <a:r>
              <a:rPr lang="en-US" altLang="zh-CN" baseline="-25000" dirty="0"/>
              <a:t>0</a:t>
            </a:r>
            <a:r>
              <a:rPr lang="zh-CN" altLang="en-US" dirty="0" smtClean="0"/>
              <a:t>是一个负的环，则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-x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&lt;=-1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x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-x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&lt;=-2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x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-x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&lt;=2</a:t>
            </a:r>
          </a:p>
          <a:p>
            <a:r>
              <a:rPr lang="zh-CN" altLang="en-US" dirty="0" smtClean="0"/>
              <a:t>加起来左边是</a:t>
            </a:r>
            <a:r>
              <a:rPr lang="en-US" altLang="zh-CN" dirty="0" smtClean="0"/>
              <a:t>0 &lt;</a:t>
            </a:r>
            <a:r>
              <a:rPr lang="zh-CN" altLang="en-US" dirty="0" smtClean="0"/>
              <a:t>右边是环和为负，</a:t>
            </a:r>
            <a:r>
              <a:rPr lang="zh-CN" altLang="en-US" dirty="0"/>
              <a:t>这</a:t>
            </a:r>
            <a:r>
              <a:rPr lang="zh-CN" altLang="en-US" dirty="0" smtClean="0"/>
              <a:t>是不可满足的。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约束图</a:t>
            </a:r>
            <a:r>
              <a:rPr lang="zh-CN" altLang="en-US" dirty="0"/>
              <a:t>中</a:t>
            </a:r>
            <a:r>
              <a:rPr lang="zh-CN" altLang="en-US" dirty="0" smtClean="0"/>
              <a:t>，加一起点</a:t>
            </a:r>
            <a:r>
              <a:rPr lang="en-US" altLang="zh-CN" dirty="0" smtClean="0"/>
              <a:t>s,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权边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smtClean="0"/>
              <a:t>Bellman</a:t>
            </a:r>
            <a:r>
              <a:rPr lang="zh-CN" altLang="en-US" dirty="0" smtClean="0"/>
              <a:t>方法检测负环，时间是</a:t>
            </a:r>
            <a:r>
              <a:rPr lang="en-US" altLang="zh-CN" dirty="0" smtClean="0"/>
              <a:t>O(nm)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如果不用图的理论，穷举去检测负环，需要的时间是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m</a:t>
            </a:r>
            <a:endParaRPr lang="zh-CN" altLang="en-US" baseline="30000" dirty="0"/>
          </a:p>
        </p:txBody>
      </p:sp>
      <p:sp>
        <p:nvSpPr>
          <p:cNvPr id="4" name="椭圆 3"/>
          <p:cNvSpPr/>
          <p:nvPr/>
        </p:nvSpPr>
        <p:spPr>
          <a:xfrm>
            <a:off x="5588273" y="2492896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V0</a:t>
            </a:r>
            <a:endParaRPr lang="zh-CN" altLang="en-US" sz="1000" dirty="0"/>
          </a:p>
        </p:txBody>
      </p:sp>
      <p:sp>
        <p:nvSpPr>
          <p:cNvPr id="5" name="椭圆 4"/>
          <p:cNvSpPr/>
          <p:nvPr/>
        </p:nvSpPr>
        <p:spPr>
          <a:xfrm>
            <a:off x="6804248" y="1988840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V1</a:t>
            </a:r>
            <a:endParaRPr lang="zh-CN" altLang="en-US" sz="1000" dirty="0"/>
          </a:p>
        </p:txBody>
      </p:sp>
      <p:sp>
        <p:nvSpPr>
          <p:cNvPr id="6" name="椭圆 5"/>
          <p:cNvSpPr/>
          <p:nvPr/>
        </p:nvSpPr>
        <p:spPr>
          <a:xfrm>
            <a:off x="6757863" y="3140968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V3</a:t>
            </a:r>
            <a:endParaRPr lang="zh-CN" altLang="en-US" sz="1000" dirty="0"/>
          </a:p>
        </p:txBody>
      </p:sp>
      <p:sp>
        <p:nvSpPr>
          <p:cNvPr id="7" name="椭圆 6"/>
          <p:cNvSpPr/>
          <p:nvPr/>
        </p:nvSpPr>
        <p:spPr>
          <a:xfrm>
            <a:off x="7748513" y="2555286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V2</a:t>
            </a:r>
            <a:endParaRPr lang="zh-CN" altLang="en-US" sz="1000" dirty="0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6079974" y="2195863"/>
            <a:ext cx="724274" cy="3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6164337" y="2762309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6" idx="1"/>
          </p:cNvCxnSpPr>
          <p:nvPr/>
        </p:nvCxnSpPr>
        <p:spPr>
          <a:xfrm>
            <a:off x="6079974" y="2846306"/>
            <a:ext cx="762252" cy="35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1"/>
          </p:cNvCxnSpPr>
          <p:nvPr/>
        </p:nvCxnSpPr>
        <p:spPr>
          <a:xfrm>
            <a:off x="7380312" y="2195863"/>
            <a:ext cx="452564" cy="42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6" idx="7"/>
          </p:cNvCxnSpPr>
          <p:nvPr/>
        </p:nvCxnSpPr>
        <p:spPr>
          <a:xfrm flipH="1">
            <a:off x="7249564" y="2908696"/>
            <a:ext cx="583312" cy="29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0966" y="21235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7882" y="2492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7141" y="2961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2060" y="21513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0141" y="2978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652120" y="4653136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V0</a:t>
            </a:r>
            <a:endParaRPr lang="zh-CN" altLang="en-US" sz="1000" dirty="0"/>
          </a:p>
        </p:txBody>
      </p:sp>
      <p:sp>
        <p:nvSpPr>
          <p:cNvPr id="22" name="椭圆 21"/>
          <p:cNvSpPr/>
          <p:nvPr/>
        </p:nvSpPr>
        <p:spPr>
          <a:xfrm>
            <a:off x="6868095" y="4149080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V1</a:t>
            </a:r>
            <a:endParaRPr lang="zh-CN" altLang="en-US" sz="1000" dirty="0"/>
          </a:p>
        </p:txBody>
      </p:sp>
      <p:sp>
        <p:nvSpPr>
          <p:cNvPr id="23" name="椭圆 22"/>
          <p:cNvSpPr/>
          <p:nvPr/>
        </p:nvSpPr>
        <p:spPr>
          <a:xfrm>
            <a:off x="6821710" y="5301208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V3</a:t>
            </a:r>
            <a:endParaRPr lang="zh-CN" altLang="en-US" sz="1000" dirty="0"/>
          </a:p>
        </p:txBody>
      </p:sp>
      <p:sp>
        <p:nvSpPr>
          <p:cNvPr id="24" name="椭圆 23"/>
          <p:cNvSpPr/>
          <p:nvPr/>
        </p:nvSpPr>
        <p:spPr>
          <a:xfrm>
            <a:off x="7812360" y="4715526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V2</a:t>
            </a:r>
            <a:endParaRPr lang="zh-CN" altLang="en-US" sz="1000" dirty="0"/>
          </a:p>
        </p:txBody>
      </p:sp>
      <p:cxnSp>
        <p:nvCxnSpPr>
          <p:cNvPr id="25" name="直接箭头连接符 24"/>
          <p:cNvCxnSpPr>
            <a:stCxn id="21" idx="7"/>
            <a:endCxn id="22" idx="2"/>
          </p:cNvCxnSpPr>
          <p:nvPr/>
        </p:nvCxnSpPr>
        <p:spPr>
          <a:xfrm flipV="1">
            <a:off x="6143821" y="4356103"/>
            <a:ext cx="724274" cy="3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2"/>
          </p:cNvCxnSpPr>
          <p:nvPr/>
        </p:nvCxnSpPr>
        <p:spPr>
          <a:xfrm flipH="1">
            <a:off x="6228184" y="4922549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5"/>
            <a:endCxn id="23" idx="1"/>
          </p:cNvCxnSpPr>
          <p:nvPr/>
        </p:nvCxnSpPr>
        <p:spPr>
          <a:xfrm>
            <a:off x="6143821" y="5006546"/>
            <a:ext cx="762252" cy="35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6"/>
            <a:endCxn id="24" idx="1"/>
          </p:cNvCxnSpPr>
          <p:nvPr/>
        </p:nvCxnSpPr>
        <p:spPr>
          <a:xfrm>
            <a:off x="7444159" y="4356103"/>
            <a:ext cx="452564" cy="42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3"/>
            <a:endCxn id="23" idx="7"/>
          </p:cNvCxnSpPr>
          <p:nvPr/>
        </p:nvCxnSpPr>
        <p:spPr>
          <a:xfrm flipH="1">
            <a:off x="7313411" y="5068936"/>
            <a:ext cx="583312" cy="29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94813" y="42838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1729" y="4653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00988" y="51220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55907" y="43115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3988" y="513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499992" y="4680897"/>
            <a:ext cx="576064" cy="414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</a:t>
            </a:r>
            <a:endParaRPr lang="zh-CN" altLang="en-US" sz="1000" dirty="0"/>
          </a:p>
        </p:txBody>
      </p:sp>
      <p:cxnSp>
        <p:nvCxnSpPr>
          <p:cNvPr id="37" name="直接箭头连接符 36"/>
          <p:cNvCxnSpPr>
            <a:stCxn id="35" idx="7"/>
            <a:endCxn id="22" idx="1"/>
          </p:cNvCxnSpPr>
          <p:nvPr/>
        </p:nvCxnSpPr>
        <p:spPr>
          <a:xfrm flipV="1">
            <a:off x="4991693" y="4209716"/>
            <a:ext cx="1960765" cy="531817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6"/>
            <a:endCxn id="21" idx="2"/>
          </p:cNvCxnSpPr>
          <p:nvPr/>
        </p:nvCxnSpPr>
        <p:spPr>
          <a:xfrm flipV="1">
            <a:off x="5076056" y="4860159"/>
            <a:ext cx="576064" cy="27761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4"/>
            <a:endCxn id="23" idx="2"/>
          </p:cNvCxnSpPr>
          <p:nvPr/>
        </p:nvCxnSpPr>
        <p:spPr>
          <a:xfrm>
            <a:off x="4788024" y="5094943"/>
            <a:ext cx="2033686" cy="413288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5"/>
            <a:endCxn id="24" idx="3"/>
          </p:cNvCxnSpPr>
          <p:nvPr/>
        </p:nvCxnSpPr>
        <p:spPr>
          <a:xfrm>
            <a:off x="4991693" y="5034307"/>
            <a:ext cx="2905030" cy="34629"/>
          </a:xfrm>
          <a:prstGeom prst="straightConnector1">
            <a:avLst/>
          </a:prstGeom>
          <a:ln>
            <a:solidFill>
              <a:srgbClr val="0E3B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55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1689</TotalTime>
  <Words>1099</Words>
  <Application>Microsoft Office PowerPoint</Application>
  <PresentationFormat>全屏显示(4:3)</PresentationFormat>
  <Paragraphs>234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透明</vt:lpstr>
      <vt:lpstr>最短路径问题与差分约束</vt:lpstr>
      <vt:lpstr>最短路径</vt:lpstr>
      <vt:lpstr>单源 最短路径问题的Dijkstra算法</vt:lpstr>
      <vt:lpstr>例子</vt:lpstr>
      <vt:lpstr>Dijkstra算法有限制</vt:lpstr>
      <vt:lpstr>Bellman-Ford算法</vt:lpstr>
      <vt:lpstr>PowerPoint 演示文稿</vt:lpstr>
      <vt:lpstr>差分约束的可满足性问题</vt:lpstr>
      <vt:lpstr>可满足性</vt:lpstr>
      <vt:lpstr>甚至还可以提供一组可行解</vt:lpstr>
      <vt:lpstr>这组可行解的特点</vt:lpstr>
      <vt:lpstr>差分约束的最大距离问题</vt:lpstr>
      <vt:lpstr>例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dengbo</cp:lastModifiedBy>
  <cp:revision>114</cp:revision>
  <dcterms:created xsi:type="dcterms:W3CDTF">2017-07-22T00:18:00Z</dcterms:created>
  <dcterms:modified xsi:type="dcterms:W3CDTF">2018-07-19T09:50:52Z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