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模线性方程（组）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r>
              <a:rPr lang="zh-CN" altLang="en-US" dirty="0" smtClean="0"/>
              <a:t> </a:t>
            </a:r>
            <a:r>
              <a:rPr lang="zh-CN" altLang="en-US" dirty="0" smtClean="0"/>
              <a:t>线性方程组求解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1600" dirty="0" smtClean="0"/>
              <a:t>11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12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1600" dirty="0" smtClean="0"/>
              <a:t>1n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1600" dirty="0" smtClean="0"/>
              <a:t>1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sz="1600" dirty="0" smtClean="0"/>
              <a:t>21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22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1600" dirty="0" smtClean="0"/>
              <a:t>2n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1600" dirty="0" smtClean="0"/>
              <a:t>2 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</a:t>
            </a:r>
            <a:r>
              <a:rPr lang="en-US" altLang="zh-CN" sz="1600" dirty="0" smtClean="0"/>
              <a:t>m1</a:t>
            </a:r>
            <a:r>
              <a:rPr lang="en-US" altLang="zh-CN" dirty="0" smtClean="0"/>
              <a:t> 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m2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</a:t>
            </a:r>
            <a:r>
              <a:rPr lang="en-US" altLang="zh-CN" dirty="0" err="1" smtClean="0"/>
              <a:t>a</a:t>
            </a:r>
            <a:r>
              <a:rPr lang="en-US" altLang="zh-CN" sz="1600" dirty="0" err="1" smtClean="0"/>
              <a:t>mn</a:t>
            </a:r>
            <a:r>
              <a:rPr lang="en-US" altLang="zh-CN" dirty="0" err="1" smtClean="0"/>
              <a:t>x</a:t>
            </a:r>
            <a:r>
              <a:rPr lang="en-US" altLang="zh-CN" sz="1600" dirty="0" err="1" smtClean="0"/>
              <a:t>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</a:t>
            </a:r>
            <a:r>
              <a:rPr lang="en-US" altLang="zh-CN" sz="1600" dirty="0" err="1" smtClean="0"/>
              <a:t>m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&lt;x1, x2, …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m=n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.2</a:t>
            </a:r>
            <a:r>
              <a:rPr lang="zh-CN" altLang="en-US" dirty="0" smtClean="0"/>
              <a:t> </a:t>
            </a:r>
            <a:r>
              <a:rPr lang="zh-CN" altLang="en-US" dirty="0" smtClean="0"/>
              <a:t>高斯消元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高斯消元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（</m:t>
                    </m:r>
                    <m:r>
                      <a:rPr lang="en-US" altLang="zh-CN" i="1" dirty="0">
                        <a:latin typeface="Cambria Math"/>
                      </a:rPr>
                      <m:t>𝑖</m:t>
                    </m:r>
                    <m:r>
                      <a:rPr lang="zh-CN" altLang="en-US" i="1" dirty="0">
                        <a:latin typeface="Cambria Math"/>
                      </a:rPr>
                      <m:t>）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𝑎𝑖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(2),…(m)</a:t>
                </a:r>
                <a:r>
                  <a:rPr lang="zh-CN" altLang="en-US" dirty="0"/>
                  <a:t>式全部做一遍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消去了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x1</a:t>
                </a:r>
              </a:p>
              <a:p>
                <a:r>
                  <a:rPr lang="en-US" altLang="zh-CN" dirty="0"/>
                  <a:t>a</a:t>
                </a:r>
                <a:r>
                  <a:rPr lang="en-US" altLang="zh-CN" sz="1600" dirty="0"/>
                  <a:t>11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1</a:t>
                </a:r>
                <a:r>
                  <a:rPr lang="en-US" altLang="zh-CN" dirty="0"/>
                  <a:t> + a</a:t>
                </a:r>
                <a:r>
                  <a:rPr lang="en-US" altLang="zh-CN" sz="1600" dirty="0"/>
                  <a:t>12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2</a:t>
                </a:r>
                <a:r>
                  <a:rPr lang="en-US" altLang="zh-CN" dirty="0"/>
                  <a:t> + .. + a</a:t>
                </a:r>
                <a:r>
                  <a:rPr lang="en-US" altLang="zh-CN" sz="1600" dirty="0"/>
                  <a:t>1n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n</a:t>
                </a:r>
                <a:r>
                  <a:rPr lang="en-US" altLang="zh-CN" dirty="0"/>
                  <a:t> = b</a:t>
                </a:r>
                <a:r>
                  <a:rPr lang="en-US" altLang="zh-CN" sz="1600" dirty="0"/>
                  <a:t>1  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             a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22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2</a:t>
                </a:r>
                <a:r>
                  <a:rPr lang="en-US" altLang="zh-CN" dirty="0"/>
                  <a:t> + .. + a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2n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n</a:t>
                </a:r>
                <a:r>
                  <a:rPr lang="en-US" altLang="zh-CN" dirty="0"/>
                  <a:t> = b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2    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…</a:t>
                </a:r>
              </a:p>
              <a:p>
                <a:r>
                  <a:rPr lang="en-US" altLang="zh-CN" dirty="0"/>
                  <a:t>              a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m2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2</a:t>
                </a:r>
                <a:r>
                  <a:rPr lang="en-US" altLang="zh-CN" dirty="0"/>
                  <a:t> + .. + a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mn</a:t>
                </a:r>
                <a:r>
                  <a:rPr lang="en-US" altLang="zh-CN" dirty="0"/>
                  <a:t>x</a:t>
                </a:r>
                <a:r>
                  <a:rPr lang="en-US" altLang="zh-CN" sz="1600" dirty="0"/>
                  <a:t>n</a:t>
                </a:r>
                <a:r>
                  <a:rPr lang="en-US" altLang="zh-CN" dirty="0"/>
                  <a:t> = b</a:t>
                </a:r>
                <a:r>
                  <a:rPr lang="en-US" altLang="zh-CN" baseline="30000" dirty="0"/>
                  <a:t>1</a:t>
                </a:r>
                <a:r>
                  <a:rPr lang="en-US" altLang="zh-CN" sz="1600" dirty="0"/>
                  <a:t>m</a:t>
                </a:r>
              </a:p>
              <a:p>
                <a:r>
                  <a:rPr lang="zh-CN" altLang="en-US" dirty="0"/>
                  <a:t>上标表示第几轮消元的结果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再</a:t>
                </a:r>
                <a:r>
                  <a:rPr lang="zh-CN" altLang="en-US" dirty="0" smtClean="0"/>
                  <a:t>利用下面的</a:t>
                </a:r>
                <a:r>
                  <a:rPr lang="en-US" altLang="zh-CN" dirty="0" smtClean="0"/>
                  <a:t>m-1</a:t>
                </a:r>
                <a:r>
                  <a:rPr lang="zh-CN" altLang="en-US" dirty="0" smtClean="0"/>
                  <a:t>个方程消去</a:t>
                </a:r>
                <a:r>
                  <a:rPr lang="en-US" altLang="zh-CN" dirty="0" smtClean="0"/>
                  <a:t>x2,….</a:t>
                </a:r>
                <a:r>
                  <a:rPr lang="zh-CN" altLang="en-US" dirty="0" smtClean="0"/>
                  <a:t>最后：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a</a:t>
                </a:r>
                <a:r>
                  <a:rPr lang="en-US" altLang="zh-CN" sz="1600" dirty="0" smtClean="0"/>
                  <a:t>11</a:t>
                </a:r>
                <a:r>
                  <a:rPr lang="en-US" altLang="zh-CN" dirty="0" smtClean="0"/>
                  <a:t>x</a:t>
                </a:r>
                <a:r>
                  <a:rPr lang="en-US" altLang="zh-CN" sz="1600" dirty="0" smtClean="0"/>
                  <a:t>1</a:t>
                </a:r>
                <a:r>
                  <a:rPr lang="en-US" altLang="zh-CN" dirty="0" smtClean="0"/>
                  <a:t> + a</a:t>
                </a:r>
                <a:r>
                  <a:rPr lang="en-US" altLang="zh-CN" sz="1600" dirty="0" smtClean="0"/>
                  <a:t>12</a:t>
                </a:r>
                <a:r>
                  <a:rPr lang="en-US" altLang="zh-CN" dirty="0" smtClean="0"/>
                  <a:t>x</a:t>
                </a:r>
                <a:r>
                  <a:rPr lang="en-US" altLang="zh-CN" sz="1600" dirty="0" smtClean="0"/>
                  <a:t>2</a:t>
                </a:r>
                <a:r>
                  <a:rPr lang="en-US" altLang="zh-CN" dirty="0" smtClean="0"/>
                  <a:t> + .. + a</a:t>
                </a:r>
                <a:r>
                  <a:rPr lang="en-US" altLang="zh-CN" sz="1600" dirty="0" smtClean="0"/>
                  <a:t>1n</a:t>
                </a:r>
                <a:r>
                  <a:rPr lang="en-US" altLang="zh-CN" dirty="0" smtClean="0"/>
                  <a:t>x</a:t>
                </a:r>
                <a:r>
                  <a:rPr lang="en-US" altLang="zh-CN" sz="1600" dirty="0" smtClean="0"/>
                  <a:t>n</a:t>
                </a:r>
                <a:r>
                  <a:rPr lang="en-US" altLang="zh-CN" dirty="0" smtClean="0"/>
                  <a:t> = b</a:t>
                </a:r>
                <a:r>
                  <a:rPr lang="en-US" altLang="zh-CN" sz="1600" dirty="0" smtClean="0"/>
                  <a:t>1  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            a</a:t>
                </a:r>
                <a:r>
                  <a:rPr lang="en-US" altLang="zh-CN" baseline="30000" dirty="0" smtClean="0"/>
                  <a:t>1</a:t>
                </a:r>
                <a:r>
                  <a:rPr lang="en-US" altLang="zh-CN" sz="1600" dirty="0" smtClean="0"/>
                  <a:t>22</a:t>
                </a:r>
                <a:r>
                  <a:rPr lang="en-US" altLang="zh-CN" dirty="0" smtClean="0"/>
                  <a:t>x</a:t>
                </a:r>
                <a:r>
                  <a:rPr lang="en-US" altLang="zh-CN" sz="1600" dirty="0" smtClean="0"/>
                  <a:t>2</a:t>
                </a:r>
                <a:r>
                  <a:rPr lang="en-US" altLang="zh-CN" dirty="0" smtClean="0"/>
                  <a:t> + .. + a</a:t>
                </a:r>
                <a:r>
                  <a:rPr lang="en-US" altLang="zh-CN" baseline="30000" dirty="0" smtClean="0"/>
                  <a:t>1</a:t>
                </a:r>
                <a:r>
                  <a:rPr lang="en-US" altLang="zh-CN" sz="1600" dirty="0" smtClean="0"/>
                  <a:t>2n</a:t>
                </a:r>
                <a:r>
                  <a:rPr lang="en-US" altLang="zh-CN" dirty="0" smtClean="0"/>
                  <a:t>x</a:t>
                </a:r>
                <a:r>
                  <a:rPr lang="en-US" altLang="zh-CN" sz="1600" dirty="0" smtClean="0"/>
                  <a:t>n</a:t>
                </a:r>
                <a:r>
                  <a:rPr lang="en-US" altLang="zh-CN" dirty="0" smtClean="0"/>
                  <a:t> = b</a:t>
                </a:r>
                <a:r>
                  <a:rPr lang="en-US" altLang="zh-CN" baseline="30000" dirty="0" smtClean="0"/>
                  <a:t>1</a:t>
                </a:r>
                <a:r>
                  <a:rPr lang="en-US" altLang="zh-CN" sz="1600" dirty="0" smtClean="0"/>
                  <a:t>2    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 smtClean="0"/>
                  <a:t>                        </a:t>
                </a:r>
                <a:r>
                  <a:rPr lang="en-US" altLang="zh-CN" dirty="0" err="1" smtClean="0"/>
                  <a:t>a</a:t>
                </a:r>
                <a:r>
                  <a:rPr lang="en-US" altLang="zh-CN" baseline="30000" dirty="0" err="1" smtClean="0"/>
                  <a:t>m</a:t>
                </a:r>
                <a:r>
                  <a:rPr lang="en-US" altLang="zh-CN" sz="1600" dirty="0" err="1" smtClean="0"/>
                  <a:t>mm</a:t>
                </a:r>
                <a:r>
                  <a:rPr lang="en-US" altLang="zh-CN" dirty="0" err="1" smtClean="0"/>
                  <a:t>x</a:t>
                </a:r>
                <a:r>
                  <a:rPr lang="en-US" altLang="zh-CN" sz="1600" dirty="0" err="1" smtClean="0"/>
                  <a:t>m</a:t>
                </a:r>
                <a:r>
                  <a:rPr lang="en-US" altLang="zh-CN" dirty="0" smtClean="0"/>
                  <a:t> + .. + </a:t>
                </a:r>
                <a:r>
                  <a:rPr lang="en-US" altLang="zh-CN" dirty="0" err="1" smtClean="0"/>
                  <a:t>a</a:t>
                </a:r>
                <a:r>
                  <a:rPr lang="en-US" altLang="zh-CN" baseline="30000" dirty="0" err="1" smtClean="0"/>
                  <a:t>m</a:t>
                </a:r>
                <a:r>
                  <a:rPr lang="en-US" altLang="zh-CN" sz="1600" dirty="0" err="1" smtClean="0"/>
                  <a:t>mn</a:t>
                </a:r>
                <a:r>
                  <a:rPr lang="en-US" altLang="zh-CN" dirty="0" err="1" smtClean="0"/>
                  <a:t>x</a:t>
                </a:r>
                <a:r>
                  <a:rPr lang="en-US" altLang="zh-CN" sz="1600" dirty="0" err="1" smtClean="0"/>
                  <a:t>n</a:t>
                </a:r>
                <a:r>
                  <a:rPr lang="en-US" altLang="zh-CN" dirty="0" smtClean="0"/>
                  <a:t> = </a:t>
                </a:r>
                <a:r>
                  <a:rPr lang="en-US" altLang="zh-CN" dirty="0" err="1" smtClean="0"/>
                  <a:t>b</a:t>
                </a:r>
                <a:r>
                  <a:rPr lang="en-US" altLang="zh-CN" baseline="30000" dirty="0" err="1" smtClean="0"/>
                  <a:t>m</a:t>
                </a:r>
                <a:r>
                  <a:rPr lang="en-US" altLang="zh-CN" sz="1600" dirty="0" err="1" smtClean="0"/>
                  <a:t>m</a:t>
                </a:r>
                <a:endParaRPr lang="en-US" altLang="zh-CN" sz="1600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m=n,</a:t>
                </a:r>
                <a:r>
                  <a:rPr lang="zh-CN" altLang="en-US" dirty="0" smtClean="0"/>
                  <a:t>最后一行就是</a:t>
                </a:r>
                <a:r>
                  <a:rPr lang="en-US" altLang="zh-CN" dirty="0" err="1" smtClean="0"/>
                  <a:t>a</a:t>
                </a:r>
                <a:r>
                  <a:rPr lang="en-US" altLang="zh-CN" baseline="30000" dirty="0" err="1" smtClean="0"/>
                  <a:t>n</a:t>
                </a:r>
                <a:r>
                  <a:rPr lang="en-US" altLang="zh-CN" baseline="-25000" dirty="0" err="1" smtClean="0"/>
                  <a:t>nn</a:t>
                </a:r>
                <a:r>
                  <a:rPr lang="en-US" altLang="zh-CN" baseline="-25000" dirty="0" smtClean="0"/>
                  <a:t> 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en-US" altLang="zh-CN" dirty="0" smtClean="0"/>
                  <a:t>= </a:t>
                </a:r>
                <a:r>
                  <a:rPr lang="en-US" altLang="zh-CN" dirty="0" err="1" smtClean="0"/>
                  <a:t>b</a:t>
                </a:r>
                <a:r>
                  <a:rPr lang="en-US" altLang="zh-CN" baseline="30000" dirty="0" err="1" smtClean="0"/>
                  <a:t>n</a:t>
                </a:r>
                <a:r>
                  <a:rPr lang="en-US" altLang="zh-CN" sz="1600" dirty="0" err="1" smtClean="0"/>
                  <a:t>n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可以求出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从而代入上面的行，再依次</a:t>
                </a:r>
                <a:r>
                  <a:rPr lang="zh-CN" altLang="en-US" dirty="0" smtClean="0"/>
                  <a:t>求出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n-1</a:t>
                </a:r>
                <a:r>
                  <a:rPr lang="en-US" altLang="zh-CN" dirty="0" smtClean="0"/>
                  <a:t>,..x</a:t>
                </a:r>
                <a:r>
                  <a:rPr lang="en-US" altLang="zh-CN" baseline="-25000" dirty="0" smtClean="0"/>
                  <a:t>1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125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.3</a:t>
            </a:r>
            <a:r>
              <a:rPr lang="zh-CN" altLang="en-US" dirty="0" smtClean="0"/>
              <a:t>主元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0.0001x1+x2=1</a:t>
            </a:r>
          </a:p>
          <a:p>
            <a:r>
              <a:rPr lang="en-US" altLang="zh-CN" dirty="0" smtClean="0"/>
              <a:t>            x1+x2=2</a:t>
            </a:r>
          </a:p>
          <a:p>
            <a:r>
              <a:rPr lang="zh-CN" altLang="en-US" dirty="0" smtClean="0"/>
              <a:t>解为</a:t>
            </a:r>
            <a:r>
              <a:rPr lang="en-US" altLang="zh-CN" dirty="0" smtClean="0"/>
              <a:t>x1=10000/9999, x2=9998/9999</a:t>
            </a:r>
          </a:p>
          <a:p>
            <a:r>
              <a:rPr lang="zh-CN" altLang="en-US" dirty="0" smtClean="0"/>
              <a:t>但是</a:t>
            </a:r>
            <a:r>
              <a:rPr lang="zh-CN" altLang="en-US" dirty="0" smtClean="0"/>
              <a:t>高斯消元会出现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1-10000</a:t>
            </a:r>
            <a:r>
              <a:rPr lang="en-US" altLang="zh-CN" dirty="0" smtClean="0"/>
              <a:t>)</a:t>
            </a:r>
            <a:r>
              <a:rPr lang="en-US" altLang="zh-CN" dirty="0" smtClean="0"/>
              <a:t>x2=2-10000</a:t>
            </a:r>
            <a:endParaRPr lang="en-US" altLang="zh-CN" dirty="0" smtClean="0"/>
          </a:p>
          <a:p>
            <a:r>
              <a:rPr lang="zh-CN" altLang="en-US" dirty="0" smtClean="0"/>
              <a:t>因为有效数字有限</a:t>
            </a:r>
            <a:r>
              <a:rPr lang="zh-CN" altLang="en-US" dirty="0" smtClean="0"/>
              <a:t>，计算机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浮点减法处理</a:t>
            </a:r>
            <a:r>
              <a:rPr lang="zh-CN" altLang="en-US" dirty="0" smtClean="0"/>
              <a:t>时可能</a:t>
            </a:r>
            <a:r>
              <a:rPr lang="zh-CN" altLang="en-US" dirty="0" smtClean="0"/>
              <a:t>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及</a:t>
            </a:r>
            <a:r>
              <a:rPr lang="en-US" altLang="zh-CN" dirty="0" smtClean="0"/>
              <a:t>2</a:t>
            </a:r>
            <a:r>
              <a:rPr lang="zh-CN" altLang="en-US" dirty="0" smtClean="0"/>
              <a:t>弄</a:t>
            </a:r>
            <a:r>
              <a:rPr lang="zh-CN" altLang="en-US" dirty="0" smtClean="0"/>
              <a:t>没了，于是 得到</a:t>
            </a:r>
            <a:endParaRPr lang="en-US" altLang="zh-CN" dirty="0" smtClean="0"/>
          </a:p>
          <a:p>
            <a:r>
              <a:rPr lang="en-US" altLang="zh-CN" dirty="0" smtClean="0"/>
              <a:t>0.0001</a:t>
            </a:r>
            <a:r>
              <a:rPr lang="en-US" altLang="zh-CN" dirty="0" smtClean="0"/>
              <a:t>x1+x2=1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smtClean="0"/>
              <a:t> -10000x2=-10000,</a:t>
            </a:r>
            <a:endParaRPr lang="en-US" altLang="zh-CN" dirty="0" smtClean="0"/>
          </a:p>
          <a:p>
            <a:r>
              <a:rPr lang="zh-CN" altLang="en-US" dirty="0" smtClean="0"/>
              <a:t>解为</a:t>
            </a:r>
            <a:r>
              <a:rPr lang="en-US" altLang="zh-CN" dirty="0" smtClean="0"/>
              <a:t>x2=1,x1=0, </a:t>
            </a:r>
            <a:r>
              <a:rPr lang="zh-CN" altLang="en-US" dirty="0" smtClean="0"/>
              <a:t>显然不对。为了避免这个问题，应交换方程的位置，</a:t>
            </a:r>
            <a:r>
              <a:rPr lang="zh-CN" altLang="en-US" dirty="0" smtClean="0"/>
              <a:t>使得主元在这一列中最大。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.4</a:t>
            </a:r>
            <a:r>
              <a:rPr lang="zh-CN" altLang="en-US" dirty="0" smtClean="0"/>
              <a:t>主元处理</a:t>
            </a:r>
            <a:r>
              <a:rPr lang="en-US" altLang="zh-CN" dirty="0" err="1" smtClean="0"/>
              <a:t>cont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    X1 +x2=2</a:t>
            </a:r>
          </a:p>
          <a:p>
            <a:r>
              <a:rPr lang="en-US" altLang="zh-CN" dirty="0" smtClean="0"/>
              <a:t>0.0001x1+x2=1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zh-CN" altLang="en-US" dirty="0" smtClean="0"/>
              <a:t>高斯消元会出现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1-0.0001</a:t>
            </a:r>
            <a:r>
              <a:rPr lang="en-US" altLang="zh-CN" dirty="0" smtClean="0"/>
              <a:t>)</a:t>
            </a:r>
            <a:r>
              <a:rPr lang="en-US" altLang="zh-CN" dirty="0" smtClean="0"/>
              <a:t>x2=1-0.0002</a:t>
            </a:r>
            <a:endParaRPr lang="en-US" altLang="zh-CN" dirty="0" smtClean="0"/>
          </a:p>
          <a:p>
            <a:r>
              <a:rPr lang="zh-CN" altLang="en-US" dirty="0" smtClean="0"/>
              <a:t>计算机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浮点减法处理时也可能把</a:t>
            </a:r>
            <a:r>
              <a:rPr lang="en-US" altLang="zh-CN" dirty="0" smtClean="0"/>
              <a:t>0.0001</a:t>
            </a:r>
            <a:r>
              <a:rPr lang="zh-CN" altLang="en-US" dirty="0" smtClean="0"/>
              <a:t>及</a:t>
            </a:r>
            <a:r>
              <a:rPr lang="en-US" altLang="zh-CN" dirty="0" smtClean="0"/>
              <a:t>0.0002</a:t>
            </a:r>
            <a:r>
              <a:rPr lang="zh-CN" altLang="en-US" dirty="0" smtClean="0"/>
              <a:t>弄</a:t>
            </a:r>
            <a:r>
              <a:rPr lang="zh-CN" altLang="en-US" dirty="0" smtClean="0"/>
              <a:t>没了，于是 得到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x1+x2=2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smtClean="0"/>
              <a:t>         x2=1,</a:t>
            </a:r>
            <a:endParaRPr lang="en-US" altLang="zh-CN" dirty="0" smtClean="0"/>
          </a:p>
          <a:p>
            <a:r>
              <a:rPr lang="zh-CN" altLang="en-US" dirty="0" smtClean="0"/>
              <a:t>解为</a:t>
            </a:r>
            <a:r>
              <a:rPr lang="en-US" altLang="zh-CN" dirty="0" smtClean="0"/>
              <a:t>x2=1,x1=1, </a:t>
            </a:r>
            <a:r>
              <a:rPr lang="zh-CN" altLang="en-US" dirty="0" smtClean="0"/>
              <a:t>这却是对的。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.3</a:t>
            </a:r>
            <a:r>
              <a:rPr lang="zh-CN" altLang="en-US" dirty="0" smtClean="0"/>
              <a:t> </a:t>
            </a:r>
            <a:r>
              <a:rPr lang="zh-CN" altLang="en-US" dirty="0" smtClean="0"/>
              <a:t>模线性方程组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1600" dirty="0" smtClean="0"/>
              <a:t>11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12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1600" dirty="0" smtClean="0"/>
              <a:t>1n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1600" dirty="0" smtClean="0"/>
              <a:t>1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mod  p</a:t>
            </a:r>
            <a:r>
              <a:rPr lang="zh-CN" altLang="en-US" sz="1600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sz="1600" dirty="0" smtClean="0"/>
              <a:t>21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22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a</a:t>
            </a:r>
            <a:r>
              <a:rPr lang="en-US" altLang="zh-CN" sz="1600" dirty="0" smtClean="0"/>
              <a:t>2n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n</a:t>
            </a:r>
            <a:r>
              <a:rPr lang="en-US" altLang="zh-CN" dirty="0" smtClean="0"/>
              <a:t> = b</a:t>
            </a:r>
            <a:r>
              <a:rPr lang="en-US" altLang="zh-CN" sz="1600" dirty="0" smtClean="0"/>
              <a:t>2     (mod p )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</a:t>
            </a:r>
            <a:r>
              <a:rPr lang="en-US" altLang="zh-CN" sz="1600" dirty="0" smtClean="0"/>
              <a:t>m1</a:t>
            </a:r>
            <a:r>
              <a:rPr lang="en-US" altLang="zh-CN" dirty="0" smtClean="0"/>
              <a:t> x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 + a</a:t>
            </a:r>
            <a:r>
              <a:rPr lang="en-US" altLang="zh-CN" sz="1600" dirty="0" smtClean="0"/>
              <a:t>m2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 + .. + </a:t>
            </a:r>
            <a:r>
              <a:rPr lang="en-US" altLang="zh-CN" dirty="0" err="1" smtClean="0"/>
              <a:t>a</a:t>
            </a:r>
            <a:r>
              <a:rPr lang="en-US" altLang="zh-CN" sz="1600" dirty="0" err="1" smtClean="0"/>
              <a:t>mn</a:t>
            </a:r>
            <a:r>
              <a:rPr lang="en-US" altLang="zh-CN" dirty="0" err="1" smtClean="0"/>
              <a:t>x</a:t>
            </a:r>
            <a:r>
              <a:rPr lang="en-US" altLang="zh-CN" sz="1600" dirty="0" err="1" smtClean="0"/>
              <a:t>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</a:t>
            </a:r>
            <a:r>
              <a:rPr lang="en-US" altLang="zh-CN" sz="1600" dirty="0" err="1" smtClean="0"/>
              <a:t>m</a:t>
            </a:r>
            <a:r>
              <a:rPr lang="en-US" altLang="zh-CN" sz="1600" dirty="0" smtClean="0"/>
              <a:t>  (mod p)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&lt;x1, x2, …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m=n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还是可以用高斯消元， 只是每步消元计算</a:t>
            </a:r>
            <a:r>
              <a:rPr lang="zh-CN" altLang="en-US" dirty="0" smtClean="0"/>
              <a:t>的</a:t>
            </a:r>
            <a:r>
              <a:rPr lang="zh-CN" altLang="en-US" dirty="0"/>
              <a:t>系数</a:t>
            </a:r>
            <a:r>
              <a:rPr lang="zh-CN" altLang="en-US" dirty="0" smtClean="0"/>
              <a:t>要</a:t>
            </a:r>
            <a:r>
              <a:rPr lang="en-US" altLang="zh-CN" dirty="0" smtClean="0"/>
              <a:t>mod(p)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最后一个方程  </a:t>
            </a:r>
            <a:r>
              <a:rPr lang="en-US" altLang="zh-CN" dirty="0" smtClean="0"/>
              <a:t>  a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b (mod 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，这是一个模线性方程，参见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</TotalTime>
  <Words>432</Words>
  <Application>Microsoft Office PowerPoint</Application>
  <PresentationFormat>全屏显示(4:3)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透明</vt:lpstr>
      <vt:lpstr>8 模线性方程（组）</vt:lpstr>
      <vt:lpstr>8.1 线性方程组求解</vt:lpstr>
      <vt:lpstr>8.2 高斯消元.</vt:lpstr>
      <vt:lpstr>8.3主元处理</vt:lpstr>
      <vt:lpstr>8.4主元处理cont</vt:lpstr>
      <vt:lpstr>8.3 模线性方程组(整数)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33</cp:revision>
  <dcterms:created xsi:type="dcterms:W3CDTF">2017-07-22T00:18:00Z</dcterms:created>
  <dcterms:modified xsi:type="dcterms:W3CDTF">2017-07-23T03:03:55Z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