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0" r:id="rId3"/>
    <p:sldId id="261" r:id="rId4"/>
    <p:sldId id="266" r:id="rId5"/>
    <p:sldId id="268" r:id="rId6"/>
    <p:sldId id="264" r:id="rId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80B3"/>
    <a:srgbClr val="EAB200"/>
    <a:srgbClr val="E9BE35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8375DC-DFF2-4595-B5CA-7EEF1892EE5E}" v="24" dt="2022-07-15T21:49:08.486"/>
    <p1510:client id="{5DC7A827-E6FF-4541-95ED-FF0E6BEFFBB3}" v="2" dt="2022-07-15T22:15:09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>
        <p:scale>
          <a:sx n="100" d="100"/>
          <a:sy n="100" d="100"/>
        </p:scale>
        <p:origin x="-5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y Jane Rafol" userId="2b73c172-9783-479a-a85f-31486109688b" providerId="ADAL" clId="{35250CD3-F8CD-4D15-A564-5F4111C87F1A}"/>
    <pc:docChg chg="undo custSel modSld">
      <pc:chgData name="Mary Jane Rafol" userId="2b73c172-9783-479a-a85f-31486109688b" providerId="ADAL" clId="{35250CD3-F8CD-4D15-A564-5F4111C87F1A}" dt="2022-07-16T01:47:40.760" v="23" actId="20577"/>
      <pc:docMkLst>
        <pc:docMk/>
      </pc:docMkLst>
      <pc:sldChg chg="modSp mod">
        <pc:chgData name="Mary Jane Rafol" userId="2b73c172-9783-479a-a85f-31486109688b" providerId="ADAL" clId="{35250CD3-F8CD-4D15-A564-5F4111C87F1A}" dt="2022-07-16T01:47:40.760" v="23" actId="20577"/>
        <pc:sldMkLst>
          <pc:docMk/>
          <pc:sldMk cId="73783058" sldId="261"/>
        </pc:sldMkLst>
        <pc:spChg chg="mod">
          <ac:chgData name="Mary Jane Rafol" userId="2b73c172-9783-479a-a85f-31486109688b" providerId="ADAL" clId="{35250CD3-F8CD-4D15-A564-5F4111C87F1A}" dt="2022-07-16T01:47:18.207" v="15" actId="20577"/>
          <ac:spMkLst>
            <pc:docMk/>
            <pc:sldMk cId="73783058" sldId="261"/>
            <ac:spMk id="21" creationId="{ECBA62D1-A02F-EECC-1C08-0DF8D3D70709}"/>
          </ac:spMkLst>
        </pc:spChg>
        <pc:spChg chg="mod">
          <ac:chgData name="Mary Jane Rafol" userId="2b73c172-9783-479a-a85f-31486109688b" providerId="ADAL" clId="{35250CD3-F8CD-4D15-A564-5F4111C87F1A}" dt="2022-07-16T01:47:40.760" v="23" actId="20577"/>
          <ac:spMkLst>
            <pc:docMk/>
            <pc:sldMk cId="73783058" sldId="261"/>
            <ac:spMk id="23" creationId="{41D741EA-ADC0-5FA5-5D25-82B871236E4D}"/>
          </ac:spMkLst>
        </pc:spChg>
      </pc:sldChg>
      <pc:sldChg chg="addSp delSp modSp mod">
        <pc:chgData name="Mary Jane Rafol" userId="2b73c172-9783-479a-a85f-31486109688b" providerId="ADAL" clId="{35250CD3-F8CD-4D15-A564-5F4111C87F1A}" dt="2022-07-16T01:26:18.014" v="3" actId="1076"/>
        <pc:sldMkLst>
          <pc:docMk/>
          <pc:sldMk cId="3016252476" sldId="266"/>
        </pc:sldMkLst>
        <pc:picChg chg="del">
          <ac:chgData name="Mary Jane Rafol" userId="2b73c172-9783-479a-a85f-31486109688b" providerId="ADAL" clId="{35250CD3-F8CD-4D15-A564-5F4111C87F1A}" dt="2022-07-16T01:26:12.299" v="0" actId="478"/>
          <ac:picMkLst>
            <pc:docMk/>
            <pc:sldMk cId="3016252476" sldId="266"/>
            <ac:picMk id="3" creationId="{8009BD2D-EFDB-B5E7-8C19-03E29AD9809C}"/>
          </ac:picMkLst>
        </pc:picChg>
        <pc:picChg chg="add mod">
          <ac:chgData name="Mary Jane Rafol" userId="2b73c172-9783-479a-a85f-31486109688b" providerId="ADAL" clId="{35250CD3-F8CD-4D15-A564-5F4111C87F1A}" dt="2022-07-16T01:26:18.014" v="3" actId="1076"/>
          <ac:picMkLst>
            <pc:docMk/>
            <pc:sldMk cId="3016252476" sldId="266"/>
            <ac:picMk id="4" creationId="{E98CAC39-FC9B-84E4-4D5D-BD77B1A20D9E}"/>
          </ac:picMkLst>
        </pc:picChg>
      </pc:sldChg>
      <pc:sldChg chg="addSp delSp modSp mod">
        <pc:chgData name="Mary Jane Rafol" userId="2b73c172-9783-479a-a85f-31486109688b" providerId="ADAL" clId="{35250CD3-F8CD-4D15-A564-5F4111C87F1A}" dt="2022-07-16T01:28:10.351" v="9" actId="1076"/>
        <pc:sldMkLst>
          <pc:docMk/>
          <pc:sldMk cId="3267392007" sldId="268"/>
        </pc:sldMkLst>
        <pc:picChg chg="del">
          <ac:chgData name="Mary Jane Rafol" userId="2b73c172-9783-479a-a85f-31486109688b" providerId="ADAL" clId="{35250CD3-F8CD-4D15-A564-5F4111C87F1A}" dt="2022-07-16T01:28:01.083" v="4" actId="478"/>
          <ac:picMkLst>
            <pc:docMk/>
            <pc:sldMk cId="3267392007" sldId="268"/>
            <ac:picMk id="3" creationId="{461858C9-F5D2-A437-10C8-FB2F693EFFEF}"/>
          </ac:picMkLst>
        </pc:picChg>
        <pc:picChg chg="add mod">
          <ac:chgData name="Mary Jane Rafol" userId="2b73c172-9783-479a-a85f-31486109688b" providerId="ADAL" clId="{35250CD3-F8CD-4D15-A564-5F4111C87F1A}" dt="2022-07-16T01:28:10.351" v="9" actId="1076"/>
          <ac:picMkLst>
            <pc:docMk/>
            <pc:sldMk cId="3267392007" sldId="268"/>
            <ac:picMk id="4" creationId="{AC0AAF21-88F8-69E4-67E6-9FB789CE6E2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097AE1F-9578-4B9D-A72D-6658876CE61A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5FE0D7F-CCC2-4945-A51E-C576B9CD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72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81382C-07E0-AE00-8F14-B6AE3A8D35B9}"/>
              </a:ext>
            </a:extLst>
          </p:cNvPr>
          <p:cNvSpPr/>
          <p:nvPr userDrawn="1"/>
        </p:nvSpPr>
        <p:spPr>
          <a:xfrm>
            <a:off x="431800" y="6356350"/>
            <a:ext cx="11264900" cy="365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44EE8-A79E-8B54-73B6-45360D5B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5CD01-1A94-BC04-F6D3-72048B383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0BB6FA-B1CD-89C7-FBC4-20EC420E59B0}"/>
              </a:ext>
            </a:extLst>
          </p:cNvPr>
          <p:cNvCxnSpPr/>
          <p:nvPr userDrawn="1"/>
        </p:nvCxnSpPr>
        <p:spPr>
          <a:xfrm>
            <a:off x="512445" y="1096557"/>
            <a:ext cx="1116711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AD41BD0-2974-CBB8-2464-9F0FAE49A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GeorgiaTech Data Science Bootcamp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D27B7E5-049E-032B-EB06-6DF5F4B1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#3: The Immigrants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466A639-0C36-C735-FC40-E58B2B51A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28C-1507-47A0-9C2E-4CD91A00C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7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56EA-7B14-C7A1-DEAD-75119199A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965ED-9123-5E21-7472-B192A5695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0FE27-0FC8-E7D3-260E-160E6044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GeorgiaTech Data Science Bootcamp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BDD0E-DB1F-0C76-D9A3-09DA106FF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#3: The Immigrants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CC331-DB08-2664-CDD5-B4E7DD18A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28C-1507-47A0-9C2E-4CD91A00C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6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D25E63-1652-101A-11F7-503105294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CE30B4-10C7-7778-D5F4-79EB79572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6FFBF-3434-8F3D-074F-17AD9A1F3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GeorgiaTech Data Science Bootcamp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53290-08DE-A2C1-DA25-E7866CBEA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#3: The Immigrants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1CB6C-1C23-3C63-F641-BA85B65B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28C-1507-47A0-9C2E-4CD91A00C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21C96-267F-69CB-8934-2EB1D5C9C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AF886-9D4B-E1C7-4CD2-5460D23D0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33F13-4888-1F03-796B-5CF3739D7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GeorgiaTech Data Science Bootcamp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9C2DD-8C9C-F5F5-A888-AD7FBEAD6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#3: The Immigrants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64FB6-82F9-16CD-257D-DFFA86C2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28C-1507-47A0-9C2E-4CD91A00C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8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F53A2-3165-237E-3BA3-C102B0481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73C70-7898-864E-DF52-0D37FBA9D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A93A-161F-A2DA-12D2-86F7FFD21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GeorgiaTech Data Science Bootcamp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FC493-D07B-5B50-4424-87BC4B3B9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#3: The Immigrants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D72A1-2850-A34E-402F-0CDA7BE8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28C-1507-47A0-9C2E-4CD91A00C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4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932E-2AA5-F339-800F-88582E869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3B985-B06E-3C8E-5878-DA231B569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FEFA4-6959-A52D-EBEB-13D92A126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7CDBF-A198-ADFA-43D5-F26BEEABC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GeorgiaTech Data Science Bootcamp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EA905-6731-735A-B89C-BE99C432A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#3: The Immigrants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56EA7-D1B6-F194-B35D-7705EFD2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28C-1507-47A0-9C2E-4CD91A00C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9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D5E6-4563-D851-C243-EB26CA5CE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6F728-EE14-5E50-426E-6FBF6A4F4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51455-2B3E-2510-15D3-364781D2F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BF8DFF-73C0-F679-1C59-362051184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7F7E31-582D-0179-A989-04C880E97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84A32F-A3FD-D6AD-A5EE-E8AC3B78D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GeorgiaTech Data Science Bootcamp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3C695A-BCB0-DE25-C63F-0B053D4F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#3: The Immigrants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1D4720-E586-DC43-2A2E-D7F3373C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28C-1507-47A0-9C2E-4CD91A00C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57E8A-894F-8632-B082-899AC1B6B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D8F4D6-D264-2A2D-A641-578E3F5E4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GeorgiaTech Data Science Bootcamp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7A3E5-AE16-A7AC-0A19-1BBA903A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#3: The Immigrants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40BE38-7B08-87D5-2F9C-20A78DE6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28C-1507-47A0-9C2E-4CD91A00C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1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4387AC-C3E7-1CE7-52D6-ED11E63D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GeorgiaTech Data Science Bootcamp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6DC322-9FD6-CD92-CA41-319A6B3E1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#3: The Immigrants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4EA3D-7925-5AB4-6CE9-ECB03E4F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28C-1507-47A0-9C2E-4CD91A00C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2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82A5D-3CEE-D8DC-D9B6-605FA7FF8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AC8E9-FA0D-04C5-A1FC-ED072703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775A4-43F6-8175-CDD9-F38640B06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20E84-41D6-0D54-6770-DA06D55A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GeorgiaTech Data Science Bootcamp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E7669-0997-1E48-3EFF-E11D6F7CC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#3: The Immigrants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C6C00-268D-E192-2B6B-D55AAC2B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28C-1507-47A0-9C2E-4CD91A00C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2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0E4A-6F1F-7DA7-283F-6113BB99A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B2A9A-55BF-4B3E-9472-96DC110F3D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7E3EC-2A05-2A76-C64F-17753DDE3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57800-A323-82AA-8F2A-785DB9338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GeorgiaTech Data Science Bootcamp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5F528-ECAB-FEED-0D53-CFAA95D5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#3: The Immigrants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9A97E-58AD-49F1-3692-4EFA16399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28C-1507-47A0-9C2E-4CD91A00C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7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0BD532-68D4-7C53-B8D4-39A2622AC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EEE55-BE1A-C688-13C9-C27A8668B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1F9F2-29E8-E3F5-1B4A-A47EAE754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GeorgiaTech Data Science Bootcamp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1D291-B8A6-3C72-C0ED-4B844126B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Project #3: The Immigrants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A4E48-143C-12BA-94C6-52447CA4E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FC28C-1507-47A0-9C2E-4CD91A00C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7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grationpolicy.org/" TargetMode="External"/><Relationship Id="rId7" Type="http://schemas.openxmlformats.org/officeDocument/2006/relationships/hyperlink" Target="https://observablehq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penlayers.org/" TargetMode="External"/><Relationship Id="rId5" Type="http://schemas.openxmlformats.org/officeDocument/2006/relationships/hyperlink" Target="https://d3js.org/" TargetMode="External"/><Relationship Id="rId4" Type="http://schemas.openxmlformats.org/officeDocument/2006/relationships/hyperlink" Target="http://127.0.0.1:5000/api/getresult1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AB85F7-BE98-1DC4-8E4B-2B724D886B9C}"/>
              </a:ext>
            </a:extLst>
          </p:cNvPr>
          <p:cNvSpPr/>
          <p:nvPr/>
        </p:nvSpPr>
        <p:spPr>
          <a:xfrm>
            <a:off x="512445" y="1277534"/>
            <a:ext cx="3755002" cy="4902194"/>
          </a:xfrm>
          <a:prstGeom prst="rect">
            <a:avLst/>
          </a:prstGeom>
          <a:solidFill>
            <a:srgbClr val="6B80B3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E56FAB-85B7-37C6-06EB-DCB5DA936673}"/>
              </a:ext>
            </a:extLst>
          </p:cNvPr>
          <p:cNvCxnSpPr/>
          <p:nvPr/>
        </p:nvCxnSpPr>
        <p:spPr>
          <a:xfrm>
            <a:off x="512445" y="1096557"/>
            <a:ext cx="1116711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78F99774-8B36-AF4B-D3B9-71D75F7AD84E}"/>
              </a:ext>
            </a:extLst>
          </p:cNvPr>
          <p:cNvSpPr/>
          <p:nvPr/>
        </p:nvSpPr>
        <p:spPr>
          <a:xfrm>
            <a:off x="512445" y="364898"/>
            <a:ext cx="5832763" cy="584426"/>
          </a:xfrm>
          <a:prstGeom prst="homePlate">
            <a:avLst/>
          </a:prstGeom>
          <a:solidFill>
            <a:srgbClr val="EAB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3BDEA7E8-6651-050B-2764-9687C7C7975D}"/>
              </a:ext>
            </a:extLst>
          </p:cNvPr>
          <p:cNvSpPr/>
          <p:nvPr/>
        </p:nvSpPr>
        <p:spPr>
          <a:xfrm>
            <a:off x="512445" y="364898"/>
            <a:ext cx="11191889" cy="584426"/>
          </a:xfrm>
          <a:prstGeom prst="homePlate">
            <a:avLst/>
          </a:prstGeom>
          <a:solidFill>
            <a:srgbClr val="6B8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A7B6D9B-9C7B-FF7D-1311-4A0421F5C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666" y="256610"/>
            <a:ext cx="7068814" cy="584426"/>
          </a:xfrm>
        </p:spPr>
        <p:txBody>
          <a:bodyPr>
            <a:normAutofit/>
          </a:bodyPr>
          <a:lstStyle/>
          <a:p>
            <a:pPr algn="l"/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Project 3: Immigrants in Georgia, USA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B1D877-382D-8F07-248F-207DB24AAFE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99" y="2145491"/>
            <a:ext cx="3378201" cy="3378201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966636D9-10EE-C2AA-D513-68398C40A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896" y="1629957"/>
            <a:ext cx="3755004" cy="1257574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Geographic distribution of immigrants in Georgia, USA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D359D5-47D3-39E4-DFF4-6528575CE912}"/>
              </a:ext>
            </a:extLst>
          </p:cNvPr>
          <p:cNvCxnSpPr>
            <a:cxnSpLocks/>
          </p:cNvCxnSpPr>
          <p:nvPr/>
        </p:nvCxnSpPr>
        <p:spPr>
          <a:xfrm>
            <a:off x="4576194" y="1277534"/>
            <a:ext cx="0" cy="4902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248;p41">
            <a:extLst>
              <a:ext uri="{FF2B5EF4-FFF2-40B4-BE49-F238E27FC236}">
                <a16:creationId xmlns:a16="http://schemas.microsoft.com/office/drawing/2014/main" id="{48A79A11-70B1-2C6B-3786-3942AB82607F}"/>
              </a:ext>
            </a:extLst>
          </p:cNvPr>
          <p:cNvSpPr txBox="1"/>
          <p:nvPr/>
        </p:nvSpPr>
        <p:spPr>
          <a:xfrm>
            <a:off x="5120393" y="2241988"/>
            <a:ext cx="3875402" cy="3869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Immigrants migrate to the U.S. </a:t>
            </a: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various reasons, such as reunite with family, flee persecution and violence in their home country and pursue new employment opportunities. </a:t>
            </a:r>
          </a:p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Understanding the immigrant populations in the state drives better policy decision to enable immigrants to achieve full potential, feel safe and contribute to state’s economic growth.</a:t>
            </a:r>
            <a:endParaRPr sz="14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" name="Google Shape;249;p41">
            <a:extLst>
              <a:ext uri="{FF2B5EF4-FFF2-40B4-BE49-F238E27FC236}">
                <a16:creationId xmlns:a16="http://schemas.microsoft.com/office/drawing/2014/main" id="{AA707AD4-1B60-2D02-A0F7-308AD1D34D5D}"/>
              </a:ext>
            </a:extLst>
          </p:cNvPr>
          <p:cNvGrpSpPr/>
          <p:nvPr/>
        </p:nvGrpSpPr>
        <p:grpSpPr>
          <a:xfrm>
            <a:off x="4800352" y="1386313"/>
            <a:ext cx="3962182" cy="640080"/>
            <a:chOff x="478794" y="1899219"/>
            <a:chExt cx="3962182" cy="640080"/>
          </a:xfrm>
          <a:solidFill>
            <a:schemeClr val="bg2"/>
          </a:solidFill>
        </p:grpSpPr>
        <p:sp>
          <p:nvSpPr>
            <p:cNvPr id="17" name="Google Shape;250;p41">
              <a:extLst>
                <a:ext uri="{FF2B5EF4-FFF2-40B4-BE49-F238E27FC236}">
                  <a16:creationId xmlns:a16="http://schemas.microsoft.com/office/drawing/2014/main" id="{3C751695-19EB-635A-0DA1-E0717EFD73CD}"/>
                </a:ext>
              </a:extLst>
            </p:cNvPr>
            <p:cNvSpPr/>
            <p:nvPr/>
          </p:nvSpPr>
          <p:spPr>
            <a:xfrm>
              <a:off x="573492" y="1969730"/>
              <a:ext cx="457200" cy="457200"/>
            </a:xfrm>
            <a:prstGeom prst="flowChartConnector">
              <a:avLst/>
            </a:prstGeom>
            <a:grpFill/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51;p41">
              <a:extLst>
                <a:ext uri="{FF2B5EF4-FFF2-40B4-BE49-F238E27FC236}">
                  <a16:creationId xmlns:a16="http://schemas.microsoft.com/office/drawing/2014/main" id="{0CFFA8F2-9123-BB74-F5C1-71715D14276A}"/>
                </a:ext>
              </a:extLst>
            </p:cNvPr>
            <p:cNvSpPr/>
            <p:nvPr/>
          </p:nvSpPr>
          <p:spPr>
            <a:xfrm>
              <a:off x="874816" y="1972694"/>
              <a:ext cx="3566160" cy="484632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i="0" u="none" strike="noStrike" cap="none" dirty="0">
                  <a:solidFill>
                    <a:srgbClr val="EAB200"/>
                  </a:solidFill>
                  <a:latin typeface="Calibri"/>
                  <a:ea typeface="Calibri"/>
                  <a:cs typeface="Calibri"/>
                  <a:sym typeface="Calibri"/>
                </a:rPr>
                <a:t>      Project Objective</a:t>
              </a:r>
              <a:endParaRPr dirty="0"/>
            </a:p>
          </p:txBody>
        </p:sp>
        <p:pic>
          <p:nvPicPr>
            <p:cNvPr id="19" name="Google Shape;252;p41" descr="Information with solid fill">
              <a:extLst>
                <a:ext uri="{FF2B5EF4-FFF2-40B4-BE49-F238E27FC236}">
                  <a16:creationId xmlns:a16="http://schemas.microsoft.com/office/drawing/2014/main" id="{94E06992-2AAD-31A4-A94B-5DFD64212E2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8794" y="1899219"/>
              <a:ext cx="640080" cy="6400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56FE9AB-BE35-ED79-299F-B4939072C23D}"/>
              </a:ext>
            </a:extLst>
          </p:cNvPr>
          <p:cNvSpPr/>
          <p:nvPr/>
        </p:nvSpPr>
        <p:spPr>
          <a:xfrm>
            <a:off x="9334503" y="3848101"/>
            <a:ext cx="2369832" cy="2262962"/>
          </a:xfrm>
          <a:prstGeom prst="rect">
            <a:avLst/>
          </a:prstGeom>
          <a:noFill/>
          <a:ln>
            <a:solidFill>
              <a:srgbClr val="EAB2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Meet the Team: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Yuanfeng Xu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Alexis Hernandez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Taib Diallo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Mary Jane Rafol</a:t>
            </a:r>
          </a:p>
        </p:txBody>
      </p:sp>
      <p:pic>
        <p:nvPicPr>
          <p:cNvPr id="11" name="Graphic 10" descr="Meeting with solid fill">
            <a:extLst>
              <a:ext uri="{FF2B5EF4-FFF2-40B4-BE49-F238E27FC236}">
                <a16:creationId xmlns:a16="http://schemas.microsoft.com/office/drawing/2014/main" id="{9FFCD529-2D86-6ADD-27CE-A79704881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2219" y="3390900"/>
            <a:ext cx="914400" cy="914400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42D4476A-F322-39F6-4B94-67808830E7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GeorgiaTech Data Science Bootcamp</a:t>
            </a:r>
            <a:endParaRPr lang="en-US" dirty="0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EF4F5C47-6893-DFE2-15F9-6C796DB7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Project #3: The Immigrants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BD36F944-35AD-4A76-B031-0C3B3756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/>
              <a:t>Page </a:t>
            </a:r>
            <a:fld id="{F8EFC28C-1507-47A0-9C2E-4CD91A00C6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222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E56FAB-85B7-37C6-06EB-DCB5DA936673}"/>
              </a:ext>
            </a:extLst>
          </p:cNvPr>
          <p:cNvCxnSpPr/>
          <p:nvPr/>
        </p:nvCxnSpPr>
        <p:spPr>
          <a:xfrm>
            <a:off x="512445" y="1096557"/>
            <a:ext cx="1116711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78F99774-8B36-AF4B-D3B9-71D75F7AD84E}"/>
              </a:ext>
            </a:extLst>
          </p:cNvPr>
          <p:cNvSpPr/>
          <p:nvPr/>
        </p:nvSpPr>
        <p:spPr>
          <a:xfrm>
            <a:off x="512445" y="364898"/>
            <a:ext cx="5832763" cy="584426"/>
          </a:xfrm>
          <a:prstGeom prst="homePlate">
            <a:avLst/>
          </a:prstGeom>
          <a:solidFill>
            <a:srgbClr val="EAB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3BDEA7E8-6651-050B-2764-9687C7C7975D}"/>
              </a:ext>
            </a:extLst>
          </p:cNvPr>
          <p:cNvSpPr/>
          <p:nvPr/>
        </p:nvSpPr>
        <p:spPr>
          <a:xfrm>
            <a:off x="512445" y="364898"/>
            <a:ext cx="11191889" cy="584426"/>
          </a:xfrm>
          <a:prstGeom prst="homePlate">
            <a:avLst/>
          </a:prstGeom>
          <a:solidFill>
            <a:srgbClr val="6B8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A7B6D9B-9C7B-FF7D-1311-4A0421F5C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666" y="256610"/>
            <a:ext cx="7068814" cy="584426"/>
          </a:xfrm>
        </p:spPr>
        <p:txBody>
          <a:bodyPr>
            <a:normAutofit/>
          </a:bodyPr>
          <a:lstStyle/>
          <a:p>
            <a:pPr algn="l"/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Project 3: Immigrants in Georgia, USA</a:t>
            </a:r>
            <a:endParaRPr lang="en-US" sz="4800" b="1" dirty="0">
              <a:solidFill>
                <a:schemeClr val="bg1"/>
              </a:solidFill>
            </a:endParaRPr>
          </a:p>
        </p:txBody>
      </p:sp>
      <p:grpSp>
        <p:nvGrpSpPr>
          <p:cNvPr id="21" name="Google Shape;249;p41">
            <a:extLst>
              <a:ext uri="{FF2B5EF4-FFF2-40B4-BE49-F238E27FC236}">
                <a16:creationId xmlns:a16="http://schemas.microsoft.com/office/drawing/2014/main" id="{C9B0F2FE-9966-581F-CE70-30FF33588AE5}"/>
              </a:ext>
            </a:extLst>
          </p:cNvPr>
          <p:cNvGrpSpPr/>
          <p:nvPr/>
        </p:nvGrpSpPr>
        <p:grpSpPr>
          <a:xfrm>
            <a:off x="487666" y="1243791"/>
            <a:ext cx="3962182" cy="640080"/>
            <a:chOff x="478794" y="1899219"/>
            <a:chExt cx="3962182" cy="640080"/>
          </a:xfrm>
          <a:solidFill>
            <a:schemeClr val="bg2"/>
          </a:solidFill>
        </p:grpSpPr>
        <p:sp>
          <p:nvSpPr>
            <p:cNvPr id="22" name="Google Shape;250;p41">
              <a:extLst>
                <a:ext uri="{FF2B5EF4-FFF2-40B4-BE49-F238E27FC236}">
                  <a16:creationId xmlns:a16="http://schemas.microsoft.com/office/drawing/2014/main" id="{5D75E93E-C02E-09F5-6385-AE1A4D7F021C}"/>
                </a:ext>
              </a:extLst>
            </p:cNvPr>
            <p:cNvSpPr/>
            <p:nvPr/>
          </p:nvSpPr>
          <p:spPr>
            <a:xfrm>
              <a:off x="573492" y="1969730"/>
              <a:ext cx="457200" cy="457200"/>
            </a:xfrm>
            <a:prstGeom prst="flowChartConnector">
              <a:avLst/>
            </a:prstGeom>
            <a:grpFill/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51;p41">
              <a:extLst>
                <a:ext uri="{FF2B5EF4-FFF2-40B4-BE49-F238E27FC236}">
                  <a16:creationId xmlns:a16="http://schemas.microsoft.com/office/drawing/2014/main" id="{183BFCF4-D41B-7B42-4515-D9F47C7B119B}"/>
                </a:ext>
              </a:extLst>
            </p:cNvPr>
            <p:cNvSpPr/>
            <p:nvPr/>
          </p:nvSpPr>
          <p:spPr>
            <a:xfrm>
              <a:off x="874816" y="1972694"/>
              <a:ext cx="3566160" cy="484632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i="0" u="none" strike="noStrike" cap="none" dirty="0">
                  <a:solidFill>
                    <a:srgbClr val="EAB200"/>
                  </a:solidFill>
                  <a:latin typeface="Calibri"/>
                  <a:ea typeface="Calibri"/>
                  <a:cs typeface="Calibri"/>
                  <a:sym typeface="Calibri"/>
                </a:rPr>
                <a:t>      Methodology</a:t>
              </a:r>
              <a:endParaRPr dirty="0"/>
            </a:p>
          </p:txBody>
        </p:sp>
        <p:pic>
          <p:nvPicPr>
            <p:cNvPr id="24" name="Google Shape;252;p41" descr="Information with solid fill">
              <a:extLst>
                <a:ext uri="{FF2B5EF4-FFF2-40B4-BE49-F238E27FC236}">
                  <a16:creationId xmlns:a16="http://schemas.microsoft.com/office/drawing/2014/main" id="{C72C3C7C-1EF3-4A8F-CFE5-EB1E518A0783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8794" y="1899219"/>
              <a:ext cx="640080" cy="6400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" name="Google Shape;267;p42">
            <a:extLst>
              <a:ext uri="{FF2B5EF4-FFF2-40B4-BE49-F238E27FC236}">
                <a16:creationId xmlns:a16="http://schemas.microsoft.com/office/drawing/2014/main" id="{EF30AB4F-47B0-087D-8F65-71B0E9888A28}"/>
              </a:ext>
            </a:extLst>
          </p:cNvPr>
          <p:cNvSpPr/>
          <p:nvPr/>
        </p:nvSpPr>
        <p:spPr>
          <a:xfrm>
            <a:off x="660452" y="2307600"/>
            <a:ext cx="2043311" cy="1318864"/>
          </a:xfrm>
          <a:prstGeom prst="roundRect">
            <a:avLst>
              <a:gd name="adj" fmla="val 16667"/>
            </a:avLst>
          </a:prstGeom>
          <a:solidFill>
            <a:srgbClr val="6B80B3"/>
          </a:solidFill>
          <a:ln w="25400" cap="flat" cmpd="sng">
            <a:solidFill>
              <a:srgbClr val="6B80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Identify Data Sources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26" name="Google Shape;268;p42">
            <a:extLst>
              <a:ext uri="{FF2B5EF4-FFF2-40B4-BE49-F238E27FC236}">
                <a16:creationId xmlns:a16="http://schemas.microsoft.com/office/drawing/2014/main" id="{F8A913B0-AF58-8442-9D96-748B9C92142A}"/>
              </a:ext>
            </a:extLst>
          </p:cNvPr>
          <p:cNvSpPr/>
          <p:nvPr/>
        </p:nvSpPr>
        <p:spPr>
          <a:xfrm>
            <a:off x="1453507" y="2080212"/>
            <a:ext cx="457200" cy="457200"/>
          </a:xfrm>
          <a:prstGeom prst="flowChartConnector">
            <a:avLst/>
          </a:prstGeom>
          <a:solidFill>
            <a:srgbClr val="E9BE35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7" name="Google Shape;269;p42">
            <a:extLst>
              <a:ext uri="{FF2B5EF4-FFF2-40B4-BE49-F238E27FC236}">
                <a16:creationId xmlns:a16="http://schemas.microsoft.com/office/drawing/2014/main" id="{A21D9450-C483-CF5A-C27F-C0FC87BDB3AD}"/>
              </a:ext>
            </a:extLst>
          </p:cNvPr>
          <p:cNvSpPr txBox="1"/>
          <p:nvPr/>
        </p:nvSpPr>
        <p:spPr>
          <a:xfrm>
            <a:off x="660452" y="4008248"/>
            <a:ext cx="2043311" cy="8952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 Immigrant Population by State 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migrationpolicy.org</a:t>
            </a:r>
            <a:endParaRPr sz="1600" dirty="0"/>
          </a:p>
        </p:txBody>
      </p:sp>
      <p:sp>
        <p:nvSpPr>
          <p:cNvPr id="28" name="Google Shape;270;p42">
            <a:extLst>
              <a:ext uri="{FF2B5EF4-FFF2-40B4-BE49-F238E27FC236}">
                <a16:creationId xmlns:a16="http://schemas.microsoft.com/office/drawing/2014/main" id="{CBA48062-07EE-AA71-F4BF-9E8B7C3DB2D4}"/>
              </a:ext>
            </a:extLst>
          </p:cNvPr>
          <p:cNvSpPr/>
          <p:nvPr/>
        </p:nvSpPr>
        <p:spPr>
          <a:xfrm>
            <a:off x="3573841" y="2307600"/>
            <a:ext cx="2043311" cy="1318864"/>
          </a:xfrm>
          <a:prstGeom prst="roundRect">
            <a:avLst>
              <a:gd name="adj" fmla="val 16667"/>
            </a:avLst>
          </a:prstGeom>
          <a:solidFill>
            <a:srgbClr val="6B80B3"/>
          </a:solidFill>
          <a:ln w="25400" cap="flat" cmpd="sng">
            <a:solidFill>
              <a:srgbClr val="6B80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Extract, Transfer and Load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29" name="Google Shape;271;p42">
            <a:extLst>
              <a:ext uri="{FF2B5EF4-FFF2-40B4-BE49-F238E27FC236}">
                <a16:creationId xmlns:a16="http://schemas.microsoft.com/office/drawing/2014/main" id="{CD2CFFAE-1F8B-1E92-1B92-473718EBC6C1}"/>
              </a:ext>
            </a:extLst>
          </p:cNvPr>
          <p:cNvSpPr/>
          <p:nvPr/>
        </p:nvSpPr>
        <p:spPr>
          <a:xfrm>
            <a:off x="4366896" y="2080212"/>
            <a:ext cx="457200" cy="457200"/>
          </a:xfrm>
          <a:prstGeom prst="flowChartConnector">
            <a:avLst/>
          </a:prstGeom>
          <a:solidFill>
            <a:srgbClr val="E9BE35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0" name="Google Shape;272;p42">
            <a:extLst>
              <a:ext uri="{FF2B5EF4-FFF2-40B4-BE49-F238E27FC236}">
                <a16:creationId xmlns:a16="http://schemas.microsoft.com/office/drawing/2014/main" id="{3D826E7D-9825-11EE-10EB-36C147FD42D0}"/>
              </a:ext>
            </a:extLst>
          </p:cNvPr>
          <p:cNvSpPr txBox="1"/>
          <p:nvPr/>
        </p:nvSpPr>
        <p:spPr>
          <a:xfrm>
            <a:off x="3573840" y="4008249"/>
            <a:ext cx="2129949" cy="4111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SQLite</a:t>
            </a:r>
            <a:endParaRPr sz="1600" dirty="0"/>
          </a:p>
        </p:txBody>
      </p:sp>
      <p:cxnSp>
        <p:nvCxnSpPr>
          <p:cNvPr id="31" name="Google Shape;273;p42">
            <a:extLst>
              <a:ext uri="{FF2B5EF4-FFF2-40B4-BE49-F238E27FC236}">
                <a16:creationId xmlns:a16="http://schemas.microsoft.com/office/drawing/2014/main" id="{9DB13D58-9191-F71C-DF82-62498CA44783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1682108" y="3626464"/>
            <a:ext cx="0" cy="381900"/>
          </a:xfrm>
          <a:prstGeom prst="straightConnector1">
            <a:avLst/>
          </a:prstGeom>
          <a:noFill/>
          <a:ln w="28575" cap="flat" cmpd="sng">
            <a:solidFill>
              <a:srgbClr val="00174B"/>
            </a:solidFill>
            <a:prstDash val="dot"/>
            <a:round/>
            <a:headEnd type="none" w="sm" len="sm"/>
            <a:tailEnd type="triangle" w="med" len="med"/>
          </a:ln>
        </p:spPr>
      </p:cxnSp>
      <p:cxnSp>
        <p:nvCxnSpPr>
          <p:cNvPr id="32" name="Google Shape;274;p42">
            <a:extLst>
              <a:ext uri="{FF2B5EF4-FFF2-40B4-BE49-F238E27FC236}">
                <a16:creationId xmlns:a16="http://schemas.microsoft.com/office/drawing/2014/main" id="{9525DBFA-F1E2-6D07-0D30-20DF2BC658FA}"/>
              </a:ext>
            </a:extLst>
          </p:cNvPr>
          <p:cNvCxnSpPr/>
          <p:nvPr/>
        </p:nvCxnSpPr>
        <p:spPr>
          <a:xfrm>
            <a:off x="4580483" y="3626464"/>
            <a:ext cx="0" cy="381784"/>
          </a:xfrm>
          <a:prstGeom prst="straightConnector1">
            <a:avLst/>
          </a:prstGeom>
          <a:noFill/>
          <a:ln w="28575" cap="flat" cmpd="sng">
            <a:solidFill>
              <a:srgbClr val="00174B"/>
            </a:solidFill>
            <a:prstDash val="dot"/>
            <a:round/>
            <a:headEnd type="none" w="sm" len="sm"/>
            <a:tailEnd type="triangle" w="med" len="med"/>
          </a:ln>
        </p:spPr>
      </p:cxnSp>
      <p:sp>
        <p:nvSpPr>
          <p:cNvPr id="33" name="Google Shape;275;p42">
            <a:extLst>
              <a:ext uri="{FF2B5EF4-FFF2-40B4-BE49-F238E27FC236}">
                <a16:creationId xmlns:a16="http://schemas.microsoft.com/office/drawing/2014/main" id="{4D6CB432-127C-26F9-3237-4485D20AA9DF}"/>
              </a:ext>
            </a:extLst>
          </p:cNvPr>
          <p:cNvSpPr/>
          <p:nvPr/>
        </p:nvSpPr>
        <p:spPr>
          <a:xfrm>
            <a:off x="6496845" y="2307600"/>
            <a:ext cx="2043311" cy="1318864"/>
          </a:xfrm>
          <a:prstGeom prst="roundRect">
            <a:avLst>
              <a:gd name="adj" fmla="val 16667"/>
            </a:avLst>
          </a:prstGeom>
          <a:solidFill>
            <a:srgbClr val="6B80B3"/>
          </a:solidFill>
          <a:ln w="25400" cap="flat" cmpd="sng">
            <a:solidFill>
              <a:srgbClr val="6B80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Use Flask to export database into a JSON and to define routes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34" name="Google Shape;276;p42">
            <a:extLst>
              <a:ext uri="{FF2B5EF4-FFF2-40B4-BE49-F238E27FC236}">
                <a16:creationId xmlns:a16="http://schemas.microsoft.com/office/drawing/2014/main" id="{340DA783-B0B4-DFAC-A448-41992C26843B}"/>
              </a:ext>
            </a:extLst>
          </p:cNvPr>
          <p:cNvSpPr/>
          <p:nvPr/>
        </p:nvSpPr>
        <p:spPr>
          <a:xfrm>
            <a:off x="7289900" y="2080212"/>
            <a:ext cx="457200" cy="457200"/>
          </a:xfrm>
          <a:prstGeom prst="flowChartConnector">
            <a:avLst/>
          </a:prstGeom>
          <a:solidFill>
            <a:srgbClr val="E9BE35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5" name="Google Shape;277;p42">
            <a:extLst>
              <a:ext uri="{FF2B5EF4-FFF2-40B4-BE49-F238E27FC236}">
                <a16:creationId xmlns:a16="http://schemas.microsoft.com/office/drawing/2014/main" id="{84561C3E-3E79-A648-654D-0FCADE015EA5}"/>
              </a:ext>
            </a:extLst>
          </p:cNvPr>
          <p:cNvSpPr txBox="1"/>
          <p:nvPr/>
        </p:nvSpPr>
        <p:spPr>
          <a:xfrm>
            <a:off x="6496844" y="4008249"/>
            <a:ext cx="2129949" cy="4111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n-US" sz="1400" dirty="0">
                <a:sym typeface="Calibri"/>
              </a:rPr>
              <a:t>Route: </a:t>
            </a:r>
            <a:r>
              <a:rPr lang="en-US" sz="1400" dirty="0">
                <a:hlinkClick r:id="rId4"/>
              </a:rPr>
              <a:t>127.0.0.1:5000</a:t>
            </a:r>
            <a:endParaRPr sz="1400" dirty="0"/>
          </a:p>
        </p:txBody>
      </p:sp>
      <p:cxnSp>
        <p:nvCxnSpPr>
          <p:cNvPr id="36" name="Google Shape;278;p42">
            <a:extLst>
              <a:ext uri="{FF2B5EF4-FFF2-40B4-BE49-F238E27FC236}">
                <a16:creationId xmlns:a16="http://schemas.microsoft.com/office/drawing/2014/main" id="{9E9E2544-8E45-FEDF-7F64-7DB6F78903B9}"/>
              </a:ext>
            </a:extLst>
          </p:cNvPr>
          <p:cNvCxnSpPr/>
          <p:nvPr/>
        </p:nvCxnSpPr>
        <p:spPr>
          <a:xfrm>
            <a:off x="7503487" y="3626464"/>
            <a:ext cx="0" cy="381784"/>
          </a:xfrm>
          <a:prstGeom prst="straightConnector1">
            <a:avLst/>
          </a:prstGeom>
          <a:noFill/>
          <a:ln w="28575" cap="flat" cmpd="sng">
            <a:solidFill>
              <a:srgbClr val="00174B"/>
            </a:solidFill>
            <a:prstDash val="dot"/>
            <a:round/>
            <a:headEnd type="none" w="sm" len="sm"/>
            <a:tailEnd type="triangle" w="med" len="med"/>
          </a:ln>
        </p:spPr>
      </p:cxnSp>
      <p:sp>
        <p:nvSpPr>
          <p:cNvPr id="37" name="Google Shape;279;p42">
            <a:extLst>
              <a:ext uri="{FF2B5EF4-FFF2-40B4-BE49-F238E27FC236}">
                <a16:creationId xmlns:a16="http://schemas.microsoft.com/office/drawing/2014/main" id="{F3F5D956-7C2D-A3D2-AD47-2054B6A4EEF2}"/>
              </a:ext>
            </a:extLst>
          </p:cNvPr>
          <p:cNvSpPr/>
          <p:nvPr/>
        </p:nvSpPr>
        <p:spPr>
          <a:xfrm>
            <a:off x="2724843" y="2724716"/>
            <a:ext cx="457200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9BE35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280;p42">
            <a:extLst>
              <a:ext uri="{FF2B5EF4-FFF2-40B4-BE49-F238E27FC236}">
                <a16:creationId xmlns:a16="http://schemas.microsoft.com/office/drawing/2014/main" id="{C3131039-14C5-DD14-4657-74B7F0B38EBE}"/>
              </a:ext>
            </a:extLst>
          </p:cNvPr>
          <p:cNvSpPr/>
          <p:nvPr/>
        </p:nvSpPr>
        <p:spPr>
          <a:xfrm>
            <a:off x="5644100" y="2724716"/>
            <a:ext cx="457200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9BE35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275;p42">
            <a:extLst>
              <a:ext uri="{FF2B5EF4-FFF2-40B4-BE49-F238E27FC236}">
                <a16:creationId xmlns:a16="http://schemas.microsoft.com/office/drawing/2014/main" id="{4A551CF6-C8B8-D564-E64C-16E264004494}"/>
              </a:ext>
            </a:extLst>
          </p:cNvPr>
          <p:cNvSpPr/>
          <p:nvPr/>
        </p:nvSpPr>
        <p:spPr>
          <a:xfrm>
            <a:off x="9389823" y="2332846"/>
            <a:ext cx="2314511" cy="1318864"/>
          </a:xfrm>
          <a:prstGeom prst="roundRect">
            <a:avLst>
              <a:gd name="adj" fmla="val 16667"/>
            </a:avLst>
          </a:prstGeom>
          <a:solidFill>
            <a:srgbClr val="6B80B3"/>
          </a:solidFill>
          <a:ln w="25400" cap="flat" cmpd="sng">
            <a:solidFill>
              <a:srgbClr val="6B80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Use JavaScript to load JSON into HTML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40" name="Google Shape;276;p42">
            <a:extLst>
              <a:ext uri="{FF2B5EF4-FFF2-40B4-BE49-F238E27FC236}">
                <a16:creationId xmlns:a16="http://schemas.microsoft.com/office/drawing/2014/main" id="{802A7383-3FE8-C9C6-AC83-3E2E652E6EAC}"/>
              </a:ext>
            </a:extLst>
          </p:cNvPr>
          <p:cNvSpPr/>
          <p:nvPr/>
        </p:nvSpPr>
        <p:spPr>
          <a:xfrm>
            <a:off x="10182878" y="2105458"/>
            <a:ext cx="457200" cy="457200"/>
          </a:xfrm>
          <a:prstGeom prst="flowChartConnector">
            <a:avLst/>
          </a:prstGeom>
          <a:solidFill>
            <a:srgbClr val="E9BE35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1" name="Google Shape;277;p42">
            <a:extLst>
              <a:ext uri="{FF2B5EF4-FFF2-40B4-BE49-F238E27FC236}">
                <a16:creationId xmlns:a16="http://schemas.microsoft.com/office/drawing/2014/main" id="{F606636E-E797-A254-7052-62655A9425D8}"/>
              </a:ext>
            </a:extLst>
          </p:cNvPr>
          <p:cNvSpPr txBox="1"/>
          <p:nvPr/>
        </p:nvSpPr>
        <p:spPr>
          <a:xfrm>
            <a:off x="9061863" y="4039057"/>
            <a:ext cx="2642471" cy="380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n-US" sz="1400" dirty="0">
                <a:sym typeface="Calibri"/>
              </a:rPr>
              <a:t>D3 (</a:t>
            </a:r>
            <a:r>
              <a:rPr lang="en-US" sz="1400" dirty="0">
                <a:sym typeface="Calibri"/>
                <a:hlinkClick r:id="rId5"/>
              </a:rPr>
              <a:t>d3js.org/</a:t>
            </a:r>
            <a:r>
              <a:rPr lang="en-US" sz="1400" dirty="0">
                <a:sym typeface="Calibri"/>
              </a:rPr>
              <a:t>)</a:t>
            </a:r>
          </a:p>
        </p:txBody>
      </p:sp>
      <p:cxnSp>
        <p:nvCxnSpPr>
          <p:cNvPr id="42" name="Google Shape;278;p42">
            <a:extLst>
              <a:ext uri="{FF2B5EF4-FFF2-40B4-BE49-F238E27FC236}">
                <a16:creationId xmlns:a16="http://schemas.microsoft.com/office/drawing/2014/main" id="{A8B1DA33-8BCA-550F-5B68-2FDA5235A360}"/>
              </a:ext>
            </a:extLst>
          </p:cNvPr>
          <p:cNvCxnSpPr/>
          <p:nvPr/>
        </p:nvCxnSpPr>
        <p:spPr>
          <a:xfrm>
            <a:off x="10396465" y="3651710"/>
            <a:ext cx="0" cy="381784"/>
          </a:xfrm>
          <a:prstGeom prst="straightConnector1">
            <a:avLst/>
          </a:prstGeom>
          <a:noFill/>
          <a:ln w="28575" cap="flat" cmpd="sng">
            <a:solidFill>
              <a:srgbClr val="00174B"/>
            </a:solidFill>
            <a:prstDash val="dot"/>
            <a:round/>
            <a:headEnd type="none" w="sm" len="sm"/>
            <a:tailEnd type="triangle" w="med" len="med"/>
          </a:ln>
        </p:spPr>
      </p:cxnSp>
      <p:sp>
        <p:nvSpPr>
          <p:cNvPr id="43" name="Google Shape;280;p42">
            <a:extLst>
              <a:ext uri="{FF2B5EF4-FFF2-40B4-BE49-F238E27FC236}">
                <a16:creationId xmlns:a16="http://schemas.microsoft.com/office/drawing/2014/main" id="{30DFDF67-C2A3-35FC-7FC0-1738E111D184}"/>
              </a:ext>
            </a:extLst>
          </p:cNvPr>
          <p:cNvSpPr/>
          <p:nvPr/>
        </p:nvSpPr>
        <p:spPr>
          <a:xfrm>
            <a:off x="8549778" y="2749962"/>
            <a:ext cx="457200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9BE35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267;p42">
            <a:extLst>
              <a:ext uri="{FF2B5EF4-FFF2-40B4-BE49-F238E27FC236}">
                <a16:creationId xmlns:a16="http://schemas.microsoft.com/office/drawing/2014/main" id="{95E451B8-9F16-1CFF-9866-F8D75FC26699}"/>
              </a:ext>
            </a:extLst>
          </p:cNvPr>
          <p:cNvSpPr/>
          <p:nvPr/>
        </p:nvSpPr>
        <p:spPr>
          <a:xfrm>
            <a:off x="612325" y="5666325"/>
            <a:ext cx="11067229" cy="404276"/>
          </a:xfrm>
          <a:prstGeom prst="roundRect">
            <a:avLst>
              <a:gd name="adj" fmla="val 16667"/>
            </a:avLst>
          </a:prstGeom>
          <a:solidFill>
            <a:srgbClr val="6B80B3"/>
          </a:solidFill>
          <a:ln w="25400" cap="flat" cmpd="sng">
            <a:solidFill>
              <a:srgbClr val="6B80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Design the HTML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45" name="Google Shape;276;p42">
            <a:extLst>
              <a:ext uri="{FF2B5EF4-FFF2-40B4-BE49-F238E27FC236}">
                <a16:creationId xmlns:a16="http://schemas.microsoft.com/office/drawing/2014/main" id="{C22C56EA-2382-798B-DB80-A9F468897CC0}"/>
              </a:ext>
            </a:extLst>
          </p:cNvPr>
          <p:cNvSpPr/>
          <p:nvPr/>
        </p:nvSpPr>
        <p:spPr>
          <a:xfrm>
            <a:off x="1440498" y="5355751"/>
            <a:ext cx="457200" cy="457200"/>
          </a:xfrm>
          <a:prstGeom prst="flowChartConnector">
            <a:avLst/>
          </a:prstGeom>
          <a:solidFill>
            <a:srgbClr val="E9BE35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5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073AFE5-A4EB-04A3-8890-E04A7062D5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GeorgiaTech Data Science Bootcamp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6383DEA-812F-3B94-B320-09C431B82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Project #3: The Immigrants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EC63819-2F94-EAE5-9282-A2F29A80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/>
              <a:t>Page </a:t>
            </a:r>
            <a:fld id="{F8EFC28C-1507-47A0-9C2E-4CD91A00C64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7" name="Google Shape;277;p42">
            <a:extLst>
              <a:ext uri="{FF2B5EF4-FFF2-40B4-BE49-F238E27FC236}">
                <a16:creationId xmlns:a16="http://schemas.microsoft.com/office/drawing/2014/main" id="{9A3EA047-BF4A-6D6F-AC20-A66707FA52B8}"/>
              </a:ext>
            </a:extLst>
          </p:cNvPr>
          <p:cNvSpPr txBox="1"/>
          <p:nvPr/>
        </p:nvSpPr>
        <p:spPr>
          <a:xfrm>
            <a:off x="9061863" y="4559803"/>
            <a:ext cx="2642471" cy="380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n-US" sz="1400" dirty="0">
                <a:sym typeface="Calibri"/>
              </a:rPr>
              <a:t>Open Layers (</a:t>
            </a:r>
            <a:r>
              <a:rPr lang="en-US" sz="1400" dirty="0">
                <a:hlinkClick r:id="rId6"/>
              </a:rPr>
              <a:t>openlayers.org/</a:t>
            </a:r>
            <a:r>
              <a:rPr lang="en-US" sz="1400" dirty="0"/>
              <a:t>)</a:t>
            </a:r>
            <a:endParaRPr lang="en-US" sz="1400" dirty="0">
              <a:sym typeface="Calibri"/>
            </a:endParaRPr>
          </a:p>
        </p:txBody>
      </p:sp>
      <p:sp>
        <p:nvSpPr>
          <p:cNvPr id="48" name="Google Shape;277;p42">
            <a:extLst>
              <a:ext uri="{FF2B5EF4-FFF2-40B4-BE49-F238E27FC236}">
                <a16:creationId xmlns:a16="http://schemas.microsoft.com/office/drawing/2014/main" id="{B3A81C41-5CE4-27A5-333F-B365F3D0D766}"/>
              </a:ext>
            </a:extLst>
          </p:cNvPr>
          <p:cNvSpPr txBox="1"/>
          <p:nvPr/>
        </p:nvSpPr>
        <p:spPr>
          <a:xfrm>
            <a:off x="9061863" y="5080549"/>
            <a:ext cx="2642471" cy="380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n-US" sz="1400" dirty="0">
                <a:sym typeface="Calibri"/>
              </a:rPr>
              <a:t>Observable (</a:t>
            </a:r>
            <a:r>
              <a:rPr lang="en-US" sz="1400" dirty="0">
                <a:hlinkClick r:id="rId7"/>
              </a:rPr>
              <a:t>observablehq.com/</a:t>
            </a:r>
            <a:r>
              <a:rPr lang="en-US" sz="1400" dirty="0"/>
              <a:t>)</a:t>
            </a:r>
            <a:endParaRPr lang="en-US" sz="1400" dirty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68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AB85F7-BE98-1DC4-8E4B-2B724D886B9C}"/>
              </a:ext>
            </a:extLst>
          </p:cNvPr>
          <p:cNvSpPr/>
          <p:nvPr/>
        </p:nvSpPr>
        <p:spPr>
          <a:xfrm>
            <a:off x="512445" y="1277534"/>
            <a:ext cx="3755002" cy="4902194"/>
          </a:xfrm>
          <a:prstGeom prst="rect">
            <a:avLst/>
          </a:prstGeom>
          <a:solidFill>
            <a:srgbClr val="6B80B3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E56FAB-85B7-37C6-06EB-DCB5DA936673}"/>
              </a:ext>
            </a:extLst>
          </p:cNvPr>
          <p:cNvCxnSpPr/>
          <p:nvPr/>
        </p:nvCxnSpPr>
        <p:spPr>
          <a:xfrm>
            <a:off x="512445" y="1096557"/>
            <a:ext cx="1116711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78F99774-8B36-AF4B-D3B9-71D75F7AD84E}"/>
              </a:ext>
            </a:extLst>
          </p:cNvPr>
          <p:cNvSpPr/>
          <p:nvPr/>
        </p:nvSpPr>
        <p:spPr>
          <a:xfrm>
            <a:off x="512445" y="364898"/>
            <a:ext cx="5832763" cy="584426"/>
          </a:xfrm>
          <a:prstGeom prst="homePlate">
            <a:avLst/>
          </a:prstGeom>
          <a:solidFill>
            <a:srgbClr val="EAB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3BDEA7E8-6651-050B-2764-9687C7C7975D}"/>
              </a:ext>
            </a:extLst>
          </p:cNvPr>
          <p:cNvSpPr/>
          <p:nvPr/>
        </p:nvSpPr>
        <p:spPr>
          <a:xfrm>
            <a:off x="512445" y="364898"/>
            <a:ext cx="11191889" cy="584426"/>
          </a:xfrm>
          <a:prstGeom prst="homePlate">
            <a:avLst/>
          </a:prstGeom>
          <a:solidFill>
            <a:srgbClr val="6B8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A7B6D9B-9C7B-FF7D-1311-4A0421F5C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666" y="256610"/>
            <a:ext cx="7068814" cy="584426"/>
          </a:xfrm>
        </p:spPr>
        <p:txBody>
          <a:bodyPr>
            <a:normAutofit/>
          </a:bodyPr>
          <a:lstStyle/>
          <a:p>
            <a:pPr algn="l"/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Project 3: Immigrants in Georgia, USA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B1D877-382D-8F07-248F-207DB24AAFE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99" y="2145491"/>
            <a:ext cx="3378201" cy="3378201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966636D9-10EE-C2AA-D513-68398C40A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896" y="1629957"/>
            <a:ext cx="3755004" cy="1257574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Geographic distribution of immigrants in Georgia, USA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D359D5-47D3-39E4-DFF4-6528575CE912}"/>
              </a:ext>
            </a:extLst>
          </p:cNvPr>
          <p:cNvCxnSpPr>
            <a:cxnSpLocks/>
          </p:cNvCxnSpPr>
          <p:nvPr/>
        </p:nvCxnSpPr>
        <p:spPr>
          <a:xfrm>
            <a:off x="4576194" y="1277534"/>
            <a:ext cx="0" cy="4902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oogle Shape;249;p41">
            <a:extLst>
              <a:ext uri="{FF2B5EF4-FFF2-40B4-BE49-F238E27FC236}">
                <a16:creationId xmlns:a16="http://schemas.microsoft.com/office/drawing/2014/main" id="{AA707AD4-1B60-2D02-A0F7-308AD1D34D5D}"/>
              </a:ext>
            </a:extLst>
          </p:cNvPr>
          <p:cNvGrpSpPr/>
          <p:nvPr/>
        </p:nvGrpSpPr>
        <p:grpSpPr>
          <a:xfrm>
            <a:off x="4800352" y="1386313"/>
            <a:ext cx="3962182" cy="640080"/>
            <a:chOff x="478794" y="1899219"/>
            <a:chExt cx="3962182" cy="640080"/>
          </a:xfrm>
          <a:solidFill>
            <a:schemeClr val="bg2"/>
          </a:solidFill>
        </p:grpSpPr>
        <p:sp>
          <p:nvSpPr>
            <p:cNvPr id="17" name="Google Shape;250;p41">
              <a:extLst>
                <a:ext uri="{FF2B5EF4-FFF2-40B4-BE49-F238E27FC236}">
                  <a16:creationId xmlns:a16="http://schemas.microsoft.com/office/drawing/2014/main" id="{3C751695-19EB-635A-0DA1-E0717EFD73CD}"/>
                </a:ext>
              </a:extLst>
            </p:cNvPr>
            <p:cNvSpPr/>
            <p:nvPr/>
          </p:nvSpPr>
          <p:spPr>
            <a:xfrm>
              <a:off x="573492" y="1969730"/>
              <a:ext cx="457200" cy="457200"/>
            </a:xfrm>
            <a:prstGeom prst="flowChartConnector">
              <a:avLst/>
            </a:prstGeom>
            <a:grpFill/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51;p41">
              <a:extLst>
                <a:ext uri="{FF2B5EF4-FFF2-40B4-BE49-F238E27FC236}">
                  <a16:creationId xmlns:a16="http://schemas.microsoft.com/office/drawing/2014/main" id="{0CFFA8F2-9123-BB74-F5C1-71715D14276A}"/>
                </a:ext>
              </a:extLst>
            </p:cNvPr>
            <p:cNvSpPr/>
            <p:nvPr/>
          </p:nvSpPr>
          <p:spPr>
            <a:xfrm>
              <a:off x="874816" y="1972694"/>
              <a:ext cx="3566160" cy="484632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i="0" u="none" strike="noStrike" cap="none" dirty="0">
                  <a:solidFill>
                    <a:srgbClr val="EAB200"/>
                  </a:solidFill>
                  <a:latin typeface="Calibri"/>
                  <a:ea typeface="Calibri"/>
                  <a:cs typeface="Calibri"/>
                  <a:sym typeface="Calibri"/>
                </a:rPr>
                <a:t>      Info Available to Users</a:t>
              </a:r>
              <a:endParaRPr dirty="0"/>
            </a:p>
          </p:txBody>
        </p:sp>
        <p:pic>
          <p:nvPicPr>
            <p:cNvPr id="19" name="Google Shape;252;p41" descr="Information with solid fill">
              <a:extLst>
                <a:ext uri="{FF2B5EF4-FFF2-40B4-BE49-F238E27FC236}">
                  <a16:creationId xmlns:a16="http://schemas.microsoft.com/office/drawing/2014/main" id="{94E06992-2AAD-31A4-A94B-5DFD64212E2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8794" y="1899219"/>
              <a:ext cx="640080" cy="6400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" name="Google Shape;267;p42">
            <a:extLst>
              <a:ext uri="{FF2B5EF4-FFF2-40B4-BE49-F238E27FC236}">
                <a16:creationId xmlns:a16="http://schemas.microsoft.com/office/drawing/2014/main" id="{ECBA62D1-A02F-EECC-1C08-0DF8D3D70709}"/>
              </a:ext>
            </a:extLst>
          </p:cNvPr>
          <p:cNvSpPr/>
          <p:nvPr/>
        </p:nvSpPr>
        <p:spPr>
          <a:xfrm>
            <a:off x="4903517" y="2145491"/>
            <a:ext cx="3235959" cy="192625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EAB200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800100" marR="0" lvl="2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Demographic Info / Origin Distribution by County:</a:t>
            </a:r>
          </a:p>
          <a:p>
            <a:pPr marL="1200150" marR="0" lvl="2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Asia</a:t>
            </a:r>
          </a:p>
          <a:p>
            <a:pPr marL="1200150" marR="0" lvl="2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Europe</a:t>
            </a:r>
          </a:p>
          <a:p>
            <a:pPr marL="1200150" marR="0" lvl="2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Africa</a:t>
            </a:r>
          </a:p>
          <a:p>
            <a:pPr marL="1200150" marR="0" lvl="2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Central America</a:t>
            </a:r>
          </a:p>
          <a:p>
            <a:pPr marL="1200150" marR="0" lvl="2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South America</a:t>
            </a:r>
          </a:p>
        </p:txBody>
      </p:sp>
      <p:pic>
        <p:nvPicPr>
          <p:cNvPr id="22" name="Graphic 21" descr="Venn diagram with solid fill">
            <a:extLst>
              <a:ext uri="{FF2B5EF4-FFF2-40B4-BE49-F238E27FC236}">
                <a16:creationId xmlns:a16="http://schemas.microsoft.com/office/drawing/2014/main" id="{56025147-5D69-2E1A-64C0-2EA56BF62E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89812" y="2158542"/>
            <a:ext cx="822960" cy="822960"/>
          </a:xfrm>
          <a:prstGeom prst="rect">
            <a:avLst/>
          </a:prstGeom>
        </p:spPr>
      </p:pic>
      <p:sp>
        <p:nvSpPr>
          <p:cNvPr id="23" name="Google Shape;267;p42">
            <a:extLst>
              <a:ext uri="{FF2B5EF4-FFF2-40B4-BE49-F238E27FC236}">
                <a16:creationId xmlns:a16="http://schemas.microsoft.com/office/drawing/2014/main" id="{41D741EA-ADC0-5FA5-5D25-82B871236E4D}"/>
              </a:ext>
            </a:extLst>
          </p:cNvPr>
          <p:cNvSpPr/>
          <p:nvPr/>
        </p:nvSpPr>
        <p:spPr>
          <a:xfrm>
            <a:off x="4903517" y="4274074"/>
            <a:ext cx="3235959" cy="1669526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EAB200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800100" marR="0" lvl="2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Search Tool:</a:t>
            </a:r>
          </a:p>
          <a:p>
            <a:pPr marL="1200150" marR="0" lvl="2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By Origin / Race</a:t>
            </a:r>
          </a:p>
          <a:p>
            <a:pPr marL="1200150" marR="0" lvl="2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By Origin / Country</a:t>
            </a:r>
          </a:p>
          <a:p>
            <a:pPr marL="1200150" marR="0" lvl="2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By County</a:t>
            </a:r>
          </a:p>
          <a:p>
            <a:pPr marL="1200150" marR="0" lvl="2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kern="0" dirty="0">
                <a:solidFill>
                  <a:srgbClr val="3F3F3F"/>
                </a:solidFill>
                <a:latin typeface="Calibri" panose="020F0502020204030204"/>
                <a:cs typeface="Calibri"/>
                <a:sym typeface="Calibri"/>
              </a:rPr>
              <a:t>Others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  <a:sym typeface="Calibri"/>
            </a:endParaRPr>
          </a:p>
        </p:txBody>
      </p:sp>
      <p:pic>
        <p:nvPicPr>
          <p:cNvPr id="24" name="Graphic 23" descr="Folder Search with solid fill">
            <a:extLst>
              <a:ext uri="{FF2B5EF4-FFF2-40B4-BE49-F238E27FC236}">
                <a16:creationId xmlns:a16="http://schemas.microsoft.com/office/drawing/2014/main" id="{5190148C-F741-F45F-B2B9-B479DA6C62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89812" y="4354358"/>
            <a:ext cx="822960" cy="822960"/>
          </a:xfrm>
          <a:prstGeom prst="rect">
            <a:avLst/>
          </a:prstGeom>
        </p:spPr>
      </p:pic>
      <p:sp>
        <p:nvSpPr>
          <p:cNvPr id="25" name="Google Shape;267;p42">
            <a:extLst>
              <a:ext uri="{FF2B5EF4-FFF2-40B4-BE49-F238E27FC236}">
                <a16:creationId xmlns:a16="http://schemas.microsoft.com/office/drawing/2014/main" id="{7E52C35C-C32A-06FD-C0FE-D61EB90C3DC0}"/>
              </a:ext>
            </a:extLst>
          </p:cNvPr>
          <p:cNvSpPr/>
          <p:nvPr/>
        </p:nvSpPr>
        <p:spPr>
          <a:xfrm>
            <a:off x="8443596" y="4286825"/>
            <a:ext cx="3235959" cy="1656774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EAB200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 marR="0" lvl="2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F3F3F"/>
                </a:solidFill>
                <a:latin typeface="Calibri" panose="020F0502020204030204"/>
                <a:cs typeface="Calibri"/>
                <a:sym typeface="Calibri"/>
              </a:rPr>
              <a:t>Geographic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Concentration:</a:t>
            </a:r>
          </a:p>
          <a:p>
            <a:pPr marL="1200150" marR="0" lvl="2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Maps</a:t>
            </a:r>
          </a:p>
        </p:txBody>
      </p:sp>
      <p:pic>
        <p:nvPicPr>
          <p:cNvPr id="26" name="Graphic 25" descr="Map with pin with solid fill">
            <a:extLst>
              <a:ext uri="{FF2B5EF4-FFF2-40B4-BE49-F238E27FC236}">
                <a16:creationId xmlns:a16="http://schemas.microsoft.com/office/drawing/2014/main" id="{119A1D9B-F565-D0F0-E7CB-79150F93B3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74858" y="4257352"/>
            <a:ext cx="822960" cy="822960"/>
          </a:xfrm>
          <a:prstGeom prst="rect">
            <a:avLst/>
          </a:prstGeom>
        </p:spPr>
      </p:pic>
      <p:sp>
        <p:nvSpPr>
          <p:cNvPr id="27" name="Google Shape;267;p42">
            <a:extLst>
              <a:ext uri="{FF2B5EF4-FFF2-40B4-BE49-F238E27FC236}">
                <a16:creationId xmlns:a16="http://schemas.microsoft.com/office/drawing/2014/main" id="{E05DE631-DB01-E634-9482-5732CB5DBC88}"/>
              </a:ext>
            </a:extLst>
          </p:cNvPr>
          <p:cNvSpPr/>
          <p:nvPr/>
        </p:nvSpPr>
        <p:spPr>
          <a:xfrm>
            <a:off x="8431145" y="2158542"/>
            <a:ext cx="3235959" cy="1913194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EAB200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 marR="0" lvl="2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Visualizations</a:t>
            </a:r>
          </a:p>
          <a:p>
            <a:pPr marL="1200150" marR="0" lvl="2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Demographic info</a:t>
            </a:r>
          </a:p>
          <a:p>
            <a:pPr marL="1200150" marR="0" lvl="2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Bar chart</a:t>
            </a:r>
          </a:p>
          <a:p>
            <a:pPr marL="1200150" marR="0" lvl="2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Maps</a:t>
            </a:r>
          </a:p>
        </p:txBody>
      </p:sp>
      <p:pic>
        <p:nvPicPr>
          <p:cNvPr id="28" name="Graphic 27" descr="Bar chart with solid fill">
            <a:extLst>
              <a:ext uri="{FF2B5EF4-FFF2-40B4-BE49-F238E27FC236}">
                <a16:creationId xmlns:a16="http://schemas.microsoft.com/office/drawing/2014/main" id="{B6A8BB6C-66C2-C40D-790D-E11DDDED8E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24278" y="2215863"/>
            <a:ext cx="822960" cy="822960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49239DD-9316-BF99-96E4-ED6C64B4CC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GeorgiaTech Data Science Bootcamp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8EF5B34-7167-6AFA-C0AC-A7DA59856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Project #3: The Immigrants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A233928-9AEF-4FD6-480F-C1AE496A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/>
              <a:t>Page </a:t>
            </a:r>
            <a:fld id="{F8EFC28C-1507-47A0-9C2E-4CD91A00C6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83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E56FAB-85B7-37C6-06EB-DCB5DA936673}"/>
              </a:ext>
            </a:extLst>
          </p:cNvPr>
          <p:cNvCxnSpPr/>
          <p:nvPr/>
        </p:nvCxnSpPr>
        <p:spPr>
          <a:xfrm>
            <a:off x="512445" y="1096557"/>
            <a:ext cx="1116711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78F99774-8B36-AF4B-D3B9-71D75F7AD84E}"/>
              </a:ext>
            </a:extLst>
          </p:cNvPr>
          <p:cNvSpPr/>
          <p:nvPr/>
        </p:nvSpPr>
        <p:spPr>
          <a:xfrm>
            <a:off x="512445" y="364898"/>
            <a:ext cx="5832763" cy="584426"/>
          </a:xfrm>
          <a:prstGeom prst="homePlate">
            <a:avLst/>
          </a:prstGeom>
          <a:solidFill>
            <a:srgbClr val="EAB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3BDEA7E8-6651-050B-2764-9687C7C7975D}"/>
              </a:ext>
            </a:extLst>
          </p:cNvPr>
          <p:cNvSpPr/>
          <p:nvPr/>
        </p:nvSpPr>
        <p:spPr>
          <a:xfrm>
            <a:off x="512445" y="364898"/>
            <a:ext cx="11191889" cy="584426"/>
          </a:xfrm>
          <a:prstGeom prst="homePlate">
            <a:avLst/>
          </a:prstGeom>
          <a:solidFill>
            <a:srgbClr val="6B8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A7B6D9B-9C7B-FF7D-1311-4A0421F5C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666" y="256610"/>
            <a:ext cx="7068814" cy="584426"/>
          </a:xfrm>
        </p:spPr>
        <p:txBody>
          <a:bodyPr>
            <a:normAutofit/>
          </a:bodyPr>
          <a:lstStyle/>
          <a:p>
            <a:pPr algn="l"/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Project 3: Immigrants in Georgia, USA</a:t>
            </a:r>
            <a:endParaRPr lang="en-US" sz="4800" b="1" dirty="0">
              <a:solidFill>
                <a:schemeClr val="bg1"/>
              </a:solidFill>
            </a:endParaRPr>
          </a:p>
        </p:txBody>
      </p:sp>
      <p:grpSp>
        <p:nvGrpSpPr>
          <p:cNvPr id="21" name="Google Shape;249;p41">
            <a:extLst>
              <a:ext uri="{FF2B5EF4-FFF2-40B4-BE49-F238E27FC236}">
                <a16:creationId xmlns:a16="http://schemas.microsoft.com/office/drawing/2014/main" id="{C9B0F2FE-9966-581F-CE70-30FF33588AE5}"/>
              </a:ext>
            </a:extLst>
          </p:cNvPr>
          <p:cNvGrpSpPr/>
          <p:nvPr/>
        </p:nvGrpSpPr>
        <p:grpSpPr>
          <a:xfrm>
            <a:off x="487666" y="1243791"/>
            <a:ext cx="3962182" cy="640080"/>
            <a:chOff x="478794" y="1899219"/>
            <a:chExt cx="3962182" cy="640080"/>
          </a:xfrm>
          <a:solidFill>
            <a:schemeClr val="bg2"/>
          </a:solidFill>
        </p:grpSpPr>
        <p:sp>
          <p:nvSpPr>
            <p:cNvPr id="22" name="Google Shape;250;p41">
              <a:extLst>
                <a:ext uri="{FF2B5EF4-FFF2-40B4-BE49-F238E27FC236}">
                  <a16:creationId xmlns:a16="http://schemas.microsoft.com/office/drawing/2014/main" id="{5D75E93E-C02E-09F5-6385-AE1A4D7F021C}"/>
                </a:ext>
              </a:extLst>
            </p:cNvPr>
            <p:cNvSpPr/>
            <p:nvPr/>
          </p:nvSpPr>
          <p:spPr>
            <a:xfrm>
              <a:off x="573492" y="1969730"/>
              <a:ext cx="457200" cy="457200"/>
            </a:xfrm>
            <a:prstGeom prst="flowChartConnector">
              <a:avLst/>
            </a:prstGeom>
            <a:grpFill/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51;p41">
              <a:extLst>
                <a:ext uri="{FF2B5EF4-FFF2-40B4-BE49-F238E27FC236}">
                  <a16:creationId xmlns:a16="http://schemas.microsoft.com/office/drawing/2014/main" id="{183BFCF4-D41B-7B42-4515-D9F47C7B119B}"/>
                </a:ext>
              </a:extLst>
            </p:cNvPr>
            <p:cNvSpPr/>
            <p:nvPr/>
          </p:nvSpPr>
          <p:spPr>
            <a:xfrm>
              <a:off x="874816" y="1972694"/>
              <a:ext cx="3566160" cy="484632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i="0" u="none" strike="noStrike" cap="none" dirty="0">
                  <a:solidFill>
                    <a:srgbClr val="EAB200"/>
                  </a:solidFill>
                  <a:latin typeface="Calibri"/>
                  <a:ea typeface="Calibri"/>
                  <a:cs typeface="Calibri"/>
                  <a:sym typeface="Calibri"/>
                </a:rPr>
                <a:t>      Homepage</a:t>
              </a:r>
              <a:endParaRPr dirty="0"/>
            </a:p>
          </p:txBody>
        </p:sp>
        <p:pic>
          <p:nvPicPr>
            <p:cNvPr id="24" name="Google Shape;252;p41" descr="Information with solid fill">
              <a:extLst>
                <a:ext uri="{FF2B5EF4-FFF2-40B4-BE49-F238E27FC236}">
                  <a16:creationId xmlns:a16="http://schemas.microsoft.com/office/drawing/2014/main" id="{C72C3C7C-1EF3-4A8F-CFE5-EB1E518A0783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8794" y="1899219"/>
              <a:ext cx="640080" cy="6400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E569A9D-6C54-7CF4-228A-6BC5C1AE12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GeorgiaTech Data Science Bootcamp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E9A8AC3-32D3-B5CE-78E9-3CF333C5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Project #3: The Immigrants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03F96EC-EC7B-8DAB-B6FC-AF99C975F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/>
              <a:t>Page </a:t>
            </a:r>
            <a:fld id="{F8EFC28C-1507-47A0-9C2E-4CD91A00C64E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6" name="Google Shape;249;p41">
            <a:extLst>
              <a:ext uri="{FF2B5EF4-FFF2-40B4-BE49-F238E27FC236}">
                <a16:creationId xmlns:a16="http://schemas.microsoft.com/office/drawing/2014/main" id="{A2B137C3-EFC4-285B-4264-690D24B47312}"/>
              </a:ext>
            </a:extLst>
          </p:cNvPr>
          <p:cNvGrpSpPr/>
          <p:nvPr/>
        </p:nvGrpSpPr>
        <p:grpSpPr>
          <a:xfrm>
            <a:off x="5325487" y="1229793"/>
            <a:ext cx="3962182" cy="640080"/>
            <a:chOff x="478794" y="1899219"/>
            <a:chExt cx="3962182" cy="640080"/>
          </a:xfrm>
          <a:solidFill>
            <a:schemeClr val="bg2"/>
          </a:solidFill>
        </p:grpSpPr>
        <p:sp>
          <p:nvSpPr>
            <p:cNvPr id="17" name="Google Shape;250;p41">
              <a:extLst>
                <a:ext uri="{FF2B5EF4-FFF2-40B4-BE49-F238E27FC236}">
                  <a16:creationId xmlns:a16="http://schemas.microsoft.com/office/drawing/2014/main" id="{85D2FC3D-4344-F3D3-042C-4E3AD1482A5E}"/>
                </a:ext>
              </a:extLst>
            </p:cNvPr>
            <p:cNvSpPr/>
            <p:nvPr/>
          </p:nvSpPr>
          <p:spPr>
            <a:xfrm>
              <a:off x="573492" y="1969730"/>
              <a:ext cx="457200" cy="457200"/>
            </a:xfrm>
            <a:prstGeom prst="flowChartConnector">
              <a:avLst/>
            </a:prstGeom>
            <a:grpFill/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51;p41">
              <a:extLst>
                <a:ext uri="{FF2B5EF4-FFF2-40B4-BE49-F238E27FC236}">
                  <a16:creationId xmlns:a16="http://schemas.microsoft.com/office/drawing/2014/main" id="{C07C9FCE-9CF2-4403-9D03-D2070A7CD2E1}"/>
                </a:ext>
              </a:extLst>
            </p:cNvPr>
            <p:cNvSpPr/>
            <p:nvPr/>
          </p:nvSpPr>
          <p:spPr>
            <a:xfrm>
              <a:off x="874816" y="1972694"/>
              <a:ext cx="3566160" cy="484632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i="0" u="none" strike="noStrike" cap="none" dirty="0">
                  <a:solidFill>
                    <a:srgbClr val="EAB200"/>
                  </a:solidFill>
                  <a:latin typeface="Calibri"/>
                  <a:ea typeface="Calibri"/>
                  <a:cs typeface="Calibri"/>
                  <a:sym typeface="Calibri"/>
                </a:rPr>
                <a:t>      Search Tool</a:t>
              </a:r>
              <a:endParaRPr dirty="0"/>
            </a:p>
          </p:txBody>
        </p:sp>
        <p:pic>
          <p:nvPicPr>
            <p:cNvPr id="19" name="Google Shape;252;p41" descr="Information with solid fill">
              <a:extLst>
                <a:ext uri="{FF2B5EF4-FFF2-40B4-BE49-F238E27FC236}">
                  <a16:creationId xmlns:a16="http://schemas.microsoft.com/office/drawing/2014/main" id="{269EA1F1-B3AB-9B86-F233-B3E14495409B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8794" y="1899219"/>
              <a:ext cx="640080" cy="64008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6298A646-E13F-CB01-A54B-2BBC066DE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301" y="2062721"/>
            <a:ext cx="5916687" cy="41245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8CAC39-FC9B-84E4-4D5D-BD77B1A20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364" y="1950943"/>
            <a:ext cx="3796871" cy="423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52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E56FAB-85B7-37C6-06EB-DCB5DA936673}"/>
              </a:ext>
            </a:extLst>
          </p:cNvPr>
          <p:cNvCxnSpPr/>
          <p:nvPr/>
        </p:nvCxnSpPr>
        <p:spPr>
          <a:xfrm>
            <a:off x="512445" y="1096557"/>
            <a:ext cx="1116711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78F99774-8B36-AF4B-D3B9-71D75F7AD84E}"/>
              </a:ext>
            </a:extLst>
          </p:cNvPr>
          <p:cNvSpPr/>
          <p:nvPr/>
        </p:nvSpPr>
        <p:spPr>
          <a:xfrm>
            <a:off x="512445" y="364898"/>
            <a:ext cx="5832763" cy="584426"/>
          </a:xfrm>
          <a:prstGeom prst="homePlate">
            <a:avLst/>
          </a:prstGeom>
          <a:solidFill>
            <a:srgbClr val="EAB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3BDEA7E8-6651-050B-2764-9687C7C7975D}"/>
              </a:ext>
            </a:extLst>
          </p:cNvPr>
          <p:cNvSpPr/>
          <p:nvPr/>
        </p:nvSpPr>
        <p:spPr>
          <a:xfrm>
            <a:off x="512445" y="364898"/>
            <a:ext cx="11191889" cy="584426"/>
          </a:xfrm>
          <a:prstGeom prst="homePlate">
            <a:avLst/>
          </a:prstGeom>
          <a:solidFill>
            <a:srgbClr val="6B8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A7B6D9B-9C7B-FF7D-1311-4A0421F5C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666" y="256610"/>
            <a:ext cx="7068814" cy="584426"/>
          </a:xfrm>
        </p:spPr>
        <p:txBody>
          <a:bodyPr>
            <a:normAutofit/>
          </a:bodyPr>
          <a:lstStyle/>
          <a:p>
            <a:pPr algn="l"/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Project 3: Immigrants in Georgia, USA</a:t>
            </a:r>
            <a:endParaRPr lang="en-US" sz="4800" b="1" dirty="0">
              <a:solidFill>
                <a:schemeClr val="bg1"/>
              </a:solidFill>
            </a:endParaRPr>
          </a:p>
        </p:txBody>
      </p:sp>
      <p:grpSp>
        <p:nvGrpSpPr>
          <p:cNvPr id="21" name="Google Shape;249;p41">
            <a:extLst>
              <a:ext uri="{FF2B5EF4-FFF2-40B4-BE49-F238E27FC236}">
                <a16:creationId xmlns:a16="http://schemas.microsoft.com/office/drawing/2014/main" id="{C9B0F2FE-9966-581F-CE70-30FF33588AE5}"/>
              </a:ext>
            </a:extLst>
          </p:cNvPr>
          <p:cNvGrpSpPr/>
          <p:nvPr/>
        </p:nvGrpSpPr>
        <p:grpSpPr>
          <a:xfrm>
            <a:off x="487666" y="1243791"/>
            <a:ext cx="3962182" cy="640080"/>
            <a:chOff x="478794" y="1899219"/>
            <a:chExt cx="3962182" cy="640080"/>
          </a:xfrm>
          <a:solidFill>
            <a:schemeClr val="bg2"/>
          </a:solidFill>
        </p:grpSpPr>
        <p:sp>
          <p:nvSpPr>
            <p:cNvPr id="22" name="Google Shape;250;p41">
              <a:extLst>
                <a:ext uri="{FF2B5EF4-FFF2-40B4-BE49-F238E27FC236}">
                  <a16:creationId xmlns:a16="http://schemas.microsoft.com/office/drawing/2014/main" id="{5D75E93E-C02E-09F5-6385-AE1A4D7F021C}"/>
                </a:ext>
              </a:extLst>
            </p:cNvPr>
            <p:cNvSpPr/>
            <p:nvPr/>
          </p:nvSpPr>
          <p:spPr>
            <a:xfrm>
              <a:off x="573492" y="1969730"/>
              <a:ext cx="457200" cy="457200"/>
            </a:xfrm>
            <a:prstGeom prst="flowChartConnector">
              <a:avLst/>
            </a:prstGeom>
            <a:grpFill/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51;p41">
              <a:extLst>
                <a:ext uri="{FF2B5EF4-FFF2-40B4-BE49-F238E27FC236}">
                  <a16:creationId xmlns:a16="http://schemas.microsoft.com/office/drawing/2014/main" id="{183BFCF4-D41B-7B42-4515-D9F47C7B119B}"/>
                </a:ext>
              </a:extLst>
            </p:cNvPr>
            <p:cNvSpPr/>
            <p:nvPr/>
          </p:nvSpPr>
          <p:spPr>
            <a:xfrm>
              <a:off x="874816" y="1972694"/>
              <a:ext cx="3566160" cy="484632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i="0" u="none" strike="noStrike" cap="none" dirty="0">
                  <a:solidFill>
                    <a:srgbClr val="EAB200"/>
                  </a:solidFill>
                  <a:latin typeface="Calibri"/>
                  <a:ea typeface="Calibri"/>
                  <a:cs typeface="Calibri"/>
                  <a:sym typeface="Calibri"/>
                </a:rPr>
                <a:t>      Map</a:t>
              </a:r>
              <a:endParaRPr dirty="0"/>
            </a:p>
          </p:txBody>
        </p:sp>
        <p:pic>
          <p:nvPicPr>
            <p:cNvPr id="24" name="Google Shape;252;p41" descr="Information with solid fill">
              <a:extLst>
                <a:ext uri="{FF2B5EF4-FFF2-40B4-BE49-F238E27FC236}">
                  <a16:creationId xmlns:a16="http://schemas.microsoft.com/office/drawing/2014/main" id="{C72C3C7C-1EF3-4A8F-CFE5-EB1E518A0783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8794" y="1899219"/>
              <a:ext cx="640080" cy="6400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29C6492-DF27-DCEB-78CB-00416A9A0B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GeorgiaTech Data Science Bootcamp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65B10C9-48B2-8DAC-D427-46008544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Project #3: The Immigrants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0C5A4C0-B54D-716D-6712-B3461BF09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/>
              <a:t>Page </a:t>
            </a:r>
            <a:fld id="{F8EFC28C-1507-47A0-9C2E-4CD91A00C64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0AAF21-88F8-69E4-67E6-9FB789CE6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64" y="2047444"/>
            <a:ext cx="7130705" cy="414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92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AB85F7-BE98-1DC4-8E4B-2B724D886B9C}"/>
              </a:ext>
            </a:extLst>
          </p:cNvPr>
          <p:cNvSpPr/>
          <p:nvPr/>
        </p:nvSpPr>
        <p:spPr>
          <a:xfrm>
            <a:off x="512445" y="1277534"/>
            <a:ext cx="3755002" cy="4902194"/>
          </a:xfrm>
          <a:prstGeom prst="rect">
            <a:avLst/>
          </a:prstGeom>
          <a:solidFill>
            <a:srgbClr val="6B80B3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E56FAB-85B7-37C6-06EB-DCB5DA936673}"/>
              </a:ext>
            </a:extLst>
          </p:cNvPr>
          <p:cNvCxnSpPr/>
          <p:nvPr/>
        </p:nvCxnSpPr>
        <p:spPr>
          <a:xfrm>
            <a:off x="512445" y="1096557"/>
            <a:ext cx="1116711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78F99774-8B36-AF4B-D3B9-71D75F7AD84E}"/>
              </a:ext>
            </a:extLst>
          </p:cNvPr>
          <p:cNvSpPr/>
          <p:nvPr/>
        </p:nvSpPr>
        <p:spPr>
          <a:xfrm>
            <a:off x="512445" y="364898"/>
            <a:ext cx="5832763" cy="584426"/>
          </a:xfrm>
          <a:prstGeom prst="homePlate">
            <a:avLst/>
          </a:prstGeom>
          <a:solidFill>
            <a:srgbClr val="EAB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3BDEA7E8-6651-050B-2764-9687C7C7975D}"/>
              </a:ext>
            </a:extLst>
          </p:cNvPr>
          <p:cNvSpPr/>
          <p:nvPr/>
        </p:nvSpPr>
        <p:spPr>
          <a:xfrm>
            <a:off x="512445" y="364898"/>
            <a:ext cx="11191889" cy="584426"/>
          </a:xfrm>
          <a:prstGeom prst="homePlate">
            <a:avLst/>
          </a:prstGeom>
          <a:solidFill>
            <a:srgbClr val="6B8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A7B6D9B-9C7B-FF7D-1311-4A0421F5C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666" y="256610"/>
            <a:ext cx="7068814" cy="584426"/>
          </a:xfrm>
        </p:spPr>
        <p:txBody>
          <a:bodyPr>
            <a:normAutofit/>
          </a:bodyPr>
          <a:lstStyle/>
          <a:p>
            <a:pPr algn="l"/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Project 3: Immigrants in Georgia, USA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B1D877-382D-8F07-248F-207DB24AAFE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99" y="2145491"/>
            <a:ext cx="3378201" cy="3378201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966636D9-10EE-C2AA-D513-68398C40A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896" y="1629957"/>
            <a:ext cx="3755004" cy="1257574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Geographic distribution of immigrants in Georgia, USA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D359D5-47D3-39E4-DFF4-6528575CE912}"/>
              </a:ext>
            </a:extLst>
          </p:cNvPr>
          <p:cNvCxnSpPr>
            <a:cxnSpLocks/>
          </p:cNvCxnSpPr>
          <p:nvPr/>
        </p:nvCxnSpPr>
        <p:spPr>
          <a:xfrm>
            <a:off x="4576194" y="1277534"/>
            <a:ext cx="0" cy="4902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oogle Shape;249;p41">
            <a:extLst>
              <a:ext uri="{FF2B5EF4-FFF2-40B4-BE49-F238E27FC236}">
                <a16:creationId xmlns:a16="http://schemas.microsoft.com/office/drawing/2014/main" id="{AA707AD4-1B60-2D02-A0F7-308AD1D34D5D}"/>
              </a:ext>
            </a:extLst>
          </p:cNvPr>
          <p:cNvGrpSpPr/>
          <p:nvPr/>
        </p:nvGrpSpPr>
        <p:grpSpPr>
          <a:xfrm>
            <a:off x="4800352" y="1386313"/>
            <a:ext cx="3962182" cy="640080"/>
            <a:chOff x="478794" y="1899219"/>
            <a:chExt cx="3962182" cy="640080"/>
          </a:xfrm>
          <a:solidFill>
            <a:schemeClr val="bg2"/>
          </a:solidFill>
        </p:grpSpPr>
        <p:sp>
          <p:nvSpPr>
            <p:cNvPr id="17" name="Google Shape;250;p41">
              <a:extLst>
                <a:ext uri="{FF2B5EF4-FFF2-40B4-BE49-F238E27FC236}">
                  <a16:creationId xmlns:a16="http://schemas.microsoft.com/office/drawing/2014/main" id="{3C751695-19EB-635A-0DA1-E0717EFD73CD}"/>
                </a:ext>
              </a:extLst>
            </p:cNvPr>
            <p:cNvSpPr/>
            <p:nvPr/>
          </p:nvSpPr>
          <p:spPr>
            <a:xfrm>
              <a:off x="573492" y="1969730"/>
              <a:ext cx="457200" cy="457200"/>
            </a:xfrm>
            <a:prstGeom prst="flowChartConnector">
              <a:avLst/>
            </a:prstGeom>
            <a:grpFill/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51;p41">
              <a:extLst>
                <a:ext uri="{FF2B5EF4-FFF2-40B4-BE49-F238E27FC236}">
                  <a16:creationId xmlns:a16="http://schemas.microsoft.com/office/drawing/2014/main" id="{0CFFA8F2-9123-BB74-F5C1-71715D14276A}"/>
                </a:ext>
              </a:extLst>
            </p:cNvPr>
            <p:cNvSpPr/>
            <p:nvPr/>
          </p:nvSpPr>
          <p:spPr>
            <a:xfrm>
              <a:off x="874816" y="1972694"/>
              <a:ext cx="3566160" cy="484632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i="0" u="none" strike="noStrike" cap="none" dirty="0">
                  <a:solidFill>
                    <a:srgbClr val="EAB200"/>
                  </a:solidFill>
                  <a:latin typeface="Calibri"/>
                  <a:ea typeface="Calibri"/>
                  <a:cs typeface="Calibri"/>
                  <a:sym typeface="Calibri"/>
                </a:rPr>
                <a:t>      Limitations</a:t>
              </a:r>
              <a:endParaRPr dirty="0"/>
            </a:p>
          </p:txBody>
        </p:sp>
        <p:pic>
          <p:nvPicPr>
            <p:cNvPr id="19" name="Google Shape;252;p41" descr="Information with solid fill">
              <a:extLst>
                <a:ext uri="{FF2B5EF4-FFF2-40B4-BE49-F238E27FC236}">
                  <a16:creationId xmlns:a16="http://schemas.microsoft.com/office/drawing/2014/main" id="{94E06992-2AAD-31A4-A94B-5DFD64212E2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8794" y="1899219"/>
              <a:ext cx="640080" cy="6400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" name="Google Shape;248;p41">
            <a:extLst>
              <a:ext uri="{FF2B5EF4-FFF2-40B4-BE49-F238E27FC236}">
                <a16:creationId xmlns:a16="http://schemas.microsoft.com/office/drawing/2014/main" id="{D88E32DB-1024-C6F0-FC78-2F2DB02CEE32}"/>
              </a:ext>
            </a:extLst>
          </p:cNvPr>
          <p:cNvSpPr txBox="1"/>
          <p:nvPr/>
        </p:nvSpPr>
        <p:spPr>
          <a:xfrm>
            <a:off x="4895050" y="2271343"/>
            <a:ext cx="6411207" cy="3869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The dataset is limited to the top 15 counties with highest immigrant population in the State of Georgia.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Given the fact that there undocumented immigrants, the dataset only accounts for documented immigrants captured in USCIS.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The dataset only shows cumulative data from 2015-2019 and does not break the population by year.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  <a:p>
            <a:pPr marL="342900" indent="-342900">
              <a:buClr>
                <a:srgbClr val="000000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There are overlaps in population count by origin categories.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B26B45A-B626-11DC-2814-ECA42860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GeorgiaTech Data Science Bootcamp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5253E4D-EF15-1C7B-DE8C-A3AF2F860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Project #3: The Immigrants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F919059-A504-DCEF-5F31-B8E97154A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/>
              <a:t>Page </a:t>
            </a:r>
            <a:fld id="{F8EFC28C-1507-47A0-9C2E-4CD91A00C6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216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2863</TotalTime>
  <Words>406</Words>
  <Application>Microsoft Office PowerPoint</Application>
  <PresentationFormat>Widescreen</PresentationFormat>
  <Paragraphs>86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Project 3: Immigrants in Georgia, USA</vt:lpstr>
      <vt:lpstr>Project 3: Immigrants in Georgia, USA</vt:lpstr>
      <vt:lpstr>Project 3: Immigrants in Georgia, USA</vt:lpstr>
      <vt:lpstr>Project 3: Immigrants in Georgia, USA</vt:lpstr>
      <vt:lpstr>Project 3: Immigrants in Georgia, USA</vt:lpstr>
      <vt:lpstr>Project 3: Immigrants in Georgia, USA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3: Georgia, USA  Immigrant Population</dc:title>
  <dc:creator>Mary Jane Rafol</dc:creator>
  <cp:lastModifiedBy>Mary Jane Rafol</cp:lastModifiedBy>
  <cp:revision>3</cp:revision>
  <cp:lastPrinted>2022-07-14T03:49:32Z</cp:lastPrinted>
  <dcterms:created xsi:type="dcterms:W3CDTF">2022-07-14T01:35:12Z</dcterms:created>
  <dcterms:modified xsi:type="dcterms:W3CDTF">2022-07-16T01:47:44Z</dcterms:modified>
</cp:coreProperties>
</file>