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6" r:id="rId5"/>
    <p:sldId id="268" r:id="rId6"/>
    <p:sldId id="264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0B3"/>
    <a:srgbClr val="EAB200"/>
    <a:srgbClr val="E9BE35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75DC-DFF2-4595-B5CA-7EEF1892EE5E}" v="24" dt="2022-07-15T21:49:08.486"/>
    <p1510:client id="{5DC7A827-E6FF-4541-95ED-FF0E6BEFFBB3}" v="2" dt="2022-07-15T22:15:0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75" d="100"/>
          <a:sy n="75" d="100"/>
        </p:scale>
        <p:origin x="68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97AE1F-9578-4B9D-A72D-6658876CE61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FE0D7F-CCC2-4945-A51E-C576B9CD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81382C-07E0-AE00-8F14-B6AE3A8D35B9}"/>
              </a:ext>
            </a:extLst>
          </p:cNvPr>
          <p:cNvSpPr/>
          <p:nvPr userDrawn="1"/>
        </p:nvSpPr>
        <p:spPr>
          <a:xfrm>
            <a:off x="431800" y="6356350"/>
            <a:ext cx="11264900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4EE8-A79E-8B54-73B6-45360D5B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CD01-1A94-BC04-F6D3-72048B38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0BB6FA-B1CD-89C7-FBC4-20EC420E59B0}"/>
              </a:ext>
            </a:extLst>
          </p:cNvPr>
          <p:cNvCxnSpPr/>
          <p:nvPr userDrawn="1"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AD41BD0-2974-CBB8-2464-9F0FAE49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27B7E5-049E-032B-EB06-6DF5F4B1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66A639-0C36-C735-FC40-E58B2B51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56EA-7B14-C7A1-DEAD-7511919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965ED-9123-5E21-7472-B192A569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FE27-0FC8-E7D3-260E-160E604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DD0E-DB1F-0C76-D9A3-09DA106F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331-DB08-2664-CDD5-B4E7DD1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5E63-1652-101A-11F7-503105294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E30B4-10C7-7778-D5F4-79EB79572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FFBF-3434-8F3D-074F-17AD9A1F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3290-08DE-A2C1-DA25-E7866CBE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CB6C-1C23-3C63-F641-BA85B65B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1C96-267F-69CB-8934-2EB1D5C9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F886-9D4B-E1C7-4CD2-5460D23D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3F13-4888-1F03-796B-5CF3739D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C2DD-8C9C-F5F5-A888-AD7FBEAD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4FB6-82F9-16CD-257D-DFFA86C2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53A2-3165-237E-3BA3-C102B048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3C70-7898-864E-DF52-0D37FBA9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A93A-161F-A2DA-12D2-86F7FFD2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C493-D07B-5B50-4424-87BC4B3B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72A1-2850-A34E-402F-0CDA7BE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932E-2AA5-F339-800F-88582E86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B985-B06E-3C8E-5878-DA231B56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FEFA4-6959-A52D-EBEB-13D92A12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7CDBF-A198-ADFA-43D5-F26BEEAB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A905-6731-735A-B89C-BE99C432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56EA7-D1B6-F194-B35D-7705EFD2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D5E6-4563-D851-C243-EB26CA5C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F728-EE14-5E50-426E-6FBF6A4F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1455-2B3E-2510-15D3-364781D2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F8DFF-73C0-F679-1C59-36205118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F7E31-582D-0179-A989-04C880E97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4A32F-A3FD-D6AD-A5EE-E8AC3B78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695A-BCB0-DE25-C63F-0B053D4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D4720-E586-DC43-2A2E-D7F3373C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7E8A-894F-8632-B082-899AC1B6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F4D6-D264-2A2D-A641-578E3F5E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7A3E5-AE16-A7AC-0A19-1BBA903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0BE38-7B08-87D5-2F9C-20A78DE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87AC-C3E7-1CE7-52D6-ED11E63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DC322-9FD6-CD92-CA41-319A6B3E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EA3D-7925-5AB4-6CE9-ECB03E4F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A5D-3CEE-D8DC-D9B6-605FA7FF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C8E9-FA0D-04C5-A1FC-ED072703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75A4-43F6-8175-CDD9-F38640B0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0E84-41D6-0D54-6770-DA06D55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7669-0997-1E48-3EFF-E11D6F7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6C00-268D-E192-2B6B-D55AAC2B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0E4A-6F1F-7DA7-283F-6113BB99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2A9A-55BF-4B3E-9472-96DC110F3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E3EC-2A05-2A76-C64F-17753DDE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7800-A323-82AA-8F2A-785DB933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5F528-ECAB-FEED-0D53-CFAA95D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9A97E-58AD-49F1-3692-4EFA16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BD532-68D4-7C53-B8D4-39A2622A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EE55-BE1A-C688-13C9-C27A8668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F9F2-29E8-E3F5-1B4A-A47EAE754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D291-B8A6-3C72-C0ED-4B844126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4E48-143C-12BA-94C6-52447CA4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grationpolicy.org/" TargetMode="External"/><Relationship Id="rId7" Type="http://schemas.openxmlformats.org/officeDocument/2006/relationships/hyperlink" Target="https://observablehq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ayers.org/" TargetMode="External"/><Relationship Id="rId5" Type="http://schemas.openxmlformats.org/officeDocument/2006/relationships/hyperlink" Target="https://d3js.org/" TargetMode="External"/><Relationship Id="rId4" Type="http://schemas.openxmlformats.org/officeDocument/2006/relationships/hyperlink" Target="http://127.0.0.1:5000/api/getresult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48;p41">
            <a:extLst>
              <a:ext uri="{FF2B5EF4-FFF2-40B4-BE49-F238E27FC236}">
                <a16:creationId xmlns:a16="http://schemas.microsoft.com/office/drawing/2014/main" id="{48A79A11-70B1-2C6B-3786-3942AB82607F}"/>
              </a:ext>
            </a:extLst>
          </p:cNvPr>
          <p:cNvSpPr txBox="1"/>
          <p:nvPr/>
        </p:nvSpPr>
        <p:spPr>
          <a:xfrm>
            <a:off x="5120393" y="2241988"/>
            <a:ext cx="3875402" cy="38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Immigrants migrate to the U.S. 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various reasons, such as reunite with family, flee persecution and violence in their home country and pursue new employment opportunities. </a:t>
            </a: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the immigrant populations in the state drives better policy decision to enable immigrants to achieve full potential, feel safe and contribute to state’s economic growth.</a:t>
            </a:r>
            <a:endParaRPr sz="1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Project Objective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FE9AB-BE35-ED79-299F-B4939072C23D}"/>
              </a:ext>
            </a:extLst>
          </p:cNvPr>
          <p:cNvSpPr/>
          <p:nvPr/>
        </p:nvSpPr>
        <p:spPr>
          <a:xfrm>
            <a:off x="9334503" y="3848101"/>
            <a:ext cx="2369832" cy="2262962"/>
          </a:xfrm>
          <a:prstGeom prst="rect">
            <a:avLst/>
          </a:prstGeom>
          <a:noFill/>
          <a:ln>
            <a:solidFill>
              <a:srgbClr val="EAB2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Meet the Team: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Yuanfeng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Alexis Hernandez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Taib Diallo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Mary Jane Rafol</a:t>
            </a:r>
          </a:p>
        </p:txBody>
      </p:sp>
      <p:pic>
        <p:nvPicPr>
          <p:cNvPr id="11" name="Graphic 10" descr="Meeting with solid fill">
            <a:extLst>
              <a:ext uri="{FF2B5EF4-FFF2-40B4-BE49-F238E27FC236}">
                <a16:creationId xmlns:a16="http://schemas.microsoft.com/office/drawing/2014/main" id="{9FFCD529-2D86-6ADD-27CE-A79704881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219" y="3390900"/>
            <a:ext cx="914400" cy="9144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D4476A-F322-39F6-4B94-67808830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F4F5C47-6893-DFE2-15F9-6C796DB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D36F944-35AD-4A76-B031-0C3B3756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2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Methodology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67;p42">
            <a:extLst>
              <a:ext uri="{FF2B5EF4-FFF2-40B4-BE49-F238E27FC236}">
                <a16:creationId xmlns:a16="http://schemas.microsoft.com/office/drawing/2014/main" id="{EF30AB4F-47B0-087D-8F65-71B0E9888A28}"/>
              </a:ext>
            </a:extLst>
          </p:cNvPr>
          <p:cNvSpPr/>
          <p:nvPr/>
        </p:nvSpPr>
        <p:spPr>
          <a:xfrm>
            <a:off x="660452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Identify Data Sources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6" name="Google Shape;268;p42">
            <a:extLst>
              <a:ext uri="{FF2B5EF4-FFF2-40B4-BE49-F238E27FC236}">
                <a16:creationId xmlns:a16="http://schemas.microsoft.com/office/drawing/2014/main" id="{F8A913B0-AF58-8442-9D96-748B9C92142A}"/>
              </a:ext>
            </a:extLst>
          </p:cNvPr>
          <p:cNvSpPr/>
          <p:nvPr/>
        </p:nvSpPr>
        <p:spPr>
          <a:xfrm>
            <a:off x="1453507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Google Shape;269;p42">
            <a:extLst>
              <a:ext uri="{FF2B5EF4-FFF2-40B4-BE49-F238E27FC236}">
                <a16:creationId xmlns:a16="http://schemas.microsoft.com/office/drawing/2014/main" id="{A21D9450-C483-CF5A-C27F-C0FC87BDB3AD}"/>
              </a:ext>
            </a:extLst>
          </p:cNvPr>
          <p:cNvSpPr txBox="1"/>
          <p:nvPr/>
        </p:nvSpPr>
        <p:spPr>
          <a:xfrm>
            <a:off x="660452" y="4008248"/>
            <a:ext cx="2043311" cy="895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Immigrant Population by State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migrationpolicy.org</a:t>
            </a:r>
            <a:endParaRPr sz="1600" dirty="0"/>
          </a:p>
        </p:txBody>
      </p:sp>
      <p:sp>
        <p:nvSpPr>
          <p:cNvPr id="28" name="Google Shape;270;p42">
            <a:extLst>
              <a:ext uri="{FF2B5EF4-FFF2-40B4-BE49-F238E27FC236}">
                <a16:creationId xmlns:a16="http://schemas.microsoft.com/office/drawing/2014/main" id="{CBA48062-07EE-AA71-F4BF-9E8B7C3DB2D4}"/>
              </a:ext>
            </a:extLst>
          </p:cNvPr>
          <p:cNvSpPr/>
          <p:nvPr/>
        </p:nvSpPr>
        <p:spPr>
          <a:xfrm>
            <a:off x="3573841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Extract, Transfer and Load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9" name="Google Shape;271;p42">
            <a:extLst>
              <a:ext uri="{FF2B5EF4-FFF2-40B4-BE49-F238E27FC236}">
                <a16:creationId xmlns:a16="http://schemas.microsoft.com/office/drawing/2014/main" id="{CD2CFFAE-1F8B-1E92-1B92-473718EBC6C1}"/>
              </a:ext>
            </a:extLst>
          </p:cNvPr>
          <p:cNvSpPr/>
          <p:nvPr/>
        </p:nvSpPr>
        <p:spPr>
          <a:xfrm>
            <a:off x="4366896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" name="Google Shape;272;p42">
            <a:extLst>
              <a:ext uri="{FF2B5EF4-FFF2-40B4-BE49-F238E27FC236}">
                <a16:creationId xmlns:a16="http://schemas.microsoft.com/office/drawing/2014/main" id="{3D826E7D-9825-11EE-10EB-36C147FD42D0}"/>
              </a:ext>
            </a:extLst>
          </p:cNvPr>
          <p:cNvSpPr txBox="1"/>
          <p:nvPr/>
        </p:nvSpPr>
        <p:spPr>
          <a:xfrm>
            <a:off x="3573840" y="4008249"/>
            <a:ext cx="2129949" cy="411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1600" dirty="0"/>
          </a:p>
        </p:txBody>
      </p:sp>
      <p:cxnSp>
        <p:nvCxnSpPr>
          <p:cNvPr id="31" name="Google Shape;273;p42">
            <a:extLst>
              <a:ext uri="{FF2B5EF4-FFF2-40B4-BE49-F238E27FC236}">
                <a16:creationId xmlns:a16="http://schemas.microsoft.com/office/drawing/2014/main" id="{9DB13D58-9191-F71C-DF82-62498CA4478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682108" y="3626464"/>
            <a:ext cx="0" cy="381900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2" name="Google Shape;274;p42">
            <a:extLst>
              <a:ext uri="{FF2B5EF4-FFF2-40B4-BE49-F238E27FC236}">
                <a16:creationId xmlns:a16="http://schemas.microsoft.com/office/drawing/2014/main" id="{9525DBFA-F1E2-6D07-0D30-20DF2BC658FA}"/>
              </a:ext>
            </a:extLst>
          </p:cNvPr>
          <p:cNvCxnSpPr/>
          <p:nvPr/>
        </p:nvCxnSpPr>
        <p:spPr>
          <a:xfrm>
            <a:off x="4580483" y="3626464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3" name="Google Shape;275;p42">
            <a:extLst>
              <a:ext uri="{FF2B5EF4-FFF2-40B4-BE49-F238E27FC236}">
                <a16:creationId xmlns:a16="http://schemas.microsoft.com/office/drawing/2014/main" id="{4D6CB432-127C-26F9-3237-4485D20AA9DF}"/>
              </a:ext>
            </a:extLst>
          </p:cNvPr>
          <p:cNvSpPr/>
          <p:nvPr/>
        </p:nvSpPr>
        <p:spPr>
          <a:xfrm>
            <a:off x="6496845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 Flask to export database into a JSON and to define routes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4" name="Google Shape;276;p42">
            <a:extLst>
              <a:ext uri="{FF2B5EF4-FFF2-40B4-BE49-F238E27FC236}">
                <a16:creationId xmlns:a16="http://schemas.microsoft.com/office/drawing/2014/main" id="{340DA783-B0B4-DFAC-A448-41992C26843B}"/>
              </a:ext>
            </a:extLst>
          </p:cNvPr>
          <p:cNvSpPr/>
          <p:nvPr/>
        </p:nvSpPr>
        <p:spPr>
          <a:xfrm>
            <a:off x="7289900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" name="Google Shape;277;p42">
            <a:extLst>
              <a:ext uri="{FF2B5EF4-FFF2-40B4-BE49-F238E27FC236}">
                <a16:creationId xmlns:a16="http://schemas.microsoft.com/office/drawing/2014/main" id="{84561C3E-3E79-A648-654D-0FCADE015EA5}"/>
              </a:ext>
            </a:extLst>
          </p:cNvPr>
          <p:cNvSpPr txBox="1"/>
          <p:nvPr/>
        </p:nvSpPr>
        <p:spPr>
          <a:xfrm>
            <a:off x="6496844" y="4008249"/>
            <a:ext cx="2129949" cy="411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Route: </a:t>
            </a:r>
            <a:r>
              <a:rPr lang="en-US" sz="1400" dirty="0">
                <a:hlinkClick r:id="rId4"/>
              </a:rPr>
              <a:t>127.0.0.1:5000</a:t>
            </a:r>
            <a:endParaRPr sz="1400" dirty="0"/>
          </a:p>
        </p:txBody>
      </p:sp>
      <p:cxnSp>
        <p:nvCxnSpPr>
          <p:cNvPr id="36" name="Google Shape;278;p42">
            <a:extLst>
              <a:ext uri="{FF2B5EF4-FFF2-40B4-BE49-F238E27FC236}">
                <a16:creationId xmlns:a16="http://schemas.microsoft.com/office/drawing/2014/main" id="{9E9E2544-8E45-FEDF-7F64-7DB6F78903B9}"/>
              </a:ext>
            </a:extLst>
          </p:cNvPr>
          <p:cNvCxnSpPr/>
          <p:nvPr/>
        </p:nvCxnSpPr>
        <p:spPr>
          <a:xfrm>
            <a:off x="7503487" y="3626464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7" name="Google Shape;279;p42">
            <a:extLst>
              <a:ext uri="{FF2B5EF4-FFF2-40B4-BE49-F238E27FC236}">
                <a16:creationId xmlns:a16="http://schemas.microsoft.com/office/drawing/2014/main" id="{F3F5D956-7C2D-A3D2-AD47-2054B6A4EEF2}"/>
              </a:ext>
            </a:extLst>
          </p:cNvPr>
          <p:cNvSpPr/>
          <p:nvPr/>
        </p:nvSpPr>
        <p:spPr>
          <a:xfrm>
            <a:off x="2724843" y="2724716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80;p42">
            <a:extLst>
              <a:ext uri="{FF2B5EF4-FFF2-40B4-BE49-F238E27FC236}">
                <a16:creationId xmlns:a16="http://schemas.microsoft.com/office/drawing/2014/main" id="{C3131039-14C5-DD14-4657-74B7F0B38EBE}"/>
              </a:ext>
            </a:extLst>
          </p:cNvPr>
          <p:cNvSpPr/>
          <p:nvPr/>
        </p:nvSpPr>
        <p:spPr>
          <a:xfrm>
            <a:off x="5644100" y="2724716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75;p42">
            <a:extLst>
              <a:ext uri="{FF2B5EF4-FFF2-40B4-BE49-F238E27FC236}">
                <a16:creationId xmlns:a16="http://schemas.microsoft.com/office/drawing/2014/main" id="{4A551CF6-C8B8-D564-E64C-16E264004494}"/>
              </a:ext>
            </a:extLst>
          </p:cNvPr>
          <p:cNvSpPr/>
          <p:nvPr/>
        </p:nvSpPr>
        <p:spPr>
          <a:xfrm>
            <a:off x="9389823" y="2332846"/>
            <a:ext cx="23145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 JavaScript to load JSON into HTML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0" name="Google Shape;276;p42">
            <a:extLst>
              <a:ext uri="{FF2B5EF4-FFF2-40B4-BE49-F238E27FC236}">
                <a16:creationId xmlns:a16="http://schemas.microsoft.com/office/drawing/2014/main" id="{802A7383-3FE8-C9C6-AC83-3E2E652E6EAC}"/>
              </a:ext>
            </a:extLst>
          </p:cNvPr>
          <p:cNvSpPr/>
          <p:nvPr/>
        </p:nvSpPr>
        <p:spPr>
          <a:xfrm>
            <a:off x="10182878" y="2105458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" name="Google Shape;277;p42">
            <a:extLst>
              <a:ext uri="{FF2B5EF4-FFF2-40B4-BE49-F238E27FC236}">
                <a16:creationId xmlns:a16="http://schemas.microsoft.com/office/drawing/2014/main" id="{F606636E-E797-A254-7052-62655A9425D8}"/>
              </a:ext>
            </a:extLst>
          </p:cNvPr>
          <p:cNvSpPr txBox="1"/>
          <p:nvPr/>
        </p:nvSpPr>
        <p:spPr>
          <a:xfrm>
            <a:off x="9061863" y="4039057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D3 (</a:t>
            </a:r>
            <a:r>
              <a:rPr lang="en-US" sz="1400" dirty="0">
                <a:sym typeface="Calibri"/>
                <a:hlinkClick r:id="rId5"/>
              </a:rPr>
              <a:t>d3js.org/</a:t>
            </a:r>
            <a:r>
              <a:rPr lang="en-US" sz="1400" dirty="0">
                <a:sym typeface="Calibri"/>
              </a:rPr>
              <a:t>)</a:t>
            </a:r>
          </a:p>
        </p:txBody>
      </p:sp>
      <p:cxnSp>
        <p:nvCxnSpPr>
          <p:cNvPr id="42" name="Google Shape;278;p42">
            <a:extLst>
              <a:ext uri="{FF2B5EF4-FFF2-40B4-BE49-F238E27FC236}">
                <a16:creationId xmlns:a16="http://schemas.microsoft.com/office/drawing/2014/main" id="{A8B1DA33-8BCA-550F-5B68-2FDA5235A360}"/>
              </a:ext>
            </a:extLst>
          </p:cNvPr>
          <p:cNvCxnSpPr/>
          <p:nvPr/>
        </p:nvCxnSpPr>
        <p:spPr>
          <a:xfrm>
            <a:off x="10396465" y="3651710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43" name="Google Shape;280;p42">
            <a:extLst>
              <a:ext uri="{FF2B5EF4-FFF2-40B4-BE49-F238E27FC236}">
                <a16:creationId xmlns:a16="http://schemas.microsoft.com/office/drawing/2014/main" id="{30DFDF67-C2A3-35FC-7FC0-1738E111D184}"/>
              </a:ext>
            </a:extLst>
          </p:cNvPr>
          <p:cNvSpPr/>
          <p:nvPr/>
        </p:nvSpPr>
        <p:spPr>
          <a:xfrm>
            <a:off x="8549778" y="2749962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67;p42">
            <a:extLst>
              <a:ext uri="{FF2B5EF4-FFF2-40B4-BE49-F238E27FC236}">
                <a16:creationId xmlns:a16="http://schemas.microsoft.com/office/drawing/2014/main" id="{95E451B8-9F16-1CFF-9866-F8D75FC26699}"/>
              </a:ext>
            </a:extLst>
          </p:cNvPr>
          <p:cNvSpPr/>
          <p:nvPr/>
        </p:nvSpPr>
        <p:spPr>
          <a:xfrm>
            <a:off x="612325" y="5666325"/>
            <a:ext cx="11067229" cy="404276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Design the HTML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5" name="Google Shape;276;p42">
            <a:extLst>
              <a:ext uri="{FF2B5EF4-FFF2-40B4-BE49-F238E27FC236}">
                <a16:creationId xmlns:a16="http://schemas.microsoft.com/office/drawing/2014/main" id="{C22C56EA-2382-798B-DB80-A9F468897CC0}"/>
              </a:ext>
            </a:extLst>
          </p:cNvPr>
          <p:cNvSpPr/>
          <p:nvPr/>
        </p:nvSpPr>
        <p:spPr>
          <a:xfrm>
            <a:off x="1440498" y="5355751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73AFE5-A4EB-04A3-8890-E04A706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6383DEA-812F-3B94-B320-09C431B8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C63819-2F94-EAE5-9282-A2F29A80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7" name="Google Shape;277;p42">
            <a:extLst>
              <a:ext uri="{FF2B5EF4-FFF2-40B4-BE49-F238E27FC236}">
                <a16:creationId xmlns:a16="http://schemas.microsoft.com/office/drawing/2014/main" id="{9A3EA047-BF4A-6D6F-AC20-A66707FA52B8}"/>
              </a:ext>
            </a:extLst>
          </p:cNvPr>
          <p:cNvSpPr txBox="1"/>
          <p:nvPr/>
        </p:nvSpPr>
        <p:spPr>
          <a:xfrm>
            <a:off x="9061863" y="4559803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Open Layers (</a:t>
            </a:r>
            <a:r>
              <a:rPr lang="en-US" sz="1400" dirty="0">
                <a:hlinkClick r:id="rId6"/>
              </a:rPr>
              <a:t>openlayers.org/</a:t>
            </a:r>
            <a:r>
              <a:rPr lang="en-US" sz="1400" dirty="0"/>
              <a:t>)</a:t>
            </a:r>
            <a:endParaRPr lang="en-US" sz="1400" dirty="0">
              <a:sym typeface="Calibri"/>
            </a:endParaRPr>
          </a:p>
        </p:txBody>
      </p:sp>
      <p:sp>
        <p:nvSpPr>
          <p:cNvPr id="48" name="Google Shape;277;p42">
            <a:extLst>
              <a:ext uri="{FF2B5EF4-FFF2-40B4-BE49-F238E27FC236}">
                <a16:creationId xmlns:a16="http://schemas.microsoft.com/office/drawing/2014/main" id="{B3A81C41-5CE4-27A5-333F-B365F3D0D766}"/>
              </a:ext>
            </a:extLst>
          </p:cNvPr>
          <p:cNvSpPr txBox="1"/>
          <p:nvPr/>
        </p:nvSpPr>
        <p:spPr>
          <a:xfrm>
            <a:off x="9061863" y="5080549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Observable (</a:t>
            </a:r>
            <a:r>
              <a:rPr lang="en-US" sz="1400" dirty="0">
                <a:hlinkClick r:id="rId7"/>
              </a:rPr>
              <a:t>observablehq.com/</a:t>
            </a:r>
            <a:r>
              <a:rPr lang="en-US" sz="1400" dirty="0"/>
              <a:t>)</a:t>
            </a:r>
            <a:endParaRPr lang="en-US" sz="14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Info Available to Users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67;p42">
            <a:extLst>
              <a:ext uri="{FF2B5EF4-FFF2-40B4-BE49-F238E27FC236}">
                <a16:creationId xmlns:a16="http://schemas.microsoft.com/office/drawing/2014/main" id="{ECBA62D1-A02F-EECC-1C08-0DF8D3D70709}"/>
              </a:ext>
            </a:extLst>
          </p:cNvPr>
          <p:cNvSpPr/>
          <p:nvPr/>
        </p:nvSpPr>
        <p:spPr>
          <a:xfrm>
            <a:off x="4903517" y="2145491"/>
            <a:ext cx="3235959" cy="192625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Demographic Info / Race Distribution by County: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Asia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Europe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Africa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Central America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South America</a:t>
            </a:r>
          </a:p>
        </p:txBody>
      </p:sp>
      <p:pic>
        <p:nvPicPr>
          <p:cNvPr id="22" name="Graphic 21" descr="Venn diagram with solid fill">
            <a:extLst>
              <a:ext uri="{FF2B5EF4-FFF2-40B4-BE49-F238E27FC236}">
                <a16:creationId xmlns:a16="http://schemas.microsoft.com/office/drawing/2014/main" id="{56025147-5D69-2E1A-64C0-2EA56BF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812" y="2158542"/>
            <a:ext cx="822960" cy="822960"/>
          </a:xfrm>
          <a:prstGeom prst="rect">
            <a:avLst/>
          </a:prstGeom>
        </p:spPr>
      </p:pic>
      <p:sp>
        <p:nvSpPr>
          <p:cNvPr id="23" name="Google Shape;267;p42">
            <a:extLst>
              <a:ext uri="{FF2B5EF4-FFF2-40B4-BE49-F238E27FC236}">
                <a16:creationId xmlns:a16="http://schemas.microsoft.com/office/drawing/2014/main" id="{41D741EA-ADC0-5FA5-5D25-82B871236E4D}"/>
              </a:ext>
            </a:extLst>
          </p:cNvPr>
          <p:cNvSpPr/>
          <p:nvPr/>
        </p:nvSpPr>
        <p:spPr>
          <a:xfrm>
            <a:off x="4903517" y="4274074"/>
            <a:ext cx="3235959" cy="1669526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Search Tool: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Origin / Race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Origin / Country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County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3F3F3F"/>
                </a:solidFill>
                <a:latin typeface="Calibri" panose="020F0502020204030204"/>
                <a:cs typeface="Calibri"/>
                <a:sym typeface="Calibri"/>
              </a:rPr>
              <a:t>Others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pic>
        <p:nvPicPr>
          <p:cNvPr id="24" name="Graphic 23" descr="Folder Search with solid fill">
            <a:extLst>
              <a:ext uri="{FF2B5EF4-FFF2-40B4-BE49-F238E27FC236}">
                <a16:creationId xmlns:a16="http://schemas.microsoft.com/office/drawing/2014/main" id="{5190148C-F741-F45F-B2B9-B479DA6C6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9812" y="4354358"/>
            <a:ext cx="822960" cy="822960"/>
          </a:xfrm>
          <a:prstGeom prst="rect">
            <a:avLst/>
          </a:prstGeom>
        </p:spPr>
      </p:pic>
      <p:sp>
        <p:nvSpPr>
          <p:cNvPr id="25" name="Google Shape;267;p42">
            <a:extLst>
              <a:ext uri="{FF2B5EF4-FFF2-40B4-BE49-F238E27FC236}">
                <a16:creationId xmlns:a16="http://schemas.microsoft.com/office/drawing/2014/main" id="{7E52C35C-C32A-06FD-C0FE-D61EB90C3DC0}"/>
              </a:ext>
            </a:extLst>
          </p:cNvPr>
          <p:cNvSpPr/>
          <p:nvPr/>
        </p:nvSpPr>
        <p:spPr>
          <a:xfrm>
            <a:off x="8443596" y="4286825"/>
            <a:ext cx="3235959" cy="1656774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F3F3F"/>
                </a:solidFill>
                <a:latin typeface="Calibri" panose="020F0502020204030204"/>
                <a:cs typeface="Calibri"/>
                <a:sym typeface="Calibri"/>
              </a:rPr>
              <a:t>Geographic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Concentration: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Maps</a:t>
            </a:r>
          </a:p>
        </p:txBody>
      </p:sp>
      <p:pic>
        <p:nvPicPr>
          <p:cNvPr id="26" name="Graphic 25" descr="Map with pin with solid fill">
            <a:extLst>
              <a:ext uri="{FF2B5EF4-FFF2-40B4-BE49-F238E27FC236}">
                <a16:creationId xmlns:a16="http://schemas.microsoft.com/office/drawing/2014/main" id="{119A1D9B-F565-D0F0-E7CB-79150F93B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858" y="4257352"/>
            <a:ext cx="822960" cy="822960"/>
          </a:xfrm>
          <a:prstGeom prst="rect">
            <a:avLst/>
          </a:prstGeom>
        </p:spPr>
      </p:pic>
      <p:sp>
        <p:nvSpPr>
          <p:cNvPr id="27" name="Google Shape;267;p42">
            <a:extLst>
              <a:ext uri="{FF2B5EF4-FFF2-40B4-BE49-F238E27FC236}">
                <a16:creationId xmlns:a16="http://schemas.microsoft.com/office/drawing/2014/main" id="{E05DE631-DB01-E634-9482-5732CB5DBC88}"/>
              </a:ext>
            </a:extLst>
          </p:cNvPr>
          <p:cNvSpPr/>
          <p:nvPr/>
        </p:nvSpPr>
        <p:spPr>
          <a:xfrm>
            <a:off x="8431145" y="2158542"/>
            <a:ext cx="3235959" cy="1913194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Visualizations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Demographic info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Bar chart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Maps</a:t>
            </a:r>
          </a:p>
        </p:txBody>
      </p:sp>
      <p:pic>
        <p:nvPicPr>
          <p:cNvPr id="28" name="Graphic 27" descr="Bar chart with solid fill">
            <a:extLst>
              <a:ext uri="{FF2B5EF4-FFF2-40B4-BE49-F238E27FC236}">
                <a16:creationId xmlns:a16="http://schemas.microsoft.com/office/drawing/2014/main" id="{B6A8BB6C-66C2-C40D-790D-E11DDDED8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24278" y="2215863"/>
            <a:ext cx="822960" cy="82296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49239DD-9316-BF99-96E4-ED6C64B4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8EF5B34-7167-6AFA-C0AC-A7DA5985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233928-9AEF-4FD6-480F-C1AE496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Homepage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569A9D-6C54-7CF4-228A-6BC5C1AE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E9A8AC3-32D3-B5CE-78E9-3CF333C5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3F96EC-EC7B-8DAB-B6FC-AF99C97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9BD2D-EFDB-B5E7-8C19-03E29AD9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" y="1954382"/>
            <a:ext cx="3933795" cy="4322260"/>
          </a:xfrm>
          <a:prstGeom prst="rect">
            <a:avLst/>
          </a:prstGeom>
        </p:spPr>
      </p:pic>
      <p:grpSp>
        <p:nvGrpSpPr>
          <p:cNvPr id="16" name="Google Shape;249;p41">
            <a:extLst>
              <a:ext uri="{FF2B5EF4-FFF2-40B4-BE49-F238E27FC236}">
                <a16:creationId xmlns:a16="http://schemas.microsoft.com/office/drawing/2014/main" id="{A2B137C3-EFC4-285B-4264-690D24B47312}"/>
              </a:ext>
            </a:extLst>
          </p:cNvPr>
          <p:cNvGrpSpPr/>
          <p:nvPr/>
        </p:nvGrpSpPr>
        <p:grpSpPr>
          <a:xfrm>
            <a:off x="5325487" y="122979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85D2FC3D-4344-F3D3-042C-4E3AD1482A5E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C07C9FCE-9CF2-4403-9D03-D2070A7CD2E1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Search Tool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269EA1F1-B3AB-9B86-F233-B3E14495409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8A646-E13F-CB01-A54B-2BBC066D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301" y="2062721"/>
            <a:ext cx="5916687" cy="41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Map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9C6492-DF27-DCEB-78CB-00416A9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65B10C9-48B2-8DAC-D427-4600854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C5A4C0-B54D-716D-6712-B3461BF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858C9-F5D2-A437-10C8-FB2F693E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2096445"/>
            <a:ext cx="6789507" cy="3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Limitations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48;p41">
            <a:extLst>
              <a:ext uri="{FF2B5EF4-FFF2-40B4-BE49-F238E27FC236}">
                <a16:creationId xmlns:a16="http://schemas.microsoft.com/office/drawing/2014/main" id="{D88E32DB-1024-C6F0-FC78-2F2DB02CEE32}"/>
              </a:ext>
            </a:extLst>
          </p:cNvPr>
          <p:cNvSpPr txBox="1"/>
          <p:nvPr/>
        </p:nvSpPr>
        <p:spPr>
          <a:xfrm>
            <a:off x="4895050" y="2271343"/>
            <a:ext cx="6411207" cy="38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dataset is limited to the top 15 counties with highest immigrant population in the State of Georgia.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Given the fact that there undocumented immigrants, the dataset only accounts for documented immigrants captured in USCIS.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dataset only shows cumulative data from 2015-2019 and does not break the population by year.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There are overlaps in population count by origin categories.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26B45A-B626-11DC-2814-ECA42860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253E4D-EF15-1C7B-DE8C-A3AF2F86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919059-A504-DCEF-5F31-B8E97154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406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3: Immigrants in Georgia, USA</vt:lpstr>
      <vt:lpstr>Project 3: Immigrants in Georgia, USA</vt:lpstr>
      <vt:lpstr>Project 3: Immigrants in Georgia, USA</vt:lpstr>
      <vt:lpstr>Project 3: Immigrants in Georgia, USA</vt:lpstr>
      <vt:lpstr>Project 3: Immigrants in Georgia, USA</vt:lpstr>
      <vt:lpstr>Project 3: Immigrants in Georgia,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Georgia, USA  Immigrant Population</dc:title>
  <dc:creator>Mary Jane Rafol</dc:creator>
  <cp:lastModifiedBy>Mary Jane Rafol</cp:lastModifiedBy>
  <cp:revision>3</cp:revision>
  <cp:lastPrinted>2022-07-14T03:49:32Z</cp:lastPrinted>
  <dcterms:created xsi:type="dcterms:W3CDTF">2022-07-14T01:35:12Z</dcterms:created>
  <dcterms:modified xsi:type="dcterms:W3CDTF">2022-07-15T22:42:31Z</dcterms:modified>
</cp:coreProperties>
</file>