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LAgQUd8XxF7p4LvMWeJzEeUca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8ed89059f_3_115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48ed89059f_3_115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8ed89059f_3_78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48ed89059f_3_78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8ed89059f_3_14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48ed89059f_3_14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986abfc07_0_3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4986abfc07_0_3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986abfc07_0_2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4986abfc07_0_2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986abfc07_0_53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4986abfc07_0_53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98e1111fb_0_21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498e1111fb_0_21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8ed89059f_2_23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48ed89059f_2_23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8ed89059f_3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48ed89059f_3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8ed89059f_3_41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48ed89059f_3_41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8ed89059f_3_61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48ed89059f_3_61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8ed89059f_3_94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48ed89059f_3_94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431800" y="6356350"/>
            <a:ext cx="11264900" cy="3651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9" name="Google Shape;19;p10"/>
          <p:cNvCxnSpPr/>
          <p:nvPr/>
        </p:nvCxnSpPr>
        <p:spPr>
          <a:xfrm>
            <a:off x="512445" y="1096557"/>
            <a:ext cx="1116711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2.png"/><Relationship Id="rId7" Type="http://schemas.openxmlformats.org/officeDocument/2006/relationships/image" Target="../media/image10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94" name="Google Shape;94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 Tech Data Science Bootcamp</a:t>
            </a:r>
            <a:endParaRPr/>
          </a:p>
        </p:txBody>
      </p:sp>
      <p:sp>
        <p:nvSpPr>
          <p:cNvPr id="95" name="Google Shape;95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12875"/>
            <a:ext cx="11161899" cy="48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g148ed89059f_3_115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g148ed89059f_3_115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8ed89059f_3_115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48ed89059f_3_115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271" name="Google Shape;271;g148ed89059f_3_1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272" name="Google Shape;272;g148ed89059f_3_1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273" name="Google Shape;273;g148ed89059f_3_1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4" name="Google Shape;274;g148ed89059f_3_115"/>
          <p:cNvGrpSpPr/>
          <p:nvPr/>
        </p:nvGrpSpPr>
        <p:grpSpPr>
          <a:xfrm>
            <a:off x="565431" y="1363494"/>
            <a:ext cx="3867424" cy="487464"/>
            <a:chOff x="573492" y="1969730"/>
            <a:chExt cx="3867424" cy="487464"/>
          </a:xfrm>
        </p:grpSpPr>
        <p:sp>
          <p:nvSpPr>
            <p:cNvPr id="275" name="Google Shape;275;g148ed89059f_3_115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48ed89059f_3_115"/>
            <p:cNvSpPr/>
            <p:nvPr/>
          </p:nvSpPr>
          <p:spPr>
            <a:xfrm>
              <a:off x="874816" y="1972694"/>
              <a:ext cx="35661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277" name="Google Shape;277;g148ed89059f_3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48ed89059f_3_115"/>
          <p:cNvSpPr txBox="1"/>
          <p:nvPr/>
        </p:nvSpPr>
        <p:spPr>
          <a:xfrm>
            <a:off x="932075" y="1850950"/>
            <a:ext cx="9601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Hierarchical Clustering Linkage Methods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Create a scatter plot with two of the features, based on Agglomerative Clustering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79" name="Google Shape;279;g148ed89059f_3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875" y="2846350"/>
            <a:ext cx="35433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48ed89059f_3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700" y="2846350"/>
            <a:ext cx="35433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148ed89059f_3_78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g148ed89059f_3_78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48ed89059f_3_78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48ed89059f_3_78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289" name="Google Shape;289;g148ed89059f_3_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290" name="Google Shape;290;g148ed89059f_3_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291" name="Google Shape;291;g148ed89059f_3_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2" name="Google Shape;292;g148ed89059f_3_78"/>
          <p:cNvGrpSpPr/>
          <p:nvPr/>
        </p:nvGrpSpPr>
        <p:grpSpPr>
          <a:xfrm>
            <a:off x="565431" y="1363494"/>
            <a:ext cx="3867424" cy="487464"/>
            <a:chOff x="573492" y="1969730"/>
            <a:chExt cx="3867424" cy="487464"/>
          </a:xfrm>
        </p:grpSpPr>
        <p:sp>
          <p:nvSpPr>
            <p:cNvPr id="293" name="Google Shape;293;g148ed89059f_3_78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148ed89059f_3_78"/>
            <p:cNvSpPr/>
            <p:nvPr/>
          </p:nvSpPr>
          <p:spPr>
            <a:xfrm>
              <a:off x="874816" y="1972694"/>
              <a:ext cx="35661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295" name="Google Shape;295;g148ed89059f_3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48ed89059f_3_78"/>
          <p:cNvSpPr txBox="1"/>
          <p:nvPr/>
        </p:nvSpPr>
        <p:spPr>
          <a:xfrm>
            <a:off x="1271775" y="1955238"/>
            <a:ext cx="5605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Density-Based Spatial Clustering of Application with Noise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48ed89059f_3_78"/>
          <p:cNvSpPr txBox="1"/>
          <p:nvPr/>
        </p:nvSpPr>
        <p:spPr>
          <a:xfrm>
            <a:off x="5987475" y="1955250"/>
            <a:ext cx="5456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Initial the DBSCAN model: eps=1, min_samples=10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</a:rPr>
              <a:t>The model returns 4 clusters, as well as outliers (noise)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148ed89059f_3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2738"/>
            <a:ext cx="35242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48ed89059f_3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050" y="2892738"/>
            <a:ext cx="35433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148ed89059f_3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4750" y="2892750"/>
            <a:ext cx="3571875" cy="23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g148ed89059f_3_140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g148ed89059f_3_140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48ed89059f_3_140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48ed89059f_3_140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309" name="Google Shape;309;g148ed89059f_3_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310" name="Google Shape;310;g148ed89059f_3_1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311" name="Google Shape;311;g148ed89059f_3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2" name="Google Shape;312;g148ed89059f_3_140"/>
          <p:cNvGrpSpPr/>
          <p:nvPr/>
        </p:nvGrpSpPr>
        <p:grpSpPr>
          <a:xfrm>
            <a:off x="565431" y="1363494"/>
            <a:ext cx="3867424" cy="487464"/>
            <a:chOff x="573492" y="1969730"/>
            <a:chExt cx="3867424" cy="487464"/>
          </a:xfrm>
        </p:grpSpPr>
        <p:sp>
          <p:nvSpPr>
            <p:cNvPr id="313" name="Google Shape;313;g148ed89059f_3_140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48ed89059f_3_140"/>
            <p:cNvSpPr/>
            <p:nvPr/>
          </p:nvSpPr>
          <p:spPr>
            <a:xfrm>
              <a:off x="874816" y="1972694"/>
              <a:ext cx="35661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315" name="Google Shape;315;g148ed89059f_3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48ed89059f_3_140"/>
          <p:cNvSpPr txBox="1"/>
          <p:nvPr/>
        </p:nvSpPr>
        <p:spPr>
          <a:xfrm>
            <a:off x="1271775" y="1955238"/>
            <a:ext cx="5605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Disadvantages</a:t>
            </a: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 with Unsupervised Learning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8ed89059f_3_140"/>
          <p:cNvSpPr txBox="1"/>
          <p:nvPr/>
        </p:nvSpPr>
        <p:spPr>
          <a:xfrm>
            <a:off x="1252700" y="2544350"/>
            <a:ext cx="9601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Uncertainty about the accuracy of the unsupervised learning outputs, as there are no labeled data sets to verify the results;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Difficulty interpreting and labeling results with unsupervised learning than they would with supervised learning; and the lack of full insight into how or why an unsupervised system reaches its results.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Overestimate the similarities in the input objects. 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g14986abfc07_0_3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g14986abfc07_0_3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4986abfc07_0_3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986abfc07_0_3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326" name="Google Shape;326;g14986abfc07_0_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327" name="Google Shape;327;g14986abfc07_0_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328" name="Google Shape;328;g14986abfc07_0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9" name="Google Shape;329;g14986abfc07_0_3"/>
          <p:cNvGrpSpPr/>
          <p:nvPr/>
        </p:nvGrpSpPr>
        <p:grpSpPr>
          <a:xfrm>
            <a:off x="565431" y="1363494"/>
            <a:ext cx="4141924" cy="487464"/>
            <a:chOff x="573492" y="1969730"/>
            <a:chExt cx="4141924" cy="487464"/>
          </a:xfrm>
        </p:grpSpPr>
        <p:sp>
          <p:nvSpPr>
            <p:cNvPr id="330" name="Google Shape;330;g14986abfc07_0_3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4986abfc07_0_3"/>
            <p:cNvSpPr/>
            <p:nvPr/>
          </p:nvSpPr>
          <p:spPr>
            <a:xfrm>
              <a:off x="874816" y="1972694"/>
              <a:ext cx="38406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Model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332" name="Google Shape;332;g14986abfc07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4986abfc07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25" y="2198094"/>
            <a:ext cx="10836363" cy="359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g14986abfc07_0_20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g14986abfc07_0_20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4986abfc07_0_20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986abfc07_0_20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342" name="Google Shape;342;g14986abfc07_0_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343" name="Google Shape;343;g14986abfc07_0_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344" name="Google Shape;344;g14986abfc07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g14986abfc07_0_20"/>
          <p:cNvGrpSpPr/>
          <p:nvPr/>
        </p:nvGrpSpPr>
        <p:grpSpPr>
          <a:xfrm>
            <a:off x="565431" y="1363494"/>
            <a:ext cx="4141924" cy="487464"/>
            <a:chOff x="573492" y="1969730"/>
            <a:chExt cx="4141924" cy="487464"/>
          </a:xfrm>
        </p:grpSpPr>
        <p:sp>
          <p:nvSpPr>
            <p:cNvPr id="346" name="Google Shape;346;g14986abfc07_0_20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14986abfc07_0_20"/>
            <p:cNvSpPr/>
            <p:nvPr/>
          </p:nvSpPr>
          <p:spPr>
            <a:xfrm>
              <a:off x="874816" y="1972694"/>
              <a:ext cx="38406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Model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348" name="Google Shape;348;g14986abfc07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14986abfc07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213344"/>
            <a:ext cx="9856188" cy="359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g14986abfc07_0_53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g14986abfc07_0_53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4986abfc07_0_53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4986abfc07_0_53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358" name="Google Shape;358;g14986abfc07_0_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359" name="Google Shape;359;g14986abfc07_0_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360" name="Google Shape;360;g14986abfc07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1" name="Google Shape;361;g14986abfc07_0_53"/>
          <p:cNvGrpSpPr/>
          <p:nvPr/>
        </p:nvGrpSpPr>
        <p:grpSpPr>
          <a:xfrm>
            <a:off x="565431" y="1363494"/>
            <a:ext cx="4141924" cy="487464"/>
            <a:chOff x="573492" y="1969730"/>
            <a:chExt cx="4141924" cy="487464"/>
          </a:xfrm>
        </p:grpSpPr>
        <p:sp>
          <p:nvSpPr>
            <p:cNvPr id="362" name="Google Shape;362;g14986abfc07_0_53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4986abfc07_0_53"/>
            <p:cNvSpPr/>
            <p:nvPr/>
          </p:nvSpPr>
          <p:spPr>
            <a:xfrm>
              <a:off x="874816" y="1972694"/>
              <a:ext cx="38406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Model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364" name="Google Shape;364;g14986abfc07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4986abfc07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575" y="2255112"/>
            <a:ext cx="4222349" cy="37342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g14986abfc07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3307" y="2217925"/>
            <a:ext cx="2620843" cy="30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Google Shape;371;p7"/>
          <p:cNvCxnSpPr/>
          <p:nvPr/>
        </p:nvCxnSpPr>
        <p:spPr>
          <a:xfrm>
            <a:off x="512445" y="1096557"/>
            <a:ext cx="1116711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7"/>
          <p:cNvSpPr/>
          <p:nvPr/>
        </p:nvSpPr>
        <p:spPr>
          <a:xfrm>
            <a:off x="512445" y="364898"/>
            <a:ext cx="5832763" cy="584426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7"/>
          <p:cNvSpPr/>
          <p:nvPr/>
        </p:nvSpPr>
        <p:spPr>
          <a:xfrm>
            <a:off x="2103120" y="364898"/>
            <a:ext cx="9601214" cy="584426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"/>
          <p:cNvSpPr txBox="1"/>
          <p:nvPr>
            <p:ph type="ctrTitle"/>
          </p:nvPr>
        </p:nvSpPr>
        <p:spPr>
          <a:xfrm>
            <a:off x="539918" y="295799"/>
            <a:ext cx="7068814" cy="584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375" name="Google Shape;37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376" name="Google Shape;37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377" name="Google Shape;37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8" name="Google Shape;378;p7"/>
          <p:cNvGrpSpPr/>
          <p:nvPr/>
        </p:nvGrpSpPr>
        <p:grpSpPr>
          <a:xfrm>
            <a:off x="565431" y="1363494"/>
            <a:ext cx="4141804" cy="487596"/>
            <a:chOff x="573492" y="1969730"/>
            <a:chExt cx="4141804" cy="487596"/>
          </a:xfrm>
        </p:grpSpPr>
        <p:sp>
          <p:nvSpPr>
            <p:cNvPr id="379" name="Google Shape;379;p7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874816" y="1972694"/>
              <a:ext cx="3840480" cy="484632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Interactive Visualizations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381" name="Google Shape;3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"/>
          <p:cNvSpPr txBox="1"/>
          <p:nvPr/>
        </p:nvSpPr>
        <p:spPr>
          <a:xfrm>
            <a:off x="565424" y="2169175"/>
            <a:ext cx="111141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 preparation included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joins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bins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create sets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groups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in Tableau.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Mapping all the IDs (restaurants), across a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virtual map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Explorer TabPy, which is a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Tableau Analytical Extension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that expands software capabilities by allowing users to execute Python scripts and saved functions.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Performed a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between Rating and Score in Tableau.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Tableau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g1498e1111fb_0_21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g1498e1111fb_0_21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498e1111fb_0_21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1498e1111fb_0_21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391" name="Google Shape;391;g1498e1111fb_0_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392" name="Google Shape;392;g1498e1111fb_0_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393" name="Google Shape;393;g1498e1111fb_0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4" name="Google Shape;394;g1498e1111fb_0_21"/>
          <p:cNvGrpSpPr/>
          <p:nvPr/>
        </p:nvGrpSpPr>
        <p:grpSpPr>
          <a:xfrm>
            <a:off x="565431" y="1363494"/>
            <a:ext cx="4141924" cy="487464"/>
            <a:chOff x="573492" y="1969730"/>
            <a:chExt cx="4141924" cy="487464"/>
          </a:xfrm>
        </p:grpSpPr>
        <p:sp>
          <p:nvSpPr>
            <p:cNvPr id="395" name="Google Shape;395;g1498e1111fb_0_21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1498e1111fb_0_21"/>
            <p:cNvSpPr/>
            <p:nvPr/>
          </p:nvSpPr>
          <p:spPr>
            <a:xfrm>
              <a:off x="874816" y="1972694"/>
              <a:ext cx="38406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Interactive Visualizations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397" name="Google Shape;397;g1498e1111fb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498e1111fb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613" y="2042087"/>
            <a:ext cx="8476785" cy="41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g148ed89059f_2_23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g148ed89059f_2_23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48ed89059f_2_23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148ed89059f_2_23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407" name="Google Shape;407;g148ed89059f_2_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408" name="Google Shape;408;g148ed89059f_2_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409" name="Google Shape;409;g148ed89059f_2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0" name="Google Shape;410;g148ed89059f_2_23"/>
          <p:cNvGrpSpPr/>
          <p:nvPr/>
        </p:nvGrpSpPr>
        <p:grpSpPr>
          <a:xfrm>
            <a:off x="565431" y="1363494"/>
            <a:ext cx="4141924" cy="487464"/>
            <a:chOff x="573492" y="1969730"/>
            <a:chExt cx="4141924" cy="487464"/>
          </a:xfrm>
        </p:grpSpPr>
        <p:sp>
          <p:nvSpPr>
            <p:cNvPr id="411" name="Google Shape;411;g148ed89059f_2_23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148ed89059f_2_23"/>
            <p:cNvSpPr/>
            <p:nvPr/>
          </p:nvSpPr>
          <p:spPr>
            <a:xfrm>
              <a:off x="874816" y="1972694"/>
              <a:ext cx="38406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Interactive Visualizations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413" name="Google Shape;413;g148ed89059f_2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148ed89059f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950" y="3916700"/>
            <a:ext cx="4233849" cy="23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148ed89059f_2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3600" y="1534725"/>
            <a:ext cx="2306050" cy="21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148ed89059f_2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5525" y="1534725"/>
            <a:ext cx="2502100" cy="21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48ed89059f_2_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989950"/>
            <a:ext cx="6161751" cy="4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/>
          <p:nvPr/>
        </p:nvSpPr>
        <p:spPr>
          <a:xfrm>
            <a:off x="512445" y="1277534"/>
            <a:ext cx="3755002" cy="269293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8"/>
          <p:cNvCxnSpPr/>
          <p:nvPr/>
        </p:nvCxnSpPr>
        <p:spPr>
          <a:xfrm>
            <a:off x="512445" y="1096557"/>
            <a:ext cx="1116711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4" name="Google Shape;424;p8"/>
          <p:cNvSpPr/>
          <p:nvPr/>
        </p:nvSpPr>
        <p:spPr>
          <a:xfrm>
            <a:off x="512445" y="364898"/>
            <a:ext cx="5832763" cy="584426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"/>
          <p:cNvSpPr/>
          <p:nvPr/>
        </p:nvSpPr>
        <p:spPr>
          <a:xfrm>
            <a:off x="2103120" y="364898"/>
            <a:ext cx="9601214" cy="584426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8"/>
          <p:cNvSpPr txBox="1"/>
          <p:nvPr>
            <p:ph type="ctrTitle"/>
          </p:nvPr>
        </p:nvSpPr>
        <p:spPr>
          <a:xfrm>
            <a:off x="539918" y="295799"/>
            <a:ext cx="7068814" cy="584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427" name="Google Shape;427;p8"/>
          <p:cNvSpPr txBox="1"/>
          <p:nvPr>
            <p:ph idx="1" type="subTitle"/>
          </p:nvPr>
        </p:nvSpPr>
        <p:spPr>
          <a:xfrm>
            <a:off x="770464" y="1629957"/>
            <a:ext cx="3200400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Predicting the restaurant’s popularity position of in UberEats</a:t>
            </a:r>
            <a:endParaRPr/>
          </a:p>
        </p:txBody>
      </p:sp>
      <p:cxnSp>
        <p:nvCxnSpPr>
          <p:cNvPr id="428" name="Google Shape;428;p8"/>
          <p:cNvCxnSpPr/>
          <p:nvPr/>
        </p:nvCxnSpPr>
        <p:spPr>
          <a:xfrm>
            <a:off x="4576194" y="1277534"/>
            <a:ext cx="0" cy="4902194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430" name="Google Shape;43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431" name="Google Shape;43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urger and drink with solid fill" id="432" name="Google Shape;4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324" y="2204991"/>
            <a:ext cx="1625244" cy="162524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8"/>
          <p:cNvSpPr/>
          <p:nvPr/>
        </p:nvSpPr>
        <p:spPr>
          <a:xfrm>
            <a:off x="524932" y="4147090"/>
            <a:ext cx="3742515" cy="418287"/>
          </a:xfrm>
          <a:prstGeom prst="rect">
            <a:avLst/>
          </a:prstGeom>
          <a:solidFill>
            <a:srgbClr val="5FB6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</a:t>
            </a: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512445" y="4741998"/>
            <a:ext cx="3755002" cy="146711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 position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better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 of </a:t>
            </a:r>
            <a:r>
              <a:rPr b="1" lang="en-US" sz="1800">
                <a:solidFill>
                  <a:srgbClr val="5FB709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endParaRPr/>
          </a:p>
        </p:txBody>
      </p:sp>
      <p:grpSp>
        <p:nvGrpSpPr>
          <p:cNvPr id="435" name="Google Shape;435;p8"/>
          <p:cNvGrpSpPr/>
          <p:nvPr/>
        </p:nvGrpSpPr>
        <p:grpSpPr>
          <a:xfrm>
            <a:off x="4807231" y="1363494"/>
            <a:ext cx="3867484" cy="487596"/>
            <a:chOff x="573492" y="1969730"/>
            <a:chExt cx="3867484" cy="487596"/>
          </a:xfrm>
        </p:grpSpPr>
        <p:sp>
          <p:nvSpPr>
            <p:cNvPr id="436" name="Google Shape;436;p8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Limitations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438" name="Google Shape;4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57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8"/>
          <p:cNvSpPr txBox="1"/>
          <p:nvPr/>
        </p:nvSpPr>
        <p:spPr>
          <a:xfrm>
            <a:off x="5181525" y="2626375"/>
            <a:ext cx="64980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Unbalanced Data.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Most Categorical Data than Binary.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No restaurants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financial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data to predict success.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More than 50% of data has null values.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Not nationwide data.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UberEats developer web page require payment to scrape.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512445" y="364898"/>
            <a:ext cx="5832763" cy="584426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103120" y="364898"/>
            <a:ext cx="9601214" cy="584426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>
            <p:ph type="ctrTitle"/>
          </p:nvPr>
        </p:nvSpPr>
        <p:spPr>
          <a:xfrm>
            <a:off x="539918" y="295799"/>
            <a:ext cx="7068814" cy="584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105" name="Google Shape;10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 Tech Data Science Bootcamp</a:t>
            </a:r>
            <a:endParaRPr/>
          </a:p>
        </p:txBody>
      </p:sp>
      <p:sp>
        <p:nvSpPr>
          <p:cNvPr id="106" name="Google Shape;10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25" y="1272500"/>
            <a:ext cx="11097573" cy="48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3"/>
          <p:cNvCxnSpPr/>
          <p:nvPr/>
        </p:nvCxnSpPr>
        <p:spPr>
          <a:xfrm>
            <a:off x="512445" y="1096557"/>
            <a:ext cx="1116711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/>
          <p:nvPr/>
        </p:nvSpPr>
        <p:spPr>
          <a:xfrm>
            <a:off x="512445" y="364898"/>
            <a:ext cx="5832763" cy="584426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103120" y="364898"/>
            <a:ext cx="9601214" cy="584426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>
            <p:ph type="ctrTitle"/>
          </p:nvPr>
        </p:nvSpPr>
        <p:spPr>
          <a:xfrm>
            <a:off x="539918" y="295799"/>
            <a:ext cx="7068814" cy="584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 Tech Data Science Bootcamp</a:t>
            </a:r>
            <a:endParaRPr/>
          </a:p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3"/>
          <p:cNvGrpSpPr/>
          <p:nvPr/>
        </p:nvGrpSpPr>
        <p:grpSpPr>
          <a:xfrm>
            <a:off x="565431" y="1363494"/>
            <a:ext cx="3867484" cy="487596"/>
            <a:chOff x="573492" y="1969730"/>
            <a:chExt cx="3867484" cy="487596"/>
          </a:xfrm>
        </p:grpSpPr>
        <p:sp>
          <p:nvSpPr>
            <p:cNvPr id="121" name="Google Shape;121;p3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Methodology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660452" y="2307600"/>
            <a:ext cx="2043311" cy="1121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5FB6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0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5FB609"/>
                </a:solidFill>
                <a:latin typeface="Calibri"/>
                <a:ea typeface="Calibri"/>
                <a:cs typeface="Calibri"/>
                <a:sym typeface="Calibri"/>
              </a:rPr>
              <a:t>Identify Data Sources</a:t>
            </a:r>
            <a:endParaRPr sz="1600">
              <a:solidFill>
                <a:srgbClr val="5FB6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453507" y="2080212"/>
            <a:ext cx="457200" cy="457200"/>
          </a:xfrm>
          <a:prstGeom prst="flowChartConnector">
            <a:avLst/>
          </a:prstGeom>
          <a:solidFill>
            <a:srgbClr val="5FB6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60452" y="3843149"/>
            <a:ext cx="2043311" cy="602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UberEats USA restaurant and menu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573841" y="2307600"/>
            <a:ext cx="2043311" cy="1121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5FB6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FB609"/>
                </a:solidFill>
                <a:latin typeface="Calibri"/>
                <a:ea typeface="Calibri"/>
                <a:cs typeface="Calibri"/>
                <a:sym typeface="Calibri"/>
              </a:rPr>
              <a:t>Prepare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FB60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rgbClr val="5FB6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4366896" y="2080212"/>
            <a:ext cx="457200" cy="457200"/>
          </a:xfrm>
          <a:prstGeom prst="flowChartConnector">
            <a:avLst/>
          </a:prstGeom>
          <a:solidFill>
            <a:srgbClr val="5FB6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3573840" y="3843149"/>
            <a:ext cx="2129949" cy="602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ETL,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3"/>
          <p:cNvCxnSpPr>
            <a:stCxn id="124" idx="2"/>
            <a:endCxn id="126" idx="0"/>
          </p:cNvCxnSpPr>
          <p:nvPr/>
        </p:nvCxnSpPr>
        <p:spPr>
          <a:xfrm>
            <a:off x="1682108" y="3429000"/>
            <a:ext cx="0" cy="414000"/>
          </a:xfrm>
          <a:prstGeom prst="straightConnector1">
            <a:avLst/>
          </a:prstGeom>
          <a:noFill/>
          <a:ln cap="flat" cmpd="sng" w="28575">
            <a:solidFill>
              <a:srgbClr val="00174B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/>
          <p:nvPr/>
        </p:nvCxnSpPr>
        <p:spPr>
          <a:xfrm>
            <a:off x="4580483" y="3461364"/>
            <a:ext cx="0" cy="381784"/>
          </a:xfrm>
          <a:prstGeom prst="straightConnector1">
            <a:avLst/>
          </a:prstGeom>
          <a:noFill/>
          <a:ln cap="flat" cmpd="sng" w="28575">
            <a:solidFill>
              <a:srgbClr val="00174B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32" name="Google Shape;132;p3"/>
          <p:cNvSpPr/>
          <p:nvPr/>
        </p:nvSpPr>
        <p:spPr>
          <a:xfrm>
            <a:off x="6496845" y="2307600"/>
            <a:ext cx="2043311" cy="1121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5FB6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FB609"/>
                </a:solidFill>
                <a:latin typeface="Calibri"/>
                <a:ea typeface="Calibri"/>
                <a:cs typeface="Calibri"/>
                <a:sym typeface="Calibri"/>
              </a:rPr>
              <a:t>Identify Feature Correlation</a:t>
            </a:r>
            <a:endParaRPr sz="1800">
              <a:solidFill>
                <a:srgbClr val="5FB6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7289900" y="2080212"/>
            <a:ext cx="457200" cy="457200"/>
          </a:xfrm>
          <a:prstGeom prst="flowChartConnector">
            <a:avLst/>
          </a:prstGeom>
          <a:solidFill>
            <a:srgbClr val="5FB6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6496844" y="3843149"/>
            <a:ext cx="2129949" cy="6274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7503487" y="3461364"/>
            <a:ext cx="0" cy="381784"/>
          </a:xfrm>
          <a:prstGeom prst="straightConnector1">
            <a:avLst/>
          </a:prstGeom>
          <a:noFill/>
          <a:ln cap="flat" cmpd="sng" w="28575">
            <a:solidFill>
              <a:srgbClr val="00174B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36" name="Google Shape;136;p3"/>
          <p:cNvSpPr/>
          <p:nvPr/>
        </p:nvSpPr>
        <p:spPr>
          <a:xfrm>
            <a:off x="2724843" y="2724716"/>
            <a:ext cx="457200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644100" y="2724716"/>
            <a:ext cx="457200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9389823" y="2332846"/>
            <a:ext cx="2048256" cy="1121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5FB6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FB609"/>
                </a:solidFill>
                <a:latin typeface="Calibri"/>
                <a:ea typeface="Calibri"/>
                <a:cs typeface="Calibri"/>
                <a:sym typeface="Calibri"/>
              </a:rPr>
              <a:t>Perform Data Clustering</a:t>
            </a:r>
            <a:endParaRPr sz="1800">
              <a:solidFill>
                <a:srgbClr val="5FB6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0182878" y="2105458"/>
            <a:ext cx="457200" cy="457200"/>
          </a:xfrm>
          <a:prstGeom prst="flowChartConnector">
            <a:avLst/>
          </a:prstGeom>
          <a:solidFill>
            <a:srgbClr val="5FB6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>
            <a:off x="10396465" y="3486610"/>
            <a:ext cx="0" cy="381784"/>
          </a:xfrm>
          <a:prstGeom prst="straightConnector1">
            <a:avLst/>
          </a:prstGeom>
          <a:noFill/>
          <a:ln cap="flat" cmpd="sng" w="28575">
            <a:solidFill>
              <a:srgbClr val="00174B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41" name="Google Shape;141;p3"/>
          <p:cNvSpPr/>
          <p:nvPr/>
        </p:nvSpPr>
        <p:spPr>
          <a:xfrm>
            <a:off x="8549778" y="2749962"/>
            <a:ext cx="457200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9343648" y="3868395"/>
            <a:ext cx="2129949" cy="6274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K-means, Hierarchical Clustering, DBScan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660452" y="4866060"/>
            <a:ext cx="4937760" cy="60257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5FB6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FB609"/>
                </a:solidFill>
                <a:latin typeface="Calibri"/>
                <a:ea typeface="Calibri"/>
                <a:cs typeface="Calibri"/>
                <a:sym typeface="Calibri"/>
              </a:rPr>
              <a:t>Develop a Machine Learning Model</a:t>
            </a:r>
            <a:endParaRPr sz="1800">
              <a:solidFill>
                <a:srgbClr val="5FB6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450525" y="4555487"/>
            <a:ext cx="457200" cy="457200"/>
          </a:xfrm>
          <a:prstGeom prst="flowChartConnector">
            <a:avLst/>
          </a:prstGeom>
          <a:solidFill>
            <a:srgbClr val="5FB6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657469" y="5690539"/>
            <a:ext cx="4937760" cy="446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Classifier, Logistic Regression, Hypertuning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6503302" y="4872789"/>
            <a:ext cx="4937760" cy="60257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5FB6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FB609"/>
                </a:solidFill>
                <a:latin typeface="Calibri"/>
                <a:ea typeface="Calibri"/>
                <a:cs typeface="Calibri"/>
                <a:sym typeface="Calibri"/>
              </a:rPr>
              <a:t>Create Interactive Visualization</a:t>
            </a:r>
            <a:endParaRPr sz="1800">
              <a:solidFill>
                <a:srgbClr val="5FB6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7293375" y="4562216"/>
            <a:ext cx="457200" cy="457200"/>
          </a:xfrm>
          <a:prstGeom prst="flowChartConnector">
            <a:avLst/>
          </a:prstGeom>
          <a:solidFill>
            <a:srgbClr val="5FB6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6500319" y="5697268"/>
            <a:ext cx="4937760" cy="446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5593557" y="4936427"/>
            <a:ext cx="457200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4"/>
          <p:cNvCxnSpPr/>
          <p:nvPr/>
        </p:nvCxnSpPr>
        <p:spPr>
          <a:xfrm>
            <a:off x="512445" y="1096557"/>
            <a:ext cx="1116711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4"/>
          <p:cNvSpPr/>
          <p:nvPr/>
        </p:nvSpPr>
        <p:spPr>
          <a:xfrm>
            <a:off x="512445" y="364898"/>
            <a:ext cx="5832763" cy="584426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2103120" y="364898"/>
            <a:ext cx="9601214" cy="584426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>
            <p:ph type="ctrTitle"/>
          </p:nvPr>
        </p:nvSpPr>
        <p:spPr>
          <a:xfrm>
            <a:off x="539918" y="295799"/>
            <a:ext cx="7068814" cy="584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158" name="Google Shape;15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 Tech Data Science Bootcamp</a:t>
            </a:r>
            <a:endParaRPr/>
          </a:p>
        </p:txBody>
      </p:sp>
      <p:sp>
        <p:nvSpPr>
          <p:cNvPr id="159" name="Google Shape;15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>
            <a:off x="565431" y="1363494"/>
            <a:ext cx="3867484" cy="487596"/>
            <a:chOff x="573492" y="1969730"/>
            <a:chExt cx="3867484" cy="487596"/>
          </a:xfrm>
        </p:grpSpPr>
        <p:sp>
          <p:nvSpPr>
            <p:cNvPr id="162" name="Google Shape;162;p4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Linear Regression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4">
            <a:alphaModFix/>
          </a:blip>
          <a:srcRect b="0" l="0" r="10257" t="0"/>
          <a:stretch/>
        </p:blipFill>
        <p:spPr>
          <a:xfrm>
            <a:off x="5924125" y="1642375"/>
            <a:ext cx="5592750" cy="10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838200" y="2460088"/>
            <a:ext cx="44472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Performed linear regression on 3 different features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# of Ratings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Price Range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Score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Score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No strong correlation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562" y="2821300"/>
            <a:ext cx="5163875" cy="3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5"/>
          <p:cNvCxnSpPr/>
          <p:nvPr/>
        </p:nvCxnSpPr>
        <p:spPr>
          <a:xfrm>
            <a:off x="512445" y="1096557"/>
            <a:ext cx="1116711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5"/>
          <p:cNvSpPr/>
          <p:nvPr/>
        </p:nvSpPr>
        <p:spPr>
          <a:xfrm>
            <a:off x="512445" y="364898"/>
            <a:ext cx="5832763" cy="584426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2103120" y="364898"/>
            <a:ext cx="9601214" cy="584426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>
            <p:ph type="ctrTitle"/>
          </p:nvPr>
        </p:nvSpPr>
        <p:spPr>
          <a:xfrm>
            <a:off x="539918" y="295799"/>
            <a:ext cx="7068814" cy="584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176" name="Google Shape;17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177" name="Google Shape;17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178" name="Google Shape;17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" name="Google Shape;179;p5"/>
          <p:cNvGrpSpPr/>
          <p:nvPr/>
        </p:nvGrpSpPr>
        <p:grpSpPr>
          <a:xfrm>
            <a:off x="565431" y="1363494"/>
            <a:ext cx="3867484" cy="487596"/>
            <a:chOff x="573492" y="1969730"/>
            <a:chExt cx="3867484" cy="487596"/>
          </a:xfrm>
        </p:grpSpPr>
        <p:sp>
          <p:nvSpPr>
            <p:cNvPr id="180" name="Google Shape;180;p5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1443800" y="2059525"/>
            <a:ext cx="9601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Our </a:t>
            </a: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original</a:t>
            </a: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 dataset does not have any target variable to predict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Unsupervised Learning to explore or identify group</a:t>
            </a: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in</a:t>
            </a: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g patterns in data sets </a:t>
            </a:r>
            <a:endParaRPr b="1" sz="2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1719800" y="3078675"/>
            <a:ext cx="88326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Clustering Methods Used: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K-means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Hierarchical Clustering Linkage Methods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</a:rPr>
              <a:t>Density-Based Spatial Clustering of Application with Noise</a:t>
            </a:r>
            <a:endParaRPr sz="2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148ed89059f_3_0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g148ed89059f_3_0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8ed89059f_3_0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48ed89059f_3_0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193" name="Google Shape;193;g148ed89059f_3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194" name="Google Shape;194;g148ed89059f_3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195" name="Google Shape;195;g148ed89059f_3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g148ed89059f_3_0"/>
          <p:cNvGrpSpPr/>
          <p:nvPr/>
        </p:nvGrpSpPr>
        <p:grpSpPr>
          <a:xfrm>
            <a:off x="565431" y="1363494"/>
            <a:ext cx="3867424" cy="487464"/>
            <a:chOff x="573492" y="1969730"/>
            <a:chExt cx="3867424" cy="487464"/>
          </a:xfrm>
        </p:grpSpPr>
        <p:sp>
          <p:nvSpPr>
            <p:cNvPr id="197" name="Google Shape;197;g148ed89059f_3_0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48ed89059f_3_0"/>
            <p:cNvSpPr/>
            <p:nvPr/>
          </p:nvSpPr>
          <p:spPr>
            <a:xfrm>
              <a:off x="874816" y="1972694"/>
              <a:ext cx="35661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199" name="Google Shape;199;g148ed89059f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48ed89059f_3_0"/>
          <p:cNvSpPr txBox="1"/>
          <p:nvPr/>
        </p:nvSpPr>
        <p:spPr>
          <a:xfrm>
            <a:off x="1337625" y="2059525"/>
            <a:ext cx="560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K-Means without Scaled Data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148ed89059f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818738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48ed89059f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700" y="1243800"/>
            <a:ext cx="3363775" cy="24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48ed89059f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9175" y="1243800"/>
            <a:ext cx="3337460" cy="23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48ed89059f_3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4400" y="3818825"/>
            <a:ext cx="3320300" cy="23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48ed89059f_3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7100" y="3818825"/>
            <a:ext cx="3337460" cy="23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g148ed89059f_3_41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g148ed89059f_3_41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48ed89059f_3_41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8ed89059f_3_41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214" name="Google Shape;214;g148ed89059f_3_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215" name="Google Shape;215;g148ed89059f_3_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216" name="Google Shape;216;g148ed89059f_3_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7" name="Google Shape;217;g148ed89059f_3_41"/>
          <p:cNvGrpSpPr/>
          <p:nvPr/>
        </p:nvGrpSpPr>
        <p:grpSpPr>
          <a:xfrm>
            <a:off x="565431" y="1363494"/>
            <a:ext cx="3867424" cy="487464"/>
            <a:chOff x="573492" y="1969730"/>
            <a:chExt cx="3867424" cy="487464"/>
          </a:xfrm>
        </p:grpSpPr>
        <p:sp>
          <p:nvSpPr>
            <p:cNvPr id="218" name="Google Shape;218;g148ed89059f_3_41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48ed89059f_3_41"/>
            <p:cNvSpPr/>
            <p:nvPr/>
          </p:nvSpPr>
          <p:spPr>
            <a:xfrm>
              <a:off x="874816" y="1972694"/>
              <a:ext cx="35661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220" name="Google Shape;220;g148ed89059f_3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48ed89059f_3_41"/>
          <p:cNvSpPr txBox="1"/>
          <p:nvPr/>
        </p:nvSpPr>
        <p:spPr>
          <a:xfrm>
            <a:off x="1337625" y="2059525"/>
            <a:ext cx="560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K-Means with PCA and Scaled Data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148ed89059f_3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00" y="2818738"/>
            <a:ext cx="3829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48ed89059f_3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013" y="1096550"/>
            <a:ext cx="3867425" cy="279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48ed89059f_3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0375" y="1243805"/>
            <a:ext cx="2976891" cy="215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48ed89059f_3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8050" y="3896400"/>
            <a:ext cx="3712325" cy="22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48ed89059f_3_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36475" y="3736563"/>
            <a:ext cx="2866825" cy="22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g148ed89059f_3_61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g148ed89059f_3_61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8ed89059f_3_61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8ed89059f_3_61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235" name="Google Shape;235;g148ed89059f_3_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236" name="Google Shape;236;g148ed89059f_3_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237" name="Google Shape;237;g148ed89059f_3_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8" name="Google Shape;238;g148ed89059f_3_61"/>
          <p:cNvGrpSpPr/>
          <p:nvPr/>
        </p:nvGrpSpPr>
        <p:grpSpPr>
          <a:xfrm>
            <a:off x="565431" y="1363494"/>
            <a:ext cx="3867424" cy="487464"/>
            <a:chOff x="573492" y="1969730"/>
            <a:chExt cx="3867424" cy="487464"/>
          </a:xfrm>
        </p:grpSpPr>
        <p:sp>
          <p:nvSpPr>
            <p:cNvPr id="239" name="Google Shape;239;g148ed89059f_3_61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48ed89059f_3_61"/>
            <p:cNvSpPr/>
            <p:nvPr/>
          </p:nvSpPr>
          <p:spPr>
            <a:xfrm>
              <a:off x="874816" y="1972694"/>
              <a:ext cx="35661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241" name="Google Shape;241;g148ed89059f_3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48ed89059f_3_61"/>
          <p:cNvSpPr txBox="1"/>
          <p:nvPr/>
        </p:nvSpPr>
        <p:spPr>
          <a:xfrm>
            <a:off x="1271775" y="2020688"/>
            <a:ext cx="5605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Hierarchical Clustering Linkage Methods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148ed89059f_3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900" y="2675250"/>
            <a:ext cx="8673951" cy="33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148ed89059f_3_94"/>
          <p:cNvCxnSpPr/>
          <p:nvPr/>
        </p:nvCxnSpPr>
        <p:spPr>
          <a:xfrm>
            <a:off x="512445" y="1096557"/>
            <a:ext cx="111672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g148ed89059f_3_94"/>
          <p:cNvSpPr/>
          <p:nvPr/>
        </p:nvSpPr>
        <p:spPr>
          <a:xfrm>
            <a:off x="512445" y="364898"/>
            <a:ext cx="5832900" cy="584400"/>
          </a:xfrm>
          <a:prstGeom prst="homePlate">
            <a:avLst>
              <a:gd fmla="val 50000" name="adj"/>
            </a:avLst>
          </a:prstGeom>
          <a:solidFill>
            <a:srgbClr val="5FB7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8ed89059f_3_94"/>
          <p:cNvSpPr/>
          <p:nvPr/>
        </p:nvSpPr>
        <p:spPr>
          <a:xfrm>
            <a:off x="2103120" y="364898"/>
            <a:ext cx="9601200" cy="584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48ed89059f_3_94"/>
          <p:cNvSpPr txBox="1"/>
          <p:nvPr>
            <p:ph type="ctrTitle"/>
          </p:nvPr>
        </p:nvSpPr>
        <p:spPr>
          <a:xfrm>
            <a:off x="539918" y="295799"/>
            <a:ext cx="706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4     </a:t>
            </a:r>
            <a:r>
              <a:rPr b="1" i="0" lang="en-US" sz="2400" u="none" strike="noStrike">
                <a:solidFill>
                  <a:srgbClr val="5FB709"/>
                </a:solidFill>
                <a:latin typeface="Arial"/>
                <a:ea typeface="Arial"/>
                <a:cs typeface="Arial"/>
                <a:sym typeface="Arial"/>
              </a:rPr>
              <a:t>Foodies</a:t>
            </a:r>
            <a:endParaRPr b="1" sz="4800">
              <a:solidFill>
                <a:srgbClr val="5FB709"/>
              </a:solidFill>
            </a:endParaRPr>
          </a:p>
        </p:txBody>
      </p:sp>
      <p:sp>
        <p:nvSpPr>
          <p:cNvPr id="252" name="Google Shape;252;g148ed89059f_3_9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GeorgiaTech Data Science Bootcamp</a:t>
            </a:r>
            <a:endParaRPr/>
          </a:p>
        </p:txBody>
      </p:sp>
      <p:sp>
        <p:nvSpPr>
          <p:cNvPr id="253" name="Google Shape;253;g148ed89059f_3_9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#4: The Foodies</a:t>
            </a:r>
            <a:endParaRPr/>
          </a:p>
        </p:txBody>
      </p:sp>
      <p:sp>
        <p:nvSpPr>
          <p:cNvPr id="254" name="Google Shape;254;g148ed89059f_3_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g148ed89059f_3_94"/>
          <p:cNvGrpSpPr/>
          <p:nvPr/>
        </p:nvGrpSpPr>
        <p:grpSpPr>
          <a:xfrm>
            <a:off x="565431" y="1363494"/>
            <a:ext cx="3867424" cy="487464"/>
            <a:chOff x="573492" y="1969730"/>
            <a:chExt cx="3867424" cy="487464"/>
          </a:xfrm>
        </p:grpSpPr>
        <p:sp>
          <p:nvSpPr>
            <p:cNvPr id="256" name="Google Shape;256;g148ed89059f_3_94"/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solidFill>
              <a:schemeClr val="l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48ed89059f_3_94"/>
            <p:cNvSpPr/>
            <p:nvPr/>
          </p:nvSpPr>
          <p:spPr>
            <a:xfrm>
              <a:off x="874816" y="1972694"/>
              <a:ext cx="3566100" cy="484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709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5FB709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b="1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formation with solid fill" id="258" name="Google Shape;258;g148ed89059f_3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91" y="1288988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48ed89059f_3_94"/>
          <p:cNvSpPr txBox="1"/>
          <p:nvPr/>
        </p:nvSpPr>
        <p:spPr>
          <a:xfrm>
            <a:off x="932075" y="1850950"/>
            <a:ext cx="9601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Hierarchical Clustering Linkage Methods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Create scatter plots with two of the features, based on Agglomerative Clustering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60" name="Google Shape;260;g148ed89059f_3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88450"/>
            <a:ext cx="35433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48ed89059f_3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100" y="2788450"/>
            <a:ext cx="35433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48ed89059f_3_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3800" y="2788450"/>
            <a:ext cx="3657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2022-07-14T01:35:12Z</dcterms:created>
  <dc:creator>Mary Jane Rafol</dc:creator>
</cp:coreProperties>
</file>