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972611cc0d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972611cc0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o"/>
              <a:t>Nurettin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972611cc0d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972611cc0d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o"/>
              <a:t>Håkon</a:t>
            </a:r>
            <a:endParaRPr/>
          </a:p>
          <a:p>
            <a:pPr indent="0" lvl="0" marL="0" rtl="0" algn="l">
              <a:spcBef>
                <a:spcPts val="0"/>
              </a:spcBef>
              <a:spcAft>
                <a:spcPts val="0"/>
              </a:spcAft>
              <a:buNone/>
            </a:pPr>
            <a:r>
              <a:t/>
            </a:r>
            <a:endParaRPr/>
          </a:p>
          <a:p>
            <a:pPr indent="0" lvl="0" marL="0" rtl="0" algn="l">
              <a:spcBef>
                <a:spcPts val="0"/>
              </a:spcBef>
              <a:spcAft>
                <a:spcPts val="0"/>
              </a:spcAft>
              <a:buNone/>
            </a:pPr>
            <a:r>
              <a:rPr lang="no"/>
              <a:t>Mengden av data tilgjengelig for data dreven Natural language processing fortsetter å vokse og språk modeller blir trent på milliarder av ord. Men den voksende dataen skaper et problem. Dataen er gjerne for stor til å lagres i hovedminne. Så hva er den beste måten å organisere disse modellene så vi kan bytte informasjon inn og ut av minne når vi trenger det og så fort som mulig. Tightly packed tries er en kompakt og rask implementasjon av read only tries for natural language processing databaser som lagrer informasjon som er assosiert med token sekvenser som språk modeller, n-gram count databaser og phrase tables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972611cc0d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972611cc0d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o">
                <a:solidFill>
                  <a:schemeClr val="dk1"/>
                </a:solidFill>
              </a:rPr>
              <a:t>Nurettin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972611cc0d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972611cc0d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o"/>
              <a:t>Håkon</a:t>
            </a:r>
            <a:endParaRPr/>
          </a:p>
          <a:p>
            <a:pPr indent="0" lvl="0" marL="0" rtl="0" algn="l">
              <a:spcBef>
                <a:spcPts val="0"/>
              </a:spcBef>
              <a:spcAft>
                <a:spcPts val="0"/>
              </a:spcAft>
              <a:buNone/>
            </a:pPr>
            <a:r>
              <a:rPr lang="no"/>
              <a:t>Variable-length coding er en vanlig teknikk som brukes til lossless komprimering av informasjon. Det bruker korte koder for hyppig brukte symboler og lengre koder for mindre brukte symboler. Tightly packed tries gir token IDs i minkende rekkefølge av bruk. Hver integer verdi er lagret som en sekvens av siffer i base-128 representasjon. Siden de mulige verdiene av hvert nummer passer inn i 7 bits så bruker de den åttende bitten i hver byte som ett flag. Tightly packed tries bruker to varianter, med to forskjellige betydninger av flag bitten. For standalone verdier som node verdi og størrelsen av indeksen så settes tallet 1 på siste siffer i hvert nummer og 0 ellers. Når vi komprimerer node indices, altså listen av barnenodene så bruker vi flag bitten til å indikere om det er en key, altså token id eller en value altså byte offset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972611cc0d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972611cc0d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o">
                <a:solidFill>
                  <a:schemeClr val="dk1"/>
                </a:solidFill>
              </a:rPr>
              <a:t>Nurettin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972611cc0d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972611cc0d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o"/>
              <a:t>Håkon</a:t>
            </a:r>
            <a:endParaRPr/>
          </a:p>
          <a:p>
            <a:pPr indent="0" lvl="0" marL="0" rtl="0" algn="l">
              <a:lnSpc>
                <a:spcPct val="115000"/>
              </a:lnSpc>
              <a:spcBef>
                <a:spcPts val="0"/>
              </a:spcBef>
              <a:spcAft>
                <a:spcPts val="0"/>
              </a:spcAft>
              <a:buClr>
                <a:schemeClr val="dk1"/>
              </a:buClr>
              <a:buSzPts val="1100"/>
              <a:buFont typeface="Arial"/>
              <a:buNone/>
            </a:pPr>
            <a:r>
              <a:rPr lang="no" sz="1200">
                <a:solidFill>
                  <a:schemeClr val="dk1"/>
                </a:solidFill>
              </a:rPr>
              <a:t>Memory mapping er en vanlig teknikk som gir kjapp fil tilgang gjennom OS nivå paging mechanism. Memory mapping danner en direkte mapping mellom en fil på disk og et område i det virtuelle minnet, ofte gjennom å gi direkte tilgang til kjernen (kernel) filens cache. </a:t>
            </a:r>
            <a:r>
              <a:rPr lang="no" sz="1200">
                <a:solidFill>
                  <a:schemeClr val="dk1"/>
                </a:solidFill>
              </a:rPr>
              <a:t>Programmet kan få tilgang til filen som om det var i minnet. </a:t>
            </a:r>
            <a:r>
              <a:rPr lang="no" sz="1200">
                <a:solidFill>
                  <a:schemeClr val="dk1"/>
                </a:solidFill>
              </a:rPr>
              <a:t>Overføring mellom disk til minne er så gjort av virtual memory manager. Ved å bruke memory mapping så slipper vi å tenke på når man skal hente data fra disk og slipper å kode vårt eget system for det. Så lenge det er RAM tilgjengelig så vil dataen ligge i kjernen (kernel) filens minne. Når det blir mindre RAM så vil kernelen begynne å droppe pages og laste de igjen fra disk når de trenges.</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972611cc0d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972611cc0d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o">
                <a:solidFill>
                  <a:schemeClr val="dk1"/>
                </a:solidFill>
              </a:rPr>
              <a:t>Nurettin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972611cc0d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972611cc0d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o"/>
              <a:t>Håkon</a:t>
            </a:r>
            <a:endParaRPr/>
          </a:p>
          <a:p>
            <a:pPr indent="0" lvl="0" marL="0" rtl="0" algn="l">
              <a:spcBef>
                <a:spcPts val="0"/>
              </a:spcBef>
              <a:spcAft>
                <a:spcPts val="0"/>
              </a:spcAft>
              <a:buNone/>
            </a:pPr>
            <a:r>
              <a:rPr lang="no"/>
              <a:t>I denne testen så skal man regne ut perplexity av en tekst på 10 000 linjer med en 5-gram språk modell trent på det engelske gigaword korpuset. De målte minnebruk og total kjøretid i to forsøk. Det første forsøket hadde et tomt operativsystem cache som gjorde at systemene måtte lese all data fra disk. Det andre forsøket ble kjørt rett etter det første forsøket og lot systemene utnytte all data </a:t>
            </a:r>
            <a:r>
              <a:rPr lang="no"/>
              <a:t>tilgjengelig</a:t>
            </a:r>
            <a:r>
              <a:rPr lang="no"/>
              <a:t> i operativsystemets cache. Den største bottlenecken til Tightly packed tries er disk access delay. Vi kan se en stor </a:t>
            </a:r>
            <a:r>
              <a:rPr lang="no"/>
              <a:t>forskjell</a:t>
            </a:r>
            <a:r>
              <a:rPr lang="no"/>
              <a:t> i kjøretid mellom det første forsøket og det andre forsøket. I det første forsøket så er cpuen utnyttet kun 2%. Dette betyr at programmet står å venter mesteparten av tiden på at den skal få data fra disken. I det andre forsøket så kan den utnytte cachen og får dataen umiddelbart. En annen fordel med tightly packed tries er den korte tiden mellom programmet starter og første lookup.</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n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n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n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n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no"/>
              <a:t>Tightly Packed Tries</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no"/>
              <a:t>Ulrich Germann, Eric Joanis, Samuel Larkin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no"/>
              <a:t>Tries</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no"/>
              <a:t>What is a Trie?</a:t>
            </a:r>
            <a:br>
              <a:rPr lang="no"/>
            </a:br>
            <a:endParaRPr/>
          </a:p>
          <a:p>
            <a:pPr indent="-311150" lvl="0" marL="457200" rtl="0" algn="l">
              <a:spcBef>
                <a:spcPts val="0"/>
              </a:spcBef>
              <a:spcAft>
                <a:spcPts val="0"/>
              </a:spcAft>
              <a:buSzPts val="1300"/>
              <a:buChar char="●"/>
            </a:pPr>
            <a:r>
              <a:rPr lang="no"/>
              <a:t>Why is it useful?</a:t>
            </a:r>
            <a:endParaRPr/>
          </a:p>
          <a:p>
            <a:pPr indent="-298450" lvl="1" marL="914400" rtl="0" algn="l">
              <a:spcBef>
                <a:spcPts val="0"/>
              </a:spcBef>
              <a:spcAft>
                <a:spcPts val="0"/>
              </a:spcAft>
              <a:buSzPts val="1100"/>
              <a:buChar char="○"/>
            </a:pPr>
            <a:r>
              <a:rPr lang="no"/>
              <a:t>Applications:</a:t>
            </a:r>
            <a:endParaRPr/>
          </a:p>
          <a:p>
            <a:pPr indent="-298450" lvl="2" marL="1371600" rtl="0" algn="l">
              <a:spcBef>
                <a:spcPts val="0"/>
              </a:spcBef>
              <a:spcAft>
                <a:spcPts val="0"/>
              </a:spcAft>
              <a:buSzPts val="1100"/>
              <a:buChar char="■"/>
            </a:pPr>
            <a:r>
              <a:rPr lang="no"/>
              <a:t>predictive text</a:t>
            </a:r>
            <a:endParaRPr/>
          </a:p>
          <a:p>
            <a:pPr indent="-298450" lvl="2" marL="1371600" rtl="0" algn="l">
              <a:spcBef>
                <a:spcPts val="0"/>
              </a:spcBef>
              <a:spcAft>
                <a:spcPts val="0"/>
              </a:spcAft>
              <a:buSzPts val="1100"/>
              <a:buChar char="■"/>
            </a:pPr>
            <a:r>
              <a:rPr lang="no"/>
              <a:t>autocomplete </a:t>
            </a:r>
            <a:br>
              <a:rPr lang="no"/>
            </a:br>
            <a:endParaRPr/>
          </a:p>
          <a:p>
            <a:pPr indent="-311150" lvl="0" marL="457200" rtl="0" algn="l">
              <a:spcBef>
                <a:spcPts val="0"/>
              </a:spcBef>
              <a:spcAft>
                <a:spcPts val="0"/>
              </a:spcAft>
              <a:buSzPts val="1300"/>
              <a:buChar char="●"/>
            </a:pPr>
            <a:r>
              <a:rPr lang="no"/>
              <a:t>Tightly</a:t>
            </a:r>
            <a:r>
              <a:rPr lang="no"/>
              <a:t> packed Tries</a:t>
            </a:r>
            <a:endParaRPr/>
          </a:p>
        </p:txBody>
      </p:sp>
      <p:pic>
        <p:nvPicPr>
          <p:cNvPr id="94" name="Google Shape;94;p14"/>
          <p:cNvPicPr preferRelativeResize="0"/>
          <p:nvPr/>
        </p:nvPicPr>
        <p:blipFill>
          <a:blip r:embed="rId3">
            <a:alphaModFix/>
          </a:blip>
          <a:stretch>
            <a:fillRect/>
          </a:stretch>
        </p:blipFill>
        <p:spPr>
          <a:xfrm>
            <a:off x="5104675" y="1318650"/>
            <a:ext cx="3356826" cy="31470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no"/>
              <a:t>Use case</a:t>
            </a:r>
            <a:endParaRPr/>
          </a:p>
        </p:txBody>
      </p:sp>
      <p:sp>
        <p:nvSpPr>
          <p:cNvPr id="100" name="Google Shape;100;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no"/>
              <a:t>Compact and fast-loading</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no"/>
              <a:t>NLP databases with t</a:t>
            </a:r>
            <a:r>
              <a:rPr lang="no"/>
              <a:t>oken sequences</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no"/>
              <a:t>Language models, n-gram count databases, phrase tables for SMT</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no"/>
              <a:t>Byte array</a:t>
            </a:r>
            <a:endParaRPr/>
          </a:p>
        </p:txBody>
      </p:sp>
      <p:sp>
        <p:nvSpPr>
          <p:cNvPr id="106" name="Google Shape;106;p16"/>
          <p:cNvSpPr txBox="1"/>
          <p:nvPr>
            <p:ph idx="1" type="body"/>
          </p:nvPr>
        </p:nvSpPr>
        <p:spPr>
          <a:xfrm>
            <a:off x="729450" y="2078875"/>
            <a:ext cx="3804300" cy="22611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no"/>
              <a:t>Single </a:t>
            </a:r>
            <a:r>
              <a:rPr lang="no"/>
              <a:t>continuous</a:t>
            </a:r>
            <a:r>
              <a:rPr lang="no"/>
              <a:t> byte array</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no"/>
              <a:t>Node value, size, and child nodes</a:t>
            </a:r>
            <a:endParaRPr/>
          </a:p>
          <a:p>
            <a:pPr indent="0" lvl="0" marL="457200" rtl="0" algn="l">
              <a:spcBef>
                <a:spcPts val="1200"/>
              </a:spcBef>
              <a:spcAft>
                <a:spcPts val="0"/>
              </a:spcAft>
              <a:buNone/>
            </a:pPr>
            <a:r>
              <a:rPr lang="no"/>
              <a:t> </a:t>
            </a:r>
            <a:endParaRPr/>
          </a:p>
          <a:p>
            <a:pPr indent="-311150" lvl="0" marL="457200" rtl="0" algn="l">
              <a:spcBef>
                <a:spcPts val="1200"/>
              </a:spcBef>
              <a:spcAft>
                <a:spcPts val="0"/>
              </a:spcAft>
              <a:buSzPts val="1300"/>
              <a:buChar char="-"/>
            </a:pPr>
            <a:r>
              <a:rPr lang="no"/>
              <a:t>Post-order</a:t>
            </a:r>
            <a:endParaRPr/>
          </a:p>
          <a:p>
            <a:pPr indent="0" lvl="0" marL="457200" rtl="0" algn="l">
              <a:spcBef>
                <a:spcPts val="1200"/>
              </a:spcBef>
              <a:spcAft>
                <a:spcPts val="1200"/>
              </a:spcAft>
              <a:buNone/>
            </a:pPr>
            <a:r>
              <a:t/>
            </a:r>
            <a:endParaRPr/>
          </a:p>
        </p:txBody>
      </p:sp>
      <p:pic>
        <p:nvPicPr>
          <p:cNvPr id="107" name="Google Shape;107;p16"/>
          <p:cNvPicPr preferRelativeResize="0"/>
          <p:nvPr/>
        </p:nvPicPr>
        <p:blipFill>
          <a:blip r:embed="rId3">
            <a:alphaModFix/>
          </a:blip>
          <a:stretch>
            <a:fillRect/>
          </a:stretch>
        </p:blipFill>
        <p:spPr>
          <a:xfrm>
            <a:off x="4852850" y="1061975"/>
            <a:ext cx="3365200" cy="350125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no"/>
              <a:t>Variable-length coding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3" name="Google Shape;113;p17"/>
          <p:cNvSpPr txBox="1"/>
          <p:nvPr>
            <p:ph idx="1" type="body"/>
          </p:nvPr>
        </p:nvSpPr>
        <p:spPr>
          <a:xfrm>
            <a:off x="4876875" y="1578625"/>
            <a:ext cx="3990600" cy="27063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no"/>
              <a:t>Short codes for frequent symbols</a:t>
            </a:r>
            <a:endParaRPr/>
          </a:p>
          <a:p>
            <a:pPr indent="-311150" lvl="0" marL="457200" rtl="0" algn="l">
              <a:lnSpc>
                <a:spcPct val="150000"/>
              </a:lnSpc>
              <a:spcBef>
                <a:spcPts val="0"/>
              </a:spcBef>
              <a:spcAft>
                <a:spcPts val="0"/>
              </a:spcAft>
              <a:buSzPts val="1300"/>
              <a:buChar char="-"/>
            </a:pPr>
            <a:r>
              <a:rPr lang="no"/>
              <a:t>Long codes for infrequent symbols</a:t>
            </a:r>
            <a:endParaRPr/>
          </a:p>
          <a:p>
            <a:pPr indent="-311150" lvl="0" marL="457200" rtl="0" algn="l">
              <a:lnSpc>
                <a:spcPct val="150000"/>
              </a:lnSpc>
              <a:spcBef>
                <a:spcPts val="0"/>
              </a:spcBef>
              <a:spcAft>
                <a:spcPts val="0"/>
              </a:spcAft>
              <a:buSzPts val="1300"/>
              <a:buChar char="-"/>
            </a:pPr>
            <a:r>
              <a:rPr lang="no"/>
              <a:t>Assign token IDs in decreasing order of frequency </a:t>
            </a:r>
            <a:endParaRPr/>
          </a:p>
          <a:p>
            <a:pPr indent="-311150" lvl="0" marL="457200" rtl="0" algn="l">
              <a:lnSpc>
                <a:spcPct val="150000"/>
              </a:lnSpc>
              <a:spcBef>
                <a:spcPts val="0"/>
              </a:spcBef>
              <a:spcAft>
                <a:spcPts val="0"/>
              </a:spcAft>
              <a:buSzPts val="1300"/>
              <a:buChar char="-"/>
            </a:pPr>
            <a:r>
              <a:rPr lang="no"/>
              <a:t>Last bit is used as flag</a:t>
            </a:r>
            <a:endParaRPr/>
          </a:p>
          <a:p>
            <a:pPr indent="-298450" lvl="1" marL="914400" rtl="0" algn="l">
              <a:lnSpc>
                <a:spcPct val="150000"/>
              </a:lnSpc>
              <a:spcBef>
                <a:spcPts val="0"/>
              </a:spcBef>
              <a:spcAft>
                <a:spcPts val="0"/>
              </a:spcAft>
              <a:buSzPts val="1100"/>
              <a:buChar char="-"/>
            </a:pPr>
            <a:r>
              <a:rPr lang="no"/>
              <a:t>Standalone value get 1 on last digit of each number, else 0</a:t>
            </a:r>
            <a:endParaRPr/>
          </a:p>
          <a:p>
            <a:pPr indent="-298450" lvl="1" marL="914400" rtl="0" algn="l">
              <a:lnSpc>
                <a:spcPct val="150000"/>
              </a:lnSpc>
              <a:spcBef>
                <a:spcPts val="0"/>
              </a:spcBef>
              <a:spcAft>
                <a:spcPts val="0"/>
              </a:spcAft>
              <a:buSzPts val="1100"/>
              <a:buChar char="-"/>
            </a:pPr>
            <a:r>
              <a:rPr lang="no"/>
              <a:t>Node indices  get 1 if it is key and 0 if it is value</a:t>
            </a:r>
            <a:endParaRPr/>
          </a:p>
        </p:txBody>
      </p:sp>
      <p:pic>
        <p:nvPicPr>
          <p:cNvPr id="114" name="Google Shape;114;p17"/>
          <p:cNvPicPr preferRelativeResize="0"/>
          <p:nvPr/>
        </p:nvPicPr>
        <p:blipFill>
          <a:blip r:embed="rId3">
            <a:alphaModFix/>
          </a:blip>
          <a:stretch>
            <a:fillRect/>
          </a:stretch>
        </p:blipFill>
        <p:spPr>
          <a:xfrm>
            <a:off x="729450" y="1891400"/>
            <a:ext cx="3702050" cy="2706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no"/>
              <a:t>Binary search in compressed indices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0" name="Google Shape;120;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no"/>
              <a:t>Not possible to determine precise midpoint</a:t>
            </a:r>
            <a:endParaRPr/>
          </a:p>
          <a:p>
            <a:pPr indent="0" lvl="0" marL="0" rtl="0" algn="l">
              <a:spcBef>
                <a:spcPts val="1200"/>
              </a:spcBef>
              <a:spcAft>
                <a:spcPts val="0"/>
              </a:spcAft>
              <a:buNone/>
            </a:pPr>
            <a:r>
              <a:rPr lang="no"/>
              <a:t>	</a:t>
            </a:r>
            <a:endParaRPr/>
          </a:p>
          <a:p>
            <a:pPr indent="-311150" lvl="0" marL="457200" rtl="0" algn="l">
              <a:spcBef>
                <a:spcPts val="1200"/>
              </a:spcBef>
              <a:spcAft>
                <a:spcPts val="0"/>
              </a:spcAft>
              <a:buSzPts val="1300"/>
              <a:buChar char="-"/>
            </a:pPr>
            <a:r>
              <a:rPr lang="no"/>
              <a:t>Approximate the middle then scan backwards</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no"/>
              <a:t>S</a:t>
            </a:r>
            <a:r>
              <a:rPr lang="no"/>
              <a:t>can backwards until we find the beginning of a key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no"/>
              <a:t>Memory mapping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6" name="Google Shape;126;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85000" lnSpcReduction="20000"/>
          </a:bodyPr>
          <a:lstStyle/>
          <a:p>
            <a:pPr indent="-298767" lvl="0" marL="457200" rtl="0" algn="l">
              <a:spcBef>
                <a:spcPts val="0"/>
              </a:spcBef>
              <a:spcAft>
                <a:spcPts val="0"/>
              </a:spcAft>
              <a:buSzPct val="100000"/>
              <a:buChar char="-"/>
            </a:pPr>
            <a:r>
              <a:rPr lang="no"/>
              <a:t>Fast file access</a:t>
            </a:r>
            <a:endParaRPr/>
          </a:p>
          <a:p>
            <a:pPr indent="0" lvl="0" marL="0" rtl="0" algn="l">
              <a:spcBef>
                <a:spcPts val="1200"/>
              </a:spcBef>
              <a:spcAft>
                <a:spcPts val="0"/>
              </a:spcAft>
              <a:buNone/>
            </a:pPr>
            <a:r>
              <a:t/>
            </a:r>
            <a:endParaRPr/>
          </a:p>
          <a:p>
            <a:pPr indent="-298767" lvl="0" marL="457200" rtl="0" algn="l">
              <a:spcBef>
                <a:spcPts val="1200"/>
              </a:spcBef>
              <a:spcAft>
                <a:spcPts val="0"/>
              </a:spcAft>
              <a:buSzPct val="100000"/>
              <a:buChar char="-"/>
            </a:pPr>
            <a:r>
              <a:rPr lang="no"/>
              <a:t>OS-level paging mechanism</a:t>
            </a:r>
            <a:endParaRPr/>
          </a:p>
          <a:p>
            <a:pPr indent="0" lvl="0" marL="0" rtl="0" algn="l">
              <a:spcBef>
                <a:spcPts val="1200"/>
              </a:spcBef>
              <a:spcAft>
                <a:spcPts val="0"/>
              </a:spcAft>
              <a:buNone/>
            </a:pPr>
            <a:r>
              <a:t/>
            </a:r>
            <a:endParaRPr/>
          </a:p>
          <a:p>
            <a:pPr indent="-298767" lvl="0" marL="457200" rtl="0" algn="l">
              <a:spcBef>
                <a:spcPts val="1200"/>
              </a:spcBef>
              <a:spcAft>
                <a:spcPts val="0"/>
              </a:spcAft>
              <a:buSzPct val="100000"/>
              <a:buChar char="-"/>
            </a:pPr>
            <a:r>
              <a:rPr lang="no"/>
              <a:t>Direct mapping between a file on disk and a region of virtual memory</a:t>
            </a:r>
            <a:endParaRPr/>
          </a:p>
          <a:p>
            <a:pPr indent="0" lvl="0" marL="0" rtl="0" algn="l">
              <a:spcBef>
                <a:spcPts val="1200"/>
              </a:spcBef>
              <a:spcAft>
                <a:spcPts val="0"/>
              </a:spcAft>
              <a:buNone/>
            </a:pPr>
            <a:r>
              <a:t/>
            </a:r>
            <a:endParaRPr/>
          </a:p>
          <a:p>
            <a:pPr indent="-298767" lvl="0" marL="457200" rtl="0" algn="l">
              <a:spcBef>
                <a:spcPts val="1200"/>
              </a:spcBef>
              <a:spcAft>
                <a:spcPts val="0"/>
              </a:spcAft>
              <a:buSzPct val="100000"/>
              <a:buChar char="-"/>
            </a:pPr>
            <a:r>
              <a:rPr lang="no"/>
              <a:t>Kernel will drop pages when memory gets sparse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no"/>
              <a:t>Additional tweaks to keep tries as small as possible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32" name="Google Shape;132;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no"/>
              <a:t>Shift key values, and pad with two binary flags</a:t>
            </a:r>
            <a:br>
              <a:rPr lang="no"/>
            </a:br>
            <a:endParaRPr/>
          </a:p>
          <a:p>
            <a:pPr indent="-311150" lvl="0" marL="457200" rtl="0" algn="l">
              <a:spcBef>
                <a:spcPts val="0"/>
              </a:spcBef>
              <a:spcAft>
                <a:spcPts val="0"/>
              </a:spcAft>
              <a:buSzPts val="1300"/>
              <a:buChar char="●"/>
            </a:pPr>
            <a:r>
              <a:rPr lang="no"/>
              <a:t>First binary flag:</a:t>
            </a:r>
            <a:endParaRPr/>
          </a:p>
          <a:p>
            <a:pPr indent="-298450" lvl="1" marL="914400" rtl="0" algn="l">
              <a:spcBef>
                <a:spcPts val="0"/>
              </a:spcBef>
              <a:spcAft>
                <a:spcPts val="0"/>
              </a:spcAft>
              <a:buSzPts val="1100"/>
              <a:buChar char="○"/>
            </a:pPr>
            <a:r>
              <a:rPr lang="no"/>
              <a:t>checks if a node value is stored on the child node</a:t>
            </a:r>
            <a:endParaRPr/>
          </a:p>
          <a:p>
            <a:pPr indent="-298450" lvl="1" marL="914400" rtl="0" algn="l">
              <a:spcBef>
                <a:spcPts val="0"/>
              </a:spcBef>
              <a:spcAft>
                <a:spcPts val="0"/>
              </a:spcAft>
              <a:buSzPts val="1100"/>
              <a:buChar char="○"/>
            </a:pPr>
            <a:r>
              <a:rPr lang="no"/>
              <a:t>if flag is set to 0, node is assumed to have externally defined default value</a:t>
            </a:r>
            <a:br>
              <a:rPr lang="no"/>
            </a:br>
            <a:endParaRPr/>
          </a:p>
          <a:p>
            <a:pPr indent="-311150" lvl="0" marL="457200" rtl="0" algn="l">
              <a:spcBef>
                <a:spcPts val="0"/>
              </a:spcBef>
              <a:spcAft>
                <a:spcPts val="0"/>
              </a:spcAft>
              <a:buSzPts val="1300"/>
              <a:buChar char="●"/>
            </a:pPr>
            <a:r>
              <a:rPr lang="no"/>
              <a:t>Second flag:</a:t>
            </a:r>
            <a:endParaRPr/>
          </a:p>
          <a:p>
            <a:pPr indent="-298450" lvl="1" marL="914400" rtl="0" algn="l">
              <a:spcBef>
                <a:spcPts val="0"/>
              </a:spcBef>
              <a:spcAft>
                <a:spcPts val="0"/>
              </a:spcAft>
              <a:buSzPts val="1100"/>
              <a:buChar char="○"/>
            </a:pPr>
            <a:r>
              <a:rPr lang="no"/>
              <a:t>indicates whether the node is terminal or if it has children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no"/>
              <a:t>Results</a:t>
            </a:r>
            <a:endParaRPr/>
          </a:p>
        </p:txBody>
      </p:sp>
      <p:sp>
        <p:nvSpPr>
          <p:cNvPr id="138" name="Google Shape;138;p21"/>
          <p:cNvSpPr txBox="1"/>
          <p:nvPr>
            <p:ph idx="1" type="body"/>
          </p:nvPr>
        </p:nvSpPr>
        <p:spPr>
          <a:xfrm>
            <a:off x="729450" y="2120950"/>
            <a:ext cx="1803600" cy="221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no"/>
              <a:t>Memory used and total run time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no"/>
              <a:t>Disk access delay</a:t>
            </a:r>
            <a:endParaRPr/>
          </a:p>
        </p:txBody>
      </p:sp>
      <p:pic>
        <p:nvPicPr>
          <p:cNvPr id="139" name="Google Shape;139;p21"/>
          <p:cNvPicPr preferRelativeResize="0"/>
          <p:nvPr/>
        </p:nvPicPr>
        <p:blipFill>
          <a:blip r:embed="rId3">
            <a:alphaModFix/>
          </a:blip>
          <a:stretch>
            <a:fillRect/>
          </a:stretch>
        </p:blipFill>
        <p:spPr>
          <a:xfrm>
            <a:off x="2473000" y="1318648"/>
            <a:ext cx="6629024" cy="3324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