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277" r:id="rId3"/>
    <p:sldId id="422" r:id="rId4"/>
    <p:sldId id="423" r:id="rId5"/>
    <p:sldId id="424" r:id="rId6"/>
    <p:sldId id="425" r:id="rId7"/>
    <p:sldId id="426" r:id="rId8"/>
    <p:sldId id="427" r:id="rId9"/>
    <p:sldId id="418" r:id="rId10"/>
    <p:sldId id="279" r:id="rId11"/>
    <p:sldId id="410" r:id="rId12"/>
    <p:sldId id="414" r:id="rId13"/>
    <p:sldId id="411" r:id="rId14"/>
    <p:sldId id="413" r:id="rId15"/>
    <p:sldId id="415" r:id="rId16"/>
    <p:sldId id="409" r:id="rId17"/>
    <p:sldId id="428" r:id="rId18"/>
    <p:sldId id="419" r:id="rId19"/>
    <p:sldId id="283" r:id="rId20"/>
    <p:sldId id="345" r:id="rId21"/>
    <p:sldId id="379" r:id="rId22"/>
    <p:sldId id="346" r:id="rId23"/>
    <p:sldId id="357" r:id="rId24"/>
    <p:sldId id="380" r:id="rId25"/>
    <p:sldId id="359" r:id="rId26"/>
    <p:sldId id="362" r:id="rId27"/>
    <p:sldId id="381" r:id="rId28"/>
    <p:sldId id="382" r:id="rId29"/>
    <p:sldId id="383" r:id="rId30"/>
    <p:sldId id="384" r:id="rId31"/>
    <p:sldId id="385" r:id="rId32"/>
    <p:sldId id="388" r:id="rId33"/>
    <p:sldId id="389" r:id="rId34"/>
    <p:sldId id="391" r:id="rId35"/>
    <p:sldId id="392" r:id="rId36"/>
    <p:sldId id="394" r:id="rId37"/>
    <p:sldId id="395" r:id="rId38"/>
    <p:sldId id="396" r:id="rId39"/>
    <p:sldId id="393" r:id="rId40"/>
    <p:sldId id="397" r:id="rId41"/>
    <p:sldId id="347" r:id="rId42"/>
    <p:sldId id="398" r:id="rId43"/>
    <p:sldId id="348" r:id="rId44"/>
    <p:sldId id="349" r:id="rId45"/>
    <p:sldId id="399" r:id="rId46"/>
    <p:sldId id="350" r:id="rId47"/>
    <p:sldId id="400" r:id="rId48"/>
    <p:sldId id="351" r:id="rId49"/>
    <p:sldId id="401" r:id="rId50"/>
    <p:sldId id="402" r:id="rId51"/>
    <p:sldId id="352" r:id="rId52"/>
    <p:sldId id="403" r:id="rId53"/>
    <p:sldId id="404" r:id="rId54"/>
    <p:sldId id="405" r:id="rId55"/>
    <p:sldId id="406" r:id="rId56"/>
    <p:sldId id="353" r:id="rId57"/>
    <p:sldId id="408" r:id="rId58"/>
    <p:sldId id="407" r:id="rId59"/>
    <p:sldId id="420" r:id="rId60"/>
    <p:sldId id="344" r:id="rId61"/>
    <p:sldId id="421" r:id="rId6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Jakobsen" userId="8d647137e84d328f" providerId="LiveId" clId="{5C55DB0C-BBC1-4D21-A293-EC0CE288408A}"/>
    <pc:docChg chg="delSld">
      <pc:chgData name="Sergey Jakobsen" userId="8d647137e84d328f" providerId="LiveId" clId="{5C55DB0C-BBC1-4D21-A293-EC0CE288408A}" dt="2023-11-20T15:13:15.149" v="1" actId="47"/>
      <pc:docMkLst>
        <pc:docMk/>
      </pc:docMkLst>
      <pc:sldChg chg="del">
        <pc:chgData name="Sergey Jakobsen" userId="8d647137e84d328f" providerId="LiveId" clId="{5C55DB0C-BBC1-4D21-A293-EC0CE288408A}" dt="2023-11-20T15:13:12.943" v="0" actId="47"/>
        <pc:sldMkLst>
          <pc:docMk/>
          <pc:sldMk cId="3768750345" sldId="416"/>
        </pc:sldMkLst>
      </pc:sldChg>
      <pc:sldChg chg="del">
        <pc:chgData name="Sergey Jakobsen" userId="8d647137e84d328f" providerId="LiveId" clId="{5C55DB0C-BBC1-4D21-A293-EC0CE288408A}" dt="2023-11-20T15:13:15.149" v="1" actId="47"/>
        <pc:sldMkLst>
          <pc:docMk/>
          <pc:sldMk cId="1355753792" sldId="4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AC21C-A300-469D-B9C1-D9D09A9FC775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A8C96-D3F2-4A1E-A691-63D2D2CD13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70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93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354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03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441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822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428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86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810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58C811-F78B-3595-9E73-B6EC54E2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B3EC0EC-86AB-56FD-8765-872BBD001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FF863BF-0A7F-E3E1-4BB1-5D6E2AC2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057-A9D9-45D7-87F1-F0B5A2E9FB43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30EA110-CDF4-641E-F638-C7C7F95F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47E49B-5332-2573-1121-D09D543C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EFB-A9BD-49AF-8985-08B415773E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60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65FC0B-F957-0202-787D-79F28117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31BA50D-7107-A438-6537-AA93CAC2F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368474D-D664-714C-D8AA-08F5DA84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057-A9D9-45D7-87F1-F0B5A2E9FB43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69C61F0-DFBC-7D34-8D50-4338BA32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5903EBF-C2E7-F227-9A60-889380A5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EFB-A9BD-49AF-8985-08B415773E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409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1D71AA6-C02D-6EE1-38EF-D02F2F3DC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85A06CD-7641-7F89-D99C-7C49A6360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BAD7BD-E341-5349-1322-9459D602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057-A9D9-45D7-87F1-F0B5A2E9FB43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3F8E9B5-110D-0356-F598-C470AABD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BA2AE2D-949F-D047-2D27-6C131BAB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EFB-A9BD-49AF-8985-08B415773E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46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A47689-1330-B754-940A-B24E86AC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B5D7B8-BAD9-16D3-D5D1-98CBEA58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5989CCD-A0E7-EF2A-8C76-AACBDE92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057-A9D9-45D7-87F1-F0B5A2E9FB43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931570C-3BC2-055A-E04A-83EECAB8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2617D8-E710-AC27-0509-11389EE8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EFB-A9BD-49AF-8985-08B415773E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271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E295A6-36D5-99C7-ED48-7C245A64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334C46-54A7-4FD7-8216-14E38A2D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F15C431-DA5D-384B-E799-F9538464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057-A9D9-45D7-87F1-F0B5A2E9FB43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15748CA-3D73-BADC-9D51-8DC7AC5D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D3C882E-2481-5D19-8107-F394E3CB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EFB-A9BD-49AF-8985-08B415773E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954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D47221-FADE-BBED-4BED-F51D64F7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EB67D7-CE94-E85A-EA91-88E5DB687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6B1E52C-A05A-9D6B-9D18-A1BB1761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D8D9165-81F7-51DA-F451-ACCC7FD0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057-A9D9-45D7-87F1-F0B5A2E9FB43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42E01C-3901-0967-CB9A-55793746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7099E1B-38B1-6826-22D3-115C77F4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EFB-A9BD-49AF-8985-08B415773E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452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6286F-52AF-830C-6AD8-0AF53AAA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AD56F6-9392-7C62-C435-BF5E8DB80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2177ABE-84EF-7C7E-3D62-ACF5745C8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A5DA6D6-B59E-5D80-9BC9-AA73F6E61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8F7B954-104C-E15D-A712-991384D9B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2F78460-6665-4EBD-4429-E116B8CA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057-A9D9-45D7-87F1-F0B5A2E9FB43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42106BC-5F1D-7DE7-61F0-2B895DA5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FA68FCB-4642-4CEA-EE81-91C16255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EFB-A9BD-49AF-8985-08B415773E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87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8246E2-C50C-0A67-3DFF-41587E10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03EA826-3559-DA95-04DD-40BA1D36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057-A9D9-45D7-87F1-F0B5A2E9FB43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12A8523-EFCB-CB5E-C626-4459186B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36D909D-72FF-58E2-000E-1D5B0AC2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EFB-A9BD-49AF-8985-08B415773E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540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A46D02D-3C1F-B9C0-5B1C-34C72FE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057-A9D9-45D7-87F1-F0B5A2E9FB43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2BF9B3E-28E0-CEF6-63BC-02929674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F433BF1-4953-90DA-9C93-78C6254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EFB-A9BD-49AF-8985-08B415773E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408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EC183B-3B8D-4D7B-99B9-B5DF662C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D8C5B9-4D03-4090-9BEA-C0D48D7B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D0B4A5C-8B35-6F03-1BCF-0F47FCCE3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C8D2CC2-4A7E-AE78-5740-1CFA3CC5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057-A9D9-45D7-87F1-F0B5A2E9FB43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C4E1901-6320-C03C-1064-BD4E49BD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461F9FA-69D8-0958-ED8C-386F73C1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EFB-A9BD-49AF-8985-08B415773E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642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EB076C-13B8-6017-98A5-A6AE7F3A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35A804B-7696-3902-2EE0-20BF4B5D5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6199F7E-C664-1FE6-24FB-3846FBC90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EBAB275-9BB4-B985-7D61-0A94A57A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057-A9D9-45D7-87F1-F0B5A2E9FB43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55D0C79-45C4-D641-DB09-0A734B63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CBCC3F4-8B3D-2A4F-58DA-077B46E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EFB-A9BD-49AF-8985-08B415773E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683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77EC326-4FD0-FB78-92CD-9D050021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B690B6-048B-8148-8F79-3135C924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6CB146-7736-434C-83C4-84AC014A8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3057-A9D9-45D7-87F1-F0B5A2E9FB43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70725F-D18E-7107-47D6-F400A493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67E1E68-9908-0A98-F0CF-CC4AF77E1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DEFB-A9BD-49AF-8985-08B415773E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905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rgeyj@ifi.uio.n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4F8EEC-23A7-617C-5D5C-401674CAD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nb-NO" b="1" dirty="0" err="1">
                <a:solidFill>
                  <a:srgbClr val="484B6A"/>
                </a:solidFill>
                <a:latin typeface="Oswald" panose="00000500000000000000" pitchFamily="2" charset="0"/>
              </a:rPr>
              <a:t>Search</a:t>
            </a:r>
            <a:r>
              <a:rPr lang="nb-NO" b="1" dirty="0">
                <a:solidFill>
                  <a:srgbClr val="484B6A"/>
                </a:solidFill>
                <a:latin typeface="Oswald" panose="00000500000000000000" pitchFamily="2" charset="0"/>
              </a:rPr>
              <a:t> Technology – Group 2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FB520AF-9100-A8BF-5920-3FC443B85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>
                <a:latin typeface="Oswald" panose="00000500000000000000" pitchFamily="2" charset="0"/>
                <a:hlinkClick r:id="rId2"/>
              </a:rPr>
              <a:t>sergeyj@ifi.uio.no</a:t>
            </a:r>
            <a:endParaRPr lang="nb-NO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0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Assignment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C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simplesearchengine.py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484B6A"/>
                </a:solidFill>
                <a:latin typeface="Work Sans" panose="020F0502020204030204" pitchFamily="2" charset="0"/>
              </a:rPr>
              <a:t>Tips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draw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process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before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programming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Read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under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function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signature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Assignment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C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(self, corpus, </a:t>
            </a:r>
            <a:r>
              <a:rPr lang="en-US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inverted_index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__corpus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corpus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inverted_index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inverted_index</a:t>
            </a:r>
            <a:endParaRPr lang="en-US" sz="2400" b="1" dirty="0"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Assignment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C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(self,</a:t>
            </a: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query: </a:t>
            </a:r>
            <a:r>
              <a:rPr lang="en-US" sz="24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options: </a:t>
            </a:r>
            <a:r>
              <a:rPr lang="en-US" sz="24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ranker: Ranker)</a:t>
            </a:r>
          </a:p>
          <a:p>
            <a:pPr marL="0" indent="0" fontAlgn="base">
              <a:buNone/>
            </a:pP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24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387978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Assignment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C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Consolas" panose="020B0609020204030204" pitchFamily="49" charset="0"/>
              </a:rPr>
              <a:t>test_mesh_corpus</a:t>
            </a: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(self):</a:t>
            </a:r>
            <a:endParaRPr lang="en-US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nb-NO" dirty="0"/>
              <a:t>	</a:t>
            </a:r>
            <a:r>
              <a:rPr lang="nb-NO" dirty="0" err="1"/>
              <a:t>query</a:t>
            </a:r>
            <a:r>
              <a:rPr lang="nb-NO" dirty="0"/>
              <a:t>: "</a:t>
            </a:r>
            <a:r>
              <a:rPr lang="nb-NO" dirty="0" err="1"/>
              <a:t>polluTION</a:t>
            </a:r>
            <a:r>
              <a:rPr lang="nb-NO" dirty="0"/>
              <a:t> Water"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	options: {"</a:t>
            </a:r>
            <a:r>
              <a:rPr lang="en-US" dirty="0" err="1"/>
              <a:t>match_threshold</a:t>
            </a:r>
            <a:r>
              <a:rPr lang="en-US" dirty="0"/>
              <a:t>": 0.1, "</a:t>
            </a:r>
            <a:r>
              <a:rPr lang="en-US" dirty="0" err="1"/>
              <a:t>hit_count</a:t>
            </a:r>
            <a:r>
              <a:rPr lang="en-US" dirty="0"/>
              <a:t>": 10}</a:t>
            </a:r>
          </a:p>
        </p:txBody>
      </p:sp>
    </p:spTree>
    <p:extLst>
      <p:ext uri="{BB962C8B-B14F-4D97-AF65-F5344CB8AC3E}">
        <p14:creationId xmlns:p14="http://schemas.microsoft.com/office/powerpoint/2010/main" val="62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Assignment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C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484B6A"/>
                </a:solidFill>
                <a:latin typeface="Work Sans" panose="020F0502020204030204" pitchFamily="2" charset="0"/>
              </a:rPr>
              <a:t>Part 1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Evaluate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query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N-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out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-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-M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ranked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retrieval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It’s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enough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to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contain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N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M terms to be a match</a:t>
            </a: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NB! M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unique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terms. Query "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Hello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hello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hello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" has M=1</a:t>
            </a:r>
          </a:p>
        </p:txBody>
      </p:sp>
    </p:spTree>
    <p:extLst>
      <p:ext uri="{BB962C8B-B14F-4D97-AF65-F5344CB8AC3E}">
        <p14:creationId xmlns:p14="http://schemas.microsoft.com/office/powerpoint/2010/main" val="45088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Assignment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C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nb-NO" sz="3600" dirty="0">
                <a:solidFill>
                  <a:srgbClr val="484B6A"/>
                </a:solidFill>
                <a:latin typeface="Work Sans" panose="020F0502020204030204" pitchFamily="2" charset="0"/>
              </a:rPr>
              <a:t>Part 2</a:t>
            </a:r>
          </a:p>
          <a:p>
            <a:pPr fontAlgn="base"/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When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all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found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rank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yield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lvl="1" fontAlgn="base"/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The best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must be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yielded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019742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Assignment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C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44DADFE-67DB-4FE9-C0AC-1B85534E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10515600" cy="19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6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Assignment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C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query_terms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lang="en-US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inverted_index.get_terms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(query)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query_terms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(options[</a:t>
            </a:r>
            <a:r>
              <a:rPr lang="en-US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match_threshold</a:t>
            </a:r>
            <a:r>
              <a:rPr lang="en-US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endParaRPr lang="en-US" sz="2400" b="0" dirty="0">
              <a:solidFill>
                <a:srgbClr val="268BD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sieve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Sieve(options[</a:t>
            </a:r>
            <a:r>
              <a:rPr lang="en-US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hit_count</a:t>
            </a:r>
            <a:r>
              <a:rPr lang="en-US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endParaRPr lang="en-US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9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Agenda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First </a:t>
            </a:r>
            <a:r>
              <a:rPr lang="nb-NO" sz="360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session</a:t>
            </a:r>
            <a:endParaRPr lang="nb-NO" sz="3600" dirty="0">
              <a:solidFill>
                <a:srgbClr val="484B6A"/>
              </a:solidFill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My 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favourite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extension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for VS Code</a:t>
            </a:r>
            <a:endParaRPr lang="nb-NO" sz="24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First </a:t>
            </a:r>
            <a:r>
              <a:rPr lang="nb-NO" sz="2400" b="0" i="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look</a:t>
            </a:r>
            <a:r>
              <a:rPr lang="nb-NO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 at </a:t>
            </a:r>
            <a:r>
              <a:rPr lang="nb-NO" sz="2400" b="0" i="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assignment</a:t>
            </a:r>
            <a:r>
              <a:rPr lang="nb-NO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 C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Reca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efficient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scoring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Book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of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the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week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b="0" dirty="0">
              <a:solidFill>
                <a:srgbClr val="484B6A"/>
              </a:solidFill>
              <a:effectLst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Second </a:t>
            </a:r>
            <a:r>
              <a:rPr lang="nb-NO" sz="36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session</a:t>
            </a:r>
            <a:endParaRPr lang="nb-NO" sz="36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Working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independently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45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Recap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of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efficient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Safe vs. non-safe scoring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WAND scoring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Champion lists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High &amp;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low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lists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Tiered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indexes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Static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quality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scores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Impact-ordered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postings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Cluster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pruning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Parameters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zones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5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Agenda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First </a:t>
            </a:r>
            <a:r>
              <a:rPr lang="nb-NO" sz="360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session</a:t>
            </a:r>
            <a:endParaRPr lang="nb-NO" sz="3600" dirty="0">
              <a:solidFill>
                <a:srgbClr val="484B6A"/>
              </a:solidFill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My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favourite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extension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for VS Code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First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look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at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assignment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C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Reca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efficient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scoring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Book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of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the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week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b="0" dirty="0">
              <a:solidFill>
                <a:srgbClr val="484B6A"/>
              </a:solidFill>
              <a:effectLst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Second </a:t>
            </a:r>
            <a:r>
              <a:rPr lang="nb-NO" sz="36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session</a:t>
            </a:r>
            <a:endParaRPr lang="nb-NO" sz="36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Working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independently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8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Efficient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484B6A"/>
                </a:solidFill>
                <a:latin typeface="Work Sans" panose="020F0502020204030204" pitchFamily="2" charset="0"/>
              </a:rPr>
              <a:t>Problem 1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Users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rarely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about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i="1" dirty="0">
                <a:solidFill>
                  <a:srgbClr val="484B6A"/>
                </a:solidFill>
                <a:latin typeface="Work Sans" panose="020F0502020204030204" pitchFamily="2" charset="0"/>
              </a:rPr>
              <a:t>all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relevant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Usually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few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will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do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call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this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magic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number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K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348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Efficient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484B6A"/>
                </a:solidFill>
                <a:latin typeface="Work Sans" panose="020F0502020204030204" pitchFamily="2" charset="0"/>
              </a:rPr>
              <a:t>Problem 2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Computing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comparing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cosines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for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entire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corpus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takes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too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long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Two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ways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approach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problem:</a:t>
            </a:r>
          </a:p>
          <a:p>
            <a:pPr lvl="1" fontAlgn="base"/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Safe ranking</a:t>
            </a:r>
          </a:p>
          <a:p>
            <a:pPr lvl="1" fontAlgn="base"/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Non-safe ranking</a:t>
            </a:r>
          </a:p>
        </p:txBody>
      </p:sp>
    </p:spTree>
    <p:extLst>
      <p:ext uri="{BB962C8B-B14F-4D97-AF65-F5344CB8AC3E}">
        <p14:creationId xmlns:p14="http://schemas.microsoft.com/office/powerpoint/2010/main" val="185564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Safe vs. non-safe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Safe ranking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ensures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get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K best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Non-safe ranking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also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gives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K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but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not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necessarily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K best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54332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i="1" dirty="0">
                <a:solidFill>
                  <a:srgbClr val="484B6A"/>
                </a:solidFill>
                <a:latin typeface="Work Sans" panose="020F0502020204030204" pitchFamily="2" charset="0"/>
              </a:rPr>
              <a:t>Safe ranking </a:t>
            </a:r>
            <a:r>
              <a:rPr lang="nb-NO" sz="2400" i="1" dirty="0" err="1">
                <a:solidFill>
                  <a:srgbClr val="484B6A"/>
                </a:solidFill>
                <a:latin typeface="Work Sans" panose="020F0502020204030204" pitchFamily="2" charset="0"/>
              </a:rPr>
              <a:t>approach</a:t>
            </a:r>
            <a:endParaRPr lang="nb-NO" sz="2400" i="1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Query: "informatics is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fun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"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Corpus: [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1,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2,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3,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4,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5]</a:t>
            </a:r>
          </a:p>
        </p:txBody>
      </p:sp>
    </p:spTree>
    <p:extLst>
      <p:ext uri="{BB962C8B-B14F-4D97-AF65-F5344CB8AC3E}">
        <p14:creationId xmlns:p14="http://schemas.microsoft.com/office/powerpoint/2010/main" val="2883836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1600" dirty="0">
                <a:effectLst/>
              </a:rPr>
              <a:t>✔️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means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"term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occurs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"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1600" dirty="0">
                <a:effectLst/>
              </a:rPr>
              <a:t>❌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means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"term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not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occur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"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440C408-86A2-BB6C-23D1-D7C62964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17941"/>
              </p:ext>
            </p:extLst>
          </p:nvPr>
        </p:nvGraphicFramePr>
        <p:xfrm>
          <a:off x="3802743" y="2819400"/>
          <a:ext cx="8128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8032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5301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7353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2779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doc</a:t>
                      </a:r>
                      <a:r>
                        <a:rPr lang="nb-NO" sz="2400" dirty="0">
                          <a:effectLst/>
                        </a:rPr>
                        <a:t> id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informatics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fun</a:t>
                      </a:r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32445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✔️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✔️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❌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0751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2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✔️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❌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✔️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4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❌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✔️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✔️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7492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✔️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✔️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✔️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09633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5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✔️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❌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❌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27736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45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Now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must score (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term)-pairs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This case: term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frequency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565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Scoring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every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single pair is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computationally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expensive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Instead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give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each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(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term)-pair an "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upper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bound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"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6AE51529-3586-1D9D-EFEE-7D8B689A6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07285"/>
              </p:ext>
            </p:extLst>
          </p:nvPr>
        </p:nvGraphicFramePr>
        <p:xfrm>
          <a:off x="6096000" y="3069772"/>
          <a:ext cx="5598885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057">
                  <a:extLst>
                    <a:ext uri="{9D8B030D-6E8A-4147-A177-3AD203B41FA5}">
                      <a16:colId xmlns:a16="http://schemas.microsoft.com/office/drawing/2014/main" val="3508104713"/>
                    </a:ext>
                  </a:extLst>
                </a:gridCol>
                <a:gridCol w="3127828">
                  <a:extLst>
                    <a:ext uri="{9D8B030D-6E8A-4147-A177-3AD203B41FA5}">
                      <a16:colId xmlns:a16="http://schemas.microsoft.com/office/drawing/2014/main" val="3948355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term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upper bound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58018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Informatics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5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43710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4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9503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fun</a:t>
                      </a:r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80592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14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also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have a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threshold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The minimum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value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a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have to be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considered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"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good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enough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"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Our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threshold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starts at 0</a:t>
            </a:r>
          </a:p>
        </p:txBody>
      </p:sp>
    </p:spTree>
    <p:extLst>
      <p:ext uri="{BB962C8B-B14F-4D97-AF65-F5344CB8AC3E}">
        <p14:creationId xmlns:p14="http://schemas.microsoft.com/office/powerpoint/2010/main" val="3839900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Before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start,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don’t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know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any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values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440C408-86A2-BB6C-23D1-D7C62964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89009"/>
              </p:ext>
            </p:extLst>
          </p:nvPr>
        </p:nvGraphicFramePr>
        <p:xfrm>
          <a:off x="3802743" y="3159760"/>
          <a:ext cx="8128000" cy="260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8032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5301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7353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2779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doc</a:t>
                      </a:r>
                      <a:r>
                        <a:rPr lang="nb-NO" sz="2400" dirty="0">
                          <a:effectLst/>
                        </a:rPr>
                        <a:t> id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informatics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fun</a:t>
                      </a:r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32445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0751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2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4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7492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09633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5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6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50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compute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value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for (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1, informatics)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440C408-86A2-BB6C-23D1-D7C62964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84575"/>
              </p:ext>
            </p:extLst>
          </p:nvPr>
        </p:nvGraphicFramePr>
        <p:xfrm>
          <a:off x="3802743" y="3159760"/>
          <a:ext cx="8128000" cy="260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8032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5301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7353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2779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doc</a:t>
                      </a:r>
                      <a:r>
                        <a:rPr lang="nb-NO" sz="2400" dirty="0">
                          <a:effectLst/>
                        </a:rPr>
                        <a:t> id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informatics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fun</a:t>
                      </a:r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32445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0751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2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4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7492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09633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5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6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16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VS Code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extension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vscode-pets</a:t>
            </a:r>
            <a:endParaRPr lang="nb-NO" sz="3600" dirty="0">
              <a:solidFill>
                <a:srgbClr val="484B6A"/>
              </a:solidFill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Pets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your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editor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DF2D69A-A5A8-50AB-F0AC-68540398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66" y="1556090"/>
            <a:ext cx="4039434" cy="24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18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Rather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same for (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1, is) and (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1,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fun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),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use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upper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bound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scores!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440C408-86A2-BB6C-23D1-D7C62964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04068"/>
              </p:ext>
            </p:extLst>
          </p:nvPr>
        </p:nvGraphicFramePr>
        <p:xfrm>
          <a:off x="3802743" y="3159760"/>
          <a:ext cx="8128000" cy="260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8032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5301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7353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2779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doc</a:t>
                      </a:r>
                      <a:r>
                        <a:rPr lang="nb-NO" sz="2400" dirty="0">
                          <a:effectLst/>
                        </a:rPr>
                        <a:t> id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informatics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fun</a:t>
                      </a:r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32445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b="1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b="1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0751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2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4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7492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09633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5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6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164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  (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1, informatics)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+ (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upper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bound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is)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+ (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upper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bound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fun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)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= 10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6AE51529-3586-1D9D-EFEE-7D8B689A6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80109"/>
              </p:ext>
            </p:extLst>
          </p:nvPr>
        </p:nvGraphicFramePr>
        <p:xfrm>
          <a:off x="6016172" y="3429000"/>
          <a:ext cx="5598885" cy="128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057">
                  <a:extLst>
                    <a:ext uri="{9D8B030D-6E8A-4147-A177-3AD203B41FA5}">
                      <a16:colId xmlns:a16="http://schemas.microsoft.com/office/drawing/2014/main" val="3508104713"/>
                    </a:ext>
                  </a:extLst>
                </a:gridCol>
                <a:gridCol w="3127828">
                  <a:extLst>
                    <a:ext uri="{9D8B030D-6E8A-4147-A177-3AD203B41FA5}">
                      <a16:colId xmlns:a16="http://schemas.microsoft.com/office/drawing/2014/main" val="3948355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term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upper bound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58018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4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9503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fun</a:t>
                      </a:r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805926420"/>
                  </a:ext>
                </a:extLst>
              </a:tr>
            </a:tbl>
          </a:graphicData>
        </a:graphic>
      </p:graphicFrame>
      <p:graphicFrame>
        <p:nvGraphicFramePr>
          <p:cNvPr id="9" name="Tabell 8">
            <a:extLst>
              <a:ext uri="{FF2B5EF4-FFF2-40B4-BE49-F238E27FC236}">
                <a16:creationId xmlns:a16="http://schemas.microsoft.com/office/drawing/2014/main" id="{A5C5F3C0-DD37-6375-A133-8A7DEF56F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5861"/>
              </p:ext>
            </p:extLst>
          </p:nvPr>
        </p:nvGraphicFramePr>
        <p:xfrm>
          <a:off x="6585857" y="1825624"/>
          <a:ext cx="4064000" cy="85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3542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71583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doc</a:t>
                      </a:r>
                      <a:r>
                        <a:rPr lang="nb-NO" sz="2400" dirty="0">
                          <a:effectLst/>
                        </a:rPr>
                        <a:t> id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informatics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1505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29302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168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Since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10 &gt; 0,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compute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cosine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score for</a:t>
            </a:r>
            <a:b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</a:b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(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1, "informatics is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fun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")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The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result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will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be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our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new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threshold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59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practice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traverse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every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posting list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concurrently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from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lowest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ID to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highest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Pointers in all lists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synchronised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avoid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computing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values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twice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60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440C408-86A2-BB6C-23D1-D7C62964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61210"/>
              </p:ext>
            </p:extLst>
          </p:nvPr>
        </p:nvGraphicFramePr>
        <p:xfrm>
          <a:off x="2032000" y="1825624"/>
          <a:ext cx="8128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8032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5301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7353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2779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doc</a:t>
                      </a:r>
                      <a:r>
                        <a:rPr lang="nb-NO" sz="2400" dirty="0">
                          <a:effectLst/>
                        </a:rPr>
                        <a:t> id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informatics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fun</a:t>
                      </a:r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32445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0751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2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4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7492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09633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5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27736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490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440C408-86A2-BB6C-23D1-D7C62964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50977"/>
              </p:ext>
            </p:extLst>
          </p:nvPr>
        </p:nvGraphicFramePr>
        <p:xfrm>
          <a:off x="2032000" y="1825624"/>
          <a:ext cx="8128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8032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5301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7353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2779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doc</a:t>
                      </a:r>
                      <a:r>
                        <a:rPr lang="nb-NO" sz="2400" dirty="0">
                          <a:effectLst/>
                        </a:rPr>
                        <a:t> id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informatics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fun</a:t>
                      </a:r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32445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0751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2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4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7492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09633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5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27736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27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440C408-86A2-BB6C-23D1-D7C62964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93820"/>
              </p:ext>
            </p:extLst>
          </p:nvPr>
        </p:nvGraphicFramePr>
        <p:xfrm>
          <a:off x="2032000" y="1825624"/>
          <a:ext cx="8128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8032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5301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7353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2779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doc</a:t>
                      </a:r>
                      <a:r>
                        <a:rPr lang="nb-NO" sz="2400" dirty="0">
                          <a:effectLst/>
                        </a:rPr>
                        <a:t> id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informatics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fun</a:t>
                      </a:r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32445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0751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2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4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7492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09633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5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27736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665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440C408-86A2-BB6C-23D1-D7C62964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87430"/>
              </p:ext>
            </p:extLst>
          </p:nvPr>
        </p:nvGraphicFramePr>
        <p:xfrm>
          <a:off x="2032000" y="1825624"/>
          <a:ext cx="8128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8032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5301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7353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2779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doc</a:t>
                      </a:r>
                      <a:r>
                        <a:rPr lang="nb-NO" sz="2400" dirty="0">
                          <a:effectLst/>
                        </a:rPr>
                        <a:t> id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informatics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fun</a:t>
                      </a:r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32445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0751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2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4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7492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09633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5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27736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63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440C408-86A2-BB6C-23D1-D7C62964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32982"/>
              </p:ext>
            </p:extLst>
          </p:nvPr>
        </p:nvGraphicFramePr>
        <p:xfrm>
          <a:off x="2032000" y="1825624"/>
          <a:ext cx="8128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8032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5301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7353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2779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doc</a:t>
                      </a:r>
                      <a:r>
                        <a:rPr lang="nb-NO" sz="2400" dirty="0">
                          <a:effectLst/>
                        </a:rPr>
                        <a:t> id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informatics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fun</a:t>
                      </a:r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32445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0751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2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7492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09633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5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27736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189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WAND scoring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440C408-86A2-BB6C-23D1-D7C62964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24755"/>
              </p:ext>
            </p:extLst>
          </p:nvPr>
        </p:nvGraphicFramePr>
        <p:xfrm>
          <a:off x="2032000" y="1825624"/>
          <a:ext cx="8128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8032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5301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7353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2779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doc</a:t>
                      </a:r>
                      <a:r>
                        <a:rPr lang="nb-NO" sz="2400" dirty="0">
                          <a:effectLst/>
                        </a:rPr>
                        <a:t> id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informatics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is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>
                          <a:effectLst/>
                        </a:rPr>
                        <a:t>fun</a:t>
                      </a:r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32445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0751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2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4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3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7492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📍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09633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>
                          <a:effectLst/>
                        </a:rPr>
                        <a:t>5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effectLst/>
                        </a:rPr>
                        <a:t>?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27736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93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VS Code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extension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vscode-pets</a:t>
            </a:r>
            <a:endParaRPr lang="nb-NO" sz="3600" dirty="0">
              <a:solidFill>
                <a:srgbClr val="484B6A"/>
              </a:solidFill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Reside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bottom</a:t>
            </a:r>
            <a:b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</a:b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left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part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CFC3C8D-E3E1-731B-E08B-2C5343BC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56090"/>
            <a:ext cx="61722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83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Non-safe ranking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Non-safe ranking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also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gives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K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but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not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necessarily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K best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!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Generic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approach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: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Pick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set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candidates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A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and return K best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results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from A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NB!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The curriculum is only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 err="1">
                <a:solidFill>
                  <a:srgbClr val="FF0000"/>
                </a:solidFill>
                <a:latin typeface="Work Sans" panose="020F0502020204030204" pitchFamily="2" charset="0"/>
              </a:rPr>
              <a:t>what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not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 err="1">
                <a:solidFill>
                  <a:srgbClr val="FF0000"/>
                </a:solidFill>
                <a:latin typeface="Work Sans" panose="020F0502020204030204" pitchFamily="2" charset="0"/>
              </a:rPr>
              <a:t>how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45051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Champion lists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Each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term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maps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a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champion list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addition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standard posting list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The champion list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contains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best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from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posting list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When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user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gives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query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pick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and rank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from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champion list</a:t>
            </a:r>
          </a:p>
        </p:txBody>
      </p:sp>
    </p:spTree>
    <p:extLst>
      <p:ext uri="{BB962C8B-B14F-4D97-AF65-F5344CB8AC3E}">
        <p14:creationId xmlns:p14="http://schemas.microsoft.com/office/powerpoint/2010/main" val="3223222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Champion lists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484B6A"/>
                </a:solidFill>
                <a:latin typeface="Work Sans" panose="020F0502020204030204" pitchFamily="2" charset="0"/>
              </a:rPr>
              <a:t>Drawback: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The champion list must be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computed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index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time, so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might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be less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K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!</a:t>
            </a:r>
            <a:endParaRPr lang="nb-NO" sz="2400" b="1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21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High &amp;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low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lists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Divide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posting list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2:</a:t>
            </a: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The </a:t>
            </a:r>
            <a:r>
              <a:rPr lang="nb-NO" sz="20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high</a:t>
            </a:r>
            <a:r>
              <a:rPr lang="nb-NO" sz="2000" b="1" dirty="0">
                <a:solidFill>
                  <a:srgbClr val="484B6A"/>
                </a:solidFill>
                <a:latin typeface="Work Sans" panose="020F0502020204030204" pitchFamily="2" charset="0"/>
              </a:rPr>
              <a:t> list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contains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best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(champion list)</a:t>
            </a: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The </a:t>
            </a:r>
            <a:r>
              <a:rPr lang="nb-NO" sz="20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low</a:t>
            </a:r>
            <a:r>
              <a:rPr lang="nb-NO" sz="2000" b="1" dirty="0">
                <a:solidFill>
                  <a:srgbClr val="484B6A"/>
                </a:solidFill>
                <a:latin typeface="Work Sans" panose="020F0502020204030204" pitchFamily="2" charset="0"/>
              </a:rPr>
              <a:t> list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contains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all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other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endParaRPr lang="nb-NO" sz="20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Upon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query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return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K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from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high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list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If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high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list not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big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enough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pick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from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low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2023243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Tiered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indexes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Instead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having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just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high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and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low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list,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divide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posting list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even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more tiers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Upon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query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start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returning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from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highest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list,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move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downwards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until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reach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K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39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Static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quality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scores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The best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should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be relevant,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but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also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i="1" dirty="0" err="1">
                <a:solidFill>
                  <a:srgbClr val="484B6A"/>
                </a:solidFill>
                <a:latin typeface="Work Sans" panose="020F0502020204030204" pitchFamily="2" charset="0"/>
              </a:rPr>
              <a:t>authoritative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Example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: Paper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many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citations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recognised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newspaper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775530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Static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quality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scores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Each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be given an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authority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-score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between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0 and 1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call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it g(d). This is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static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and global,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independent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terms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Net score(q, d)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= g(d) +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cosine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(</a:t>
            </a:r>
            <a:r>
              <a:rPr lang="en-GB" sz="2400" dirty="0">
                <a:solidFill>
                  <a:srgbClr val="484B6A"/>
                </a:solidFill>
                <a:latin typeface="Work Sans" panose="020F0502020204030204" pitchFamily="2" charset="0"/>
              </a:rPr>
              <a:t>q, 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)</a:t>
            </a:r>
            <a:endParaRPr lang="nb-NO" sz="2400" b="1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97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Static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quality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scores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sort postings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g(d) score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instead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id!</a:t>
            </a:r>
          </a:p>
          <a:p>
            <a:pPr fontAlgn="base"/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Ties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solved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id</a:t>
            </a:r>
          </a:p>
          <a:p>
            <a:pPr fontAlgn="base"/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This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way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most autoritative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picked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!</a:t>
            </a:r>
          </a:p>
          <a:p>
            <a:pPr fontAlgn="base"/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Assignment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D-1</a:t>
            </a:r>
          </a:p>
        </p:txBody>
      </p:sp>
    </p:spTree>
    <p:extLst>
      <p:ext uri="{BB962C8B-B14F-4D97-AF65-F5344CB8AC3E}">
        <p14:creationId xmlns:p14="http://schemas.microsoft.com/office/powerpoint/2010/main" val="2881118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Impact-ordered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postings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only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compute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score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high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enough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wf</a:t>
            </a:r>
            <a:r>
              <a:rPr lang="nb-NO" sz="2400" baseline="-25000" dirty="0" err="1">
                <a:solidFill>
                  <a:srgbClr val="484B6A"/>
                </a:solidFill>
                <a:latin typeface="Work Sans" panose="020F0502020204030204" pitchFamily="2" charset="0"/>
              </a:rPr>
              <a:t>t,d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score.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=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weight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function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tf</a:t>
            </a:r>
            <a:r>
              <a:rPr lang="nb-NO" sz="2000" baseline="-25000" dirty="0" err="1">
                <a:solidFill>
                  <a:srgbClr val="484B6A"/>
                </a:solidFill>
                <a:latin typeface="Work Sans" panose="020F0502020204030204" pitchFamily="2" charset="0"/>
              </a:rPr>
              <a:t>t,d</a:t>
            </a:r>
            <a:endParaRPr lang="nb-NO" sz="20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tf</a:t>
            </a:r>
            <a:r>
              <a:rPr lang="nb-NO" sz="2000" baseline="-25000" dirty="0" err="1">
                <a:solidFill>
                  <a:srgbClr val="484B6A"/>
                </a:solidFill>
                <a:latin typeface="Work Sans" panose="020F0502020204030204" pitchFamily="2" charset="0"/>
              </a:rPr>
              <a:t>t,d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-idf</a:t>
            </a:r>
            <a:r>
              <a:rPr lang="nb-NO" sz="2000" baseline="-25000" dirty="0" err="1">
                <a:solidFill>
                  <a:srgbClr val="484B6A"/>
                </a:solidFill>
                <a:latin typeface="Work Sans" panose="020F0502020204030204" pitchFamily="2" charset="0"/>
              </a:rPr>
              <a:t>t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.</a:t>
            </a: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etc.</a:t>
            </a:r>
          </a:p>
          <a:p>
            <a:pPr fontAlgn="base"/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83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Impact-ordered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postings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484B6A"/>
                </a:solidFill>
                <a:latin typeface="Work Sans" panose="020F0502020204030204" pitchFamily="2" charset="0"/>
              </a:rPr>
              <a:t>Problem</a:t>
            </a:r>
          </a:p>
          <a:p>
            <a:pPr fontAlgn="base"/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Posting lists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now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ordered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"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locally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"</a:t>
            </a:r>
          </a:p>
          <a:p>
            <a:pPr fontAlgn="base"/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have different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-scores from term to term</a:t>
            </a:r>
          </a:p>
        </p:txBody>
      </p:sp>
    </p:spTree>
    <p:extLst>
      <p:ext uri="{BB962C8B-B14F-4D97-AF65-F5344CB8AC3E}">
        <p14:creationId xmlns:p14="http://schemas.microsoft.com/office/powerpoint/2010/main" val="218083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VS Code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extension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vscode-pets</a:t>
            </a:r>
            <a:endParaRPr lang="nb-NO" sz="3600" dirty="0">
              <a:solidFill>
                <a:srgbClr val="484B6A"/>
              </a:solidFill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add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new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ones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9FE3EE9-5136-332A-AA05-03686458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14" y="1556090"/>
            <a:ext cx="7097486" cy="36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9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Impact-ordered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postings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nb-NO" sz="3600" dirty="0">
                <a:solidFill>
                  <a:srgbClr val="484B6A"/>
                </a:solidFill>
                <a:latin typeface="Work Sans" panose="020F0502020204030204" pitchFamily="2" charset="0"/>
              </a:rPr>
              <a:t>Solution</a:t>
            </a:r>
          </a:p>
          <a:p>
            <a:pPr marL="457200" indent="-457200" fontAlgn="base">
              <a:buFont typeface="+mj-lt"/>
              <a:buAutoNum type="alphaLcPeriod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Pick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best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from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each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list,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take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their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union and score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457200" indent="-457200" fontAlgn="base">
              <a:buFont typeface="+mj-lt"/>
              <a:buAutoNum type="alphaLcPeriod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Pick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above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certain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-score,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take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their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union and score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62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Cluster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pruning</a:t>
            </a:r>
            <a:endParaRPr lang="nb-NO" sz="6000" dirty="0">
              <a:solidFill>
                <a:srgbClr val="484B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01140827-5E7C-3938-7DD2-46687E2A4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7319"/>
              </a:xfrm>
            </p:spPr>
            <p:txBody>
              <a:bodyPr>
                <a:normAutofit/>
              </a:bodyPr>
              <a:lstStyle/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Given a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corpus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of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N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documents</a:t>
                </a:r>
                <a:endParaRPr lang="nb-NO" sz="2400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Let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b-NO" sz="240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b-NO" sz="2400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random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documents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be </a:t>
                </a:r>
                <a:r>
                  <a:rPr lang="nb-NO" sz="2400" b="1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leaders</a:t>
                </a:r>
                <a:endParaRPr lang="nb-NO" sz="2400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Attatch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all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other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documents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to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their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closest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leader</a:t>
                </a: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Given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query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,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find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nearest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leader and return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attatched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documents</a:t>
                </a:r>
                <a:endParaRPr lang="nb-NO" sz="2400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01140827-5E7C-3938-7DD2-46687E2A4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7319"/>
              </a:xfrm>
              <a:blipFill>
                <a:blip r:embed="rId2"/>
                <a:stretch>
                  <a:fillRect l="-812" t="-175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280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Cluster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pruning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floating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around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</a:t>
            </a:r>
            <a:b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</a:b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vector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space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627C97E-36C8-F157-81CA-1C354676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4"/>
            <a:ext cx="41719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007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Cluster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pruning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Pick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random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be</a:t>
            </a:r>
            <a:b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</a:b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leaders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CEBC55FC-ACF5-BFF8-9765-8B0340C2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4"/>
            <a:ext cx="41719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24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Cluster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pruning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Attatch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closest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285FAA8-5B1D-D0CD-4D0C-2A628554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3"/>
            <a:ext cx="41719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487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Cluster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pruning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Given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query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find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nearest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leader</a:t>
            </a:r>
            <a:b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</a:b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and return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attatched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4C6B5D3-67B1-E644-4447-ABD40A7C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5" y="2017937"/>
            <a:ext cx="5642882" cy="372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049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Parameters and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zones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So far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we’ve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treated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as a single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sequence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terms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But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also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divide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into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parameters (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language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author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format etc.)</a:t>
            </a:r>
          </a:p>
          <a:p>
            <a:pPr lvl="1" fontAlgn="base">
              <a:spcBef>
                <a:spcPts val="1000"/>
              </a:spcBef>
            </a:pP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zones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(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title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abstract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footer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etc.)</a:t>
            </a:r>
          </a:p>
          <a:p>
            <a:pPr fontAlgn="base"/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Allows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more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precise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queries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results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6697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Parameters and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zones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include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 postings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07824F9-AAA4-CC68-B79F-DD0A0E7B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90" y="2667000"/>
            <a:ext cx="952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165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Parameters and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zones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Or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map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individual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parameters/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zones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new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postings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68C7AF4-F0F1-1657-F002-871D3700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85" y="2265446"/>
            <a:ext cx="8599405" cy="28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821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Agenda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First </a:t>
            </a:r>
            <a:r>
              <a:rPr lang="nb-NO" sz="360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session</a:t>
            </a:r>
            <a:endParaRPr lang="nb-NO" sz="3600" dirty="0">
              <a:solidFill>
                <a:srgbClr val="484B6A"/>
              </a:solidFill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My 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favourite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extension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for VS Code</a:t>
            </a:r>
            <a:endParaRPr lang="nb-NO" sz="24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First </a:t>
            </a:r>
            <a:r>
              <a:rPr lang="nb-NO" sz="2400" b="0" i="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look</a:t>
            </a:r>
            <a:r>
              <a:rPr lang="nb-NO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 at </a:t>
            </a:r>
            <a:r>
              <a:rPr lang="nb-NO" sz="2400" b="0" i="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assignment</a:t>
            </a:r>
            <a:r>
              <a:rPr lang="nb-NO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 C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Reca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p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efficient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scoring</a:t>
            </a:r>
            <a:endParaRPr lang="nb-NO" sz="24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Book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of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the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week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b="0" dirty="0">
              <a:solidFill>
                <a:srgbClr val="484B6A"/>
              </a:solidFill>
              <a:effectLst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Second </a:t>
            </a:r>
            <a:r>
              <a:rPr lang="nb-NO" sz="36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session</a:t>
            </a:r>
            <a:endParaRPr lang="nb-NO" sz="36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Working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independently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2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VS Code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extension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vscode-pets</a:t>
            </a:r>
            <a:endParaRPr lang="nb-NO" sz="360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give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names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!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075DDDC4-C3D2-31C7-0A59-91D76478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6" y="3069253"/>
            <a:ext cx="11411747" cy="14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7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Book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of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the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week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Pan</a:t>
            </a: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Knut Hamsun</a:t>
            </a:r>
            <a:endParaRPr lang="nb-NO" sz="20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Personal opinion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Very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frustrating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Sad and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funny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One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of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my all-time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favourite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books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</p:txBody>
      </p:sp>
      <p:pic>
        <p:nvPicPr>
          <p:cNvPr id="3074" name="Picture 2" descr="Pan av Knut Hamsun (Ebok) | Barnas Egen Bokverden">
            <a:extLst>
              <a:ext uri="{FF2B5EF4-FFF2-40B4-BE49-F238E27FC236}">
                <a16:creationId xmlns:a16="http://schemas.microsoft.com/office/drawing/2014/main" id="{FBAB801D-A923-BE20-29E9-28BE91C3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657" y="1690688"/>
            <a:ext cx="2506209" cy="42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506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Agenda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First </a:t>
            </a:r>
            <a:r>
              <a:rPr lang="nb-NO" sz="360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session</a:t>
            </a:r>
            <a:endParaRPr lang="nb-NO" sz="360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My 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favourite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extension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for VS Code</a:t>
            </a:r>
            <a:endParaRPr lang="nb-NO" sz="24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First </a:t>
            </a:r>
            <a:r>
              <a:rPr lang="nb-NO" sz="2400" b="0" i="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look</a:t>
            </a:r>
            <a:r>
              <a:rPr lang="nb-NO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 at </a:t>
            </a:r>
            <a:r>
              <a:rPr lang="nb-NO" sz="2400" b="0" i="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assignment</a:t>
            </a:r>
            <a:r>
              <a:rPr lang="nb-NO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 C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Reca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p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efficient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scoring</a:t>
            </a:r>
            <a:endParaRPr lang="nb-NO" sz="24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Book </a:t>
            </a:r>
            <a:r>
              <a:rPr lang="nb-NO" sz="2400" b="0" i="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of</a:t>
            </a:r>
            <a:r>
              <a:rPr lang="nb-NO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the</a:t>
            </a:r>
            <a:r>
              <a:rPr lang="nb-NO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Work Sans" panose="020F0502020204030204" pitchFamily="2" charset="0"/>
              </a:rPr>
              <a:t>week</a:t>
            </a:r>
            <a:endParaRPr lang="nb-NO" sz="24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b="0" dirty="0">
              <a:solidFill>
                <a:srgbClr val="484B6A"/>
              </a:solidFill>
              <a:effectLst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Second </a:t>
            </a:r>
            <a:r>
              <a:rPr lang="nb-NO" sz="36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session</a:t>
            </a:r>
            <a:endParaRPr lang="nb-NO" sz="36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Working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independently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9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VS Code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extension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vscode-pets</a:t>
            </a:r>
            <a:endParaRPr lang="nb-NO" sz="360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B6E8613-1F01-60B4-A996-2957BA18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40" y="1913164"/>
            <a:ext cx="5466196" cy="30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VS Code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extension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vscode-pets</a:t>
            </a:r>
            <a:endParaRPr lang="nb-NO" sz="360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>
              <a:spcBef>
                <a:spcPts val="0"/>
              </a:spcBef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also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throw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 ball!</a:t>
            </a:r>
            <a:endParaRPr lang="nb-NO" sz="240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C8177DD8-2352-DCEE-8A42-4D31E19F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455" y="1690688"/>
            <a:ext cx="5199162" cy="29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0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Agenda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First </a:t>
            </a:r>
            <a:r>
              <a:rPr lang="nb-NO" sz="360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session</a:t>
            </a:r>
            <a:endParaRPr lang="nb-NO" sz="3600" dirty="0">
              <a:solidFill>
                <a:srgbClr val="484B6A"/>
              </a:solidFill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My 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favourite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extension</a:t>
            </a:r>
            <a:r>
              <a:rPr lang="nb-NO" sz="2400" dirty="0">
                <a:solidFill>
                  <a:schemeClr val="bg1">
                    <a:lumMod val="75000"/>
                  </a:schemeClr>
                </a:solidFill>
                <a:latin typeface="Work Sans" panose="020F0502020204030204" pitchFamily="2" charset="0"/>
              </a:rPr>
              <a:t> for VS Code</a:t>
            </a:r>
            <a:endParaRPr lang="nb-NO" sz="24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First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look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at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assignment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C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Reca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efficient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scoring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Book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of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the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week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b="0" dirty="0">
              <a:solidFill>
                <a:srgbClr val="484B6A"/>
              </a:solidFill>
              <a:effectLst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Second </a:t>
            </a:r>
            <a:r>
              <a:rPr lang="nb-NO" sz="36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session</a:t>
            </a:r>
            <a:endParaRPr lang="nb-NO" sz="36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Working</a:t>
            </a:r>
            <a:r>
              <a:rPr lang="nb-NO" sz="2400" b="0" i="0" u="none" strike="noStrike" dirty="0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b="0" i="0" u="none" strike="noStrike" dirty="0" err="1">
                <a:solidFill>
                  <a:srgbClr val="484B6A"/>
                </a:solidFill>
                <a:effectLst/>
                <a:latin typeface="Work Sans" panose="020F0502020204030204" pitchFamily="2" charset="0"/>
              </a:rPr>
              <a:t>independently</a:t>
            </a:r>
            <a:endParaRPr lang="nb-NO" sz="2400" b="0" i="0" u="none" strike="noStrike" dirty="0">
              <a:solidFill>
                <a:srgbClr val="484B6A"/>
              </a:solidFill>
              <a:effectLst/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21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1797</Words>
  <Application>Microsoft Office PowerPoint</Application>
  <PresentationFormat>Widescreen</PresentationFormat>
  <Paragraphs>482</Paragraphs>
  <Slides>61</Slides>
  <Notes>8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61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Consolas</vt:lpstr>
      <vt:lpstr>Oswald</vt:lpstr>
      <vt:lpstr>Work Sans</vt:lpstr>
      <vt:lpstr>Office-tema</vt:lpstr>
      <vt:lpstr>Search Technology – Group 2</vt:lpstr>
      <vt:lpstr>Agenda</vt:lpstr>
      <vt:lpstr>VS Code extension</vt:lpstr>
      <vt:lpstr>VS Code extension</vt:lpstr>
      <vt:lpstr>VS Code extension</vt:lpstr>
      <vt:lpstr>VS Code extension</vt:lpstr>
      <vt:lpstr>VS Code extension</vt:lpstr>
      <vt:lpstr>VS Code extension</vt:lpstr>
      <vt:lpstr>Agenda</vt:lpstr>
      <vt:lpstr>Assignment C</vt:lpstr>
      <vt:lpstr>Assignment C</vt:lpstr>
      <vt:lpstr>Assignment C</vt:lpstr>
      <vt:lpstr>Assignment C</vt:lpstr>
      <vt:lpstr>Assignment C</vt:lpstr>
      <vt:lpstr>Assignment C</vt:lpstr>
      <vt:lpstr>Assignment C</vt:lpstr>
      <vt:lpstr>Assignment C</vt:lpstr>
      <vt:lpstr>Agenda</vt:lpstr>
      <vt:lpstr>Recap of efficient scoring</vt:lpstr>
      <vt:lpstr>Efficient scoring</vt:lpstr>
      <vt:lpstr>Efficient scoring</vt:lpstr>
      <vt:lpstr>Safe vs. non-safe scoring</vt:lpstr>
      <vt:lpstr>WAND scoring</vt:lpstr>
      <vt:lpstr>WAND scoring</vt:lpstr>
      <vt:lpstr>WAND scoring</vt:lpstr>
      <vt:lpstr>WAND scoring</vt:lpstr>
      <vt:lpstr>WAND scoring</vt:lpstr>
      <vt:lpstr>WAND scoring</vt:lpstr>
      <vt:lpstr>WAND scoring</vt:lpstr>
      <vt:lpstr>WAND scoring</vt:lpstr>
      <vt:lpstr>WAND scoring</vt:lpstr>
      <vt:lpstr>WAND scoring</vt:lpstr>
      <vt:lpstr>WAND scoring</vt:lpstr>
      <vt:lpstr>WAND scoring</vt:lpstr>
      <vt:lpstr>WAND scoring</vt:lpstr>
      <vt:lpstr>WAND scoring</vt:lpstr>
      <vt:lpstr>WAND scoring</vt:lpstr>
      <vt:lpstr>WAND scoring</vt:lpstr>
      <vt:lpstr>WAND scoring</vt:lpstr>
      <vt:lpstr>Non-safe ranking</vt:lpstr>
      <vt:lpstr>Champion lists</vt:lpstr>
      <vt:lpstr>Champion lists</vt:lpstr>
      <vt:lpstr>High &amp; low lists</vt:lpstr>
      <vt:lpstr>Tiered indexes</vt:lpstr>
      <vt:lpstr>Static quality scores</vt:lpstr>
      <vt:lpstr>Static quality scores</vt:lpstr>
      <vt:lpstr>Static quality scores</vt:lpstr>
      <vt:lpstr>Impact-ordered postings</vt:lpstr>
      <vt:lpstr>Impact-ordered postings</vt:lpstr>
      <vt:lpstr>Impact-ordered postings</vt:lpstr>
      <vt:lpstr>Cluster pruning</vt:lpstr>
      <vt:lpstr>Cluster pruning</vt:lpstr>
      <vt:lpstr>Cluster pruning</vt:lpstr>
      <vt:lpstr>Cluster pruning</vt:lpstr>
      <vt:lpstr>Cluster pruning</vt:lpstr>
      <vt:lpstr>Parameters and zones</vt:lpstr>
      <vt:lpstr>Parameters and zones</vt:lpstr>
      <vt:lpstr>Parameters and zones</vt:lpstr>
      <vt:lpstr>Agenda</vt:lpstr>
      <vt:lpstr>Book of the week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Sergey Jakobsen</dc:creator>
  <cp:lastModifiedBy>Sergey Jakobsen</cp:lastModifiedBy>
  <cp:revision>12</cp:revision>
  <dcterms:created xsi:type="dcterms:W3CDTF">2023-10-01T16:13:03Z</dcterms:created>
  <dcterms:modified xsi:type="dcterms:W3CDTF">2023-11-20T15:13:21Z</dcterms:modified>
</cp:coreProperties>
</file>