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7" r:id="rId3"/>
    <p:sldId id="367" r:id="rId4"/>
    <p:sldId id="368" r:id="rId5"/>
    <p:sldId id="369" r:id="rId6"/>
    <p:sldId id="370" r:id="rId7"/>
    <p:sldId id="372" r:id="rId8"/>
    <p:sldId id="371" r:id="rId9"/>
    <p:sldId id="373" r:id="rId10"/>
    <p:sldId id="374" r:id="rId11"/>
    <p:sldId id="278" r:id="rId12"/>
    <p:sldId id="348" r:id="rId13"/>
    <p:sldId id="345" r:id="rId14"/>
    <p:sldId id="347" r:id="rId15"/>
    <p:sldId id="346" r:id="rId16"/>
    <p:sldId id="351" r:id="rId17"/>
    <p:sldId id="375" r:id="rId18"/>
    <p:sldId id="364" r:id="rId19"/>
    <p:sldId id="365" r:id="rId20"/>
    <p:sldId id="366" r:id="rId21"/>
    <p:sldId id="363" r:id="rId22"/>
    <p:sldId id="355" r:id="rId23"/>
    <p:sldId id="359" r:id="rId24"/>
    <p:sldId id="360" r:id="rId25"/>
    <p:sldId id="361" r:id="rId26"/>
    <p:sldId id="362" r:id="rId27"/>
    <p:sldId id="356" r:id="rId28"/>
    <p:sldId id="357" r:id="rId29"/>
    <p:sldId id="376" r:id="rId30"/>
    <p:sldId id="344" r:id="rId31"/>
    <p:sldId id="377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Jakobsen" userId="8d647137e84d328f" providerId="LiveId" clId="{7326A62B-E7C6-42C3-BBEA-A904476C69BF}"/>
    <pc:docChg chg="delSld">
      <pc:chgData name="Sergey Jakobsen" userId="8d647137e84d328f" providerId="LiveId" clId="{7326A62B-E7C6-42C3-BBEA-A904476C69BF}" dt="2023-11-20T15:29:21.299" v="1" actId="47"/>
      <pc:docMkLst>
        <pc:docMk/>
      </pc:docMkLst>
      <pc:sldChg chg="del">
        <pc:chgData name="Sergey Jakobsen" userId="8d647137e84d328f" providerId="LiveId" clId="{7326A62B-E7C6-42C3-BBEA-A904476C69BF}" dt="2023-11-20T15:29:07.757" v="0" actId="47"/>
        <pc:sldMkLst>
          <pc:docMk/>
          <pc:sldMk cId="23506844" sldId="350"/>
        </pc:sldMkLst>
      </pc:sldChg>
      <pc:sldChg chg="del">
        <pc:chgData name="Sergey Jakobsen" userId="8d647137e84d328f" providerId="LiveId" clId="{7326A62B-E7C6-42C3-BBEA-A904476C69BF}" dt="2023-11-20T15:29:21.299" v="1" actId="47"/>
        <pc:sldMkLst>
          <pc:docMk/>
          <pc:sldMk cId="2839610849" sldId="3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4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34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2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48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8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15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579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570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9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1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72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8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6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55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073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069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F18B-2D2B-4431-89D5-00138814949B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7B0F-EFB7-4A0D-BE83-9AB214788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636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eyj@ifi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F8EEC-23A7-617C-5D5C-401674CA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nb-NO" b="1" dirty="0" err="1">
                <a:latin typeface="Oswald" panose="00000500000000000000" pitchFamily="2" charset="0"/>
              </a:rPr>
              <a:t>Search</a:t>
            </a:r>
            <a:r>
              <a:rPr lang="nb-NO" b="1" dirty="0">
                <a:latin typeface="Oswald" panose="00000500000000000000" pitchFamily="2" charset="0"/>
              </a:rPr>
              <a:t> Technology – Group 2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B520AF-9100-A8BF-5920-3FC443B8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rgbClr val="484B6A"/>
                </a:solidFill>
                <a:latin typeface="Oswald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sergeyj@ifi.uio.no</a:t>
            </a:r>
            <a:endParaRPr lang="nb-NO" dirty="0">
              <a:solidFill>
                <a:srgbClr val="484B6A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Fiercest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derby in Norwegian </a:t>
            </a: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football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ranker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formula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stats + tips</a:t>
            </a: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the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ranker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formula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Tf-idf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Term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frequency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x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Inverted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document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frequency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Tf-idf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026" name="Picture 2" descr="How to process textual data using TF-IDF in Python">
            <a:extLst>
              <a:ext uri="{FF2B5EF4-FFF2-40B4-BE49-F238E27FC236}">
                <a16:creationId xmlns:a16="http://schemas.microsoft.com/office/drawing/2014/main" id="{DD60A2E1-B912-9E36-AAC5-D3ECC088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39" y="2096064"/>
            <a:ext cx="7472872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0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Term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frequency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update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posting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Posting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Term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frequency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Posting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4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term_frequency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term_frequency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term_frequency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326321"/>
          </a:xfrm>
        </p:spPr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Inverted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document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frequency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log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math.log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 = </a:t>
            </a:r>
            <a:r>
              <a:rPr lang="nb-NO" sz="2400" b="0" dirty="0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b-NO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4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b-NO" sz="2400" b="0" dirty="0" err="1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nb-NO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24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df</a:t>
            </a:r>
            <a:r>
              <a:rPr lang="nb-NO" sz="2400" i="0" u="none" strike="noStrike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...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check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out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invertedindex.py</a:t>
            </a:r>
          </a:p>
        </p:txBody>
      </p:sp>
      <p:pic>
        <p:nvPicPr>
          <p:cNvPr id="4" name="Picture 2" descr="How to process textual data using TF-IDF in Python">
            <a:extLst>
              <a:ext uri="{FF2B5EF4-FFF2-40B4-BE49-F238E27FC236}">
                <a16:creationId xmlns:a16="http://schemas.microsoft.com/office/drawing/2014/main" id="{5B2D5FB1-7BF7-7084-9CF5-E535E983C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2" r="5354"/>
          <a:stretch/>
        </p:blipFill>
        <p:spPr bwMode="auto">
          <a:xfrm>
            <a:off x="7871318" y="2096063"/>
            <a:ext cx="3406887" cy="22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326321"/>
          </a:xfrm>
        </p:spPr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Net score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g(d)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</a:t>
            </a:r>
            <a:r>
              <a:rPr lang="en-US" sz="24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_score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static_score_weight</a:t>
            </a:r>
            <a:endParaRPr lang="en-US" sz="24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1C9AD0E-CC72-89AB-3B9A-017E077B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3" y="2822461"/>
            <a:ext cx="5421406" cy="12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Fiercest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derby in Norwegian </a:t>
            </a: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football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ranker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formula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stats + tips</a:t>
            </a: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0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Most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common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topics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Suffix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arrays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7/12		4/6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MAP		6/12		5/6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SVM		6/12		4/6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Heap’s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law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6/12		3/6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NDCG		6/12		3/6</a:t>
            </a:r>
          </a:p>
        </p:txBody>
      </p:sp>
    </p:spTree>
    <p:extLst>
      <p:ext uri="{BB962C8B-B14F-4D97-AF65-F5344CB8AC3E}">
        <p14:creationId xmlns:p14="http://schemas.microsoft.com/office/powerpoint/2010/main" val="306827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/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without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home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Suffix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arrays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6/10		3/6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SVM		5/10		3/6</a:t>
            </a:r>
          </a:p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Heap’s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law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5/10		2/6</a:t>
            </a: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MAP		4/10		3/6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T-a-a-t		4/10		3/6</a:t>
            </a:r>
          </a:p>
        </p:txBody>
      </p:sp>
    </p:spTree>
    <p:extLst>
      <p:ext uri="{BB962C8B-B14F-4D97-AF65-F5344CB8AC3E}">
        <p14:creationId xmlns:p14="http://schemas.microsoft.com/office/powerpoint/2010/main" val="27622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Fiercest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derby in Norwegian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football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ranker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formula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stats + tips</a:t>
            </a: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8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"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Always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"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Classification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(SVM,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Rocchio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Naive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Bayes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etc.)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Evaluation (MAP, NDCG, F1-score etc.)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Strings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Suffix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arrays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Edit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distance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etc.)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Link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analysis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(Random surfer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model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matrix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etc.)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compression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31264C2-CC66-1034-3AB1-3A5BFBBC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80" y="2227079"/>
            <a:ext cx="7523389" cy="50155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0F96A5A-BA29-954B-7B29-A69C5F94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99" y="3043519"/>
            <a:ext cx="8515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tips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Practice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stuff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you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find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least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entertaining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5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tips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Discuss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curriculum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with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others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Whiteboard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sessions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022A23-FB1A-F7A3-D01E-024073FE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61" y="2096064"/>
            <a:ext cx="6226628" cy="46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5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Casual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discussions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5D2D099-2F9C-9966-BAF1-075748B9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71" y="2569334"/>
            <a:ext cx="8307007" cy="42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Casual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discussions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EFA58BE-AA1F-A4B5-CB02-6FA07DFC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49" y="2528266"/>
            <a:ext cx="8933502" cy="43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tips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Go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through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slides and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write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info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down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your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own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words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If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anything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unclear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watch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videos from 2020</a:t>
            </a:r>
          </a:p>
          <a:p>
            <a:pPr lvl="1" fontAlgn="base">
              <a:spcBef>
                <a:spcPts val="1000"/>
              </a:spcBef>
            </a:pP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Or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watch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YouTube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360685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Exam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tips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Attempt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at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solving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previous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exams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Make it </a:t>
            </a:r>
            <a:r>
              <a:rPr lang="nb-NO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realistic</a:t>
            </a:r>
            <a:r>
              <a:rPr lang="nb-N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: Set a timer and turn </a:t>
            </a:r>
            <a:r>
              <a:rPr lang="nb-NO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off</a:t>
            </a:r>
            <a:r>
              <a:rPr lang="nb-N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wifi</a:t>
            </a:r>
            <a:endParaRPr lang="nb-NO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7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Fiercest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derby in Norwegian </a:t>
            </a: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football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ranker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formula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stats + tips</a:t>
            </a:r>
          </a:p>
          <a:p>
            <a:pPr fontAlgn="base"/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Lsk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-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vif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Lillestrøm vs. Vålerenga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Traditionally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Vålerenga has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been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better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911334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sng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Book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paper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(s)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of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the</a:t>
            </a:r>
            <a:r>
              <a:rPr lang="nb-NO" sz="6000" i="0" u="none" strike="noStrike" dirty="0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/>
                <a:latin typeface="Oswald" panose="00000500000000000000" pitchFamily="2" charset="0"/>
              </a:rPr>
              <a:t>week</a:t>
            </a:r>
            <a:endParaRPr lang="nb-NO" sz="6000" dirty="0">
              <a:solidFill>
                <a:srgbClr val="484B6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4ED73B-597B-C689-658D-17185810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1941489"/>
            <a:ext cx="3113314" cy="42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b="1" i="0" u="none" strike="noStrike" dirty="0" err="1">
                <a:effectLst/>
                <a:latin typeface="Work Sans" panose="020F0502020204030204" pitchFamily="2" charset="0"/>
              </a:rPr>
              <a:t>Approximate</a:t>
            </a:r>
            <a:r>
              <a:rPr lang="nb-NO" sz="2600" b="1" i="0" u="none" strike="noStrike" dirty="0">
                <a:effectLst/>
                <a:latin typeface="Work Sans" panose="020F0502020204030204" pitchFamily="2" charset="0"/>
              </a:rPr>
              <a:t> </a:t>
            </a:r>
            <a:r>
              <a:rPr lang="nb-NO" sz="2600" b="1" dirty="0" err="1">
                <a:effectLst/>
                <a:latin typeface="Work Sans" panose="020F0502020204030204" pitchFamily="2" charset="0"/>
              </a:rPr>
              <a:t>N</a:t>
            </a:r>
            <a:r>
              <a:rPr lang="nb-NO" sz="2600" b="1" i="0" u="none" strike="noStrike" dirty="0" err="1">
                <a:effectLst/>
                <a:latin typeface="Work Sans" panose="020F0502020204030204" pitchFamily="2" charset="0"/>
              </a:rPr>
              <a:t>earest</a:t>
            </a:r>
            <a:r>
              <a:rPr lang="nb-NO" sz="2600" b="1" i="0" u="none" strike="noStrike" dirty="0">
                <a:effectLst/>
                <a:latin typeface="Work Sans" panose="020F0502020204030204" pitchFamily="2" charset="0"/>
              </a:rPr>
              <a:t> </a:t>
            </a:r>
            <a:r>
              <a:rPr lang="nb-NO" sz="2600" b="1" i="0" u="none" strike="noStrike" dirty="0" err="1">
                <a:effectLst/>
                <a:latin typeface="Work Sans" panose="020F0502020204030204" pitchFamily="2" charset="0"/>
              </a:rPr>
              <a:t>Neighbour</a:t>
            </a:r>
            <a:endParaRPr lang="nb-NO" sz="2600" b="1" i="0" u="none" strike="noStrike" dirty="0">
              <a:effectLst/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200" dirty="0" err="1">
                <a:latin typeface="Work Sans" panose="020F0502020204030204" pitchFamily="2" charset="0"/>
              </a:rPr>
              <a:t>Anyone</a:t>
            </a:r>
            <a:endParaRPr lang="nb-NO" sz="2200" b="0" i="0" u="none" strike="noStrike" dirty="0"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 err="1">
                <a:effectLst/>
                <a:latin typeface="Work Sans" panose="020F0502020204030204" pitchFamily="2" charset="0"/>
              </a:rPr>
              <a:t>Why</a:t>
            </a:r>
            <a:r>
              <a:rPr lang="nb-NO" sz="3600" b="0" i="0" u="none" strike="noStrike" dirty="0">
                <a:effectLst/>
                <a:latin typeface="Work Sans" panose="020F0502020204030204" pitchFamily="2" charset="0"/>
              </a:rPr>
              <a:t>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latin typeface="Work Sans" panose="020F0502020204030204" pitchFamily="2" charset="0"/>
              </a:rPr>
              <a:t>Introduced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latin typeface="Work Sans" panose="020F0502020204030204" pitchFamily="2" charset="0"/>
              </a:rPr>
              <a:t>this</a:t>
            </a:r>
            <a:r>
              <a:rPr lang="nb-NO" sz="2400" dirty="0">
                <a:latin typeface="Work Sans" panose="020F0502020204030204" pitchFamily="2" charset="0"/>
              </a:rPr>
              <a:t> semester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latin typeface="Work Sans" panose="020F0502020204030204" pitchFamily="2" charset="0"/>
              </a:rPr>
              <a:t>Not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covered</a:t>
            </a:r>
            <a:r>
              <a:rPr lang="nb-NO" sz="2400" dirty="0">
                <a:latin typeface="Work Sans" panose="020F0502020204030204" pitchFamily="2" charset="0"/>
              </a:rPr>
              <a:t> by </a:t>
            </a:r>
            <a:r>
              <a:rPr lang="nb-NO" sz="2400" dirty="0" err="1">
                <a:latin typeface="Work Sans" panose="020F0502020204030204" pitchFamily="2" charset="0"/>
              </a:rPr>
              <a:t>the</a:t>
            </a:r>
            <a:r>
              <a:rPr lang="nb-NO" sz="2400" dirty="0">
                <a:latin typeface="Work Sans" panose="020F0502020204030204" pitchFamily="2" charset="0"/>
              </a:rPr>
              <a:t> book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latin typeface="Work Sans" panose="020F0502020204030204" pitchFamily="2" charset="0"/>
              </a:rPr>
              <a:t>NOT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the</a:t>
            </a:r>
            <a:r>
              <a:rPr lang="nb-NO" sz="2400" dirty="0">
                <a:latin typeface="Work Sans" panose="020F0502020204030204" pitchFamily="2" charset="0"/>
              </a:rPr>
              <a:t> same as K-</a:t>
            </a:r>
            <a:r>
              <a:rPr lang="nb-NO" sz="2400" dirty="0" err="1">
                <a:latin typeface="Work Sans" panose="020F0502020204030204" pitchFamily="2" charset="0"/>
              </a:rPr>
              <a:t>nearest</a:t>
            </a:r>
            <a:r>
              <a:rPr lang="nb-NO" sz="2400" dirty="0">
                <a:latin typeface="Work Sans" panose="020F0502020204030204" pitchFamily="2" charset="0"/>
              </a:rPr>
              <a:t> </a:t>
            </a:r>
            <a:r>
              <a:rPr lang="nb-NO" sz="2400" dirty="0" err="1">
                <a:latin typeface="Work Sans" panose="020F0502020204030204" pitchFamily="2" charset="0"/>
              </a:rPr>
              <a:t>neighbours</a:t>
            </a:r>
            <a:endParaRPr lang="nb-NO" sz="2400" b="1" dirty="0"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Today’s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Agenda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Fiercest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derby in Norwegian </a:t>
            </a: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football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ranker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formula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Exam</a:t>
            </a:r>
            <a:r>
              <a:rPr lang="nb-NO" sz="2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stats + tips</a:t>
            </a:r>
          </a:p>
          <a:p>
            <a:pPr fontAlgn="base"/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60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week</a:t>
            </a:r>
            <a:endParaRPr lang="nb-NO" sz="2600" i="0" u="none" strike="noStrike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Enter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geir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bakke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Joined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Lillestrøm 4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years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ago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Promoted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Two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4ths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Cup final last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year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8194" name="Picture 2" descr="Trenersjokk: Geir Bakke tar over Vålerenga: – Skuffende - Eurosport">
            <a:extLst>
              <a:ext uri="{FF2B5EF4-FFF2-40B4-BE49-F238E27FC236}">
                <a16:creationId xmlns:a16="http://schemas.microsoft.com/office/drawing/2014/main" id="{24B9ACB5-0F48-8377-B5AF-C261E780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88" y="2928257"/>
            <a:ext cx="6605211" cy="37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Biggest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shoc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k</a:t>
            </a:r>
            <a:r>
              <a:rPr lang="nb-NO" sz="6000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in </a:t>
            </a:r>
            <a:r>
              <a:rPr lang="nb-NO" sz="6000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history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Joins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Vålerenga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mid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season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for a 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rise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Blames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LSK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players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2290" name="Picture 2" descr="Norsk fotball: - Tar over Vålerenga">
            <a:extLst>
              <a:ext uri="{FF2B5EF4-FFF2-40B4-BE49-F238E27FC236}">
                <a16:creationId xmlns:a16="http://schemas.microsoft.com/office/drawing/2014/main" id="{B501453D-BD42-F8C8-004C-3DCAACC5F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16" y="2939143"/>
            <a:ext cx="5526034" cy="31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First derby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after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transfer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7B56B04-BC85-7906-BB47-5363629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54" y="1976966"/>
            <a:ext cx="7319292" cy="48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First derby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after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transfer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6AA20BB-EEBE-FED4-E9F6-91BE838F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4" y="1958977"/>
            <a:ext cx="7329942" cy="4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4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First derby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after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transfer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DA768C58-7E32-22E0-8D35-9F3A65AFA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3" y="1958979"/>
            <a:ext cx="7329941" cy="48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5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First derby </a:t>
            </a:r>
            <a:r>
              <a:rPr lang="nb-NO" sz="6000" i="0" u="none" strike="noStrike" dirty="0" err="1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after</a:t>
            </a:r>
            <a:r>
              <a:rPr lang="nb-NO" sz="6000" i="0" u="none" strike="noStrike" dirty="0">
                <a:solidFill>
                  <a:srgbClr val="484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 transfer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14342" name="Picture 6" descr="Geir Bakke møtt av rotte-banner: - Det får han tåle">
            <a:extLst>
              <a:ext uri="{FF2B5EF4-FFF2-40B4-BE49-F238E27FC236}">
                <a16:creationId xmlns:a16="http://schemas.microsoft.com/office/drawing/2014/main" id="{C03FB2A6-490A-01A6-60A7-08652680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9" y="2504941"/>
            <a:ext cx="8314728" cy="43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12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åto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475</Words>
  <Application>Microsoft Office PowerPoint</Application>
  <PresentationFormat>Widescreen</PresentationFormat>
  <Paragraphs>99</Paragraphs>
  <Slides>31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Consolas</vt:lpstr>
      <vt:lpstr>Oswald</vt:lpstr>
      <vt:lpstr>Rockwell</vt:lpstr>
      <vt:lpstr>Work Sans</vt:lpstr>
      <vt:lpstr>Damask</vt:lpstr>
      <vt:lpstr>Search Technology – Group 2</vt:lpstr>
      <vt:lpstr>Today’s Agenda</vt:lpstr>
      <vt:lpstr>Lsk - vif</vt:lpstr>
      <vt:lpstr>Enter geir bakke</vt:lpstr>
      <vt:lpstr>Biggest shock in history</vt:lpstr>
      <vt:lpstr>First derby after transfer</vt:lpstr>
      <vt:lpstr>First derby after transfer</vt:lpstr>
      <vt:lpstr>First derby after transfer</vt:lpstr>
      <vt:lpstr>First derby after transfer</vt:lpstr>
      <vt:lpstr>Today’s Agenda</vt:lpstr>
      <vt:lpstr>the ranker formula</vt:lpstr>
      <vt:lpstr>Tf-idf</vt:lpstr>
      <vt:lpstr>Term frequency</vt:lpstr>
      <vt:lpstr>Term frequency</vt:lpstr>
      <vt:lpstr>Inverted document frequency</vt:lpstr>
      <vt:lpstr>Net score</vt:lpstr>
      <vt:lpstr>Today’s Agenda</vt:lpstr>
      <vt:lpstr>Most common topics</vt:lpstr>
      <vt:lpstr>/ without home exams</vt:lpstr>
      <vt:lpstr>"Always"</vt:lpstr>
      <vt:lpstr>compression</vt:lpstr>
      <vt:lpstr>Exam tips</vt:lpstr>
      <vt:lpstr>Exam tips</vt:lpstr>
      <vt:lpstr>Whiteboard sessions</vt:lpstr>
      <vt:lpstr>Casual discussions</vt:lpstr>
      <vt:lpstr>Casual discussions</vt:lpstr>
      <vt:lpstr>Exam tips</vt:lpstr>
      <vt:lpstr>Exam tips</vt:lpstr>
      <vt:lpstr>Today’s Agenda</vt:lpstr>
      <vt:lpstr>Book paper(s) of the week</vt:lpstr>
      <vt:lpstr>Today’s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Technology – Group 2</dc:title>
  <dc:creator>sergeyj@student.matnat.uio.no</dc:creator>
  <cp:lastModifiedBy>Sergey Jakobsen</cp:lastModifiedBy>
  <cp:revision>10</cp:revision>
  <dcterms:created xsi:type="dcterms:W3CDTF">2023-10-23T16:21:51Z</dcterms:created>
  <dcterms:modified xsi:type="dcterms:W3CDTF">2023-11-20T15:29:27Z</dcterms:modified>
</cp:coreProperties>
</file>