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7" r:id="rId3"/>
    <p:sldId id="279" r:id="rId4"/>
    <p:sldId id="386" r:id="rId5"/>
    <p:sldId id="387" r:id="rId6"/>
    <p:sldId id="388" r:id="rId7"/>
    <p:sldId id="393" r:id="rId8"/>
    <p:sldId id="408" r:id="rId9"/>
    <p:sldId id="392" r:id="rId10"/>
    <p:sldId id="409" r:id="rId11"/>
    <p:sldId id="394" r:id="rId12"/>
    <p:sldId id="395" r:id="rId13"/>
    <p:sldId id="396" r:id="rId14"/>
    <p:sldId id="398" r:id="rId15"/>
    <p:sldId id="345" r:id="rId16"/>
    <p:sldId id="346" r:id="rId17"/>
    <p:sldId id="347" r:id="rId18"/>
    <p:sldId id="350" r:id="rId19"/>
    <p:sldId id="349" r:id="rId20"/>
    <p:sldId id="397" r:id="rId21"/>
    <p:sldId id="357" r:id="rId22"/>
    <p:sldId id="351" r:id="rId23"/>
    <p:sldId id="358" r:id="rId24"/>
    <p:sldId id="359" r:id="rId25"/>
    <p:sldId id="360" r:id="rId26"/>
    <p:sldId id="361" r:id="rId27"/>
    <p:sldId id="363" r:id="rId28"/>
    <p:sldId id="362" r:id="rId29"/>
    <p:sldId id="406" r:id="rId30"/>
    <p:sldId id="410" r:id="rId31"/>
    <p:sldId id="407" r:id="rId32"/>
    <p:sldId id="352" r:id="rId33"/>
    <p:sldId id="353" r:id="rId34"/>
    <p:sldId id="364" r:id="rId35"/>
    <p:sldId id="373" r:id="rId36"/>
    <p:sldId id="365" r:id="rId37"/>
    <p:sldId id="368" r:id="rId38"/>
    <p:sldId id="367" r:id="rId39"/>
    <p:sldId id="371" r:id="rId40"/>
    <p:sldId id="366" r:id="rId41"/>
    <p:sldId id="372" r:id="rId42"/>
    <p:sldId id="384" r:id="rId43"/>
    <p:sldId id="402" r:id="rId44"/>
    <p:sldId id="405" r:id="rId45"/>
    <p:sldId id="401" r:id="rId46"/>
    <p:sldId id="374" r:id="rId47"/>
    <p:sldId id="377" r:id="rId48"/>
    <p:sldId id="378" r:id="rId49"/>
    <p:sldId id="379" r:id="rId50"/>
    <p:sldId id="381" r:id="rId51"/>
    <p:sldId id="380" r:id="rId52"/>
    <p:sldId id="382" r:id="rId53"/>
    <p:sldId id="383" r:id="rId54"/>
    <p:sldId id="399" r:id="rId55"/>
    <p:sldId id="344" r:id="rId56"/>
    <p:sldId id="400" r:id="rId5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9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ey Jakobsen" userId="8d647137e84d328f" providerId="LiveId" clId="{C766D20B-F64F-4310-AB1A-7AFB629462DB}"/>
    <pc:docChg chg="modSld">
      <pc:chgData name="Sergey Jakobsen" userId="8d647137e84d328f" providerId="LiveId" clId="{C766D20B-F64F-4310-AB1A-7AFB629462DB}" dt="2023-11-20T15:31:15.550" v="0" actId="20577"/>
      <pc:docMkLst>
        <pc:docMk/>
      </pc:docMkLst>
      <pc:sldChg chg="modSp mod">
        <pc:chgData name="Sergey Jakobsen" userId="8d647137e84d328f" providerId="LiveId" clId="{C766D20B-F64F-4310-AB1A-7AFB629462DB}" dt="2023-11-20T15:31:15.550" v="0" actId="20577"/>
        <pc:sldMkLst>
          <pc:docMk/>
          <pc:sldMk cId="1660150611" sldId="344"/>
        </pc:sldMkLst>
        <pc:spChg chg="mod">
          <ac:chgData name="Sergey Jakobsen" userId="8d647137e84d328f" providerId="LiveId" clId="{C766D20B-F64F-4310-AB1A-7AFB629462DB}" dt="2023-11-20T15:31:15.550" v="0" actId="20577"/>
          <ac:spMkLst>
            <pc:docMk/>
            <pc:sldMk cId="1660150611" sldId="344"/>
            <ac:spMk id="3" creationId="{01140827-5E7C-3938-7DD2-46687E2A4C7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Italian books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'Ark1'!$B$1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'Ark1'!$A$2:$A$6</c:f>
              <c:strCache>
                <c:ptCount val="5"/>
                <c:pt idx="0">
                  <c:v>Informatikk</c:v>
                </c:pt>
                <c:pt idx="1">
                  <c:v>Everyone</c:v>
                </c:pt>
                <c:pt idx="2">
                  <c:v>Pasta</c:v>
                </c:pt>
                <c:pt idx="3">
                  <c:v>Ciao</c:v>
                </c:pt>
                <c:pt idx="4">
                  <c:v>Norge</c:v>
                </c:pt>
              </c:strCache>
            </c:strRef>
          </c:cat>
          <c:val>
            <c:numRef>
              <c:f>'Ark1'!$B$2:$B$6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6</c:v>
                </c:pt>
                <c:pt idx="3">
                  <c:v>13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44-4639-837D-72604BE3BC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86287055"/>
        <c:axId val="2126471343"/>
      </c:barChart>
      <c:catAx>
        <c:axId val="986287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2126471343"/>
        <c:crosses val="autoZero"/>
        <c:auto val="1"/>
        <c:lblAlgn val="ctr"/>
        <c:lblOffset val="100"/>
        <c:noMultiLvlLbl val="0"/>
      </c:catAx>
      <c:valAx>
        <c:axId val="2126471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986287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Norwegian books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'Ark1'!$B$1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'Ark1'!$A$2:$A$6</c:f>
              <c:strCache>
                <c:ptCount val="5"/>
                <c:pt idx="0">
                  <c:v>Informatikk</c:v>
                </c:pt>
                <c:pt idx="1">
                  <c:v>Everyone</c:v>
                </c:pt>
                <c:pt idx="2">
                  <c:v>Pasta</c:v>
                </c:pt>
                <c:pt idx="3">
                  <c:v>Ciao</c:v>
                </c:pt>
                <c:pt idx="4">
                  <c:v>Norge</c:v>
                </c:pt>
              </c:strCache>
            </c:strRef>
          </c:cat>
          <c:val>
            <c:numRef>
              <c:f>'Ark1'!$B$2:$B$6</c:f>
              <c:numCache>
                <c:formatCode>General</c:formatCode>
                <c:ptCount val="5"/>
                <c:pt idx="0">
                  <c:v>11</c:v>
                </c:pt>
                <c:pt idx="1">
                  <c:v>1</c:v>
                </c:pt>
                <c:pt idx="2">
                  <c:v>6</c:v>
                </c:pt>
                <c:pt idx="3">
                  <c:v>0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44-4639-837D-72604BE3BC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86287055"/>
        <c:axId val="2126471343"/>
      </c:barChart>
      <c:catAx>
        <c:axId val="986287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2126471343"/>
        <c:crosses val="autoZero"/>
        <c:auto val="1"/>
        <c:lblAlgn val="ctr"/>
        <c:lblOffset val="100"/>
        <c:noMultiLvlLbl val="0"/>
      </c:catAx>
      <c:valAx>
        <c:axId val="2126471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986287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English books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'Ark1'!$B$1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'Ark1'!$A$2:$A$6</c:f>
              <c:strCache>
                <c:ptCount val="5"/>
                <c:pt idx="0">
                  <c:v>Informatikk</c:v>
                </c:pt>
                <c:pt idx="1">
                  <c:v>Everyone</c:v>
                </c:pt>
                <c:pt idx="2">
                  <c:v>Pasta</c:v>
                </c:pt>
                <c:pt idx="3">
                  <c:v>Ciao</c:v>
                </c:pt>
                <c:pt idx="4">
                  <c:v>Norge</c:v>
                </c:pt>
              </c:strCache>
            </c:strRef>
          </c:cat>
          <c:val>
            <c:numRef>
              <c:f>'Ark1'!$B$2:$B$6</c:f>
              <c:numCache>
                <c:formatCode>General</c:formatCode>
                <c:ptCount val="5"/>
                <c:pt idx="0">
                  <c:v>0</c:v>
                </c:pt>
                <c:pt idx="1">
                  <c:v>9</c:v>
                </c:pt>
                <c:pt idx="2">
                  <c:v>8</c:v>
                </c:pt>
                <c:pt idx="3">
                  <c:v>4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44-4639-837D-72604BE3BC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86287055"/>
        <c:axId val="2126471343"/>
      </c:barChart>
      <c:catAx>
        <c:axId val="986287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2126471343"/>
        <c:crosses val="autoZero"/>
        <c:auto val="1"/>
        <c:lblAlgn val="ctr"/>
        <c:lblOffset val="100"/>
        <c:noMultiLvlLbl val="0"/>
      </c:catAx>
      <c:valAx>
        <c:axId val="2126471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986287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481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533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3377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5337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244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9265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4945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4168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673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081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315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676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260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146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927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546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109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3917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ergeyj@ifi.uio.n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94F8EEC-23A7-617C-5D5C-401674CAD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nb-NO" b="1" dirty="0" err="1">
                <a:latin typeface="Oswald" panose="00000500000000000000" pitchFamily="2" charset="0"/>
              </a:rPr>
              <a:t>Search</a:t>
            </a:r>
            <a:r>
              <a:rPr lang="nb-NO" b="1" dirty="0">
                <a:latin typeface="Oswald" panose="00000500000000000000" pitchFamily="2" charset="0"/>
              </a:rPr>
              <a:t> Technology – Group 2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FB520AF-9100-A8BF-5920-3FC443B85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>
                <a:solidFill>
                  <a:srgbClr val="484B6A"/>
                </a:solidFill>
                <a:latin typeface="Oswald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sergeyj@ifi.uio.no</a:t>
            </a:r>
            <a:endParaRPr lang="nb-NO" dirty="0">
              <a:solidFill>
                <a:srgbClr val="484B6A"/>
              </a:solidFill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344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To </a:t>
            </a:r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toronto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4ED5F883-271A-E3B5-E70D-B90C341C4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411" y="2096064"/>
            <a:ext cx="3524250" cy="3333750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CFBBAD99-7CEB-6182-B228-592CECE42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90" y="2048439"/>
            <a:ext cx="38862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5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from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toronto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F3B736D-EEF6-BACD-D50A-28403DED6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0912" y="1935921"/>
            <a:ext cx="3819525" cy="3390900"/>
          </a:xfrm>
        </p:spPr>
      </p:pic>
    </p:spTree>
    <p:extLst>
      <p:ext uri="{BB962C8B-B14F-4D97-AF65-F5344CB8AC3E}">
        <p14:creationId xmlns:p14="http://schemas.microsoft.com/office/powerpoint/2010/main" val="192771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from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toronto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3444B59D-199E-99E5-41B8-CDC2A9798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362" y="1935921"/>
            <a:ext cx="34766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1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from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toronto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CE68EB29-5F7E-B39A-7F8A-C8760623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900" y="1935921"/>
            <a:ext cx="47815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1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Today’s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Agenda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 </a:t>
            </a:r>
            <a:r>
              <a:rPr lang="nb-NO" sz="2600" dirty="0" err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trip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b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to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and </a:t>
            </a:r>
            <a:r>
              <a:rPr lang="nb-NO" sz="2600" b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from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Toronto!</a:t>
            </a:r>
            <a:endParaRPr lang="nb-NO" sz="2600" i="0" u="none" strike="noStrike" dirty="0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Naive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Bayes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walkthrough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+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Assignment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E</a:t>
            </a: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Book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of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week</a:t>
            </a: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08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Assignment</a:t>
            </a:r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e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Implementing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a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classifier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for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language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detection</a:t>
            </a:r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lvl="1" fontAlgn="base">
              <a:spcBef>
                <a:spcPts val="1000"/>
              </a:spcBef>
            </a:pP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Naive </a:t>
            </a:r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Bayes</a:t>
            </a:r>
            <a:endParaRPr lang="nb-NO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lvl="1" fontAlgn="base">
              <a:spcBef>
                <a:spcPts val="1000"/>
              </a:spcBef>
            </a:pPr>
            <a:r>
              <a:rPr lang="nb-NO" sz="2400" b="1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naivebayes</a:t>
            </a:r>
            <a:r>
              <a:rPr lang="nb-N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classifier.py</a:t>
            </a:r>
            <a:endParaRPr lang="nb-NO" sz="2400" b="1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94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Naive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bayes</a:t>
            </a:r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??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Machine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learning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algorithm</a:t>
            </a:r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"Naive"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because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it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doesn’t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consider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terms’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position</a:t>
            </a:r>
            <a:endParaRPr lang="nb-NO" sz="24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30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Library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example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We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made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bank from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our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IT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jobs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after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we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graduated</a:t>
            </a:r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Oliver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got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so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rich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he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installed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a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library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in his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home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, pre-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filled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with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books</a:t>
            </a:r>
            <a:endParaRPr lang="nb-NO" sz="24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46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Library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example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One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day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,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he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picks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up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one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of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books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,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but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doesn’t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understand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language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!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But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,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since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his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brain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is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wired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with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Naive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Bayes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,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he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1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can</a:t>
            </a:r>
            <a:r>
              <a:rPr lang="nb-NO" sz="260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make 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a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guess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!</a:t>
            </a:r>
            <a:endParaRPr lang="nb-NO" sz="24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26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The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entire</a:t>
            </a:r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library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His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g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uess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is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based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on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other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books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in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library</a:t>
            </a: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90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countdown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Science Fair</a:t>
            </a:r>
            <a:r>
              <a:rPr lang="nb-NO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topic</a:t>
            </a:r>
            <a:r>
              <a:rPr lang="nb-NO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deadl</a:t>
            </a:r>
            <a:r>
              <a:rPr lang="nb-NO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.	</a:t>
            </a:r>
            <a:r>
              <a:rPr lang="nb-NO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Today</a:t>
            </a:r>
            <a:endParaRPr lang="nb-NO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Toronto				1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day</a:t>
            </a:r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Assignment</a:t>
            </a:r>
            <a:r>
              <a:rPr lang="nb-NO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E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deadline	10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days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(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next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Friday)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Science Fair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		16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days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(just over 2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weeks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)</a:t>
            </a:r>
            <a:endParaRPr lang="nb-NO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Mock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exam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		23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days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(just over 3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weeks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)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Re</a:t>
            </a:r>
            <a:r>
              <a:rPr lang="nb-NO" sz="2600" b="1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al</a:t>
            </a:r>
            <a:r>
              <a:rPr lang="nb-NO" sz="260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exam</a:t>
            </a:r>
            <a:r>
              <a:rPr lang="nb-NO" sz="260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		28 </a:t>
            </a:r>
            <a:r>
              <a:rPr lang="nb-NO" sz="260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days</a:t>
            </a:r>
            <a:r>
              <a:rPr lang="nb-NO" sz="260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(4 </a:t>
            </a:r>
            <a:r>
              <a:rPr lang="nb-NO" sz="260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weeks</a:t>
            </a:r>
            <a:r>
              <a:rPr lang="nb-NO" sz="260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)</a:t>
            </a: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388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The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entire</a:t>
            </a:r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library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He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quickly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opens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all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of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them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and notes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down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their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words</a:t>
            </a:r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marL="0" indent="0" fontAlgn="base">
              <a:buNone/>
            </a:pPr>
            <a:r>
              <a:rPr lang="en-US" sz="2600" b="0" dirty="0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6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sz="26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compute_vocabulary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6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training_set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6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):</a:t>
            </a: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The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entire</a:t>
            </a:r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library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fontAlgn="base"/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Iterate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b="0" dirty="0" err="1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training_set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, </a:t>
            </a:r>
            <a:r>
              <a:rPr lang="nb-NO" sz="2600" b="0" dirty="0" err="1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corpus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, </a:t>
            </a:r>
            <a:r>
              <a:rPr lang="nb-NO" sz="2600" b="0" dirty="0" err="1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, and </a:t>
            </a:r>
            <a:r>
              <a:rPr lang="nb-NO" sz="2600" b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terms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in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fields</a:t>
            </a:r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Add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b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terms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to </a:t>
            </a:r>
            <a:r>
              <a:rPr lang="nb-NO" sz="2600" b="0" dirty="0" err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2600" b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sz="2600" b="0" dirty="0" err="1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vocabulary</a:t>
            </a:r>
            <a:endParaRPr lang="nb-NO" sz="26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796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Computing priors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0" dirty="0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6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sz="26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compute_priors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6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training_set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6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6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6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12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Computing priors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3AD68B35-28DA-23B2-C524-8D1C362E2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95500"/>
            <a:ext cx="10353675" cy="4762500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Oliver’s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library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contains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books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of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3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languages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!</a:t>
            </a:r>
            <a:endParaRPr lang="nb-NO" sz="24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765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Computing priors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3AD68B35-28DA-23B2-C524-8D1C362E2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95500"/>
            <a:ext cx="10353675" cy="4762500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1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13</a:t>
            </a:r>
            <a:r>
              <a:rPr lang="nb-NO" sz="24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4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italian</a:t>
            </a:r>
            <a:r>
              <a:rPr lang="nb-NO" sz="24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4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books</a:t>
            </a:r>
            <a:endParaRPr lang="nb-NO" sz="24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12</a:t>
            </a:r>
            <a:r>
              <a:rPr lang="nb-NO" sz="24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4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norwegian</a:t>
            </a:r>
            <a:r>
              <a:rPr lang="nb-NO" sz="24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4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books</a:t>
            </a:r>
            <a:endParaRPr lang="nb-NO" sz="24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9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english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books</a:t>
            </a:r>
            <a:endParaRPr lang="nb-NO" sz="24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2050" name="Picture 2" descr="Zeno's Conscience - Wikipedia">
            <a:extLst>
              <a:ext uri="{FF2B5EF4-FFF2-40B4-BE49-F238E27FC236}">
                <a16:creationId xmlns:a16="http://schemas.microsoft.com/office/drawing/2014/main" id="{BA496A02-7896-64B6-8EE7-8B42EBF69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399" y="2721428"/>
            <a:ext cx="2148114" cy="322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areopptelling | ARK Bokhandel">
            <a:extLst>
              <a:ext uri="{FF2B5EF4-FFF2-40B4-BE49-F238E27FC236}">
                <a16:creationId xmlns:a16="http://schemas.microsoft.com/office/drawing/2014/main" id="{23056CDC-5815-A479-2B97-7BE5410F8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097" y="2721427"/>
            <a:ext cx="2083301" cy="322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 Strange Case of Dr Jekyll and Mr Hyde and Other Tales of Terror">
            <a:extLst>
              <a:ext uri="{FF2B5EF4-FFF2-40B4-BE49-F238E27FC236}">
                <a16:creationId xmlns:a16="http://schemas.microsoft.com/office/drawing/2014/main" id="{1E59FAC1-D7F3-5D3B-3604-CAE4DECFD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84" y="2721426"/>
            <a:ext cx="2094412" cy="322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771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Computing priors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3AD68B35-28DA-23B2-C524-8D1C362E2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95500"/>
            <a:ext cx="10353675" cy="4762500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Only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based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on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library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,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what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language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is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book?</a:t>
            </a:r>
          </a:p>
          <a:p>
            <a:pPr fontAlgn="base"/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Total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amount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of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books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is 13 + 12 + 9 = 34</a:t>
            </a:r>
          </a:p>
        </p:txBody>
      </p:sp>
    </p:spTree>
    <p:extLst>
      <p:ext uri="{BB962C8B-B14F-4D97-AF65-F5344CB8AC3E}">
        <p14:creationId xmlns:p14="http://schemas.microsoft.com/office/powerpoint/2010/main" val="191827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Computing priors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3AD68B35-28DA-23B2-C524-8D1C362E2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95500"/>
            <a:ext cx="10353675" cy="4762500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13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/ 34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chance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it is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Italian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, so 38%</a:t>
            </a:r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12 / 34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chance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it is Norwegian, so 35%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9 / 34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chance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it is English, so 26%</a:t>
            </a:r>
            <a:endParaRPr lang="nb-NO" sz="24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5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Computing priors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3AD68B35-28DA-23B2-C524-8D1C362E2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95500"/>
            <a:ext cx="10353675" cy="4762500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self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.__priors["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Italian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"] = 0.38</a:t>
            </a:r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self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.__priors["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Norwegian"] = 0.35</a:t>
            </a:r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self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.__priors["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English"] = 0.26</a:t>
            </a:r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959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Computing priors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0" dirty="0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6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sz="26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compute_priors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6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training_set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6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6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6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    # Find the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 amount</a:t>
            </a: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of entries in </a:t>
            </a:r>
            <a:r>
              <a:rPr lang="en-US" sz="2600" dirty="0" err="1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training_set</a:t>
            </a:r>
            <a:endParaRPr lang="en-US" sz="2600" b="0" dirty="0">
              <a:solidFill>
                <a:srgbClr val="B8BB2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   # Calculate the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prior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of each category</a:t>
            </a:r>
            <a:endParaRPr lang="en-US" sz="2600" b="0" dirty="0">
              <a:solidFill>
                <a:srgbClr val="B8BB2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      # Add {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category: prior</a:t>
            </a: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} to </a:t>
            </a:r>
            <a:r>
              <a:rPr lang="en-US" sz="2600" dirty="0" err="1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self.__priors</a:t>
            </a:r>
            <a:endParaRPr lang="en-US" sz="2600" b="0" dirty="0">
              <a:solidFill>
                <a:srgbClr val="B8BB2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7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Computing priors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0" dirty="0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6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sz="26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compute_priors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6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training_set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6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6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6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    #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34</a:t>
            </a:r>
            <a:endParaRPr lang="en-US" sz="2600" dirty="0">
              <a:solidFill>
                <a:srgbClr val="B8BB2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   # Calculate the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prior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of each category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     # Add {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category: prior</a:t>
            </a: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} to </a:t>
            </a:r>
            <a:r>
              <a:rPr lang="en-US" sz="2600" dirty="0" err="1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self.__priors</a:t>
            </a:r>
            <a:endParaRPr lang="en-US" sz="2600" b="0" dirty="0">
              <a:solidFill>
                <a:srgbClr val="B8BB2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5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Today’s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Agenda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trip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to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and </a:t>
            </a:r>
            <a:r>
              <a:rPr lang="nb-NO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from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Toronto!</a:t>
            </a: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Naive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Bayes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walkthrough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+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Assignment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E</a:t>
            </a: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Book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of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week</a:t>
            </a: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464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Computing priors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0" dirty="0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6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sz="26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compute_priors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6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training_set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6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6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6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    #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34</a:t>
            </a:r>
            <a:endParaRPr lang="en-US" sz="2600" dirty="0">
              <a:solidFill>
                <a:srgbClr val="B8BB2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   #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prior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13 / 34</a:t>
            </a:r>
            <a:endParaRPr lang="en-US" sz="2600" dirty="0">
              <a:solidFill>
                <a:srgbClr val="B8BB2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     # Add {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category: prior</a:t>
            </a: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} to </a:t>
            </a:r>
            <a:r>
              <a:rPr lang="en-US" sz="2600" dirty="0" err="1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self.__priors</a:t>
            </a:r>
            <a:endParaRPr lang="en-US" sz="2600" b="0" dirty="0">
              <a:solidFill>
                <a:srgbClr val="B8BB2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92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Computing priors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0" dirty="0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6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sz="26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compute_priors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6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training_set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6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6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6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    #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34</a:t>
            </a:r>
            <a:endParaRPr lang="en-US" sz="2600" b="0" dirty="0">
              <a:solidFill>
                <a:srgbClr val="B8BB2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   #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prior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13 / 34</a:t>
            </a:r>
            <a:endParaRPr lang="en-US" sz="2600" b="0" dirty="0">
              <a:solidFill>
                <a:srgbClr val="B8BB2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     # </a:t>
            </a:r>
            <a:r>
              <a:rPr lang="en-US" sz="2600" b="0" dirty="0" err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self.__priors</a:t>
            </a: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"it"</a:t>
            </a: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prior</a:t>
            </a:r>
            <a:endParaRPr lang="en-US" sz="2600" b="0" dirty="0">
              <a:solidFill>
                <a:srgbClr val="B8BB2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342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"Priors"?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We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call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them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"priors"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because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we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haven’t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looked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at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mystery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book’s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contents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yet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!</a:t>
            </a:r>
            <a:endParaRPr lang="nb-NO" sz="24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490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Computing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posteriors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600" b="0" dirty="0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6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sz="26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compute_posteriors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6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training_set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6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US" sz="26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26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41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Computing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posteriors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We’d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like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our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guesses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to be </a:t>
            </a:r>
            <a:r>
              <a:rPr lang="nb-NO" sz="2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a </a:t>
            </a:r>
            <a:r>
              <a:rPr lang="nb-NO" sz="2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little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more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educated</a:t>
            </a:r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Let’s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look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1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inside</a:t>
            </a:r>
            <a:r>
              <a:rPr lang="nb-NO" sz="260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60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books</a:t>
            </a:r>
            <a:r>
              <a:rPr lang="nb-NO" sz="260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!</a:t>
            </a:r>
            <a:endParaRPr lang="nb-NO" sz="24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481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Computing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posteriors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Our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books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are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easy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to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read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,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they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all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contain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max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5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words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!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1" i="1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Informatikk</a:t>
            </a:r>
            <a:r>
              <a:rPr lang="nb-NO" sz="24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, </a:t>
            </a:r>
            <a:r>
              <a:rPr lang="nb-NO" sz="2400" b="1" i="1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everyone</a:t>
            </a:r>
            <a:r>
              <a:rPr lang="nb-NO" sz="24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, </a:t>
            </a:r>
            <a:r>
              <a:rPr lang="nb-NO" sz="2400" b="1" i="1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pasta</a:t>
            </a:r>
            <a:r>
              <a:rPr lang="nb-NO" sz="24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, </a:t>
            </a:r>
            <a:r>
              <a:rPr lang="nb-NO" sz="2400" b="1" i="1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ciao</a:t>
            </a:r>
            <a:r>
              <a:rPr lang="nb-NO" sz="24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, </a:t>
            </a:r>
            <a:r>
              <a:rPr lang="nb-NO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N</a:t>
            </a:r>
            <a:r>
              <a:rPr lang="nb-NO" sz="2400" b="1" i="1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orge</a:t>
            </a:r>
          </a:p>
        </p:txBody>
      </p:sp>
    </p:spTree>
    <p:extLst>
      <p:ext uri="{BB962C8B-B14F-4D97-AF65-F5344CB8AC3E}">
        <p14:creationId xmlns:p14="http://schemas.microsoft.com/office/powerpoint/2010/main" val="263438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Computing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posteriors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Plassholder for innhold 5">
            <a:extLst>
              <a:ext uri="{FF2B5EF4-FFF2-40B4-BE49-F238E27FC236}">
                <a16:creationId xmlns:a16="http://schemas.microsoft.com/office/drawing/2014/main" id="{4E6000AA-3105-C169-76FC-112B8C27FE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469919"/>
              </p:ext>
            </p:extLst>
          </p:nvPr>
        </p:nvGraphicFramePr>
        <p:xfrm>
          <a:off x="2725471" y="1935921"/>
          <a:ext cx="6730408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9426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Computing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posteriors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Informatikk | 🇮🇹 ) = 0 / 24 = 0</a:t>
            </a:r>
          </a:p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</a:t>
            </a:r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Everyone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| 🇮🇹 )	 = 4 / 24	= 0.17</a:t>
            </a:r>
            <a:endParaRPr lang="nb-NO" sz="2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Pasta | 🇮🇹 ) = 6 / 24		= 0.25</a:t>
            </a:r>
            <a:endParaRPr lang="nb-NO" sz="2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</a:t>
            </a:r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Ciao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| 🇮🇹 ) = 13 / 24		= 0.54</a:t>
            </a:r>
            <a:endParaRPr lang="nb-NO" sz="2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Norge | 🇮🇹 ) = 1 / 24		= 0.04</a:t>
            </a:r>
            <a:endParaRPr lang="nb-NO" sz="2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A7784D5-1947-4A6C-A84D-4845AB0AF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914" y="2779939"/>
            <a:ext cx="1835604" cy="18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8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Computing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posteriors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Plassholder for innhold 5">
            <a:extLst>
              <a:ext uri="{FF2B5EF4-FFF2-40B4-BE49-F238E27FC236}">
                <a16:creationId xmlns:a16="http://schemas.microsoft.com/office/drawing/2014/main" id="{4E6000AA-3105-C169-76FC-112B8C27FE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565863"/>
              </p:ext>
            </p:extLst>
          </p:nvPr>
        </p:nvGraphicFramePr>
        <p:xfrm>
          <a:off x="2725471" y="1935921"/>
          <a:ext cx="6730408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8425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Computing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posteriors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Informatikk | 🇳🇴 ) = 11 / 23 = 0.48</a:t>
            </a:r>
          </a:p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</a:t>
            </a:r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Everyone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| 🇳🇴 ) = 1 / 23	= 0.04</a:t>
            </a:r>
            <a:endParaRPr lang="nb-NO" sz="2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Pasta | 🇳🇴 ) = 6 / 23		= 0.26</a:t>
            </a:r>
            <a:endParaRPr lang="nb-NO" sz="2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</a:t>
            </a:r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Ciao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| 🇳🇴 ) = 0 / 23		= 0</a:t>
            </a:r>
            <a:endParaRPr lang="nb-NO" sz="2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Norge | 🇳🇴 ) = 5 / 23		= 0.22</a:t>
            </a:r>
            <a:endParaRPr lang="nb-NO" sz="2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7C5697B-C407-0F59-5962-FEA187B14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913" y="2779940"/>
            <a:ext cx="1835603" cy="183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4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toronto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ca. 6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days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in Toronto!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ca. 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1</a:t>
            </a:r>
            <a:r>
              <a:rPr lang="nb-NO" sz="26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½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days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on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planes/in airports :)))</a:t>
            </a:r>
          </a:p>
        </p:txBody>
      </p:sp>
    </p:spTree>
    <p:extLst>
      <p:ext uri="{BB962C8B-B14F-4D97-AF65-F5344CB8AC3E}">
        <p14:creationId xmlns:p14="http://schemas.microsoft.com/office/powerpoint/2010/main" val="40995314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Computing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posteriors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Plassholder for innhold 5">
            <a:extLst>
              <a:ext uri="{FF2B5EF4-FFF2-40B4-BE49-F238E27FC236}">
                <a16:creationId xmlns:a16="http://schemas.microsoft.com/office/drawing/2014/main" id="{4E6000AA-3105-C169-76FC-112B8C27FE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623275"/>
              </p:ext>
            </p:extLst>
          </p:nvPr>
        </p:nvGraphicFramePr>
        <p:xfrm>
          <a:off x="2725471" y="1935921"/>
          <a:ext cx="6730408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3878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Computing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posteriors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Informatikk | 🇬🇧 ) = 0 / 21 = 0</a:t>
            </a:r>
          </a:p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</a:t>
            </a:r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Everyone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| 🇬🇧 ) = 9 / 21	= 0.43</a:t>
            </a:r>
            <a:endParaRPr lang="nb-NO" sz="2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Pasta | 🇬🇧 ) = 8 / 21		= 0.38</a:t>
            </a:r>
            <a:endParaRPr lang="nb-NO" sz="2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</a:t>
            </a:r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Ciao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| 🇬🇧 ) = 4 / 21		= 0.19</a:t>
            </a:r>
            <a:endParaRPr lang="nb-NO" sz="2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Norge | 🇬🇧 ) = 0 / 21		= 0</a:t>
            </a:r>
            <a:endParaRPr lang="nb-NO" sz="2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A3512E8E-0DF3-31A6-9B92-F91391C1C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912" y="2779940"/>
            <a:ext cx="1835603" cy="183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2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Computing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posteriors</a:t>
            </a:r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(it)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600" dirty="0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60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sz="260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compute_posteriors</a:t>
            </a:r>
            <a:r>
              <a:rPr lang="en-US" sz="260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60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60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training_set</a:t>
            </a:r>
            <a:r>
              <a:rPr lang="en-US" sz="260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60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US" sz="260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260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   # Iterate each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corpus 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sz="2600" dirty="0" err="1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training_set</a:t>
            </a:r>
            <a:endParaRPr lang="en-US" sz="2600" dirty="0">
              <a:solidFill>
                <a:srgbClr val="B8BB2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     # Get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all terms</a:t>
            </a: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per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category</a:t>
            </a:r>
            <a:endParaRPr lang="en-US" sz="2600" b="0" dirty="0">
              <a:solidFill>
                <a:srgbClr val="B8BB2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     # Add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 term </a:t>
            </a:r>
            <a:r>
              <a:rPr lang="en-US" sz="2600" dirty="0" err="1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US" sz="2600" dirty="0" err="1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self.__denominators</a:t>
            </a:r>
            <a:endParaRPr lang="en-US" sz="2600" dirty="0">
              <a:solidFill>
                <a:srgbClr val="B8BB2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     # Add {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term</a:t>
            </a: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probability </a:t>
            </a: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} to </a:t>
            </a:r>
            <a:r>
              <a:rPr lang="en-US" sz="2600" dirty="0" err="1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self.__conditionals</a:t>
            </a:r>
            <a:endParaRPr lang="en-US" sz="2600" dirty="0">
              <a:solidFill>
                <a:srgbClr val="B8BB2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10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Computing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posteriors</a:t>
            </a:r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(it)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600" dirty="0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60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sz="260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compute_posteriors</a:t>
            </a:r>
            <a:r>
              <a:rPr lang="en-US" sz="260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60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60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training_set</a:t>
            </a:r>
            <a:r>
              <a:rPr lang="en-US" sz="260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60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US" sz="260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260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   # Iterate each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corpus 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sz="2600" dirty="0" err="1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training_set</a:t>
            </a:r>
            <a:endParaRPr lang="en-US" sz="2600" dirty="0">
              <a:solidFill>
                <a:srgbClr val="B8BB2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# Everyone</a:t>
            </a:r>
            <a:r>
              <a:rPr lang="en-US" sz="2600" baseline="300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 Pasta</a:t>
            </a:r>
            <a:r>
              <a:rPr lang="en-US" sz="2600" baseline="300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 Ciao</a:t>
            </a:r>
            <a:r>
              <a:rPr lang="en-US" sz="2600" baseline="300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 Norge</a:t>
            </a:r>
            <a:r>
              <a:rPr lang="en-US" sz="2600" baseline="300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600" b="0" baseline="30000" dirty="0">
              <a:solidFill>
                <a:srgbClr val="B8BB2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     # Add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 term </a:t>
            </a:r>
            <a:r>
              <a:rPr lang="en-US" sz="2600" dirty="0" err="1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US" sz="2600" dirty="0" err="1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self.__denominators</a:t>
            </a:r>
            <a:endParaRPr lang="en-US" sz="2600" dirty="0">
              <a:solidFill>
                <a:srgbClr val="B8BB2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     # Add {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term</a:t>
            </a: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probability </a:t>
            </a: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} to </a:t>
            </a:r>
            <a:r>
              <a:rPr lang="en-US" sz="2600" dirty="0" err="1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self.__conditionals</a:t>
            </a:r>
            <a:endParaRPr lang="en-US" sz="2600" dirty="0">
              <a:solidFill>
                <a:srgbClr val="B8BB2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251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Computing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posteriors</a:t>
            </a:r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(it)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600" dirty="0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60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sz="260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compute_posteriors</a:t>
            </a:r>
            <a:r>
              <a:rPr lang="en-US" sz="260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60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60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training_set</a:t>
            </a:r>
            <a:r>
              <a:rPr lang="en-US" sz="260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60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US" sz="260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260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   # Iterate each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corpus 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sz="2600" dirty="0" err="1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training_set</a:t>
            </a:r>
            <a:endParaRPr lang="en-US" sz="2600" dirty="0">
              <a:solidFill>
                <a:srgbClr val="B8BB2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# Everyone</a:t>
            </a:r>
            <a:r>
              <a:rPr lang="en-US" sz="2600" baseline="300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 Pasta</a:t>
            </a:r>
            <a:r>
              <a:rPr lang="en-US" sz="2600" baseline="300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 Ciao</a:t>
            </a:r>
            <a:r>
              <a:rPr lang="en-US" sz="2600" baseline="300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 Norge</a:t>
            </a:r>
            <a:r>
              <a:rPr lang="en-US" sz="2600" baseline="300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600" b="0" baseline="30000" dirty="0">
              <a:solidFill>
                <a:srgbClr val="B8BB2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     # </a:t>
            </a:r>
            <a:r>
              <a:rPr lang="en-US" sz="2600" dirty="0" err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self.__denominators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["It"]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24</a:t>
            </a:r>
            <a:endParaRPr lang="en-US" sz="2600" dirty="0">
              <a:solidFill>
                <a:srgbClr val="B8BB2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     # Add {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term</a:t>
            </a: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probability </a:t>
            </a: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} to </a:t>
            </a:r>
            <a:r>
              <a:rPr lang="en-US" sz="2600" dirty="0" err="1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self.__conditionals</a:t>
            </a:r>
            <a:endParaRPr lang="en-US" sz="2600" dirty="0">
              <a:solidFill>
                <a:srgbClr val="B8BB2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869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Computing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posteriors</a:t>
            </a:r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(it)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99053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600" dirty="0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60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sz="260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compute_posteriors</a:t>
            </a:r>
            <a:r>
              <a:rPr lang="en-US" sz="260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60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60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training_set</a:t>
            </a:r>
            <a:r>
              <a:rPr lang="en-US" sz="260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60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US" sz="260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260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   # Iterate each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corpus 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sz="2600" dirty="0" err="1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training_set</a:t>
            </a:r>
            <a:endParaRPr lang="en-US" sz="2600" dirty="0">
              <a:solidFill>
                <a:srgbClr val="B8BB2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# Everyone</a:t>
            </a:r>
            <a:r>
              <a:rPr lang="en-US" sz="2600" baseline="300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 Pasta</a:t>
            </a:r>
            <a:r>
              <a:rPr lang="en-US" sz="2600" baseline="300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 Ciao</a:t>
            </a:r>
            <a:r>
              <a:rPr lang="en-US" sz="2600" baseline="300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 Norge</a:t>
            </a:r>
            <a:r>
              <a:rPr lang="en-US" sz="2600" baseline="300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600" b="0" baseline="30000" dirty="0">
              <a:solidFill>
                <a:srgbClr val="B8BB2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     # </a:t>
            </a:r>
            <a:r>
              <a:rPr lang="en-US" sz="2600" dirty="0" err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self.__denominators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["It"]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24</a:t>
            </a:r>
            <a:endParaRPr lang="en-US" sz="2600" dirty="0">
              <a:solidFill>
                <a:srgbClr val="B8BB2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     # </a:t>
            </a:r>
            <a:r>
              <a:rPr lang="en-US" sz="2600" dirty="0" err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self.__conditionals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["it"]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everyone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4/24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}</a:t>
            </a:r>
            <a:b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     # </a:t>
            </a:r>
            <a:r>
              <a:rPr lang="en-US" sz="2600" dirty="0" err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self.__conditionals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["it"]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pasta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6/24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}</a:t>
            </a:r>
            <a:b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     # </a:t>
            </a:r>
            <a:r>
              <a:rPr lang="en-US" sz="2600" dirty="0" err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self.__conditionals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["it"]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ciao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13/24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}</a:t>
            </a:r>
            <a:b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     # </a:t>
            </a:r>
            <a:r>
              <a:rPr lang="en-US" sz="2600" dirty="0" err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self.__conditionals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["it"]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norge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6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1/24</a:t>
            </a:r>
            <a:r>
              <a:rPr lang="en-US" sz="260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2817922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Computing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posteriors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Time to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check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out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mystery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book!</a:t>
            </a:r>
            <a:endParaRPr lang="nb-NO" sz="24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4" name="Picture 2" descr="Open Book Antique Images – Browse 63,670 Stock Photos, Vectors, and Video |  Adobe Stock">
            <a:extLst>
              <a:ext uri="{FF2B5EF4-FFF2-40B4-BE49-F238E27FC236}">
                <a16:creationId xmlns:a16="http://schemas.microsoft.com/office/drawing/2014/main" id="{72F21505-D779-757C-AD09-8DB615C27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11" b="90000" l="9848" r="89962">
                        <a14:foregroundMark x1="44508" y1="8611" x2="20455" y2="1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45" y="1899880"/>
            <a:ext cx="7271910" cy="495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66F844B0-5903-E8A8-66A9-D32EB252EA0B}"/>
              </a:ext>
            </a:extLst>
          </p:cNvPr>
          <p:cNvSpPr txBox="1"/>
          <p:nvPr/>
        </p:nvSpPr>
        <p:spPr>
          <a:xfrm>
            <a:off x="3601652" y="2604471"/>
            <a:ext cx="2091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>
                <a:solidFill>
                  <a:schemeClr val="bg1"/>
                </a:solidFill>
              </a:rPr>
              <a:t>Ciao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everyone</a:t>
            </a:r>
            <a:r>
              <a:rPr lang="nb-NO" dirty="0">
                <a:solidFill>
                  <a:schemeClr val="bg1"/>
                </a:solidFill>
              </a:rPr>
              <a:t>!</a:t>
            </a:r>
          </a:p>
          <a:p>
            <a:endParaRPr lang="nb-NO" dirty="0">
              <a:solidFill>
                <a:schemeClr val="bg1"/>
              </a:solidFill>
            </a:endParaRPr>
          </a:p>
          <a:p>
            <a:r>
              <a:rPr lang="nb-NO" dirty="0">
                <a:solidFill>
                  <a:schemeClr val="bg1"/>
                </a:solidFill>
              </a:rPr>
              <a:t>- Pasta</a:t>
            </a:r>
          </a:p>
        </p:txBody>
      </p:sp>
    </p:spTree>
    <p:extLst>
      <p:ext uri="{BB962C8B-B14F-4D97-AF65-F5344CB8AC3E}">
        <p14:creationId xmlns:p14="http://schemas.microsoft.com/office/powerpoint/2010/main" val="63371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Computing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posteriors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fontAlgn="base"/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self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.__priors["</a:t>
            </a:r>
            <a:r>
              <a:rPr lang="nb-NO" sz="24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Italian</a:t>
            </a:r>
            <a:r>
              <a:rPr lang="nb-NO" sz="24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"] = 0.38</a:t>
            </a:r>
            <a:endParaRPr lang="nb-NO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</a:t>
            </a:r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Ciao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| 🇮🇹 ) = 0.54</a:t>
            </a:r>
          </a:p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</a:t>
            </a:r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Everyone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| 🇮🇹 )	 = 0.17</a:t>
            </a:r>
            <a:endParaRPr lang="nb-NO" sz="2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Pasta | 🇮🇹 ) = 0.25</a:t>
            </a:r>
            <a:endParaRPr lang="nb-NO" sz="2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A7784D5-1947-4A6C-A84D-4845AB0AF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914" y="2779939"/>
            <a:ext cx="1835604" cy="18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982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Computing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posteriors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fontAlgn="base"/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Italian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probability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4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= 0.38 x 0.54 x 0.17 x 0.25 = </a:t>
            </a:r>
            <a:r>
              <a:rPr lang="nb-NO" sz="2400" b="1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0.0087</a:t>
            </a:r>
            <a:endParaRPr lang="nb-N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A7784D5-1947-4A6C-A84D-4845AB0AF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914" y="2779939"/>
            <a:ext cx="1835604" cy="18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321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Computing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posteriors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fontAlgn="base"/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self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.__priors["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Norwegian"] = 0.35</a:t>
            </a:r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</a:t>
            </a:r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Ciao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| 🇳🇴 ) = 0</a:t>
            </a:r>
            <a:endParaRPr lang="nb-NO" sz="2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</a:t>
            </a:r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Everyone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| 🇳🇴 ) = 0.04</a:t>
            </a:r>
            <a:endParaRPr lang="nb-NO" sz="2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Pasta | 🇳🇴 ) = 0.26</a:t>
            </a:r>
            <a:endParaRPr lang="nb-NO" sz="2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7C5697B-C407-0F59-5962-FEA187B14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913" y="2779940"/>
            <a:ext cx="1835603" cy="183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To </a:t>
            </a:r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toronto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BD555418-7AAE-C48A-BB85-21B44B6C2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975" y="2096064"/>
            <a:ext cx="35814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430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Computing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posteriors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fontAlgn="base"/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Norwegian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probability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= 0.35 x 0 x 0.04 x 0.26 = </a:t>
            </a:r>
            <a:r>
              <a:rPr lang="nb-NO" sz="2600" b="1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0</a:t>
            </a:r>
            <a:endParaRPr lang="nb-NO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7C5697B-C407-0F59-5962-FEA187B14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913" y="2779940"/>
            <a:ext cx="1835603" cy="183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084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Computing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posteriors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fontAlgn="base"/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self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.__priors["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English"] = 0.26</a:t>
            </a:r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</a:t>
            </a:r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Ciao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| 🇬🇧 ) = 0.19</a:t>
            </a:r>
            <a:endParaRPr lang="nb-NO" sz="2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</a:t>
            </a:r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Everyone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| 🇬🇧 ) = 0.43</a:t>
            </a:r>
            <a:endParaRPr lang="nb-NO" sz="2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Pasta | 🇬🇧 ) = 0.38</a:t>
            </a:r>
            <a:endParaRPr lang="nb-NO" sz="2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A3512E8E-0DF3-31A6-9B92-F91391C1C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912" y="2779940"/>
            <a:ext cx="1835603" cy="183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116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Computing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posteriors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fontAlgn="base"/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English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probability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= 0.26 x 0.19 x 0.43 x 0.38 = </a:t>
            </a:r>
            <a:r>
              <a:rPr lang="nb-NO" sz="2600" b="1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0.008</a:t>
            </a:r>
            <a:endParaRPr lang="nb-NO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A3512E8E-0DF3-31A6-9B92-F91391C1C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912" y="2779940"/>
            <a:ext cx="1835603" cy="183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571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And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the</a:t>
            </a:r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winner</a:t>
            </a:r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is…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fontAlgn="base"/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Italian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probability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= 0.38 x 0.54 x 0.17 x 0.25    = 0.0087</a:t>
            </a:r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English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probability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= 0.26 x 0.19 x 0.43 x 0.38  = 0.0080</a:t>
            </a:r>
          </a:p>
          <a:p>
            <a:pPr fontAlgn="base"/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Norwegian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probability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= 0.35 x 0 x 0.04 x 0.26 = 0.0000</a:t>
            </a:r>
          </a:p>
          <a:p>
            <a:pPr fontAlgn="base"/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7D2FBC8A-5B42-02EE-4B53-27A35E92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873" y="4151539"/>
            <a:ext cx="1835604" cy="18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9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Today’s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Agenda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 </a:t>
            </a:r>
            <a:r>
              <a:rPr lang="nb-NO" sz="2600" dirty="0" err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trip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b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to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and </a:t>
            </a:r>
            <a:r>
              <a:rPr lang="nb-NO" sz="2600" b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from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Toronto!</a:t>
            </a:r>
            <a:endParaRPr lang="nb-NO" sz="2600" i="0" u="none" strike="noStrike" dirty="0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Naive </a:t>
            </a:r>
            <a:r>
              <a:rPr lang="nb-NO" sz="2600" dirty="0" err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Bayes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walkthrough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+ </a:t>
            </a:r>
            <a:r>
              <a:rPr lang="nb-NO" sz="2600" dirty="0" err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Assignment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E</a:t>
            </a:r>
            <a:endParaRPr lang="nb-NO" sz="2600" i="0" u="none" strike="noStrike" dirty="0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Book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of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week</a:t>
            </a: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508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book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of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the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week</a:t>
            </a:r>
            <a:endParaRPr lang="nb-NO" sz="6000" dirty="0">
              <a:solidFill>
                <a:srgbClr val="484B6A"/>
              </a:solidFill>
            </a:endParaRPr>
          </a:p>
        </p:txBody>
      </p:sp>
      <p:pic>
        <p:nvPicPr>
          <p:cNvPr id="1026" name="Picture 2" descr="Maskiner som tenker av Inga Strümke - Kagge Forlag">
            <a:extLst>
              <a:ext uri="{FF2B5EF4-FFF2-40B4-BE49-F238E27FC236}">
                <a16:creationId xmlns:a16="http://schemas.microsoft.com/office/drawing/2014/main" id="{CD3C5873-B58E-33BB-E90C-C4B68DA12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185" y="1935921"/>
            <a:ext cx="2735229" cy="425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b="1" i="0" u="none" strike="noStrike" dirty="0">
                <a:effectLst/>
                <a:latin typeface="Work Sans" panose="020F0502020204030204" pitchFamily="2" charset="0"/>
              </a:rPr>
              <a:t>Maskiner som tenker</a:t>
            </a:r>
          </a:p>
          <a:p>
            <a:pPr lvl="1" fontAlgn="base">
              <a:spcBef>
                <a:spcPts val="1000"/>
              </a:spcBef>
            </a:pPr>
            <a:r>
              <a:rPr lang="nb-NO" sz="2200" dirty="0">
                <a:latin typeface="Work Sans" panose="020F0502020204030204" pitchFamily="2" charset="0"/>
              </a:rPr>
              <a:t>Inga </a:t>
            </a:r>
            <a:r>
              <a:rPr lang="nb-NO" sz="2200" dirty="0" err="1">
                <a:latin typeface="Work Sans" panose="020F0502020204030204" pitchFamily="2" charset="0"/>
              </a:rPr>
              <a:t>Strümke</a:t>
            </a:r>
            <a:endParaRPr lang="nb-NO" sz="2200" b="0" i="0" u="none" strike="noStrike" dirty="0">
              <a:effectLst/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latin typeface="Work Sans" panose="020F0502020204030204" pitchFamily="2" charset="0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3600" b="0" i="0" u="none" strike="noStrike" dirty="0" err="1">
                <a:effectLst/>
                <a:latin typeface="Work Sans" panose="020F0502020204030204" pitchFamily="2" charset="0"/>
              </a:rPr>
              <a:t>Why</a:t>
            </a:r>
            <a:r>
              <a:rPr lang="nb-NO" sz="3600" b="0" i="0" u="none" strike="noStrike" dirty="0">
                <a:effectLst/>
                <a:latin typeface="Work Sans" panose="020F0502020204030204" pitchFamily="2" charset="0"/>
              </a:rPr>
              <a:t>?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latin typeface="Work Sans" panose="020F0502020204030204" pitchFamily="2" charset="0"/>
              </a:rPr>
              <a:t>Curious</a:t>
            </a:r>
            <a:r>
              <a:rPr lang="nb-NO" sz="2400" dirty="0">
                <a:latin typeface="Work Sans" panose="020F0502020204030204" pitchFamily="2" charset="0"/>
              </a:rPr>
              <a:t> </a:t>
            </a:r>
            <a:r>
              <a:rPr lang="nb-NO" sz="2400" dirty="0" err="1">
                <a:latin typeface="Work Sans" panose="020F0502020204030204" pitchFamily="2" charset="0"/>
              </a:rPr>
              <a:t>pessimism</a:t>
            </a:r>
            <a:endParaRPr lang="nb-NO" sz="2400" dirty="0"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latin typeface="Work Sans" panose="020F0502020204030204" pitchFamily="2" charset="0"/>
              </a:rPr>
              <a:t>Inga </a:t>
            </a:r>
            <a:r>
              <a:rPr lang="nb-NO" sz="2400" dirty="0" err="1">
                <a:latin typeface="Work Sans" panose="020F0502020204030204" pitchFamily="2" charset="0"/>
              </a:rPr>
              <a:t>Strümke</a:t>
            </a:r>
            <a:r>
              <a:rPr lang="nb-NO" sz="2400" dirty="0">
                <a:latin typeface="Work Sans" panose="020F0502020204030204" pitchFamily="2" charset="0"/>
              </a:rPr>
              <a:t> </a:t>
            </a:r>
            <a:r>
              <a:rPr lang="nb-NO" sz="2400" dirty="0" err="1">
                <a:latin typeface="Work Sans" panose="020F0502020204030204" pitchFamily="2" charset="0"/>
              </a:rPr>
              <a:t>was</a:t>
            </a:r>
            <a:r>
              <a:rPr lang="nb-NO" sz="2400" dirty="0">
                <a:latin typeface="Work Sans" panose="020F0502020204030204" pitchFamily="2" charset="0"/>
              </a:rPr>
              <a:t> </a:t>
            </a:r>
            <a:r>
              <a:rPr lang="nb-NO" sz="2400" dirty="0" err="1">
                <a:latin typeface="Work Sans" panose="020F0502020204030204" pitchFamily="2" charset="0"/>
              </a:rPr>
              <a:t>funny</a:t>
            </a:r>
            <a:r>
              <a:rPr lang="nb-NO" sz="2400" dirty="0">
                <a:latin typeface="Work Sans" panose="020F0502020204030204" pitchFamily="2" charset="0"/>
              </a:rPr>
              <a:t> </a:t>
            </a:r>
            <a:r>
              <a:rPr lang="nb-NO" sz="2400" dirty="0" err="1">
                <a:latin typeface="Work Sans" panose="020F0502020204030204" pitchFamily="2" charset="0"/>
              </a:rPr>
              <a:t>on</a:t>
            </a:r>
            <a:r>
              <a:rPr lang="nb-NO" sz="2400" dirty="0">
                <a:latin typeface="Work Sans" panose="020F0502020204030204" pitchFamily="2" charset="0"/>
              </a:rPr>
              <a:t> Nytt </a:t>
            </a:r>
            <a:r>
              <a:rPr lang="nb-NO" sz="2400">
                <a:latin typeface="Work Sans" panose="020F0502020204030204" pitchFamily="2" charset="0"/>
              </a:rPr>
              <a:t>på Nytt</a:t>
            </a:r>
            <a:endParaRPr lang="nb-NO" sz="2400" dirty="0"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1506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Today’s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Agenda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 </a:t>
            </a:r>
            <a:r>
              <a:rPr lang="nb-NO" sz="2600" dirty="0" err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trip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b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to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and </a:t>
            </a:r>
            <a:r>
              <a:rPr lang="nb-NO" sz="2600" b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from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Toronto!</a:t>
            </a:r>
            <a:endParaRPr lang="nb-NO" sz="2600" i="0" u="none" strike="noStrike" dirty="0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Naive </a:t>
            </a:r>
            <a:r>
              <a:rPr lang="nb-NO" sz="2600" dirty="0" err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Bayes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walkthrough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+ </a:t>
            </a:r>
            <a:r>
              <a:rPr lang="nb-NO" sz="2600" dirty="0" err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Assignment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E</a:t>
            </a:r>
            <a:endParaRPr lang="nb-NO" sz="2600" i="0" u="none" strike="noStrike" dirty="0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600" i="0" u="none" strike="noStrike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Book </a:t>
            </a:r>
            <a:r>
              <a:rPr lang="nb-NO" sz="2600" i="0" u="none" strike="noStrike" dirty="0" err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of</a:t>
            </a:r>
            <a:r>
              <a:rPr lang="nb-NO" sz="2600" i="0" u="none" strike="noStrike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600" i="0" u="none" strike="noStrike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week</a:t>
            </a:r>
            <a:endParaRPr lang="nb-NO" sz="2600" i="0" u="none" strike="noStrike" dirty="0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92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To </a:t>
            </a:r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toronto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98420F2-801E-6EFB-5196-A3CD46C33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575" y="2096064"/>
            <a:ext cx="38862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2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To </a:t>
            </a:r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toronto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1C721558-0E06-521E-D1B2-B760CA9E0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62" y="2096064"/>
            <a:ext cx="99536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5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To </a:t>
            </a:r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toronto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C7315EE5-98F2-FE3F-96A3-4F77008CB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6064"/>
            <a:ext cx="12192000" cy="23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8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To </a:t>
            </a:r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toronto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4ED5F883-271A-E3B5-E70D-B90C341C4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550" y="2096064"/>
            <a:ext cx="35242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94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Gråton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4018</TotalTime>
  <Words>1452</Words>
  <Application>Microsoft Office PowerPoint</Application>
  <PresentationFormat>Widescreen</PresentationFormat>
  <Paragraphs>192</Paragraphs>
  <Slides>56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56</vt:i4>
      </vt:variant>
    </vt:vector>
  </HeadingPairs>
  <TitlesOfParts>
    <vt:vector size="63" baseType="lpstr">
      <vt:lpstr>Arial</vt:lpstr>
      <vt:lpstr>Bookman Old Style</vt:lpstr>
      <vt:lpstr>Consolas</vt:lpstr>
      <vt:lpstr>Oswald</vt:lpstr>
      <vt:lpstr>Rockwell</vt:lpstr>
      <vt:lpstr>Work Sans</vt:lpstr>
      <vt:lpstr>Damask</vt:lpstr>
      <vt:lpstr>Search Technology – Group 2</vt:lpstr>
      <vt:lpstr>countdown</vt:lpstr>
      <vt:lpstr>Today’s Agenda</vt:lpstr>
      <vt:lpstr>toronto</vt:lpstr>
      <vt:lpstr>To toronto</vt:lpstr>
      <vt:lpstr>To toronto</vt:lpstr>
      <vt:lpstr>To toronto</vt:lpstr>
      <vt:lpstr>To toronto</vt:lpstr>
      <vt:lpstr>To toronto</vt:lpstr>
      <vt:lpstr>To toronto</vt:lpstr>
      <vt:lpstr>from toronto</vt:lpstr>
      <vt:lpstr>from toronto</vt:lpstr>
      <vt:lpstr>from toronto</vt:lpstr>
      <vt:lpstr>Today’s Agenda</vt:lpstr>
      <vt:lpstr>Assignment e</vt:lpstr>
      <vt:lpstr>Naive bayes??</vt:lpstr>
      <vt:lpstr>Library example</vt:lpstr>
      <vt:lpstr>Library example</vt:lpstr>
      <vt:lpstr>The entire library</vt:lpstr>
      <vt:lpstr>The entire library</vt:lpstr>
      <vt:lpstr>The entire library</vt:lpstr>
      <vt:lpstr>Computing priors</vt:lpstr>
      <vt:lpstr>Computing priors</vt:lpstr>
      <vt:lpstr>Computing priors</vt:lpstr>
      <vt:lpstr>Computing priors</vt:lpstr>
      <vt:lpstr>Computing priors</vt:lpstr>
      <vt:lpstr>Computing priors</vt:lpstr>
      <vt:lpstr>Computing priors</vt:lpstr>
      <vt:lpstr>Computing priors</vt:lpstr>
      <vt:lpstr>Computing priors</vt:lpstr>
      <vt:lpstr>Computing priors</vt:lpstr>
      <vt:lpstr>"Priors"?</vt:lpstr>
      <vt:lpstr>Computing posteriors</vt:lpstr>
      <vt:lpstr>Computing posteriors</vt:lpstr>
      <vt:lpstr>Computing posteriors</vt:lpstr>
      <vt:lpstr>Computing posteriors</vt:lpstr>
      <vt:lpstr>Computing posteriors</vt:lpstr>
      <vt:lpstr>Computing posteriors</vt:lpstr>
      <vt:lpstr>Computing posteriors</vt:lpstr>
      <vt:lpstr>Computing posteriors</vt:lpstr>
      <vt:lpstr>Computing posteriors</vt:lpstr>
      <vt:lpstr>Computing posteriors (it)</vt:lpstr>
      <vt:lpstr>Computing posteriors (it)</vt:lpstr>
      <vt:lpstr>Computing posteriors (it)</vt:lpstr>
      <vt:lpstr>Computing posteriors (it)</vt:lpstr>
      <vt:lpstr>Computing posteriors</vt:lpstr>
      <vt:lpstr>Computing posteriors</vt:lpstr>
      <vt:lpstr>Computing posteriors</vt:lpstr>
      <vt:lpstr>Computing posteriors</vt:lpstr>
      <vt:lpstr>Computing posteriors</vt:lpstr>
      <vt:lpstr>Computing posteriors</vt:lpstr>
      <vt:lpstr>Computing posteriors</vt:lpstr>
      <vt:lpstr>And the winner is…</vt:lpstr>
      <vt:lpstr>Today’s Agenda</vt:lpstr>
      <vt:lpstr>book of the week</vt:lpstr>
      <vt:lpstr>Today’s 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Technology – Group 2</dc:title>
  <dc:creator>sergeyj@student.matnat.uio.no</dc:creator>
  <cp:lastModifiedBy>Sergey Jakobsen</cp:lastModifiedBy>
  <cp:revision>30</cp:revision>
  <dcterms:created xsi:type="dcterms:W3CDTF">2023-10-28T17:16:19Z</dcterms:created>
  <dcterms:modified xsi:type="dcterms:W3CDTF">2023-11-20T15:31:16Z</dcterms:modified>
</cp:coreProperties>
</file>