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260" r:id="rId3"/>
    <p:sldId id="259" r:id="rId4"/>
    <p:sldId id="258" r:id="rId5"/>
    <p:sldId id="325" r:id="rId6"/>
    <p:sldId id="270" r:id="rId7"/>
    <p:sldId id="290" r:id="rId8"/>
    <p:sldId id="317" r:id="rId9"/>
    <p:sldId id="318" r:id="rId10"/>
    <p:sldId id="320" r:id="rId11"/>
    <p:sldId id="319" r:id="rId12"/>
    <p:sldId id="326" r:id="rId13"/>
    <p:sldId id="321" r:id="rId14"/>
    <p:sldId id="324" r:id="rId15"/>
    <p:sldId id="327" r:id="rId16"/>
    <p:sldId id="328" r:id="rId17"/>
    <p:sldId id="289" r:id="rId18"/>
    <p:sldId id="298" r:id="rId19"/>
    <p:sldId id="300" r:id="rId20"/>
    <p:sldId id="311" r:id="rId21"/>
    <p:sldId id="299" r:id="rId22"/>
    <p:sldId id="305" r:id="rId23"/>
    <p:sldId id="274" r:id="rId24"/>
    <p:sldId id="278" r:id="rId25"/>
    <p:sldId id="301" r:id="rId26"/>
    <p:sldId id="302" r:id="rId27"/>
    <p:sldId id="303" r:id="rId28"/>
    <p:sldId id="304" r:id="rId29"/>
    <p:sldId id="291" r:id="rId30"/>
    <p:sldId id="293" r:id="rId31"/>
    <p:sldId id="267" r:id="rId32"/>
    <p:sldId id="309" r:id="rId33"/>
    <p:sldId id="292" r:id="rId34"/>
    <p:sldId id="330" r:id="rId35"/>
    <p:sldId id="331" r:id="rId36"/>
    <p:sldId id="332" r:id="rId37"/>
    <p:sldId id="281" r:id="rId38"/>
  </p:sldIdLst>
  <p:sldSz cx="12192000" cy="6858000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/>
  </p:normalViewPr>
  <p:slideViewPr>
    <p:cSldViewPr snapToGrid="0" snapToObjects="1" showGuides="1">
      <p:cViewPr varScale="1">
        <p:scale>
          <a:sx n="82" d="100"/>
          <a:sy n="82" d="100"/>
        </p:scale>
        <p:origin x="760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1F681-A3BA-B442-8906-8C23FF0DE42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2C1FE-8D2E-D648-AFDE-48F3709A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54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CBA67-5AB8-FA4B-9303-7DF5641C0E4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304E0-1E79-0B4A-9DC2-EBC686D31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304E0-1E79-0B4A-9DC2-EBC686D311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5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304E0-1E79-0B4A-9DC2-EBC686D311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9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304E0-1E79-0B4A-9DC2-EBC686D311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9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304E0-1E79-0B4A-9DC2-EBC686D311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5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304E0-1E79-0B4A-9DC2-EBC686D311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81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304E0-1E79-0B4A-9DC2-EBC686D311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8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9110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1197056" y="2184276"/>
            <a:ext cx="2824573" cy="2997725"/>
          </a:xfrm>
          <a:custGeom>
            <a:avLst/>
            <a:gdLst>
              <a:gd name="connsiteX0" fmla="*/ 2277655 w 2824573"/>
              <a:gd name="connsiteY0" fmla="*/ 0 h 2997725"/>
              <a:gd name="connsiteX1" fmla="*/ 2824573 w 2824573"/>
              <a:gd name="connsiteY1" fmla="*/ 982910 h 2997725"/>
              <a:gd name="connsiteX2" fmla="*/ 1671602 w 2824573"/>
              <a:gd name="connsiteY2" fmla="*/ 2979915 h 2997725"/>
              <a:gd name="connsiteX3" fmla="*/ 546917 w 2824573"/>
              <a:gd name="connsiteY3" fmla="*/ 2997725 h 2997725"/>
              <a:gd name="connsiteX4" fmla="*/ 0 w 2824573"/>
              <a:gd name="connsiteY4" fmla="*/ 2014816 h 2997725"/>
              <a:gd name="connsiteX5" fmla="*/ 1152972 w 2824573"/>
              <a:gd name="connsiteY5" fmla="*/ 17810 h 299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4573" h="2997725">
                <a:moveTo>
                  <a:pt x="2277655" y="0"/>
                </a:moveTo>
                <a:lnTo>
                  <a:pt x="2824573" y="982910"/>
                </a:lnTo>
                <a:lnTo>
                  <a:pt x="1671602" y="2979915"/>
                </a:lnTo>
                <a:lnTo>
                  <a:pt x="546917" y="2997725"/>
                </a:lnTo>
                <a:lnTo>
                  <a:pt x="0" y="2014816"/>
                </a:lnTo>
                <a:lnTo>
                  <a:pt x="1152972" y="1781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644690" y="2184276"/>
            <a:ext cx="2824573" cy="2997725"/>
          </a:xfrm>
          <a:custGeom>
            <a:avLst/>
            <a:gdLst>
              <a:gd name="connsiteX0" fmla="*/ 2277655 w 2824573"/>
              <a:gd name="connsiteY0" fmla="*/ 0 h 2997725"/>
              <a:gd name="connsiteX1" fmla="*/ 2824573 w 2824573"/>
              <a:gd name="connsiteY1" fmla="*/ 982910 h 2997725"/>
              <a:gd name="connsiteX2" fmla="*/ 1671602 w 2824573"/>
              <a:gd name="connsiteY2" fmla="*/ 2979915 h 2997725"/>
              <a:gd name="connsiteX3" fmla="*/ 546918 w 2824573"/>
              <a:gd name="connsiteY3" fmla="*/ 2997725 h 2997725"/>
              <a:gd name="connsiteX4" fmla="*/ 0 w 2824573"/>
              <a:gd name="connsiteY4" fmla="*/ 2014816 h 2997725"/>
              <a:gd name="connsiteX5" fmla="*/ 1152972 w 2824573"/>
              <a:gd name="connsiteY5" fmla="*/ 17810 h 299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4573" h="2997725">
                <a:moveTo>
                  <a:pt x="2277655" y="0"/>
                </a:moveTo>
                <a:lnTo>
                  <a:pt x="2824573" y="982910"/>
                </a:lnTo>
                <a:lnTo>
                  <a:pt x="1671602" y="2979915"/>
                </a:lnTo>
                <a:lnTo>
                  <a:pt x="546918" y="2997725"/>
                </a:lnTo>
                <a:lnTo>
                  <a:pt x="0" y="2014816"/>
                </a:lnTo>
                <a:lnTo>
                  <a:pt x="1152972" y="1781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8091643" y="2184275"/>
            <a:ext cx="2824573" cy="2997725"/>
          </a:xfrm>
          <a:custGeom>
            <a:avLst/>
            <a:gdLst>
              <a:gd name="connsiteX0" fmla="*/ 2277655 w 2824573"/>
              <a:gd name="connsiteY0" fmla="*/ 0 h 2997725"/>
              <a:gd name="connsiteX1" fmla="*/ 2824573 w 2824573"/>
              <a:gd name="connsiteY1" fmla="*/ 982910 h 2997725"/>
              <a:gd name="connsiteX2" fmla="*/ 1671601 w 2824573"/>
              <a:gd name="connsiteY2" fmla="*/ 2979915 h 2997725"/>
              <a:gd name="connsiteX3" fmla="*/ 546917 w 2824573"/>
              <a:gd name="connsiteY3" fmla="*/ 2997725 h 2997725"/>
              <a:gd name="connsiteX4" fmla="*/ 0 w 2824573"/>
              <a:gd name="connsiteY4" fmla="*/ 2014816 h 2997725"/>
              <a:gd name="connsiteX5" fmla="*/ 1152972 w 2824573"/>
              <a:gd name="connsiteY5" fmla="*/ 17810 h 299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4573" h="2997725">
                <a:moveTo>
                  <a:pt x="2277655" y="0"/>
                </a:moveTo>
                <a:lnTo>
                  <a:pt x="2824573" y="982910"/>
                </a:lnTo>
                <a:lnTo>
                  <a:pt x="1671601" y="2979915"/>
                </a:lnTo>
                <a:lnTo>
                  <a:pt x="546917" y="2997725"/>
                </a:lnTo>
                <a:lnTo>
                  <a:pt x="0" y="2014816"/>
                </a:lnTo>
                <a:lnTo>
                  <a:pt x="1152972" y="1781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47299485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965736" y="-434343"/>
            <a:ext cx="2920401" cy="3651470"/>
            <a:chOff x="9965736" y="-434343"/>
            <a:chExt cx="2920401" cy="3651470"/>
          </a:xfrm>
        </p:grpSpPr>
        <p:sp>
          <p:nvSpPr>
            <p:cNvPr id="7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861008" y="2928456"/>
            <a:ext cx="3403450" cy="4519997"/>
            <a:chOff x="-779758" y="2917305"/>
            <a:chExt cx="3403450" cy="4519997"/>
          </a:xfrm>
        </p:grpSpPr>
        <p:sp>
          <p:nvSpPr>
            <p:cNvPr id="15" name="Google Shape;388;p17"/>
            <p:cNvSpPr/>
            <p:nvPr/>
          </p:nvSpPr>
          <p:spPr>
            <a:xfrm flipV="1">
              <a:off x="-296709" y="63807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9;p17"/>
            <p:cNvSpPr/>
            <p:nvPr/>
          </p:nvSpPr>
          <p:spPr>
            <a:xfrm flipV="1">
              <a:off x="700218" y="63827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0;p17"/>
            <p:cNvSpPr/>
            <p:nvPr/>
          </p:nvSpPr>
          <p:spPr>
            <a:xfrm flipV="1">
              <a:off x="-778250" y="551586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91;p17"/>
            <p:cNvSpPr/>
            <p:nvPr/>
          </p:nvSpPr>
          <p:spPr>
            <a:xfrm flipV="1">
              <a:off x="-273682" y="465438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92;p17"/>
            <p:cNvSpPr/>
            <p:nvPr/>
          </p:nvSpPr>
          <p:spPr>
            <a:xfrm flipV="1">
              <a:off x="216845" y="37858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90;p17"/>
            <p:cNvSpPr/>
            <p:nvPr/>
          </p:nvSpPr>
          <p:spPr>
            <a:xfrm flipV="1">
              <a:off x="-779758" y="378586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flipV="1">
              <a:off x="1696497" y="637496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1;p17"/>
            <p:cNvSpPr/>
            <p:nvPr/>
          </p:nvSpPr>
          <p:spPr>
            <a:xfrm flipV="1">
              <a:off x="-293563" y="2917305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24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6" name="Hexagon 25"/>
          <p:cNvSpPr/>
          <p:nvPr userDrawn="1"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0" hasCustomPrompt="1"/>
          </p:nvPr>
        </p:nvSpPr>
        <p:spPr>
          <a:xfrm>
            <a:off x="506878" y="3997767"/>
            <a:ext cx="2086420" cy="2420248"/>
          </a:xfrm>
          <a:custGeom>
            <a:avLst/>
            <a:gdLst>
              <a:gd name="connsiteX0" fmla="*/ 1043210 w 2086420"/>
              <a:gd name="connsiteY0" fmla="*/ 0 h 2420248"/>
              <a:gd name="connsiteX1" fmla="*/ 2086420 w 2086420"/>
              <a:gd name="connsiteY1" fmla="*/ 624528 h 2420248"/>
              <a:gd name="connsiteX2" fmla="*/ 2086420 w 2086420"/>
              <a:gd name="connsiteY2" fmla="*/ 1795720 h 2420248"/>
              <a:gd name="connsiteX3" fmla="*/ 1043210 w 2086420"/>
              <a:gd name="connsiteY3" fmla="*/ 2420248 h 2420248"/>
              <a:gd name="connsiteX4" fmla="*/ 0 w 2086420"/>
              <a:gd name="connsiteY4" fmla="*/ 1795720 h 2420248"/>
              <a:gd name="connsiteX5" fmla="*/ 0 w 2086420"/>
              <a:gd name="connsiteY5" fmla="*/ 624528 h 24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420" h="2420248">
                <a:moveTo>
                  <a:pt x="1043210" y="0"/>
                </a:moveTo>
                <a:lnTo>
                  <a:pt x="2086420" y="624528"/>
                </a:lnTo>
                <a:lnTo>
                  <a:pt x="2086420" y="1795720"/>
                </a:lnTo>
                <a:lnTo>
                  <a:pt x="1043210" y="2420248"/>
                </a:lnTo>
                <a:lnTo>
                  <a:pt x="0" y="1795720"/>
                </a:lnTo>
                <a:lnTo>
                  <a:pt x="0" y="624528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11" hasCustomPrompt="1"/>
          </p:nvPr>
        </p:nvSpPr>
        <p:spPr>
          <a:xfrm>
            <a:off x="3537486" y="439985"/>
            <a:ext cx="2086420" cy="2420248"/>
          </a:xfrm>
          <a:custGeom>
            <a:avLst/>
            <a:gdLst>
              <a:gd name="connsiteX0" fmla="*/ 1043210 w 2086420"/>
              <a:gd name="connsiteY0" fmla="*/ 0 h 2420248"/>
              <a:gd name="connsiteX1" fmla="*/ 2086420 w 2086420"/>
              <a:gd name="connsiteY1" fmla="*/ 624528 h 2420248"/>
              <a:gd name="connsiteX2" fmla="*/ 2086420 w 2086420"/>
              <a:gd name="connsiteY2" fmla="*/ 1795720 h 2420248"/>
              <a:gd name="connsiteX3" fmla="*/ 1043210 w 2086420"/>
              <a:gd name="connsiteY3" fmla="*/ 2420248 h 2420248"/>
              <a:gd name="connsiteX4" fmla="*/ 0 w 2086420"/>
              <a:gd name="connsiteY4" fmla="*/ 1795720 h 2420248"/>
              <a:gd name="connsiteX5" fmla="*/ 0 w 2086420"/>
              <a:gd name="connsiteY5" fmla="*/ 624528 h 24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420" h="2420248">
                <a:moveTo>
                  <a:pt x="1043210" y="0"/>
                </a:moveTo>
                <a:lnTo>
                  <a:pt x="2086420" y="624528"/>
                </a:lnTo>
                <a:lnTo>
                  <a:pt x="2086420" y="1795720"/>
                </a:lnTo>
                <a:lnTo>
                  <a:pt x="1043210" y="2420248"/>
                </a:lnTo>
                <a:lnTo>
                  <a:pt x="0" y="1795720"/>
                </a:lnTo>
                <a:lnTo>
                  <a:pt x="0" y="624528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 hasCustomPrompt="1"/>
          </p:nvPr>
        </p:nvSpPr>
        <p:spPr>
          <a:xfrm>
            <a:off x="6568094" y="3997767"/>
            <a:ext cx="2086420" cy="2420248"/>
          </a:xfrm>
          <a:custGeom>
            <a:avLst/>
            <a:gdLst>
              <a:gd name="connsiteX0" fmla="*/ 1043210 w 2086420"/>
              <a:gd name="connsiteY0" fmla="*/ 0 h 2420248"/>
              <a:gd name="connsiteX1" fmla="*/ 2086420 w 2086420"/>
              <a:gd name="connsiteY1" fmla="*/ 624528 h 2420248"/>
              <a:gd name="connsiteX2" fmla="*/ 2086420 w 2086420"/>
              <a:gd name="connsiteY2" fmla="*/ 1795720 h 2420248"/>
              <a:gd name="connsiteX3" fmla="*/ 1043210 w 2086420"/>
              <a:gd name="connsiteY3" fmla="*/ 2420248 h 2420248"/>
              <a:gd name="connsiteX4" fmla="*/ 0 w 2086420"/>
              <a:gd name="connsiteY4" fmla="*/ 1795720 h 2420248"/>
              <a:gd name="connsiteX5" fmla="*/ 0 w 2086420"/>
              <a:gd name="connsiteY5" fmla="*/ 624528 h 24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420" h="2420248">
                <a:moveTo>
                  <a:pt x="1043210" y="0"/>
                </a:moveTo>
                <a:lnTo>
                  <a:pt x="2086420" y="624528"/>
                </a:lnTo>
                <a:lnTo>
                  <a:pt x="2086420" y="1795720"/>
                </a:lnTo>
                <a:lnTo>
                  <a:pt x="1043210" y="2420248"/>
                </a:lnTo>
                <a:lnTo>
                  <a:pt x="0" y="1795720"/>
                </a:lnTo>
                <a:lnTo>
                  <a:pt x="0" y="624528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3" hasCustomPrompt="1"/>
          </p:nvPr>
        </p:nvSpPr>
        <p:spPr>
          <a:xfrm>
            <a:off x="9598702" y="439985"/>
            <a:ext cx="2086420" cy="2420248"/>
          </a:xfrm>
          <a:custGeom>
            <a:avLst/>
            <a:gdLst>
              <a:gd name="connsiteX0" fmla="*/ 1043210 w 2086420"/>
              <a:gd name="connsiteY0" fmla="*/ 0 h 2420248"/>
              <a:gd name="connsiteX1" fmla="*/ 2086420 w 2086420"/>
              <a:gd name="connsiteY1" fmla="*/ 624528 h 2420248"/>
              <a:gd name="connsiteX2" fmla="*/ 2086420 w 2086420"/>
              <a:gd name="connsiteY2" fmla="*/ 1795720 h 2420248"/>
              <a:gd name="connsiteX3" fmla="*/ 1043210 w 2086420"/>
              <a:gd name="connsiteY3" fmla="*/ 2420248 h 2420248"/>
              <a:gd name="connsiteX4" fmla="*/ 0 w 2086420"/>
              <a:gd name="connsiteY4" fmla="*/ 1795720 h 2420248"/>
              <a:gd name="connsiteX5" fmla="*/ 0 w 2086420"/>
              <a:gd name="connsiteY5" fmla="*/ 624528 h 24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420" h="2420248">
                <a:moveTo>
                  <a:pt x="1043210" y="0"/>
                </a:moveTo>
                <a:lnTo>
                  <a:pt x="2086420" y="624528"/>
                </a:lnTo>
                <a:lnTo>
                  <a:pt x="2086420" y="1795720"/>
                </a:lnTo>
                <a:lnTo>
                  <a:pt x="1043210" y="2420248"/>
                </a:lnTo>
                <a:lnTo>
                  <a:pt x="0" y="1795720"/>
                </a:lnTo>
                <a:lnTo>
                  <a:pt x="0" y="624528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37985271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8597" y="1562223"/>
            <a:ext cx="3518006" cy="3733554"/>
          </a:xfrm>
          <a:custGeom>
            <a:avLst/>
            <a:gdLst>
              <a:gd name="connsiteX0" fmla="*/ 2836820 w 3518006"/>
              <a:gd name="connsiteY0" fmla="*/ 0 h 3733554"/>
              <a:gd name="connsiteX1" fmla="*/ 3518006 w 3518006"/>
              <a:gd name="connsiteY1" fmla="*/ 1224178 h 3733554"/>
              <a:gd name="connsiteX2" fmla="*/ 2081981 w 3518006"/>
              <a:gd name="connsiteY2" fmla="*/ 3711372 h 3733554"/>
              <a:gd name="connsiteX3" fmla="*/ 681185 w 3518006"/>
              <a:gd name="connsiteY3" fmla="*/ 3733554 h 3733554"/>
              <a:gd name="connsiteX4" fmla="*/ 0 w 3518006"/>
              <a:gd name="connsiteY4" fmla="*/ 2509378 h 3733554"/>
              <a:gd name="connsiteX5" fmla="*/ 1436027 w 3518006"/>
              <a:gd name="connsiteY5" fmla="*/ 22182 h 373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8006" h="3733554">
                <a:moveTo>
                  <a:pt x="2836820" y="0"/>
                </a:moveTo>
                <a:lnTo>
                  <a:pt x="3518006" y="1224178"/>
                </a:lnTo>
                <a:lnTo>
                  <a:pt x="2081981" y="3711372"/>
                </a:lnTo>
                <a:lnTo>
                  <a:pt x="681185" y="3733554"/>
                </a:lnTo>
                <a:lnTo>
                  <a:pt x="0" y="2509378"/>
                </a:lnTo>
                <a:lnTo>
                  <a:pt x="1436027" y="22182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127623011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29472" y="1562224"/>
            <a:ext cx="3518006" cy="3733554"/>
          </a:xfrm>
          <a:custGeom>
            <a:avLst/>
            <a:gdLst>
              <a:gd name="connsiteX0" fmla="*/ 2836820 w 3518006"/>
              <a:gd name="connsiteY0" fmla="*/ 0 h 3733554"/>
              <a:gd name="connsiteX1" fmla="*/ 3518006 w 3518006"/>
              <a:gd name="connsiteY1" fmla="*/ 1224178 h 3733554"/>
              <a:gd name="connsiteX2" fmla="*/ 2081980 w 3518006"/>
              <a:gd name="connsiteY2" fmla="*/ 3711372 h 3733554"/>
              <a:gd name="connsiteX3" fmla="*/ 681185 w 3518006"/>
              <a:gd name="connsiteY3" fmla="*/ 3733554 h 3733554"/>
              <a:gd name="connsiteX4" fmla="*/ 0 w 3518006"/>
              <a:gd name="connsiteY4" fmla="*/ 2509378 h 3733554"/>
              <a:gd name="connsiteX5" fmla="*/ 1436027 w 3518006"/>
              <a:gd name="connsiteY5" fmla="*/ 22182 h 373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8006" h="3733554">
                <a:moveTo>
                  <a:pt x="2836820" y="0"/>
                </a:moveTo>
                <a:lnTo>
                  <a:pt x="3518006" y="1224178"/>
                </a:lnTo>
                <a:lnTo>
                  <a:pt x="2081980" y="3711372"/>
                </a:lnTo>
                <a:lnTo>
                  <a:pt x="681185" y="3733554"/>
                </a:lnTo>
                <a:lnTo>
                  <a:pt x="0" y="2509378"/>
                </a:lnTo>
                <a:lnTo>
                  <a:pt x="1436027" y="22182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206640219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965736" y="-434343"/>
            <a:ext cx="2920401" cy="3651470"/>
            <a:chOff x="9965736" y="-434343"/>
            <a:chExt cx="2920401" cy="3651470"/>
          </a:xfrm>
        </p:grpSpPr>
        <p:sp>
          <p:nvSpPr>
            <p:cNvPr id="7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861008" y="2928456"/>
            <a:ext cx="3403450" cy="4519997"/>
            <a:chOff x="-779758" y="2917305"/>
            <a:chExt cx="3403450" cy="4519997"/>
          </a:xfrm>
        </p:grpSpPr>
        <p:sp>
          <p:nvSpPr>
            <p:cNvPr id="15" name="Google Shape;388;p17"/>
            <p:cNvSpPr/>
            <p:nvPr/>
          </p:nvSpPr>
          <p:spPr>
            <a:xfrm flipV="1">
              <a:off x="-296709" y="63807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9;p17"/>
            <p:cNvSpPr/>
            <p:nvPr/>
          </p:nvSpPr>
          <p:spPr>
            <a:xfrm flipV="1">
              <a:off x="700218" y="63827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0;p17"/>
            <p:cNvSpPr/>
            <p:nvPr/>
          </p:nvSpPr>
          <p:spPr>
            <a:xfrm flipV="1">
              <a:off x="-778250" y="551586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91;p17"/>
            <p:cNvSpPr/>
            <p:nvPr/>
          </p:nvSpPr>
          <p:spPr>
            <a:xfrm flipV="1">
              <a:off x="-273682" y="465438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92;p17"/>
            <p:cNvSpPr/>
            <p:nvPr/>
          </p:nvSpPr>
          <p:spPr>
            <a:xfrm flipV="1">
              <a:off x="216845" y="37858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90;p17"/>
            <p:cNvSpPr/>
            <p:nvPr/>
          </p:nvSpPr>
          <p:spPr>
            <a:xfrm flipV="1">
              <a:off x="-779758" y="378586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flipV="1">
              <a:off x="1696497" y="637496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1;p17"/>
            <p:cNvSpPr/>
            <p:nvPr/>
          </p:nvSpPr>
          <p:spPr>
            <a:xfrm flipV="1">
              <a:off x="-293563" y="2917305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24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6" name="Hexagon 25"/>
          <p:cNvSpPr/>
          <p:nvPr userDrawn="1"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0" hasCustomPrompt="1"/>
          </p:nvPr>
        </p:nvSpPr>
        <p:spPr>
          <a:xfrm>
            <a:off x="4637691" y="2451254"/>
            <a:ext cx="2916618" cy="3383282"/>
          </a:xfrm>
          <a:custGeom>
            <a:avLst/>
            <a:gdLst>
              <a:gd name="connsiteX0" fmla="*/ 1458309 w 2916618"/>
              <a:gd name="connsiteY0" fmla="*/ 0 h 3383282"/>
              <a:gd name="connsiteX1" fmla="*/ 2916618 w 2916618"/>
              <a:gd name="connsiteY1" fmla="*/ 873032 h 3383282"/>
              <a:gd name="connsiteX2" fmla="*/ 2916618 w 2916618"/>
              <a:gd name="connsiteY2" fmla="*/ 2510250 h 3383282"/>
              <a:gd name="connsiteX3" fmla="*/ 1458309 w 2916618"/>
              <a:gd name="connsiteY3" fmla="*/ 3383282 h 3383282"/>
              <a:gd name="connsiteX4" fmla="*/ 0 w 2916618"/>
              <a:gd name="connsiteY4" fmla="*/ 2510250 h 3383282"/>
              <a:gd name="connsiteX5" fmla="*/ 0 w 2916618"/>
              <a:gd name="connsiteY5" fmla="*/ 873032 h 338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6618" h="3383282">
                <a:moveTo>
                  <a:pt x="1458309" y="0"/>
                </a:moveTo>
                <a:lnTo>
                  <a:pt x="2916618" y="873032"/>
                </a:lnTo>
                <a:lnTo>
                  <a:pt x="2916618" y="2510250"/>
                </a:lnTo>
                <a:lnTo>
                  <a:pt x="1458309" y="3383282"/>
                </a:lnTo>
                <a:lnTo>
                  <a:pt x="0" y="2510250"/>
                </a:lnTo>
                <a:lnTo>
                  <a:pt x="0" y="873032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13037907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965736" y="-434343"/>
            <a:ext cx="2920401" cy="3651470"/>
            <a:chOff x="9965736" y="-434343"/>
            <a:chExt cx="2920401" cy="3651470"/>
          </a:xfrm>
        </p:grpSpPr>
        <p:sp>
          <p:nvSpPr>
            <p:cNvPr id="7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861008" y="2928456"/>
            <a:ext cx="3403450" cy="4519997"/>
            <a:chOff x="-779758" y="2917305"/>
            <a:chExt cx="3403450" cy="4519997"/>
          </a:xfrm>
        </p:grpSpPr>
        <p:sp>
          <p:nvSpPr>
            <p:cNvPr id="15" name="Google Shape;388;p17"/>
            <p:cNvSpPr/>
            <p:nvPr/>
          </p:nvSpPr>
          <p:spPr>
            <a:xfrm flipV="1">
              <a:off x="-296709" y="63807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9;p17"/>
            <p:cNvSpPr/>
            <p:nvPr/>
          </p:nvSpPr>
          <p:spPr>
            <a:xfrm flipV="1">
              <a:off x="700218" y="63827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0;p17"/>
            <p:cNvSpPr/>
            <p:nvPr/>
          </p:nvSpPr>
          <p:spPr>
            <a:xfrm flipV="1">
              <a:off x="-778250" y="551586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91;p17"/>
            <p:cNvSpPr/>
            <p:nvPr/>
          </p:nvSpPr>
          <p:spPr>
            <a:xfrm flipV="1">
              <a:off x="-273682" y="465438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92;p17"/>
            <p:cNvSpPr/>
            <p:nvPr/>
          </p:nvSpPr>
          <p:spPr>
            <a:xfrm flipV="1">
              <a:off x="216845" y="37858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90;p17"/>
            <p:cNvSpPr/>
            <p:nvPr/>
          </p:nvSpPr>
          <p:spPr>
            <a:xfrm flipV="1">
              <a:off x="-779758" y="378586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flipV="1">
              <a:off x="1696497" y="637496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1;p17"/>
            <p:cNvSpPr/>
            <p:nvPr/>
          </p:nvSpPr>
          <p:spPr>
            <a:xfrm flipV="1">
              <a:off x="-293563" y="2917305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24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6" name="Hexagon 25"/>
          <p:cNvSpPr/>
          <p:nvPr userDrawn="1"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0" hasCustomPrompt="1"/>
          </p:nvPr>
        </p:nvSpPr>
        <p:spPr>
          <a:xfrm>
            <a:off x="5388429" y="4786388"/>
            <a:ext cx="1415142" cy="1641564"/>
          </a:xfrm>
          <a:custGeom>
            <a:avLst/>
            <a:gdLst>
              <a:gd name="connsiteX0" fmla="*/ 707571 w 1415142"/>
              <a:gd name="connsiteY0" fmla="*/ 0 h 1641564"/>
              <a:gd name="connsiteX1" fmla="*/ 1415142 w 1415142"/>
              <a:gd name="connsiteY1" fmla="*/ 423594 h 1641564"/>
              <a:gd name="connsiteX2" fmla="*/ 1415142 w 1415142"/>
              <a:gd name="connsiteY2" fmla="*/ 1217970 h 1641564"/>
              <a:gd name="connsiteX3" fmla="*/ 707571 w 1415142"/>
              <a:gd name="connsiteY3" fmla="*/ 1641564 h 1641564"/>
              <a:gd name="connsiteX4" fmla="*/ 0 w 1415142"/>
              <a:gd name="connsiteY4" fmla="*/ 1217970 h 1641564"/>
              <a:gd name="connsiteX5" fmla="*/ 0 w 1415142"/>
              <a:gd name="connsiteY5" fmla="*/ 423594 h 16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5142" h="1641564">
                <a:moveTo>
                  <a:pt x="707571" y="0"/>
                </a:moveTo>
                <a:lnTo>
                  <a:pt x="1415142" y="423594"/>
                </a:lnTo>
                <a:lnTo>
                  <a:pt x="1415142" y="1217970"/>
                </a:lnTo>
                <a:lnTo>
                  <a:pt x="707571" y="1641564"/>
                </a:lnTo>
                <a:lnTo>
                  <a:pt x="0" y="1217970"/>
                </a:lnTo>
                <a:lnTo>
                  <a:pt x="0" y="423594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144501060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965736" y="-434343"/>
            <a:ext cx="2920401" cy="3651470"/>
            <a:chOff x="9965736" y="-434343"/>
            <a:chExt cx="2920401" cy="3651470"/>
          </a:xfrm>
        </p:grpSpPr>
        <p:sp>
          <p:nvSpPr>
            <p:cNvPr id="7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861008" y="2928456"/>
            <a:ext cx="3403450" cy="4519997"/>
            <a:chOff x="-779758" y="2917305"/>
            <a:chExt cx="3403450" cy="4519997"/>
          </a:xfrm>
        </p:grpSpPr>
        <p:sp>
          <p:nvSpPr>
            <p:cNvPr id="15" name="Google Shape;388;p17"/>
            <p:cNvSpPr/>
            <p:nvPr/>
          </p:nvSpPr>
          <p:spPr>
            <a:xfrm flipV="1">
              <a:off x="-296709" y="63807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9;p17"/>
            <p:cNvSpPr/>
            <p:nvPr/>
          </p:nvSpPr>
          <p:spPr>
            <a:xfrm flipV="1">
              <a:off x="700218" y="63827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0;p17"/>
            <p:cNvSpPr/>
            <p:nvPr/>
          </p:nvSpPr>
          <p:spPr>
            <a:xfrm flipV="1">
              <a:off x="-778250" y="551586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91;p17"/>
            <p:cNvSpPr/>
            <p:nvPr/>
          </p:nvSpPr>
          <p:spPr>
            <a:xfrm flipV="1">
              <a:off x="-273682" y="465438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92;p17"/>
            <p:cNvSpPr/>
            <p:nvPr/>
          </p:nvSpPr>
          <p:spPr>
            <a:xfrm flipV="1">
              <a:off x="216845" y="37858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90;p17"/>
            <p:cNvSpPr/>
            <p:nvPr/>
          </p:nvSpPr>
          <p:spPr>
            <a:xfrm flipV="1">
              <a:off x="-779758" y="378586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flipV="1">
              <a:off x="1696497" y="637496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1;p17"/>
            <p:cNvSpPr/>
            <p:nvPr/>
          </p:nvSpPr>
          <p:spPr>
            <a:xfrm flipV="1">
              <a:off x="-293563" y="2917305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24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6" name="Hexagon 25"/>
          <p:cNvSpPr/>
          <p:nvPr userDrawn="1"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0" hasCustomPrompt="1"/>
          </p:nvPr>
        </p:nvSpPr>
        <p:spPr>
          <a:xfrm>
            <a:off x="7073457" y="2846242"/>
            <a:ext cx="3768415" cy="2424925"/>
          </a:xfrm>
          <a:custGeom>
            <a:avLst/>
            <a:gdLst>
              <a:gd name="connsiteX0" fmla="*/ 0 w 3768415"/>
              <a:gd name="connsiteY0" fmla="*/ 0 h 2424925"/>
              <a:gd name="connsiteX1" fmla="*/ 3768415 w 3768415"/>
              <a:gd name="connsiteY1" fmla="*/ 0 h 2424925"/>
              <a:gd name="connsiteX2" fmla="*/ 3768415 w 3768415"/>
              <a:gd name="connsiteY2" fmla="*/ 2424925 h 2424925"/>
              <a:gd name="connsiteX3" fmla="*/ 0 w 3768415"/>
              <a:gd name="connsiteY3" fmla="*/ 2424925 h 242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8415" h="2424925">
                <a:moveTo>
                  <a:pt x="0" y="0"/>
                </a:moveTo>
                <a:lnTo>
                  <a:pt x="3768415" y="0"/>
                </a:lnTo>
                <a:lnTo>
                  <a:pt x="3768415" y="2424925"/>
                </a:lnTo>
                <a:lnTo>
                  <a:pt x="0" y="242492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144029170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965736" y="-434343"/>
            <a:ext cx="2920401" cy="3651470"/>
            <a:chOff x="9965736" y="-434343"/>
            <a:chExt cx="2920401" cy="3651470"/>
          </a:xfrm>
        </p:grpSpPr>
        <p:sp>
          <p:nvSpPr>
            <p:cNvPr id="7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861008" y="2928456"/>
            <a:ext cx="3403450" cy="4519997"/>
            <a:chOff x="-779758" y="2917305"/>
            <a:chExt cx="3403450" cy="4519997"/>
          </a:xfrm>
        </p:grpSpPr>
        <p:sp>
          <p:nvSpPr>
            <p:cNvPr id="15" name="Google Shape;388;p17"/>
            <p:cNvSpPr/>
            <p:nvPr/>
          </p:nvSpPr>
          <p:spPr>
            <a:xfrm flipV="1">
              <a:off x="-296709" y="63807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9;p17"/>
            <p:cNvSpPr/>
            <p:nvPr/>
          </p:nvSpPr>
          <p:spPr>
            <a:xfrm flipV="1">
              <a:off x="700218" y="63827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0;p17"/>
            <p:cNvSpPr/>
            <p:nvPr/>
          </p:nvSpPr>
          <p:spPr>
            <a:xfrm flipV="1">
              <a:off x="-778250" y="551586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91;p17"/>
            <p:cNvSpPr/>
            <p:nvPr/>
          </p:nvSpPr>
          <p:spPr>
            <a:xfrm flipV="1">
              <a:off x="-273682" y="465438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92;p17"/>
            <p:cNvSpPr/>
            <p:nvPr/>
          </p:nvSpPr>
          <p:spPr>
            <a:xfrm flipV="1">
              <a:off x="216845" y="37858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90;p17"/>
            <p:cNvSpPr/>
            <p:nvPr/>
          </p:nvSpPr>
          <p:spPr>
            <a:xfrm flipV="1">
              <a:off x="-779758" y="378586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flipV="1">
              <a:off x="1696497" y="637496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1;p17"/>
            <p:cNvSpPr/>
            <p:nvPr/>
          </p:nvSpPr>
          <p:spPr>
            <a:xfrm flipV="1">
              <a:off x="-293563" y="2917305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24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6" name="Hexagon 25"/>
          <p:cNvSpPr/>
          <p:nvPr userDrawn="1"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0" hasCustomPrompt="1"/>
          </p:nvPr>
        </p:nvSpPr>
        <p:spPr>
          <a:xfrm>
            <a:off x="5273775" y="2568828"/>
            <a:ext cx="1643679" cy="3582756"/>
          </a:xfrm>
          <a:custGeom>
            <a:avLst/>
            <a:gdLst>
              <a:gd name="connsiteX0" fmla="*/ 325290 w 1643679"/>
              <a:gd name="connsiteY0" fmla="*/ 2 h 3582756"/>
              <a:gd name="connsiteX1" fmla="*/ 325948 w 1643679"/>
              <a:gd name="connsiteY1" fmla="*/ 660 h 3582756"/>
              <a:gd name="connsiteX2" fmla="*/ 327437 w 1643679"/>
              <a:gd name="connsiteY2" fmla="*/ 359 h 3582756"/>
              <a:gd name="connsiteX3" fmla="*/ 354519 w 1643679"/>
              <a:gd name="connsiteY3" fmla="*/ 11577 h 3582756"/>
              <a:gd name="connsiteX4" fmla="*/ 359401 w 1643679"/>
              <a:gd name="connsiteY4" fmla="*/ 23363 h 3582756"/>
              <a:gd name="connsiteX5" fmla="*/ 357660 w 1643679"/>
              <a:gd name="connsiteY5" fmla="*/ 31990 h 3582756"/>
              <a:gd name="connsiteX6" fmla="*/ 365774 w 1643679"/>
              <a:gd name="connsiteY6" fmla="*/ 72176 h 3582756"/>
              <a:gd name="connsiteX7" fmla="*/ 460904 w 1643679"/>
              <a:gd name="connsiteY7" fmla="*/ 135232 h 3582756"/>
              <a:gd name="connsiteX8" fmla="*/ 1182934 w 1643679"/>
              <a:gd name="connsiteY8" fmla="*/ 135234 h 3582756"/>
              <a:gd name="connsiteX9" fmla="*/ 1286177 w 1643679"/>
              <a:gd name="connsiteY9" fmla="*/ 31990 h 3582756"/>
              <a:gd name="connsiteX10" fmla="*/ 1286178 w 1643679"/>
              <a:gd name="connsiteY10" fmla="*/ 31990 h 3582756"/>
              <a:gd name="connsiteX11" fmla="*/ 1284384 w 1643679"/>
              <a:gd name="connsiteY11" fmla="*/ 23104 h 3582756"/>
              <a:gd name="connsiteX12" fmla="*/ 1289158 w 1643679"/>
              <a:gd name="connsiteY12" fmla="*/ 11577 h 3582756"/>
              <a:gd name="connsiteX13" fmla="*/ 1316241 w 1643679"/>
              <a:gd name="connsiteY13" fmla="*/ 359 h 3582756"/>
              <a:gd name="connsiteX14" fmla="*/ 1317730 w 1643679"/>
              <a:gd name="connsiteY14" fmla="*/ 660 h 3582756"/>
              <a:gd name="connsiteX15" fmla="*/ 1318390 w 1643679"/>
              <a:gd name="connsiteY15" fmla="*/ 2 h 3582756"/>
              <a:gd name="connsiteX16" fmla="*/ 1279720 w 1643679"/>
              <a:gd name="connsiteY16" fmla="*/ 2 h 3582756"/>
              <a:gd name="connsiteX17" fmla="*/ 1277582 w 1643679"/>
              <a:gd name="connsiteY17" fmla="*/ 2 h 3582756"/>
              <a:gd name="connsiteX18" fmla="*/ 366096 w 1643679"/>
              <a:gd name="connsiteY18" fmla="*/ 2 h 3582756"/>
              <a:gd name="connsiteX19" fmla="*/ 364119 w 1643679"/>
              <a:gd name="connsiteY19" fmla="*/ 2 h 3582756"/>
              <a:gd name="connsiteX20" fmla="*/ 167590 w 1643679"/>
              <a:gd name="connsiteY20" fmla="*/ 0 h 3582756"/>
              <a:gd name="connsiteX21" fmla="*/ 1476089 w 1643679"/>
              <a:gd name="connsiteY21" fmla="*/ 0 h 3582756"/>
              <a:gd name="connsiteX22" fmla="*/ 1643679 w 1643679"/>
              <a:gd name="connsiteY22" fmla="*/ 167590 h 3582756"/>
              <a:gd name="connsiteX23" fmla="*/ 1643679 w 1643679"/>
              <a:gd name="connsiteY23" fmla="*/ 3415167 h 3582756"/>
              <a:gd name="connsiteX24" fmla="*/ 1476089 w 1643679"/>
              <a:gd name="connsiteY24" fmla="*/ 3582756 h 3582756"/>
              <a:gd name="connsiteX25" fmla="*/ 167590 w 1643679"/>
              <a:gd name="connsiteY25" fmla="*/ 3582756 h 3582756"/>
              <a:gd name="connsiteX26" fmla="*/ 0 w 1643679"/>
              <a:gd name="connsiteY26" fmla="*/ 3415167 h 3582756"/>
              <a:gd name="connsiteX27" fmla="*/ 0 w 1643679"/>
              <a:gd name="connsiteY27" fmla="*/ 167590 h 3582756"/>
              <a:gd name="connsiteX28" fmla="*/ 167590 w 1643679"/>
              <a:gd name="connsiteY28" fmla="*/ 0 h 358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43679" h="3582756">
                <a:moveTo>
                  <a:pt x="325290" y="2"/>
                </a:moveTo>
                <a:lnTo>
                  <a:pt x="325948" y="660"/>
                </a:lnTo>
                <a:lnTo>
                  <a:pt x="327437" y="359"/>
                </a:lnTo>
                <a:cubicBezTo>
                  <a:pt x="338014" y="359"/>
                  <a:pt x="347588" y="4646"/>
                  <a:pt x="354519" y="11577"/>
                </a:cubicBezTo>
                <a:lnTo>
                  <a:pt x="359401" y="23363"/>
                </a:lnTo>
                <a:lnTo>
                  <a:pt x="357660" y="31990"/>
                </a:lnTo>
                <a:lnTo>
                  <a:pt x="365774" y="72176"/>
                </a:lnTo>
                <a:cubicBezTo>
                  <a:pt x="381448" y="109232"/>
                  <a:pt x="418140" y="135232"/>
                  <a:pt x="460904" y="135232"/>
                </a:cubicBezTo>
                <a:lnTo>
                  <a:pt x="1182934" y="135234"/>
                </a:lnTo>
                <a:cubicBezTo>
                  <a:pt x="1239953" y="135234"/>
                  <a:pt x="1286177" y="89009"/>
                  <a:pt x="1286177" y="31990"/>
                </a:cubicBezTo>
                <a:lnTo>
                  <a:pt x="1286178" y="31990"/>
                </a:lnTo>
                <a:lnTo>
                  <a:pt x="1284384" y="23104"/>
                </a:lnTo>
                <a:lnTo>
                  <a:pt x="1289158" y="11577"/>
                </a:lnTo>
                <a:cubicBezTo>
                  <a:pt x="1296091" y="4646"/>
                  <a:pt x="1305665" y="359"/>
                  <a:pt x="1316241" y="359"/>
                </a:cubicBezTo>
                <a:lnTo>
                  <a:pt x="1317730" y="660"/>
                </a:lnTo>
                <a:lnTo>
                  <a:pt x="1318390" y="2"/>
                </a:lnTo>
                <a:lnTo>
                  <a:pt x="1279720" y="2"/>
                </a:lnTo>
                <a:lnTo>
                  <a:pt x="1277582" y="2"/>
                </a:lnTo>
                <a:lnTo>
                  <a:pt x="366096" y="2"/>
                </a:lnTo>
                <a:lnTo>
                  <a:pt x="364119" y="2"/>
                </a:lnTo>
                <a:close/>
                <a:moveTo>
                  <a:pt x="167590" y="0"/>
                </a:moveTo>
                <a:lnTo>
                  <a:pt x="1476089" y="0"/>
                </a:lnTo>
                <a:cubicBezTo>
                  <a:pt x="1568646" y="0"/>
                  <a:pt x="1643679" y="75033"/>
                  <a:pt x="1643679" y="167590"/>
                </a:cubicBezTo>
                <a:lnTo>
                  <a:pt x="1643679" y="3415167"/>
                </a:lnTo>
                <a:cubicBezTo>
                  <a:pt x="1643679" y="3507723"/>
                  <a:pt x="1568646" y="3582756"/>
                  <a:pt x="1476089" y="3582756"/>
                </a:cubicBezTo>
                <a:lnTo>
                  <a:pt x="167590" y="3582756"/>
                </a:lnTo>
                <a:cubicBezTo>
                  <a:pt x="75033" y="3582756"/>
                  <a:pt x="0" y="3507723"/>
                  <a:pt x="0" y="3415167"/>
                </a:cubicBezTo>
                <a:lnTo>
                  <a:pt x="0" y="167590"/>
                </a:lnTo>
                <a:cubicBezTo>
                  <a:pt x="0" y="75033"/>
                  <a:pt x="75033" y="0"/>
                  <a:pt x="167590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54445219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 hasCustomPrompt="1"/>
          </p:nvPr>
        </p:nvSpPr>
        <p:spPr>
          <a:xfrm>
            <a:off x="4139856" y="-609412"/>
            <a:ext cx="1824495" cy="2116414"/>
          </a:xfrm>
          <a:custGeom>
            <a:avLst/>
            <a:gdLst>
              <a:gd name="connsiteX0" fmla="*/ 912247 w 1824495"/>
              <a:gd name="connsiteY0" fmla="*/ 0 h 2116414"/>
              <a:gd name="connsiteX1" fmla="*/ 1824495 w 1824495"/>
              <a:gd name="connsiteY1" fmla="*/ 546126 h 2116414"/>
              <a:gd name="connsiteX2" fmla="*/ 1824495 w 1824495"/>
              <a:gd name="connsiteY2" fmla="*/ 1570288 h 2116414"/>
              <a:gd name="connsiteX3" fmla="*/ 912247 w 1824495"/>
              <a:gd name="connsiteY3" fmla="*/ 2116414 h 2116414"/>
              <a:gd name="connsiteX4" fmla="*/ 0 w 1824495"/>
              <a:gd name="connsiteY4" fmla="*/ 1570288 h 2116414"/>
              <a:gd name="connsiteX5" fmla="*/ 0 w 1824495"/>
              <a:gd name="connsiteY5" fmla="*/ 546126 h 211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495" h="2116414">
                <a:moveTo>
                  <a:pt x="912247" y="0"/>
                </a:moveTo>
                <a:lnTo>
                  <a:pt x="1824495" y="546126"/>
                </a:lnTo>
                <a:lnTo>
                  <a:pt x="1824495" y="1570288"/>
                </a:lnTo>
                <a:lnTo>
                  <a:pt x="912247" y="2116414"/>
                </a:lnTo>
                <a:lnTo>
                  <a:pt x="0" y="1570288"/>
                </a:lnTo>
                <a:lnTo>
                  <a:pt x="0" y="54612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6227650" y="-609412"/>
            <a:ext cx="1824495" cy="2116414"/>
          </a:xfrm>
          <a:custGeom>
            <a:avLst/>
            <a:gdLst>
              <a:gd name="connsiteX0" fmla="*/ 912247 w 1824495"/>
              <a:gd name="connsiteY0" fmla="*/ 0 h 2116414"/>
              <a:gd name="connsiteX1" fmla="*/ 1824495 w 1824495"/>
              <a:gd name="connsiteY1" fmla="*/ 546126 h 2116414"/>
              <a:gd name="connsiteX2" fmla="*/ 1824495 w 1824495"/>
              <a:gd name="connsiteY2" fmla="*/ 1570288 h 2116414"/>
              <a:gd name="connsiteX3" fmla="*/ 912247 w 1824495"/>
              <a:gd name="connsiteY3" fmla="*/ 2116414 h 2116414"/>
              <a:gd name="connsiteX4" fmla="*/ 0 w 1824495"/>
              <a:gd name="connsiteY4" fmla="*/ 1570288 h 2116414"/>
              <a:gd name="connsiteX5" fmla="*/ 0 w 1824495"/>
              <a:gd name="connsiteY5" fmla="*/ 546126 h 211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495" h="2116414">
                <a:moveTo>
                  <a:pt x="912247" y="0"/>
                </a:moveTo>
                <a:lnTo>
                  <a:pt x="1824495" y="546126"/>
                </a:lnTo>
                <a:lnTo>
                  <a:pt x="1824495" y="1570288"/>
                </a:lnTo>
                <a:lnTo>
                  <a:pt x="912247" y="2116414"/>
                </a:lnTo>
                <a:lnTo>
                  <a:pt x="0" y="1570288"/>
                </a:lnTo>
                <a:lnTo>
                  <a:pt x="0" y="54612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 hasCustomPrompt="1"/>
          </p:nvPr>
        </p:nvSpPr>
        <p:spPr>
          <a:xfrm>
            <a:off x="5183753" y="1170484"/>
            <a:ext cx="1824495" cy="2116414"/>
          </a:xfrm>
          <a:custGeom>
            <a:avLst/>
            <a:gdLst>
              <a:gd name="connsiteX0" fmla="*/ 912247 w 1824495"/>
              <a:gd name="connsiteY0" fmla="*/ 0 h 2116414"/>
              <a:gd name="connsiteX1" fmla="*/ 1824495 w 1824495"/>
              <a:gd name="connsiteY1" fmla="*/ 546126 h 2116414"/>
              <a:gd name="connsiteX2" fmla="*/ 1824495 w 1824495"/>
              <a:gd name="connsiteY2" fmla="*/ 1570288 h 2116414"/>
              <a:gd name="connsiteX3" fmla="*/ 912247 w 1824495"/>
              <a:gd name="connsiteY3" fmla="*/ 2116414 h 2116414"/>
              <a:gd name="connsiteX4" fmla="*/ 0 w 1824495"/>
              <a:gd name="connsiteY4" fmla="*/ 1570288 h 2116414"/>
              <a:gd name="connsiteX5" fmla="*/ 0 w 1824495"/>
              <a:gd name="connsiteY5" fmla="*/ 546126 h 211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495" h="2116414">
                <a:moveTo>
                  <a:pt x="912247" y="0"/>
                </a:moveTo>
                <a:lnTo>
                  <a:pt x="1824495" y="546126"/>
                </a:lnTo>
                <a:lnTo>
                  <a:pt x="1824495" y="1570288"/>
                </a:lnTo>
                <a:lnTo>
                  <a:pt x="912247" y="2116414"/>
                </a:lnTo>
                <a:lnTo>
                  <a:pt x="0" y="1570288"/>
                </a:lnTo>
                <a:lnTo>
                  <a:pt x="0" y="54612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26725443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8000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3580605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965736" y="-434343"/>
            <a:ext cx="2920401" cy="3651470"/>
            <a:chOff x="9965736" y="-434343"/>
            <a:chExt cx="2920401" cy="3651470"/>
          </a:xfrm>
        </p:grpSpPr>
        <p:sp>
          <p:nvSpPr>
            <p:cNvPr id="7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861008" y="2928456"/>
            <a:ext cx="3403450" cy="4519997"/>
            <a:chOff x="-779758" y="2917305"/>
            <a:chExt cx="3403450" cy="4519997"/>
          </a:xfrm>
        </p:grpSpPr>
        <p:sp>
          <p:nvSpPr>
            <p:cNvPr id="15" name="Google Shape;388;p17"/>
            <p:cNvSpPr/>
            <p:nvPr/>
          </p:nvSpPr>
          <p:spPr>
            <a:xfrm flipV="1">
              <a:off x="-296709" y="63807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9;p17"/>
            <p:cNvSpPr/>
            <p:nvPr/>
          </p:nvSpPr>
          <p:spPr>
            <a:xfrm flipV="1">
              <a:off x="700218" y="63827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0;p17"/>
            <p:cNvSpPr/>
            <p:nvPr/>
          </p:nvSpPr>
          <p:spPr>
            <a:xfrm flipV="1">
              <a:off x="-778250" y="551586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91;p17"/>
            <p:cNvSpPr/>
            <p:nvPr/>
          </p:nvSpPr>
          <p:spPr>
            <a:xfrm flipV="1">
              <a:off x="-273682" y="465438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92;p17"/>
            <p:cNvSpPr/>
            <p:nvPr/>
          </p:nvSpPr>
          <p:spPr>
            <a:xfrm flipV="1">
              <a:off x="216845" y="37858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90;p17"/>
            <p:cNvSpPr/>
            <p:nvPr/>
          </p:nvSpPr>
          <p:spPr>
            <a:xfrm flipV="1">
              <a:off x="-779758" y="378586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flipV="1">
              <a:off x="1696497" y="637496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1;p17"/>
            <p:cNvSpPr/>
            <p:nvPr/>
          </p:nvSpPr>
          <p:spPr>
            <a:xfrm flipV="1">
              <a:off x="-293563" y="2917305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24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6" name="Hexagon 25"/>
          <p:cNvSpPr/>
          <p:nvPr userDrawn="1"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3689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965736" y="-434343"/>
            <a:ext cx="2920401" cy="3651470"/>
            <a:chOff x="9965736" y="-434343"/>
            <a:chExt cx="2920401" cy="3651470"/>
          </a:xfrm>
        </p:grpSpPr>
        <p:sp>
          <p:nvSpPr>
            <p:cNvPr id="7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861008" y="2928456"/>
            <a:ext cx="3403450" cy="4519997"/>
            <a:chOff x="-779758" y="2917305"/>
            <a:chExt cx="3403450" cy="4519997"/>
          </a:xfrm>
        </p:grpSpPr>
        <p:sp>
          <p:nvSpPr>
            <p:cNvPr id="15" name="Google Shape;388;p17"/>
            <p:cNvSpPr/>
            <p:nvPr/>
          </p:nvSpPr>
          <p:spPr>
            <a:xfrm flipV="1">
              <a:off x="-296709" y="63807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9;p17"/>
            <p:cNvSpPr/>
            <p:nvPr/>
          </p:nvSpPr>
          <p:spPr>
            <a:xfrm flipV="1">
              <a:off x="700218" y="63827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0;p17"/>
            <p:cNvSpPr/>
            <p:nvPr/>
          </p:nvSpPr>
          <p:spPr>
            <a:xfrm flipV="1">
              <a:off x="-778250" y="551586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91;p17"/>
            <p:cNvSpPr/>
            <p:nvPr/>
          </p:nvSpPr>
          <p:spPr>
            <a:xfrm flipV="1">
              <a:off x="-273682" y="465438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92;p17"/>
            <p:cNvSpPr/>
            <p:nvPr/>
          </p:nvSpPr>
          <p:spPr>
            <a:xfrm flipV="1">
              <a:off x="216845" y="37858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90;p17"/>
            <p:cNvSpPr/>
            <p:nvPr/>
          </p:nvSpPr>
          <p:spPr>
            <a:xfrm flipV="1">
              <a:off x="-779758" y="378586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flipV="1">
              <a:off x="1696497" y="637496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1;p17"/>
            <p:cNvSpPr/>
            <p:nvPr/>
          </p:nvSpPr>
          <p:spPr>
            <a:xfrm flipV="1">
              <a:off x="-293563" y="2917305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24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6" name="Hexagon 25"/>
          <p:cNvSpPr/>
          <p:nvPr userDrawn="1"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0" hasCustomPrompt="1"/>
          </p:nvPr>
        </p:nvSpPr>
        <p:spPr>
          <a:xfrm>
            <a:off x="6208837" y="-953946"/>
            <a:ext cx="5694126" cy="6614574"/>
          </a:xfrm>
          <a:custGeom>
            <a:avLst/>
            <a:gdLst>
              <a:gd name="connsiteX0" fmla="*/ 4756526 w 5694126"/>
              <a:gd name="connsiteY0" fmla="*/ 0 h 6614574"/>
              <a:gd name="connsiteX1" fmla="*/ 5694126 w 5694126"/>
              <a:gd name="connsiteY1" fmla="*/ 1685040 h 6614574"/>
              <a:gd name="connsiteX2" fmla="*/ 2865687 w 5694126"/>
              <a:gd name="connsiteY2" fmla="*/ 6584041 h 6614574"/>
              <a:gd name="connsiteX3" fmla="*/ 937600 w 5694126"/>
              <a:gd name="connsiteY3" fmla="*/ 6614574 h 6614574"/>
              <a:gd name="connsiteX4" fmla="*/ 0 w 5694126"/>
              <a:gd name="connsiteY4" fmla="*/ 4929535 h 6614574"/>
              <a:gd name="connsiteX5" fmla="*/ 2828439 w 5694126"/>
              <a:gd name="connsiteY5" fmla="*/ 30535 h 661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4126" h="6614574">
                <a:moveTo>
                  <a:pt x="4756526" y="0"/>
                </a:moveTo>
                <a:lnTo>
                  <a:pt x="5694126" y="1685040"/>
                </a:lnTo>
                <a:lnTo>
                  <a:pt x="2865687" y="6584041"/>
                </a:lnTo>
                <a:lnTo>
                  <a:pt x="937600" y="6614574"/>
                </a:lnTo>
                <a:lnTo>
                  <a:pt x="0" y="4929535"/>
                </a:lnTo>
                <a:lnTo>
                  <a:pt x="2828439" y="3053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7201797" y="3601677"/>
            <a:ext cx="3708209" cy="4164586"/>
          </a:xfrm>
          <a:custGeom>
            <a:avLst/>
            <a:gdLst>
              <a:gd name="connsiteX0" fmla="*/ 3056316 w 3708209"/>
              <a:gd name="connsiteY0" fmla="*/ 0 h 4164586"/>
              <a:gd name="connsiteX1" fmla="*/ 3708209 w 3708209"/>
              <a:gd name="connsiteY1" fmla="*/ 1171570 h 4164586"/>
              <a:gd name="connsiteX2" fmla="*/ 1992447 w 3708209"/>
              <a:gd name="connsiteY2" fmla="*/ 4143357 h 4164586"/>
              <a:gd name="connsiteX3" fmla="*/ 651892 w 3708209"/>
              <a:gd name="connsiteY3" fmla="*/ 4164586 h 4164586"/>
              <a:gd name="connsiteX4" fmla="*/ 0 w 3708209"/>
              <a:gd name="connsiteY4" fmla="*/ 2993017 h 4164586"/>
              <a:gd name="connsiteX5" fmla="*/ 1715761 w 3708209"/>
              <a:gd name="connsiteY5" fmla="*/ 21230 h 416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8209" h="4164586">
                <a:moveTo>
                  <a:pt x="3056316" y="0"/>
                </a:moveTo>
                <a:lnTo>
                  <a:pt x="3708209" y="1171570"/>
                </a:lnTo>
                <a:lnTo>
                  <a:pt x="1992447" y="4143357"/>
                </a:lnTo>
                <a:lnTo>
                  <a:pt x="651892" y="4164586"/>
                </a:lnTo>
                <a:lnTo>
                  <a:pt x="0" y="2993017"/>
                </a:lnTo>
                <a:lnTo>
                  <a:pt x="1715761" y="2123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accent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79750806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965736" y="-434343"/>
            <a:ext cx="2920401" cy="3651470"/>
            <a:chOff x="9965736" y="-434343"/>
            <a:chExt cx="2920401" cy="3651470"/>
          </a:xfrm>
        </p:grpSpPr>
        <p:sp>
          <p:nvSpPr>
            <p:cNvPr id="7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861008" y="2928456"/>
            <a:ext cx="3403450" cy="4519997"/>
            <a:chOff x="-779758" y="2917305"/>
            <a:chExt cx="3403450" cy="4519997"/>
          </a:xfrm>
        </p:grpSpPr>
        <p:sp>
          <p:nvSpPr>
            <p:cNvPr id="15" name="Google Shape;388;p17"/>
            <p:cNvSpPr/>
            <p:nvPr/>
          </p:nvSpPr>
          <p:spPr>
            <a:xfrm flipV="1">
              <a:off x="-296709" y="63807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9;p17"/>
            <p:cNvSpPr/>
            <p:nvPr/>
          </p:nvSpPr>
          <p:spPr>
            <a:xfrm flipV="1">
              <a:off x="700218" y="63827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0;p17"/>
            <p:cNvSpPr/>
            <p:nvPr/>
          </p:nvSpPr>
          <p:spPr>
            <a:xfrm flipV="1">
              <a:off x="-778250" y="551586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91;p17"/>
            <p:cNvSpPr/>
            <p:nvPr/>
          </p:nvSpPr>
          <p:spPr>
            <a:xfrm flipV="1">
              <a:off x="-273682" y="465438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92;p17"/>
            <p:cNvSpPr/>
            <p:nvPr/>
          </p:nvSpPr>
          <p:spPr>
            <a:xfrm flipV="1">
              <a:off x="216845" y="37858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90;p17"/>
            <p:cNvSpPr/>
            <p:nvPr/>
          </p:nvSpPr>
          <p:spPr>
            <a:xfrm flipV="1">
              <a:off x="-779758" y="378586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flipV="1">
              <a:off x="1696497" y="637496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1;p17"/>
            <p:cNvSpPr/>
            <p:nvPr/>
          </p:nvSpPr>
          <p:spPr>
            <a:xfrm flipV="1">
              <a:off x="-293563" y="2917305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24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6" name="Hexagon 25"/>
          <p:cNvSpPr/>
          <p:nvPr userDrawn="1"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0" hasCustomPrompt="1"/>
          </p:nvPr>
        </p:nvSpPr>
        <p:spPr>
          <a:xfrm>
            <a:off x="998867" y="2656272"/>
            <a:ext cx="2599299" cy="3015189"/>
          </a:xfrm>
          <a:custGeom>
            <a:avLst/>
            <a:gdLst>
              <a:gd name="connsiteX0" fmla="*/ 1299649 w 2599299"/>
              <a:gd name="connsiteY0" fmla="*/ 0 h 3015189"/>
              <a:gd name="connsiteX1" fmla="*/ 2599299 w 2599299"/>
              <a:gd name="connsiteY1" fmla="*/ 778049 h 3015189"/>
              <a:gd name="connsiteX2" fmla="*/ 2599299 w 2599299"/>
              <a:gd name="connsiteY2" fmla="*/ 2237140 h 3015189"/>
              <a:gd name="connsiteX3" fmla="*/ 1299649 w 2599299"/>
              <a:gd name="connsiteY3" fmla="*/ 3015189 h 3015189"/>
              <a:gd name="connsiteX4" fmla="*/ 0 w 2599299"/>
              <a:gd name="connsiteY4" fmla="*/ 2237140 h 3015189"/>
              <a:gd name="connsiteX5" fmla="*/ 0 w 2599299"/>
              <a:gd name="connsiteY5" fmla="*/ 778049 h 301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9299" h="3015189">
                <a:moveTo>
                  <a:pt x="1299649" y="0"/>
                </a:moveTo>
                <a:lnTo>
                  <a:pt x="2599299" y="778049"/>
                </a:lnTo>
                <a:lnTo>
                  <a:pt x="2599299" y="2237140"/>
                </a:lnTo>
                <a:lnTo>
                  <a:pt x="1299649" y="3015189"/>
                </a:lnTo>
                <a:lnTo>
                  <a:pt x="0" y="2237140"/>
                </a:lnTo>
                <a:lnTo>
                  <a:pt x="0" y="77804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accent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24590907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8820652" y="1803162"/>
            <a:ext cx="3088318" cy="2982866"/>
          </a:xfrm>
          <a:custGeom>
            <a:avLst/>
            <a:gdLst>
              <a:gd name="connsiteX0" fmla="*/ 1032532 w 3088318"/>
              <a:gd name="connsiteY0" fmla="*/ 0 h 2982866"/>
              <a:gd name="connsiteX1" fmla="*/ 1544161 w 3088318"/>
              <a:gd name="connsiteY1" fmla="*/ 306291 h 2982866"/>
              <a:gd name="connsiteX2" fmla="*/ 2055789 w 3088318"/>
              <a:gd name="connsiteY2" fmla="*/ 0 h 2982866"/>
              <a:gd name="connsiteX3" fmla="*/ 2576691 w 3088318"/>
              <a:gd name="connsiteY3" fmla="*/ 311843 h 2982866"/>
              <a:gd name="connsiteX4" fmla="*/ 2576691 w 3088318"/>
              <a:gd name="connsiteY4" fmla="*/ 887297 h 2982866"/>
              <a:gd name="connsiteX5" fmla="*/ 3088318 w 3088318"/>
              <a:gd name="connsiteY5" fmla="*/ 1193587 h 2982866"/>
              <a:gd name="connsiteX6" fmla="*/ 3088318 w 3088318"/>
              <a:gd name="connsiteY6" fmla="*/ 1778393 h 2982866"/>
              <a:gd name="connsiteX7" fmla="*/ 2575410 w 3088318"/>
              <a:gd name="connsiteY7" fmla="*/ 2085450 h 2982866"/>
              <a:gd name="connsiteX8" fmla="*/ 2576691 w 3088318"/>
              <a:gd name="connsiteY8" fmla="*/ 2086217 h 2982866"/>
              <a:gd name="connsiteX9" fmla="*/ 2576691 w 3088318"/>
              <a:gd name="connsiteY9" fmla="*/ 2671023 h 2982866"/>
              <a:gd name="connsiteX10" fmla="*/ 2055789 w 3088318"/>
              <a:gd name="connsiteY10" fmla="*/ 2982866 h 2982866"/>
              <a:gd name="connsiteX11" fmla="*/ 1544161 w 3088318"/>
              <a:gd name="connsiteY11" fmla="*/ 2676575 h 2982866"/>
              <a:gd name="connsiteX12" fmla="*/ 1032532 w 3088318"/>
              <a:gd name="connsiteY12" fmla="*/ 2982866 h 2982866"/>
              <a:gd name="connsiteX13" fmla="*/ 511630 w 3088318"/>
              <a:gd name="connsiteY13" fmla="*/ 2671023 h 2982866"/>
              <a:gd name="connsiteX14" fmla="*/ 511630 w 3088318"/>
              <a:gd name="connsiteY14" fmla="*/ 2086217 h 2982866"/>
              <a:gd name="connsiteX15" fmla="*/ 512909 w 3088318"/>
              <a:gd name="connsiteY15" fmla="*/ 2085451 h 2982866"/>
              <a:gd name="connsiteX16" fmla="*/ 0 w 3088318"/>
              <a:gd name="connsiteY16" fmla="*/ 1778393 h 2982866"/>
              <a:gd name="connsiteX17" fmla="*/ 0 w 3088318"/>
              <a:gd name="connsiteY17" fmla="*/ 1193587 h 2982866"/>
              <a:gd name="connsiteX18" fmla="*/ 511630 w 3088318"/>
              <a:gd name="connsiteY18" fmla="*/ 887295 h 2982866"/>
              <a:gd name="connsiteX19" fmla="*/ 511630 w 3088318"/>
              <a:gd name="connsiteY19" fmla="*/ 311843 h 298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88318" h="2982866">
                <a:moveTo>
                  <a:pt x="1032532" y="0"/>
                </a:moveTo>
                <a:lnTo>
                  <a:pt x="1544161" y="306291"/>
                </a:lnTo>
                <a:lnTo>
                  <a:pt x="2055789" y="0"/>
                </a:lnTo>
                <a:lnTo>
                  <a:pt x="2576691" y="311843"/>
                </a:lnTo>
                <a:lnTo>
                  <a:pt x="2576691" y="887297"/>
                </a:lnTo>
                <a:lnTo>
                  <a:pt x="3088318" y="1193587"/>
                </a:lnTo>
                <a:lnTo>
                  <a:pt x="3088318" y="1778393"/>
                </a:lnTo>
                <a:lnTo>
                  <a:pt x="2575410" y="2085450"/>
                </a:lnTo>
                <a:lnTo>
                  <a:pt x="2576691" y="2086217"/>
                </a:lnTo>
                <a:lnTo>
                  <a:pt x="2576691" y="2671023"/>
                </a:lnTo>
                <a:lnTo>
                  <a:pt x="2055789" y="2982866"/>
                </a:lnTo>
                <a:lnTo>
                  <a:pt x="1544161" y="2676575"/>
                </a:lnTo>
                <a:lnTo>
                  <a:pt x="1032532" y="2982866"/>
                </a:lnTo>
                <a:lnTo>
                  <a:pt x="511630" y="2671023"/>
                </a:lnTo>
                <a:lnTo>
                  <a:pt x="511630" y="2086217"/>
                </a:lnTo>
                <a:lnTo>
                  <a:pt x="512909" y="2085451"/>
                </a:lnTo>
                <a:lnTo>
                  <a:pt x="0" y="1778393"/>
                </a:lnTo>
                <a:lnTo>
                  <a:pt x="0" y="1193587"/>
                </a:lnTo>
                <a:lnTo>
                  <a:pt x="511630" y="887295"/>
                </a:lnTo>
                <a:lnTo>
                  <a:pt x="511630" y="31184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42" name="Hexagon 41"/>
          <p:cNvSpPr/>
          <p:nvPr userDrawn="1"/>
        </p:nvSpPr>
        <p:spPr>
          <a:xfrm rot="5400000">
            <a:off x="10857716" y="1057578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/>
          <p:cNvSpPr/>
          <p:nvPr userDrawn="1"/>
        </p:nvSpPr>
        <p:spPr>
          <a:xfrm rot="5400000">
            <a:off x="9834459" y="1057578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/>
          <p:cNvSpPr/>
          <p:nvPr userDrawn="1"/>
        </p:nvSpPr>
        <p:spPr>
          <a:xfrm rot="5400000">
            <a:off x="11369346" y="1950208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agon 44"/>
          <p:cNvSpPr/>
          <p:nvPr userDrawn="1"/>
        </p:nvSpPr>
        <p:spPr>
          <a:xfrm rot="5400000">
            <a:off x="11369346" y="372458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/>
          <p:cNvSpPr/>
          <p:nvPr userDrawn="1"/>
        </p:nvSpPr>
        <p:spPr>
          <a:xfrm rot="5400000">
            <a:off x="10857716" y="4606326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/>
          <p:cNvSpPr/>
          <p:nvPr userDrawn="1"/>
        </p:nvSpPr>
        <p:spPr>
          <a:xfrm rot="5400000">
            <a:off x="8811202" y="4606326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/>
          <p:cNvSpPr/>
          <p:nvPr userDrawn="1"/>
        </p:nvSpPr>
        <p:spPr>
          <a:xfrm rot="5400000">
            <a:off x="8811202" y="1057578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/>
          <p:cNvSpPr/>
          <p:nvPr userDrawn="1"/>
        </p:nvSpPr>
        <p:spPr>
          <a:xfrm rot="5400000">
            <a:off x="10346089" y="1758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/>
          <p:cNvSpPr/>
          <p:nvPr userDrawn="1"/>
        </p:nvSpPr>
        <p:spPr>
          <a:xfrm rot="5400000">
            <a:off x="11369346" y="5498956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/>
          <p:cNvSpPr/>
          <p:nvPr userDrawn="1"/>
        </p:nvSpPr>
        <p:spPr>
          <a:xfrm rot="5400000">
            <a:off x="9834459" y="4606326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/>
          <p:cNvSpPr/>
          <p:nvPr userDrawn="1"/>
        </p:nvSpPr>
        <p:spPr>
          <a:xfrm rot="5400000">
            <a:off x="9834459" y="63807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/>
          <p:cNvSpPr/>
          <p:nvPr userDrawn="1"/>
        </p:nvSpPr>
        <p:spPr>
          <a:xfrm rot="5400000">
            <a:off x="8299572" y="1950208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/>
          <p:cNvSpPr/>
          <p:nvPr userDrawn="1"/>
        </p:nvSpPr>
        <p:spPr>
          <a:xfrm rot="5400000">
            <a:off x="8299572" y="372458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/>
          <p:cNvSpPr/>
          <p:nvPr userDrawn="1"/>
        </p:nvSpPr>
        <p:spPr>
          <a:xfrm rot="5400000">
            <a:off x="8299572" y="5498956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/>
          <p:cNvSpPr/>
          <p:nvPr userDrawn="1"/>
        </p:nvSpPr>
        <p:spPr>
          <a:xfrm rot="5400000">
            <a:off x="11369346" y="1758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-861008" y="2928456"/>
            <a:ext cx="3403450" cy="4519997"/>
            <a:chOff x="-779758" y="2917305"/>
            <a:chExt cx="3403450" cy="4519997"/>
          </a:xfrm>
        </p:grpSpPr>
        <p:sp>
          <p:nvSpPr>
            <p:cNvPr id="58" name="Google Shape;388;p17"/>
            <p:cNvSpPr/>
            <p:nvPr/>
          </p:nvSpPr>
          <p:spPr>
            <a:xfrm flipV="1">
              <a:off x="-296709" y="63807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9" name="Google Shape;389;p17"/>
            <p:cNvSpPr/>
            <p:nvPr/>
          </p:nvSpPr>
          <p:spPr>
            <a:xfrm flipV="1">
              <a:off x="700218" y="63827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0" name="Google Shape;390;p17"/>
            <p:cNvSpPr/>
            <p:nvPr/>
          </p:nvSpPr>
          <p:spPr>
            <a:xfrm flipV="1">
              <a:off x="-778250" y="551586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1" name="Google Shape;391;p17"/>
            <p:cNvSpPr/>
            <p:nvPr/>
          </p:nvSpPr>
          <p:spPr>
            <a:xfrm flipV="1">
              <a:off x="-273682" y="465438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2" name="Google Shape;392;p17"/>
            <p:cNvSpPr/>
            <p:nvPr/>
          </p:nvSpPr>
          <p:spPr>
            <a:xfrm flipV="1">
              <a:off x="216845" y="37858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3" name="Google Shape;390;p17"/>
            <p:cNvSpPr/>
            <p:nvPr/>
          </p:nvSpPr>
          <p:spPr>
            <a:xfrm flipV="1">
              <a:off x="-779758" y="378586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4" name="Google Shape;388;p17"/>
            <p:cNvSpPr/>
            <p:nvPr/>
          </p:nvSpPr>
          <p:spPr>
            <a:xfrm flipV="1">
              <a:off x="1696497" y="637496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5" name="Google Shape;391;p17"/>
            <p:cNvSpPr/>
            <p:nvPr/>
          </p:nvSpPr>
          <p:spPr>
            <a:xfrm flipV="1">
              <a:off x="-293563" y="2917305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66" name="Hexagon 65"/>
          <p:cNvSpPr/>
          <p:nvPr userDrawn="1"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68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9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90205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2317" y="-443965"/>
            <a:ext cx="11959486" cy="1927167"/>
            <a:chOff x="92317" y="-443965"/>
            <a:chExt cx="11959486" cy="1927167"/>
          </a:xfrm>
        </p:grpSpPr>
        <p:sp>
          <p:nvSpPr>
            <p:cNvPr id="7" name="Google Shape;388;p17"/>
            <p:cNvSpPr/>
            <p:nvPr/>
          </p:nvSpPr>
          <p:spPr>
            <a:xfrm rot="10800000" flipH="1">
              <a:off x="9137146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rot="10800000" flipH="1">
              <a:off x="10134073" y="-441924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88;p17"/>
            <p:cNvSpPr/>
            <p:nvPr/>
          </p:nvSpPr>
          <p:spPr>
            <a:xfrm rot="10800000" flipH="1">
              <a:off x="7143910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89;p17"/>
            <p:cNvSpPr/>
            <p:nvPr/>
          </p:nvSpPr>
          <p:spPr>
            <a:xfrm rot="10800000" flipH="1">
              <a:off x="8140837" y="-441924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88;p17"/>
            <p:cNvSpPr/>
            <p:nvPr/>
          </p:nvSpPr>
          <p:spPr>
            <a:xfrm rot="10800000" flipH="1">
              <a:off x="5150704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88;p17"/>
            <p:cNvSpPr/>
            <p:nvPr/>
          </p:nvSpPr>
          <p:spPr>
            <a:xfrm rot="10800000" flipH="1">
              <a:off x="3157468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89;p17"/>
            <p:cNvSpPr/>
            <p:nvPr/>
          </p:nvSpPr>
          <p:spPr>
            <a:xfrm rot="10800000" flipH="1">
              <a:off x="4154395" y="-441924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" name="Google Shape;388;p17"/>
            <p:cNvSpPr/>
            <p:nvPr/>
          </p:nvSpPr>
          <p:spPr>
            <a:xfrm rot="10800000" flipH="1">
              <a:off x="7626699" y="42496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" name="Google Shape;389;p17"/>
            <p:cNvSpPr/>
            <p:nvPr/>
          </p:nvSpPr>
          <p:spPr>
            <a:xfrm rot="10800000" flipH="1">
              <a:off x="6630390" y="42700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8;p17"/>
            <p:cNvSpPr/>
            <p:nvPr/>
          </p:nvSpPr>
          <p:spPr>
            <a:xfrm rot="10800000" flipH="1">
              <a:off x="9614161" y="427009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89;p17"/>
            <p:cNvSpPr/>
            <p:nvPr/>
          </p:nvSpPr>
          <p:spPr>
            <a:xfrm rot="10800000" flipH="1">
              <a:off x="2631733" y="41436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88;p17"/>
            <p:cNvSpPr/>
            <p:nvPr/>
          </p:nvSpPr>
          <p:spPr>
            <a:xfrm rot="10800000" flipH="1">
              <a:off x="1152047" y="-4439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88;p17"/>
            <p:cNvSpPr/>
            <p:nvPr/>
          </p:nvSpPr>
          <p:spPr>
            <a:xfrm rot="10800000" flipH="1">
              <a:off x="641705" y="414362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88;p17"/>
            <p:cNvSpPr/>
            <p:nvPr/>
          </p:nvSpPr>
          <p:spPr>
            <a:xfrm rot="10800000" flipH="1">
              <a:off x="11124608" y="42866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rot="10800000" flipH="1">
              <a:off x="92317" y="-44253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32005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2317" y="-443965"/>
            <a:ext cx="11959486" cy="1927167"/>
            <a:chOff x="92317" y="-443965"/>
            <a:chExt cx="11959486" cy="1927167"/>
          </a:xfrm>
        </p:grpSpPr>
        <p:sp>
          <p:nvSpPr>
            <p:cNvPr id="7" name="Google Shape;388;p17"/>
            <p:cNvSpPr/>
            <p:nvPr/>
          </p:nvSpPr>
          <p:spPr>
            <a:xfrm rot="10800000" flipH="1">
              <a:off x="9137146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rot="10800000" flipH="1">
              <a:off x="10134073" y="-441924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88;p17"/>
            <p:cNvSpPr/>
            <p:nvPr/>
          </p:nvSpPr>
          <p:spPr>
            <a:xfrm rot="10800000" flipH="1">
              <a:off x="7143910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89;p17"/>
            <p:cNvSpPr/>
            <p:nvPr/>
          </p:nvSpPr>
          <p:spPr>
            <a:xfrm rot="10800000" flipH="1">
              <a:off x="8140837" y="-441924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88;p17"/>
            <p:cNvSpPr/>
            <p:nvPr/>
          </p:nvSpPr>
          <p:spPr>
            <a:xfrm rot="10800000" flipH="1">
              <a:off x="5150704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88;p17"/>
            <p:cNvSpPr/>
            <p:nvPr/>
          </p:nvSpPr>
          <p:spPr>
            <a:xfrm rot="10800000" flipH="1">
              <a:off x="3157468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89;p17"/>
            <p:cNvSpPr/>
            <p:nvPr/>
          </p:nvSpPr>
          <p:spPr>
            <a:xfrm rot="10800000" flipH="1">
              <a:off x="4154395" y="-441924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" name="Google Shape;388;p17"/>
            <p:cNvSpPr/>
            <p:nvPr/>
          </p:nvSpPr>
          <p:spPr>
            <a:xfrm rot="10800000" flipH="1">
              <a:off x="7626699" y="42496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" name="Google Shape;389;p17"/>
            <p:cNvSpPr/>
            <p:nvPr/>
          </p:nvSpPr>
          <p:spPr>
            <a:xfrm rot="10800000" flipH="1">
              <a:off x="6630390" y="42700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8;p17"/>
            <p:cNvSpPr/>
            <p:nvPr/>
          </p:nvSpPr>
          <p:spPr>
            <a:xfrm rot="10800000" flipH="1">
              <a:off x="9614161" y="427009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89;p17"/>
            <p:cNvSpPr/>
            <p:nvPr/>
          </p:nvSpPr>
          <p:spPr>
            <a:xfrm rot="10800000" flipH="1">
              <a:off x="2631733" y="41436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88;p17"/>
            <p:cNvSpPr/>
            <p:nvPr/>
          </p:nvSpPr>
          <p:spPr>
            <a:xfrm rot="10800000" flipH="1">
              <a:off x="1152047" y="-4439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88;p17"/>
            <p:cNvSpPr/>
            <p:nvPr/>
          </p:nvSpPr>
          <p:spPr>
            <a:xfrm rot="10800000" flipH="1">
              <a:off x="641705" y="414362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88;p17"/>
            <p:cNvSpPr/>
            <p:nvPr/>
          </p:nvSpPr>
          <p:spPr>
            <a:xfrm rot="10800000" flipH="1">
              <a:off x="11124608" y="42866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rot="10800000" flipH="1">
              <a:off x="92317" y="-44253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rot="10800000">
            <a:off x="-782777" y="3848563"/>
            <a:ext cx="1924152" cy="3651470"/>
            <a:chOff x="10480444" y="-434343"/>
            <a:chExt cx="1924152" cy="3651470"/>
          </a:xfrm>
        </p:grpSpPr>
        <p:sp>
          <p:nvSpPr>
            <p:cNvPr id="23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rot="10800000" flipH="1">
            <a:off x="11050626" y="3848563"/>
            <a:ext cx="1924152" cy="3651470"/>
            <a:chOff x="10480444" y="-434343"/>
            <a:chExt cx="1924152" cy="3651470"/>
          </a:xfrm>
        </p:grpSpPr>
        <p:sp>
          <p:nvSpPr>
            <p:cNvPr id="29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0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1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2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3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325237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88;p17"/>
          <p:cNvSpPr/>
          <p:nvPr userDrawn="1"/>
        </p:nvSpPr>
        <p:spPr>
          <a:xfrm flipH="1">
            <a:off x="900998" y="2686117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6" name="Google Shape;389;p17"/>
          <p:cNvSpPr/>
          <p:nvPr userDrawn="1"/>
        </p:nvSpPr>
        <p:spPr>
          <a:xfrm flipH="1">
            <a:off x="-95959" y="2684077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" name="Google Shape;390;p17"/>
          <p:cNvSpPr/>
          <p:nvPr userDrawn="1"/>
        </p:nvSpPr>
        <p:spPr>
          <a:xfrm flipH="1">
            <a:off x="1382539" y="3550998"/>
            <a:ext cx="927195" cy="1054512"/>
          </a:xfrm>
          <a:custGeom>
            <a:avLst/>
            <a:gdLst/>
            <a:ahLst/>
            <a:cxnLst/>
            <a:rect l="l" t="t" r="r" b="b"/>
            <a:pathLst>
              <a:path w="31366" h="35673" extrusionOk="0">
                <a:moveTo>
                  <a:pt x="15213" y="0"/>
                </a:moveTo>
                <a:lnTo>
                  <a:pt x="0" y="9348"/>
                </a:lnTo>
                <a:lnTo>
                  <a:pt x="481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7" y="8523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" name="Google Shape;392;p17"/>
          <p:cNvSpPr/>
          <p:nvPr userDrawn="1"/>
        </p:nvSpPr>
        <p:spPr>
          <a:xfrm flipH="1">
            <a:off x="385581" y="3548958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9" name="Google Shape;388;p17"/>
          <p:cNvSpPr/>
          <p:nvPr userDrawn="1"/>
        </p:nvSpPr>
        <p:spPr>
          <a:xfrm flipH="1">
            <a:off x="2894234" y="2686117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" name="Google Shape;389;p17"/>
          <p:cNvSpPr/>
          <p:nvPr userDrawn="1"/>
        </p:nvSpPr>
        <p:spPr>
          <a:xfrm flipH="1">
            <a:off x="1897277" y="2684077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1" name="Google Shape;392;p17"/>
          <p:cNvSpPr/>
          <p:nvPr userDrawn="1"/>
        </p:nvSpPr>
        <p:spPr>
          <a:xfrm flipH="1">
            <a:off x="3375745" y="3548958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2" name="Google Shape;394;p17"/>
          <p:cNvSpPr/>
          <p:nvPr userDrawn="1"/>
        </p:nvSpPr>
        <p:spPr>
          <a:xfrm flipH="1">
            <a:off x="2379497" y="3546918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1"/>
                </a:moveTo>
                <a:lnTo>
                  <a:pt x="0" y="9325"/>
                </a:lnTo>
                <a:lnTo>
                  <a:pt x="481" y="27150"/>
                </a:lnTo>
                <a:lnTo>
                  <a:pt x="16153" y="35673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3" name="Google Shape;390;p17"/>
          <p:cNvSpPr/>
          <p:nvPr userDrawn="1"/>
        </p:nvSpPr>
        <p:spPr>
          <a:xfrm flipH="1">
            <a:off x="7362867" y="3550998"/>
            <a:ext cx="927195" cy="1054512"/>
          </a:xfrm>
          <a:custGeom>
            <a:avLst/>
            <a:gdLst/>
            <a:ahLst/>
            <a:cxnLst/>
            <a:rect l="l" t="t" r="r" b="b"/>
            <a:pathLst>
              <a:path w="31366" h="35673" extrusionOk="0">
                <a:moveTo>
                  <a:pt x="15213" y="0"/>
                </a:moveTo>
                <a:lnTo>
                  <a:pt x="0" y="9348"/>
                </a:lnTo>
                <a:lnTo>
                  <a:pt x="481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7" y="8523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4" name="Google Shape;392;p17"/>
          <p:cNvSpPr/>
          <p:nvPr userDrawn="1"/>
        </p:nvSpPr>
        <p:spPr>
          <a:xfrm flipH="1">
            <a:off x="6365909" y="3548958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5" name="Google Shape;394;p17"/>
          <p:cNvSpPr/>
          <p:nvPr userDrawn="1"/>
        </p:nvSpPr>
        <p:spPr>
          <a:xfrm flipH="1">
            <a:off x="5369661" y="3546918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1"/>
                </a:moveTo>
                <a:lnTo>
                  <a:pt x="0" y="9325"/>
                </a:lnTo>
                <a:lnTo>
                  <a:pt x="481" y="27150"/>
                </a:lnTo>
                <a:lnTo>
                  <a:pt x="16153" y="35673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6" name="Google Shape;388;p17"/>
          <p:cNvSpPr/>
          <p:nvPr userDrawn="1"/>
        </p:nvSpPr>
        <p:spPr>
          <a:xfrm flipH="1">
            <a:off x="4887440" y="2686117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7" name="Google Shape;388;p17"/>
          <p:cNvSpPr/>
          <p:nvPr userDrawn="1"/>
        </p:nvSpPr>
        <p:spPr>
          <a:xfrm flipH="1">
            <a:off x="6880676" y="2686117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8" name="Google Shape;389;p17"/>
          <p:cNvSpPr/>
          <p:nvPr userDrawn="1"/>
        </p:nvSpPr>
        <p:spPr>
          <a:xfrm flipH="1">
            <a:off x="5883719" y="2684077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9" name="Google Shape;388;p17"/>
          <p:cNvSpPr/>
          <p:nvPr userDrawn="1"/>
        </p:nvSpPr>
        <p:spPr>
          <a:xfrm flipH="1">
            <a:off x="2411445" y="1817185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" name="Google Shape;389;p17"/>
          <p:cNvSpPr/>
          <p:nvPr userDrawn="1"/>
        </p:nvSpPr>
        <p:spPr>
          <a:xfrm flipH="1">
            <a:off x="3407724" y="1815145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1" name="Google Shape;388;p17"/>
          <p:cNvSpPr/>
          <p:nvPr userDrawn="1"/>
        </p:nvSpPr>
        <p:spPr>
          <a:xfrm flipH="1">
            <a:off x="423983" y="1815144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2" name="Google Shape;388;p17"/>
          <p:cNvSpPr/>
          <p:nvPr userDrawn="1"/>
        </p:nvSpPr>
        <p:spPr>
          <a:xfrm flipH="1">
            <a:off x="6399105" y="1825316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3" name="Google Shape;389;p17"/>
          <p:cNvSpPr/>
          <p:nvPr userDrawn="1"/>
        </p:nvSpPr>
        <p:spPr>
          <a:xfrm flipH="1">
            <a:off x="7395384" y="1823276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4" name="Google Shape;388;p17"/>
          <p:cNvSpPr/>
          <p:nvPr userDrawn="1"/>
        </p:nvSpPr>
        <p:spPr>
          <a:xfrm flipH="1">
            <a:off x="8874562" y="2694249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5" name="Google Shape;389;p17"/>
          <p:cNvSpPr/>
          <p:nvPr userDrawn="1"/>
        </p:nvSpPr>
        <p:spPr>
          <a:xfrm flipH="1">
            <a:off x="7877605" y="2692209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6" name="Google Shape;388;p17"/>
          <p:cNvSpPr/>
          <p:nvPr userDrawn="1"/>
        </p:nvSpPr>
        <p:spPr>
          <a:xfrm flipH="1">
            <a:off x="10867798" y="2694249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7" name="Google Shape;389;p17"/>
          <p:cNvSpPr/>
          <p:nvPr userDrawn="1"/>
        </p:nvSpPr>
        <p:spPr>
          <a:xfrm flipH="1">
            <a:off x="9870841" y="2692209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8" name="Google Shape;392;p17"/>
          <p:cNvSpPr/>
          <p:nvPr userDrawn="1"/>
        </p:nvSpPr>
        <p:spPr>
          <a:xfrm flipH="1">
            <a:off x="11349309" y="3557090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9" name="Google Shape;394;p17"/>
          <p:cNvSpPr/>
          <p:nvPr userDrawn="1"/>
        </p:nvSpPr>
        <p:spPr>
          <a:xfrm flipH="1">
            <a:off x="10353061" y="3555050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1"/>
                </a:moveTo>
                <a:lnTo>
                  <a:pt x="0" y="9325"/>
                </a:lnTo>
                <a:lnTo>
                  <a:pt x="481" y="27150"/>
                </a:lnTo>
                <a:lnTo>
                  <a:pt x="16153" y="35673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0" name="Google Shape;388;p17"/>
          <p:cNvSpPr/>
          <p:nvPr userDrawn="1"/>
        </p:nvSpPr>
        <p:spPr>
          <a:xfrm flipH="1">
            <a:off x="10385009" y="1825317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1" name="Google Shape;388;p17"/>
          <p:cNvSpPr/>
          <p:nvPr userDrawn="1"/>
        </p:nvSpPr>
        <p:spPr>
          <a:xfrm flipH="1">
            <a:off x="8397547" y="1823276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2" name="Google Shape;388;p17"/>
          <p:cNvSpPr/>
          <p:nvPr userDrawn="1"/>
        </p:nvSpPr>
        <p:spPr>
          <a:xfrm flipH="1">
            <a:off x="4401643" y="1823276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1239200" y="2221280"/>
            <a:ext cx="2296800" cy="1980000"/>
          </a:xfrm>
          <a:custGeom>
            <a:avLst/>
            <a:gdLst>
              <a:gd name="connsiteX0" fmla="*/ 592673 w 2296800"/>
              <a:gd name="connsiteY0" fmla="*/ 0 h 1980000"/>
              <a:gd name="connsiteX1" fmla="*/ 1704127 w 2296800"/>
              <a:gd name="connsiteY1" fmla="*/ 0 h 1980000"/>
              <a:gd name="connsiteX2" fmla="*/ 2296800 w 2296800"/>
              <a:gd name="connsiteY2" fmla="*/ 990000 h 1980000"/>
              <a:gd name="connsiteX3" fmla="*/ 1704127 w 2296800"/>
              <a:gd name="connsiteY3" fmla="*/ 1980000 h 1980000"/>
              <a:gd name="connsiteX4" fmla="*/ 592673 w 2296800"/>
              <a:gd name="connsiteY4" fmla="*/ 1980000 h 1980000"/>
              <a:gd name="connsiteX5" fmla="*/ 0 w 2296800"/>
              <a:gd name="connsiteY5" fmla="*/ 990000 h 19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800" h="1980000">
                <a:moveTo>
                  <a:pt x="592673" y="0"/>
                </a:moveTo>
                <a:lnTo>
                  <a:pt x="1704127" y="0"/>
                </a:lnTo>
                <a:lnTo>
                  <a:pt x="2296800" y="990000"/>
                </a:lnTo>
                <a:lnTo>
                  <a:pt x="1704127" y="1980000"/>
                </a:lnTo>
                <a:lnTo>
                  <a:pt x="592673" y="1980000"/>
                </a:lnTo>
                <a:lnTo>
                  <a:pt x="0" y="990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947600" y="2221280"/>
            <a:ext cx="2296800" cy="1980000"/>
          </a:xfrm>
          <a:custGeom>
            <a:avLst/>
            <a:gdLst>
              <a:gd name="connsiteX0" fmla="*/ 592673 w 2296800"/>
              <a:gd name="connsiteY0" fmla="*/ 0 h 1980000"/>
              <a:gd name="connsiteX1" fmla="*/ 1704127 w 2296800"/>
              <a:gd name="connsiteY1" fmla="*/ 0 h 1980000"/>
              <a:gd name="connsiteX2" fmla="*/ 2296800 w 2296800"/>
              <a:gd name="connsiteY2" fmla="*/ 990000 h 1980000"/>
              <a:gd name="connsiteX3" fmla="*/ 1704127 w 2296800"/>
              <a:gd name="connsiteY3" fmla="*/ 1980000 h 1980000"/>
              <a:gd name="connsiteX4" fmla="*/ 592673 w 2296800"/>
              <a:gd name="connsiteY4" fmla="*/ 1980000 h 1980000"/>
              <a:gd name="connsiteX5" fmla="*/ 0 w 2296800"/>
              <a:gd name="connsiteY5" fmla="*/ 990000 h 19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800" h="1980000">
                <a:moveTo>
                  <a:pt x="592673" y="0"/>
                </a:moveTo>
                <a:lnTo>
                  <a:pt x="1704127" y="0"/>
                </a:lnTo>
                <a:lnTo>
                  <a:pt x="2296800" y="990000"/>
                </a:lnTo>
                <a:lnTo>
                  <a:pt x="1704127" y="1980000"/>
                </a:lnTo>
                <a:lnTo>
                  <a:pt x="592673" y="1980000"/>
                </a:lnTo>
                <a:lnTo>
                  <a:pt x="0" y="990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8656000" y="2221280"/>
            <a:ext cx="2296800" cy="1980000"/>
          </a:xfrm>
          <a:custGeom>
            <a:avLst/>
            <a:gdLst>
              <a:gd name="connsiteX0" fmla="*/ 592673 w 2296800"/>
              <a:gd name="connsiteY0" fmla="*/ 0 h 1980000"/>
              <a:gd name="connsiteX1" fmla="*/ 1704127 w 2296800"/>
              <a:gd name="connsiteY1" fmla="*/ 0 h 1980000"/>
              <a:gd name="connsiteX2" fmla="*/ 2296800 w 2296800"/>
              <a:gd name="connsiteY2" fmla="*/ 990000 h 1980000"/>
              <a:gd name="connsiteX3" fmla="*/ 1704127 w 2296800"/>
              <a:gd name="connsiteY3" fmla="*/ 1980000 h 1980000"/>
              <a:gd name="connsiteX4" fmla="*/ 592673 w 2296800"/>
              <a:gd name="connsiteY4" fmla="*/ 1980000 h 1980000"/>
              <a:gd name="connsiteX5" fmla="*/ 0 w 2296800"/>
              <a:gd name="connsiteY5" fmla="*/ 990000 h 19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800" h="1980000">
                <a:moveTo>
                  <a:pt x="592673" y="0"/>
                </a:moveTo>
                <a:lnTo>
                  <a:pt x="1704127" y="0"/>
                </a:lnTo>
                <a:lnTo>
                  <a:pt x="2296800" y="990000"/>
                </a:lnTo>
                <a:lnTo>
                  <a:pt x="1704127" y="1980000"/>
                </a:lnTo>
                <a:lnTo>
                  <a:pt x="592673" y="1980000"/>
                </a:lnTo>
                <a:lnTo>
                  <a:pt x="0" y="990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43" name="Hexagon 42"/>
          <p:cNvSpPr/>
          <p:nvPr userDrawn="1"/>
        </p:nvSpPr>
        <p:spPr>
          <a:xfrm rot="5400000">
            <a:off x="10813205" y="1758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/>
          <p:cNvSpPr/>
          <p:nvPr userDrawn="1"/>
        </p:nvSpPr>
        <p:spPr>
          <a:xfrm rot="5400000">
            <a:off x="732223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-86455" y="-416346"/>
            <a:ext cx="1437633" cy="1923068"/>
            <a:chOff x="1615247" y="164413"/>
            <a:chExt cx="1437633" cy="1923068"/>
          </a:xfrm>
        </p:grpSpPr>
        <p:sp>
          <p:nvSpPr>
            <p:cNvPr id="46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7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98898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2C8C-76DB-3D4A-AF47-492F17161E7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183B1-CB1C-8243-99AE-4803DAA1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5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3" r:id="rId4"/>
    <p:sldLayoutId id="2147483653" r:id="rId5"/>
    <p:sldLayoutId id="2147483651" r:id="rId6"/>
    <p:sldLayoutId id="2147483660" r:id="rId7"/>
    <p:sldLayoutId id="2147483654" r:id="rId8"/>
    <p:sldLayoutId id="2147483652" r:id="rId9"/>
    <p:sldLayoutId id="2147483656" r:id="rId10"/>
    <p:sldLayoutId id="2147483657" r:id="rId11"/>
    <p:sldLayoutId id="2147483658" r:id="rId12"/>
    <p:sldLayoutId id="2147483659" r:id="rId13"/>
    <p:sldLayoutId id="2147483661" r:id="rId14"/>
    <p:sldLayoutId id="2147483664" r:id="rId15"/>
    <p:sldLayoutId id="2147483665" r:id="rId16"/>
    <p:sldLayoutId id="2147483667" r:id="rId17"/>
    <p:sldLayoutId id="2147483666" r:id="rId18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Hexagon 77"/>
          <p:cNvSpPr/>
          <p:nvPr/>
        </p:nvSpPr>
        <p:spPr>
          <a:xfrm rot="5400000">
            <a:off x="1148113" y="2396539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-740364" y="4578642"/>
            <a:ext cx="8900729" cy="2790366"/>
            <a:chOff x="-740364" y="4437124"/>
            <a:chExt cx="8900729" cy="2790366"/>
          </a:xfrm>
        </p:grpSpPr>
        <p:sp>
          <p:nvSpPr>
            <p:cNvPr id="3" name="Google Shape;388;p17"/>
            <p:cNvSpPr/>
            <p:nvPr/>
          </p:nvSpPr>
          <p:spPr>
            <a:xfrm flipH="1">
              <a:off x="771301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" name="Google Shape;389;p17"/>
            <p:cNvSpPr/>
            <p:nvPr/>
          </p:nvSpPr>
          <p:spPr>
            <a:xfrm flipH="1">
              <a:off x="-225656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" name="Google Shape;390;p17"/>
            <p:cNvSpPr/>
            <p:nvPr/>
          </p:nvSpPr>
          <p:spPr>
            <a:xfrm flipH="1">
              <a:off x="1252842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" name="Google Shape;392;p17"/>
            <p:cNvSpPr/>
            <p:nvPr/>
          </p:nvSpPr>
          <p:spPr>
            <a:xfrm flipH="1">
              <a:off x="255884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94;p17"/>
            <p:cNvSpPr/>
            <p:nvPr/>
          </p:nvSpPr>
          <p:spPr>
            <a:xfrm flipH="1">
              <a:off x="-7403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88;p17"/>
            <p:cNvSpPr/>
            <p:nvPr/>
          </p:nvSpPr>
          <p:spPr>
            <a:xfrm flipH="1">
              <a:off x="2764537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389;p17"/>
            <p:cNvSpPr/>
            <p:nvPr/>
          </p:nvSpPr>
          <p:spPr>
            <a:xfrm flipH="1">
              <a:off x="1767580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90;p17"/>
            <p:cNvSpPr/>
            <p:nvPr/>
          </p:nvSpPr>
          <p:spPr>
            <a:xfrm flipH="1">
              <a:off x="4243006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2;p17"/>
            <p:cNvSpPr/>
            <p:nvPr/>
          </p:nvSpPr>
          <p:spPr>
            <a:xfrm flipH="1">
              <a:off x="3246048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394;p17"/>
            <p:cNvSpPr/>
            <p:nvPr/>
          </p:nvSpPr>
          <p:spPr>
            <a:xfrm flipH="1">
              <a:off x="2249800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" name="Google Shape;390;p17"/>
            <p:cNvSpPr/>
            <p:nvPr/>
          </p:nvSpPr>
          <p:spPr>
            <a:xfrm flipH="1">
              <a:off x="7233170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" name="Google Shape;392;p17"/>
            <p:cNvSpPr/>
            <p:nvPr/>
          </p:nvSpPr>
          <p:spPr>
            <a:xfrm flipH="1">
              <a:off x="6236212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" name="Google Shape;394;p17"/>
            <p:cNvSpPr/>
            <p:nvPr/>
          </p:nvSpPr>
          <p:spPr>
            <a:xfrm flipH="1">
              <a:off x="52399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0" name="Google Shape;388;p17"/>
            <p:cNvSpPr/>
            <p:nvPr/>
          </p:nvSpPr>
          <p:spPr>
            <a:xfrm flipH="1">
              <a:off x="4757743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1" name="Google Shape;388;p17"/>
            <p:cNvSpPr/>
            <p:nvPr/>
          </p:nvSpPr>
          <p:spPr>
            <a:xfrm flipH="1">
              <a:off x="6750979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2" name="Google Shape;389;p17"/>
            <p:cNvSpPr/>
            <p:nvPr/>
          </p:nvSpPr>
          <p:spPr>
            <a:xfrm flipH="1">
              <a:off x="5754022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3" name="Google Shape;388;p17"/>
            <p:cNvSpPr/>
            <p:nvPr/>
          </p:nvSpPr>
          <p:spPr>
            <a:xfrm flipH="1">
              <a:off x="2281748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" name="Google Shape;388;p17"/>
            <p:cNvSpPr/>
            <p:nvPr/>
          </p:nvSpPr>
          <p:spPr>
            <a:xfrm flipH="1">
              <a:off x="4274984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5" name="Google Shape;389;p17"/>
            <p:cNvSpPr/>
            <p:nvPr/>
          </p:nvSpPr>
          <p:spPr>
            <a:xfrm flipH="1">
              <a:off x="3278027" y="4437125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6" name="Google Shape;388;p17"/>
            <p:cNvSpPr/>
            <p:nvPr/>
          </p:nvSpPr>
          <p:spPr>
            <a:xfrm flipH="1">
              <a:off x="294286" y="443712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52027" y="-362721"/>
            <a:ext cx="10921109" cy="2790366"/>
            <a:chOff x="1452027" y="-371531"/>
            <a:chExt cx="10921109" cy="2790366"/>
          </a:xfrm>
        </p:grpSpPr>
        <p:sp>
          <p:nvSpPr>
            <p:cNvPr id="37" name="Google Shape;388;p17"/>
            <p:cNvSpPr/>
            <p:nvPr/>
          </p:nvSpPr>
          <p:spPr>
            <a:xfrm rot="10800000" flipH="1">
              <a:off x="9934276" y="4933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8" name="Google Shape;389;p17"/>
            <p:cNvSpPr/>
            <p:nvPr/>
          </p:nvSpPr>
          <p:spPr>
            <a:xfrm rot="10800000" flipH="1">
              <a:off x="10931203" y="4953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9" name="Google Shape;390;p17"/>
            <p:cNvSpPr/>
            <p:nvPr/>
          </p:nvSpPr>
          <p:spPr>
            <a:xfrm rot="10800000" flipH="1">
              <a:off x="9452735" y="-37153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0" name="Google Shape;392;p17"/>
            <p:cNvSpPr/>
            <p:nvPr/>
          </p:nvSpPr>
          <p:spPr>
            <a:xfrm rot="10800000" flipH="1">
              <a:off x="10449663" y="-36952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1" name="Google Shape;394;p17"/>
            <p:cNvSpPr/>
            <p:nvPr/>
          </p:nvSpPr>
          <p:spPr>
            <a:xfrm rot="10800000" flipH="1">
              <a:off x="11445941" y="-36748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2" name="Google Shape;388;p17"/>
            <p:cNvSpPr/>
            <p:nvPr/>
          </p:nvSpPr>
          <p:spPr>
            <a:xfrm rot="10800000" flipH="1">
              <a:off x="7941040" y="4933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3" name="Google Shape;389;p17"/>
            <p:cNvSpPr/>
            <p:nvPr/>
          </p:nvSpPr>
          <p:spPr>
            <a:xfrm rot="10800000" flipH="1">
              <a:off x="8937967" y="4953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4" name="Google Shape;390;p17"/>
            <p:cNvSpPr/>
            <p:nvPr/>
          </p:nvSpPr>
          <p:spPr>
            <a:xfrm rot="10800000" flipH="1">
              <a:off x="6462571" y="-37153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5" name="Google Shape;392;p17"/>
            <p:cNvSpPr/>
            <p:nvPr/>
          </p:nvSpPr>
          <p:spPr>
            <a:xfrm rot="10800000" flipH="1">
              <a:off x="7459499" y="-36952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6" name="Google Shape;394;p17"/>
            <p:cNvSpPr/>
            <p:nvPr/>
          </p:nvSpPr>
          <p:spPr>
            <a:xfrm rot="10800000" flipH="1">
              <a:off x="8455777" y="-36748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7" name="Google Shape;390;p17"/>
            <p:cNvSpPr/>
            <p:nvPr/>
          </p:nvSpPr>
          <p:spPr>
            <a:xfrm rot="10800000" flipH="1">
              <a:off x="3472407" y="-37153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8" name="Google Shape;392;p17"/>
            <p:cNvSpPr/>
            <p:nvPr/>
          </p:nvSpPr>
          <p:spPr>
            <a:xfrm rot="10800000" flipH="1">
              <a:off x="4469335" y="-36952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9" name="Google Shape;394;p17"/>
            <p:cNvSpPr/>
            <p:nvPr/>
          </p:nvSpPr>
          <p:spPr>
            <a:xfrm rot="10800000" flipH="1">
              <a:off x="5465613" y="-36748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0" name="Google Shape;388;p17"/>
            <p:cNvSpPr/>
            <p:nvPr/>
          </p:nvSpPr>
          <p:spPr>
            <a:xfrm rot="10800000" flipH="1">
              <a:off x="5947834" y="4933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1" name="Google Shape;388;p17"/>
            <p:cNvSpPr/>
            <p:nvPr/>
          </p:nvSpPr>
          <p:spPr>
            <a:xfrm rot="10800000" flipH="1">
              <a:off x="3954598" y="4933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2" name="Google Shape;389;p17"/>
            <p:cNvSpPr/>
            <p:nvPr/>
          </p:nvSpPr>
          <p:spPr>
            <a:xfrm rot="10800000" flipH="1">
              <a:off x="4951525" y="4953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3" name="Google Shape;388;p17"/>
            <p:cNvSpPr/>
            <p:nvPr/>
          </p:nvSpPr>
          <p:spPr>
            <a:xfrm rot="10800000" flipH="1">
              <a:off x="8423829" y="136225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5" name="Google Shape;389;p17"/>
            <p:cNvSpPr/>
            <p:nvPr/>
          </p:nvSpPr>
          <p:spPr>
            <a:xfrm rot="10800000" flipH="1">
              <a:off x="7427520" y="136429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6" name="Google Shape;388;p17"/>
            <p:cNvSpPr/>
            <p:nvPr/>
          </p:nvSpPr>
          <p:spPr>
            <a:xfrm rot="10800000" flipH="1">
              <a:off x="10411291" y="136429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8" name="Google Shape;389;p17"/>
            <p:cNvSpPr/>
            <p:nvPr/>
          </p:nvSpPr>
          <p:spPr>
            <a:xfrm rot="10800000" flipH="1">
              <a:off x="3428863" y="135164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0" name="Google Shape;388;p17"/>
            <p:cNvSpPr/>
            <p:nvPr/>
          </p:nvSpPr>
          <p:spPr>
            <a:xfrm rot="10800000" flipH="1">
              <a:off x="1949177" y="49332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1" name="Google Shape;390;p17"/>
            <p:cNvSpPr/>
            <p:nvPr/>
          </p:nvSpPr>
          <p:spPr>
            <a:xfrm rot="10800000" flipH="1">
              <a:off x="1452027" y="-37153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936004" y="2208661"/>
            <a:ext cx="727416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0" b="1" spc="600" dirty="0">
                <a:solidFill>
                  <a:schemeClr val="accent6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L</a:t>
            </a:r>
            <a:r>
              <a:rPr lang="en-US" altLang="zh-CN" sz="8000" b="1" spc="600" dirty="0">
                <a:solidFill>
                  <a:schemeClr val="accent6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et</a:t>
            </a:r>
            <a:r>
              <a:rPr lang="zh-CN" altLang="en-US" sz="8000" b="1" spc="600" dirty="0">
                <a:solidFill>
                  <a:schemeClr val="accent6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‘</a:t>
            </a:r>
            <a:r>
              <a:rPr lang="en-US" altLang="zh-CN" sz="8000" b="1" spc="600" dirty="0">
                <a:solidFill>
                  <a:schemeClr val="accent6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s  Recite</a:t>
            </a:r>
            <a:endParaRPr lang="en-US" sz="8000" b="1" spc="600" dirty="0">
              <a:solidFill>
                <a:schemeClr val="accent6">
                  <a:lumMod val="5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6" name="Google Shape;388;p17"/>
          <p:cNvSpPr/>
          <p:nvPr/>
        </p:nvSpPr>
        <p:spPr>
          <a:xfrm rot="10800000" flipH="1">
            <a:off x="10410669" y="4578985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4" name="TextBox 53"/>
          <p:cNvSpPr txBox="1"/>
          <p:nvPr/>
        </p:nvSpPr>
        <p:spPr>
          <a:xfrm>
            <a:off x="4881792" y="3331279"/>
            <a:ext cx="5394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2A3246"/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英语精灵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D10B50A1-B4EF-499B-BB36-16AFE8AF6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0019" y="2556972"/>
            <a:ext cx="1628924" cy="16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155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2681798" y="380950"/>
            <a:ext cx="6275866" cy="808491"/>
            <a:chOff x="3784390" y="358805"/>
            <a:chExt cx="4765766" cy="80849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背景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Background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016A8B79-319A-4499-A0C0-30E9F7D45FD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352" r="2352"/>
          <a:stretch>
            <a:fillRect/>
          </a:stretch>
        </p:blipFill>
        <p:spPr>
          <a:xfrm>
            <a:off x="8074298" y="3115357"/>
            <a:ext cx="3768415" cy="2424925"/>
          </a:xfrm>
        </p:spPr>
      </p:pic>
      <p:sp>
        <p:nvSpPr>
          <p:cNvPr id="9" name="Rectangle 49">
            <a:extLst>
              <a:ext uri="{FF2B5EF4-FFF2-40B4-BE49-F238E27FC236}">
                <a16:creationId xmlns:a16="http://schemas.microsoft.com/office/drawing/2014/main" id="{CDC24455-2053-4F6A-AD2A-E43126468D30}"/>
              </a:ext>
            </a:extLst>
          </p:cNvPr>
          <p:cNvSpPr/>
          <p:nvPr/>
        </p:nvSpPr>
        <p:spPr>
          <a:xfrm>
            <a:off x="1689303" y="2088965"/>
            <a:ext cx="6384995" cy="189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事实上，艾宾浩斯遗忘曲线给我们带来的最大价值在于：它揭示了人的记忆是呈指数衰减的。</a:t>
            </a: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 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因此，只要我们找到一个足够好的指数形式的函数，就可以用来模拟人类的记忆规律。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8615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2771237" y="517292"/>
            <a:ext cx="6275866" cy="808491"/>
            <a:chOff x="3784390" y="358805"/>
            <a:chExt cx="4765766" cy="80849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牛顿冷却定律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Algorithm Design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016A8B79-319A-4499-A0C0-30E9F7D45FD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862" r="20862"/>
          <a:stretch/>
        </p:blipFill>
        <p:spPr>
          <a:xfrm>
            <a:off x="7554224" y="3115357"/>
            <a:ext cx="3768415" cy="2424925"/>
          </a:xfrm>
        </p:spPr>
      </p:pic>
      <p:sp>
        <p:nvSpPr>
          <p:cNvPr id="10" name="Rectangle 49">
            <a:extLst>
              <a:ext uri="{FF2B5EF4-FFF2-40B4-BE49-F238E27FC236}">
                <a16:creationId xmlns:a16="http://schemas.microsoft.com/office/drawing/2014/main" id="{AA894E86-777F-4139-8561-5D93E7FCA9D9}"/>
              </a:ext>
            </a:extLst>
          </p:cNvPr>
          <p:cNvSpPr/>
          <p:nvPr/>
        </p:nvSpPr>
        <p:spPr>
          <a:xfrm>
            <a:off x="1169229" y="1941357"/>
            <a:ext cx="6384995" cy="189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 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牛顿冷却定律的公式为：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   𝐻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(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𝑡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)−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𝐻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_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𝑠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=(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𝐻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_0−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𝐻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_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𝑠 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) 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𝑒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^(−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𝑘𝑡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该定律表示了物体冷却的普遍规律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 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从类比角度来看，人的记忆衰减和物体冷却也是极为相似的。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50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2958067" y="464338"/>
            <a:ext cx="6275866" cy="808491"/>
            <a:chOff x="3784390" y="358805"/>
            <a:chExt cx="4765766" cy="80849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642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LIF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模型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Algorithm Design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49">
            <a:extLst>
              <a:ext uri="{FF2B5EF4-FFF2-40B4-BE49-F238E27FC236}">
                <a16:creationId xmlns:a16="http://schemas.microsoft.com/office/drawing/2014/main" id="{F7883DFA-703A-4A17-A861-5C4B6BF9388A}"/>
              </a:ext>
            </a:extLst>
          </p:cNvPr>
          <p:cNvSpPr/>
          <p:nvPr/>
        </p:nvSpPr>
        <p:spPr>
          <a:xfrm>
            <a:off x="1266527" y="2011205"/>
            <a:ext cx="5806930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 LIF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模型的文字表述为：神经元内电位信号随时间呈指数递减，但其受到</a:t>
            </a:r>
            <a:r>
              <a:rPr lang="zh-CN" altLang="en-US" sz="1600" dirty="0">
                <a:solidFill>
                  <a:srgbClr val="686769"/>
                </a:solidFill>
                <a:ea typeface="思源黑体" panose="020B0500000000000000" pitchFamily="34" charset="-122"/>
                <a:cs typeface="+mn-ea"/>
                <a:sym typeface="+mn-lt"/>
              </a:rPr>
              <a:t>输入电流（即相连神经元产生的冲动）的影响。若输入电流使其突破阈值，则神经元电位激增，并产生冲动。</a:t>
            </a:r>
            <a:endParaRPr lang="en-US" altLang="zh-CN" sz="1600" dirty="0">
              <a:solidFill>
                <a:srgbClr val="686769"/>
              </a:solidFill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 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在我们的记忆评估算法中设计了记忆补偿项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C(</a:t>
            </a:r>
            <a:r>
              <a:rPr lang="en-US" altLang="zh-CN" sz="1600" dirty="0" err="1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i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)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C(</a:t>
            </a:r>
            <a:r>
              <a:rPr lang="en-US" altLang="zh-CN" sz="1600" dirty="0" err="1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i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)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的设计灵感便来源于神经科学中的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Leaky Integrate-and-Fire(LIF)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模型。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686769"/>
              </a:solidFill>
              <a:ea typeface="思源黑体" panose="020B0500000000000000" pitchFamily="3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830D63-D7E9-4ABC-9348-A16A8EACC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456" y="2822391"/>
            <a:ext cx="3228783" cy="24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71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2818371" y="380950"/>
            <a:ext cx="6275866" cy="808491"/>
            <a:chOff x="3784390" y="358805"/>
            <a:chExt cx="4765766" cy="80849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算法设计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3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Algorithm Design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016A8B79-319A-4499-A0C0-30E9F7D45FD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94" r="1394"/>
          <a:stretch/>
        </p:blipFill>
        <p:spPr>
          <a:xfrm>
            <a:off x="8044418" y="3088754"/>
            <a:ext cx="3768415" cy="24249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F7883DFA-703A-4A17-A861-5C4B6BF9388A}"/>
                  </a:ext>
                </a:extLst>
              </p:cNvPr>
              <p:cNvSpPr/>
              <p:nvPr/>
            </p:nvSpPr>
            <p:spPr>
              <a:xfrm>
                <a:off x="1266527" y="1266273"/>
                <a:ext cx="5806930" cy="2423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686769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+mn-lt"/>
                  </a:rPr>
                  <a:t>· </a:t>
                </a:r>
                <a:r>
                  <a:rPr lang="zh-CN" altLang="en-US" sz="1600" dirty="0">
                    <a:solidFill>
                      <a:srgbClr val="686769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+mn-lt"/>
                  </a:rPr>
                  <a:t>综上，我们创造性的将牛顿冷却定律用于模拟人们的遗忘过程。</a:t>
                </a:r>
                <a:endParaRPr lang="en-US" altLang="zh-CN" sz="1600" dirty="0">
                  <a:solidFill>
                    <a:srgbClr val="686769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686769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+mn-lt"/>
                  </a:rPr>
                  <a:t>· </a:t>
                </a:r>
                <a:r>
                  <a:rPr lang="zh-CN" altLang="en-US" sz="1600" dirty="0">
                    <a:solidFill>
                      <a:srgbClr val="686769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+mn-lt"/>
                  </a:rPr>
                  <a:t>经改良后，我们提出的适用于模拟遗忘的基于牛顿冷却定律的公式如下所示：</a:t>
                </a:r>
                <a:endParaRPr lang="en-US" altLang="zh-CN" sz="1600" dirty="0">
                  <a:solidFill>
                    <a:srgbClr val="686769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686769"/>
                    </a:solidFill>
                    <a:ea typeface="思源黑体" panose="020B0500000000000000" pitchFamily="34" charset="-122"/>
                    <a:cs typeface="+mn-ea"/>
                    <a:sym typeface="+mn-lt"/>
                  </a:rPr>
                  <a:t>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 − 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eqArr>
                  </m:oMath>
                </a14:m>
                <a:endParaRPr lang="zh-CN" altLang="zh-CN" dirty="0"/>
              </a:p>
              <a:p>
                <a:pPr algn="just">
                  <a:lnSpc>
                    <a:spcPct val="150000"/>
                  </a:lnSpc>
                </a:pPr>
                <a:endParaRPr lang="zh-CN" altLang="zh-CN" sz="2000" dirty="0"/>
              </a:p>
            </p:txBody>
          </p:sp>
        </mc:Choice>
        <mc:Fallback xmlns=""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F7883DFA-703A-4A17-A861-5C4B6BF93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27" y="1266273"/>
                <a:ext cx="5806930" cy="2423099"/>
              </a:xfrm>
              <a:prstGeom prst="rect">
                <a:avLst/>
              </a:prstGeom>
              <a:blipFill>
                <a:blip r:embed="rId3"/>
                <a:stretch>
                  <a:fillRect l="-630" r="-525" b="-9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DF2532A6-AEEC-4044-8DA5-8F7801D26F5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56902" y="3249701"/>
              <a:ext cx="6618174" cy="36082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00666">
                      <a:extLst>
                        <a:ext uri="{9D8B030D-6E8A-4147-A177-3AD203B41FA5}">
                          <a16:colId xmlns:a16="http://schemas.microsoft.com/office/drawing/2014/main" val="4036305224"/>
                        </a:ext>
                      </a:extLst>
                    </a:gridCol>
                    <a:gridCol w="2601478">
                      <a:extLst>
                        <a:ext uri="{9D8B030D-6E8A-4147-A177-3AD203B41FA5}">
                          <a16:colId xmlns:a16="http://schemas.microsoft.com/office/drawing/2014/main" val="556802597"/>
                        </a:ext>
                      </a:extLst>
                    </a:gridCol>
                    <a:gridCol w="3116030">
                      <a:extLst>
                        <a:ext uri="{9D8B030D-6E8A-4147-A177-3AD203B41FA5}">
                          <a16:colId xmlns:a16="http://schemas.microsoft.com/office/drawing/2014/main" val="1054569685"/>
                        </a:ext>
                      </a:extLst>
                    </a:gridCol>
                  </a:tblGrid>
                  <a:tr h="3031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项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含义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值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58248349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sz="105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zh-CN" sz="1050" kern="100">
                              <a:effectLst/>
                            </a:rPr>
                            <a:t>对词汇的记忆值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VARIABLE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54485467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 dirty="0">
                              <a:effectLst/>
                            </a:rPr>
                            <a:t>0</a:t>
                          </a:r>
                          <a:r>
                            <a:rPr lang="zh-CN" sz="1050" kern="100" dirty="0">
                              <a:effectLst/>
                            </a:rPr>
                            <a:t>时刻的记忆值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110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8049871"/>
                      </a:ext>
                    </a:extLst>
                  </a:tr>
                  <a:tr h="6405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 dirty="0">
                              <a:effectLst/>
                            </a:rPr>
                            <a:t>遗忘曲线的基础阈值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 dirty="0">
                              <a:effectLst/>
                            </a:rPr>
                            <a:t>为指数曲线的渐近线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 dirty="0">
                              <a:effectLst/>
                            </a:rPr>
                            <a:t>0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74102560"/>
                      </a:ext>
                    </a:extLst>
                  </a:tr>
                  <a:tr h="97771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05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记忆的衰减速度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0.1/0.3/0.8</a:t>
                          </a:r>
                          <a:endParaRPr lang="zh-CN" sz="1050" kern="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根据用户对自身记忆能力的设置，</a:t>
                          </a:r>
                          <a14:m>
                            <m:oMath xmlns:m="http://schemas.openxmlformats.org/officeDocument/2006/math">
                              <m:r>
                                <a:rPr lang="en-US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zh-CN" sz="1050" kern="100">
                              <a:effectLst/>
                            </a:rPr>
                            <a:t>再额外乘算</a:t>
                          </a:r>
                          <a:r>
                            <a:rPr lang="en-US" sz="1050" kern="100">
                              <a:effectLst/>
                            </a:rPr>
                            <a:t>0.8/0.9/1.0/1.1/1.2</a:t>
                          </a:r>
                          <a:r>
                            <a:rPr lang="zh-CN" sz="1050" kern="100">
                              <a:effectLst/>
                            </a:rPr>
                            <a:t>的系数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2618223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从初识该单词至今过去的天数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VARIABLE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22032591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zh-CN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sz="105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sz="1050" kern="100">
                              <a:effectLst/>
                            </a:rPr>
                            <a:t>复习单词补偿值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9/15/30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5430025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判别阈值，判别词汇是否需复习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 dirty="0">
                              <a:effectLst/>
                            </a:rPr>
                            <a:t>100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361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DF2532A6-AEEC-4044-8DA5-8F7801D26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23829"/>
                  </p:ext>
                </p:extLst>
              </p:nvPr>
            </p:nvGraphicFramePr>
            <p:xfrm>
              <a:off x="1356902" y="3249701"/>
              <a:ext cx="6618174" cy="36082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00666">
                      <a:extLst>
                        <a:ext uri="{9D8B030D-6E8A-4147-A177-3AD203B41FA5}">
                          <a16:colId xmlns:a16="http://schemas.microsoft.com/office/drawing/2014/main" val="4036305224"/>
                        </a:ext>
                      </a:extLst>
                    </a:gridCol>
                    <a:gridCol w="2601478">
                      <a:extLst>
                        <a:ext uri="{9D8B030D-6E8A-4147-A177-3AD203B41FA5}">
                          <a16:colId xmlns:a16="http://schemas.microsoft.com/office/drawing/2014/main" val="556802597"/>
                        </a:ext>
                      </a:extLst>
                    </a:gridCol>
                    <a:gridCol w="3116030">
                      <a:extLst>
                        <a:ext uri="{9D8B030D-6E8A-4147-A177-3AD203B41FA5}">
                          <a16:colId xmlns:a16="http://schemas.microsoft.com/office/drawing/2014/main" val="1054569685"/>
                        </a:ext>
                      </a:extLst>
                    </a:gridCol>
                  </a:tblGrid>
                  <a:tr h="3031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项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含义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值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58248349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92727" r="-637162" b="-8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895" t="-92727" r="-120843" b="-8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VARIABLE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54485467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192727" r="-637162" b="-7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 dirty="0">
                              <a:effectLst/>
                            </a:rPr>
                            <a:t>0</a:t>
                          </a:r>
                          <a:r>
                            <a:rPr lang="zh-CN" sz="1050" kern="100" dirty="0">
                              <a:effectLst/>
                            </a:rPr>
                            <a:t>时刻的记忆值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110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8049871"/>
                      </a:ext>
                    </a:extLst>
                  </a:tr>
                  <a:tr h="64050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151887" r="-637162" b="-310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 dirty="0">
                              <a:effectLst/>
                            </a:rPr>
                            <a:t>遗忘曲线的基础阈值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 dirty="0">
                              <a:effectLst/>
                            </a:rPr>
                            <a:t>为指数曲线的渐近线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 dirty="0">
                              <a:effectLst/>
                            </a:rPr>
                            <a:t>0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74102560"/>
                      </a:ext>
                    </a:extLst>
                  </a:tr>
                  <a:tr h="9777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166875" r="-637162" b="-10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记忆的衰减速度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12500" t="-166875" r="-781" b="-10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2618223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776364" r="-637162" b="-2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从初识该单词至今过去的天数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VARIABLE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22032591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860714" r="-637162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895" t="-860714" r="-12084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9/15/30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5430025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978182" r="-637162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判别阈值，判别词汇是否需复习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 dirty="0">
                              <a:effectLst/>
                            </a:rPr>
                            <a:t>100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36167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960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2958067" y="0"/>
            <a:ext cx="6275866" cy="808491"/>
            <a:chOff x="3784390" y="358805"/>
            <a:chExt cx="4765766" cy="80849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算法设计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Algorithm Design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B26D1E-4787-41E4-AA65-70C3186A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783" y="119405"/>
            <a:ext cx="6858000" cy="6858000"/>
          </a:xfrm>
          <a:prstGeom prst="rect">
            <a:avLst/>
          </a:prstGeom>
        </p:spPr>
      </p:pic>
      <p:sp>
        <p:nvSpPr>
          <p:cNvPr id="8" name="Rectangle 49">
            <a:extLst>
              <a:ext uri="{FF2B5EF4-FFF2-40B4-BE49-F238E27FC236}">
                <a16:creationId xmlns:a16="http://schemas.microsoft.com/office/drawing/2014/main" id="{1A0CE1E0-B955-4272-8A0B-A6C51E0DCC59}"/>
              </a:ext>
            </a:extLst>
          </p:cNvPr>
          <p:cNvSpPr/>
          <p:nvPr/>
        </p:nvSpPr>
        <p:spPr>
          <a:xfrm>
            <a:off x="725860" y="1424412"/>
            <a:ext cx="5533538" cy="300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                                                                               算法效果展示：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            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不同的初始认知状态，复习持续标识为同一状态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 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用户第一次的标记情况将影响曲线的总体衰减速率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(k)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，初次标记情况越好，则衰减速率越低</a:t>
            </a: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 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之后的标记情况将影响补偿值的大小，标记情况越好，则补偿值越大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4519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2958067" y="0"/>
            <a:ext cx="6275866" cy="808491"/>
            <a:chOff x="3784390" y="358805"/>
            <a:chExt cx="4765766" cy="80849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算法设计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Algorithm Design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C3DBEA-CB5D-480D-B716-82089001C4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715" y="808491"/>
            <a:ext cx="6549588" cy="2453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23BFB3-B91E-48B4-8CBB-AB10E378D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8" y="2953992"/>
            <a:ext cx="4992272" cy="3744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EA95F2C-942C-4447-9FE7-125A10F1E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90" y="2953992"/>
            <a:ext cx="4992272" cy="3744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49">
            <a:extLst>
              <a:ext uri="{FF2B5EF4-FFF2-40B4-BE49-F238E27FC236}">
                <a16:creationId xmlns:a16="http://schemas.microsoft.com/office/drawing/2014/main" id="{0DDD3494-9367-4E96-94B6-159BF9F605EB}"/>
              </a:ext>
            </a:extLst>
          </p:cNvPr>
          <p:cNvSpPr/>
          <p:nvPr/>
        </p:nvSpPr>
        <p:spPr>
          <a:xfrm>
            <a:off x="305971" y="1454846"/>
            <a:ext cx="5533538" cy="116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不同记忆初态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复习持续标识为同一状态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4062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2958067" y="0"/>
            <a:ext cx="6275866" cy="808491"/>
            <a:chOff x="3784390" y="358805"/>
            <a:chExt cx="4765766" cy="80849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算法设计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Algorithm Design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A0536E-4170-4D89-A110-FA80A4E62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91" y="-30099"/>
            <a:ext cx="2967581" cy="74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49">
            <a:extLst>
              <a:ext uri="{FF2B5EF4-FFF2-40B4-BE49-F238E27FC236}">
                <a16:creationId xmlns:a16="http://schemas.microsoft.com/office/drawing/2014/main" id="{6DA93651-DC3A-4A8F-B962-1CDB1EEF2017}"/>
              </a:ext>
            </a:extLst>
          </p:cNvPr>
          <p:cNvSpPr/>
          <p:nvPr/>
        </p:nvSpPr>
        <p:spPr>
          <a:xfrm>
            <a:off x="5583798" y="2132239"/>
            <a:ext cx="5533538" cy="189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用户个性化设置的记忆能力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不同的记忆能力同样会影响用户的记忆曲线，改变复习频率，从而使得单词的复习计划更加符合用户自身的情况及需求。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9822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5400000">
            <a:off x="7488527" y="1132331"/>
            <a:ext cx="2287685" cy="7119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xagon 1"/>
          <p:cNvSpPr/>
          <p:nvPr/>
        </p:nvSpPr>
        <p:spPr>
          <a:xfrm rot="5400000">
            <a:off x="1330662" y="3704282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9011" y="3902314"/>
            <a:ext cx="17509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5899" y="3894690"/>
            <a:ext cx="17509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8" name="Hexagon 7"/>
          <p:cNvSpPr/>
          <p:nvPr/>
        </p:nvSpPr>
        <p:spPr>
          <a:xfrm rot="5400000">
            <a:off x="883181" y="30861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883181" y="5373785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390302" y="396784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-141798" y="30861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-152468" y="4849856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2986939" y="5067853"/>
            <a:ext cx="747887" cy="644730"/>
          </a:xfrm>
          <a:prstGeom prst="hexagon">
            <a:avLst>
              <a:gd name="adj" fmla="val 29933"/>
              <a:gd name="vf" fmla="val 11547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2419684" y="5731681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924908" y="3705889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3925327" y="-491560"/>
            <a:ext cx="8900729" cy="2790366"/>
            <a:chOff x="-740364" y="4437124"/>
            <a:chExt cx="8900729" cy="2790366"/>
          </a:xfrm>
        </p:grpSpPr>
        <p:sp>
          <p:nvSpPr>
            <p:cNvPr id="19" name="Google Shape;388;p17"/>
            <p:cNvSpPr/>
            <p:nvPr/>
          </p:nvSpPr>
          <p:spPr>
            <a:xfrm flipH="1">
              <a:off x="771301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89;p17"/>
            <p:cNvSpPr/>
            <p:nvPr/>
          </p:nvSpPr>
          <p:spPr>
            <a:xfrm flipH="1">
              <a:off x="-225656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90;p17"/>
            <p:cNvSpPr/>
            <p:nvPr/>
          </p:nvSpPr>
          <p:spPr>
            <a:xfrm flipH="1">
              <a:off x="1252842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2;p17"/>
            <p:cNvSpPr/>
            <p:nvPr/>
          </p:nvSpPr>
          <p:spPr>
            <a:xfrm flipH="1">
              <a:off x="255884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394;p17"/>
            <p:cNvSpPr/>
            <p:nvPr/>
          </p:nvSpPr>
          <p:spPr>
            <a:xfrm flipH="1">
              <a:off x="-7403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88;p17"/>
            <p:cNvSpPr/>
            <p:nvPr/>
          </p:nvSpPr>
          <p:spPr>
            <a:xfrm flipH="1">
              <a:off x="2764537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89;p17"/>
            <p:cNvSpPr/>
            <p:nvPr/>
          </p:nvSpPr>
          <p:spPr>
            <a:xfrm flipH="1">
              <a:off x="1767580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390;p17"/>
            <p:cNvSpPr/>
            <p:nvPr/>
          </p:nvSpPr>
          <p:spPr>
            <a:xfrm flipH="1">
              <a:off x="4243006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" name="Google Shape;392;p17"/>
            <p:cNvSpPr/>
            <p:nvPr/>
          </p:nvSpPr>
          <p:spPr>
            <a:xfrm flipH="1">
              <a:off x="3246048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" name="Google Shape;394;p17"/>
            <p:cNvSpPr/>
            <p:nvPr/>
          </p:nvSpPr>
          <p:spPr>
            <a:xfrm flipH="1">
              <a:off x="2249800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" name="Google Shape;390;p17"/>
            <p:cNvSpPr/>
            <p:nvPr/>
          </p:nvSpPr>
          <p:spPr>
            <a:xfrm flipH="1">
              <a:off x="7233170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0" name="Google Shape;392;p17"/>
            <p:cNvSpPr/>
            <p:nvPr/>
          </p:nvSpPr>
          <p:spPr>
            <a:xfrm flipH="1">
              <a:off x="6236212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1" name="Google Shape;394;p17"/>
            <p:cNvSpPr/>
            <p:nvPr/>
          </p:nvSpPr>
          <p:spPr>
            <a:xfrm flipH="1">
              <a:off x="52399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2" name="Google Shape;388;p17"/>
            <p:cNvSpPr/>
            <p:nvPr/>
          </p:nvSpPr>
          <p:spPr>
            <a:xfrm flipH="1">
              <a:off x="4757743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3" name="Google Shape;388;p17"/>
            <p:cNvSpPr/>
            <p:nvPr/>
          </p:nvSpPr>
          <p:spPr>
            <a:xfrm flipH="1">
              <a:off x="6750979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" name="Google Shape;389;p17"/>
            <p:cNvSpPr/>
            <p:nvPr/>
          </p:nvSpPr>
          <p:spPr>
            <a:xfrm flipH="1">
              <a:off x="5754022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5" name="Google Shape;388;p17"/>
            <p:cNvSpPr/>
            <p:nvPr/>
          </p:nvSpPr>
          <p:spPr>
            <a:xfrm flipH="1">
              <a:off x="2281748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6" name="Google Shape;388;p17"/>
            <p:cNvSpPr/>
            <p:nvPr/>
          </p:nvSpPr>
          <p:spPr>
            <a:xfrm flipH="1">
              <a:off x="4274984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7" name="Google Shape;389;p17"/>
            <p:cNvSpPr/>
            <p:nvPr/>
          </p:nvSpPr>
          <p:spPr>
            <a:xfrm flipH="1">
              <a:off x="3278027" y="4437125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8" name="Google Shape;388;p17"/>
            <p:cNvSpPr/>
            <p:nvPr/>
          </p:nvSpPr>
          <p:spPr>
            <a:xfrm flipH="1">
              <a:off x="294286" y="443712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643005" y="4114596"/>
            <a:ext cx="426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Poppins" pitchFamily="2" charset="77"/>
              </a:rPr>
              <a:t>项目展示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  <a:cs typeface="Poppins" pitchFamily="2" charset="7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62195" y="4657044"/>
            <a:ext cx="3678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Project presentation</a:t>
            </a:r>
          </a:p>
        </p:txBody>
      </p:sp>
      <p:sp>
        <p:nvSpPr>
          <p:cNvPr id="42" name="Google Shape;388;p17"/>
          <p:cNvSpPr/>
          <p:nvPr/>
        </p:nvSpPr>
        <p:spPr>
          <a:xfrm rot="10800000" flipH="1">
            <a:off x="938799" y="373292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3" name="Google Shape;390;p17"/>
          <p:cNvSpPr/>
          <p:nvPr/>
        </p:nvSpPr>
        <p:spPr>
          <a:xfrm rot="10800000" flipH="1">
            <a:off x="441649" y="-491559"/>
            <a:ext cx="927195" cy="1054512"/>
          </a:xfrm>
          <a:custGeom>
            <a:avLst/>
            <a:gdLst/>
            <a:ahLst/>
            <a:cxnLst/>
            <a:rect l="l" t="t" r="r" b="b"/>
            <a:pathLst>
              <a:path w="31366" h="35673" extrusionOk="0">
                <a:moveTo>
                  <a:pt x="15213" y="0"/>
                </a:moveTo>
                <a:lnTo>
                  <a:pt x="0" y="9348"/>
                </a:lnTo>
                <a:lnTo>
                  <a:pt x="481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7" y="8523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51" name="Group 50"/>
          <p:cNvGrpSpPr/>
          <p:nvPr/>
        </p:nvGrpSpPr>
        <p:grpSpPr>
          <a:xfrm>
            <a:off x="11306468" y="3882635"/>
            <a:ext cx="900000" cy="1618650"/>
            <a:chOff x="11277158" y="4020326"/>
            <a:chExt cx="900000" cy="1618650"/>
          </a:xfrm>
        </p:grpSpPr>
        <p:sp>
          <p:nvSpPr>
            <p:cNvPr id="44" name="Rectangle 43"/>
            <p:cNvSpPr/>
            <p:nvPr/>
          </p:nvSpPr>
          <p:spPr>
            <a:xfrm>
              <a:off x="11277158" y="402032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77158" y="438056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77158" y="4739651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277158" y="5099891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277158" y="545897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82679" y="2903460"/>
            <a:ext cx="755294" cy="109488"/>
            <a:chOff x="5068749" y="3100669"/>
            <a:chExt cx="1443277" cy="209219"/>
          </a:xfrm>
          <a:noFill/>
        </p:grpSpPr>
        <p:sp>
          <p:nvSpPr>
            <p:cNvPr id="45" name="Hexagon 44"/>
            <p:cNvSpPr/>
            <p:nvPr/>
          </p:nvSpPr>
          <p:spPr>
            <a:xfrm rot="5400000">
              <a:off x="5054321" y="3115097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5400000">
              <a:off x="5371438" y="3115100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5400000">
              <a:off x="5688554" y="3115099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5400000">
              <a:off x="6005671" y="3115102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5400000">
              <a:off x="6317241" y="3115098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-45280" y="2187276"/>
            <a:ext cx="755294" cy="109488"/>
            <a:chOff x="5068749" y="3100669"/>
            <a:chExt cx="1443277" cy="209219"/>
          </a:xfrm>
          <a:noFill/>
        </p:grpSpPr>
        <p:sp>
          <p:nvSpPr>
            <p:cNvPr id="62" name="Hexagon 61"/>
            <p:cNvSpPr/>
            <p:nvPr/>
          </p:nvSpPr>
          <p:spPr>
            <a:xfrm rot="5400000">
              <a:off x="5054321" y="3115097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5400000">
              <a:off x="5371438" y="3115100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5400000">
              <a:off x="5688554" y="3115099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5400000">
              <a:off x="6005671" y="3115102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5400000">
              <a:off x="6317241" y="3115098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Google Shape;388;p17">
            <a:extLst>
              <a:ext uri="{FF2B5EF4-FFF2-40B4-BE49-F238E27FC236}">
                <a16:creationId xmlns:a16="http://schemas.microsoft.com/office/drawing/2014/main" id="{472AF5D3-C6EE-4988-89D3-503CEB27BF3F}"/>
              </a:ext>
            </a:extLst>
          </p:cNvPr>
          <p:cNvSpPr/>
          <p:nvPr/>
        </p:nvSpPr>
        <p:spPr>
          <a:xfrm rot="10800000" flipH="1">
            <a:off x="2639010" y="1456039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17133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-587256" y="-434343"/>
            <a:ext cx="2920401" cy="1921433"/>
            <a:chOff x="9965736" y="-434343"/>
            <a:chExt cx="2920401" cy="1921433"/>
          </a:xfrm>
        </p:grpSpPr>
        <p:sp>
          <p:nvSpPr>
            <p:cNvPr id="36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Hexagon 13"/>
          <p:cNvSpPr/>
          <p:nvPr/>
        </p:nvSpPr>
        <p:spPr>
          <a:xfrm rot="7200000">
            <a:off x="6262838" y="4657090"/>
            <a:ext cx="5002368" cy="2714574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Hexagon 25"/>
          <p:cNvSpPr/>
          <p:nvPr/>
        </p:nvSpPr>
        <p:spPr>
          <a:xfrm>
            <a:off x="6171126" y="5069792"/>
            <a:ext cx="4016174" cy="1252339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9521" y="5440684"/>
            <a:ext cx="3119385" cy="40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rPr>
              <a:t>UI of Words Learning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+mn-cs"/>
            </a:endParaRPr>
          </a:p>
        </p:txBody>
      </p:sp>
      <p:sp>
        <p:nvSpPr>
          <p:cNvPr id="11" name="Google Shape;388;p17"/>
          <p:cNvSpPr/>
          <p:nvPr/>
        </p:nvSpPr>
        <p:spPr>
          <a:xfrm flipH="1">
            <a:off x="10991681" y="2110005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Google Shape;392;p17"/>
          <p:cNvSpPr/>
          <p:nvPr/>
        </p:nvSpPr>
        <p:spPr>
          <a:xfrm flipH="1">
            <a:off x="10476264" y="2972846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Hexagon 12"/>
          <p:cNvSpPr/>
          <p:nvPr/>
        </p:nvSpPr>
        <p:spPr>
          <a:xfrm rot="7200000">
            <a:off x="7128783" y="234612"/>
            <a:ext cx="4427678" cy="2402714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Hexagon 14"/>
          <p:cNvSpPr/>
          <p:nvPr/>
        </p:nvSpPr>
        <p:spPr>
          <a:xfrm rot="7200000">
            <a:off x="7213945" y="2160187"/>
            <a:ext cx="4427678" cy="2402714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tx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30403" y="-434342"/>
            <a:ext cx="1437633" cy="1923068"/>
            <a:chOff x="1615247" y="164413"/>
            <a:chExt cx="1437633" cy="1923068"/>
          </a:xfrm>
        </p:grpSpPr>
        <p:sp>
          <p:nvSpPr>
            <p:cNvPr id="18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Hexagon 40"/>
          <p:cNvSpPr/>
          <p:nvPr/>
        </p:nvSpPr>
        <p:spPr>
          <a:xfrm rot="5400000">
            <a:off x="4466353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-587256" y="3372709"/>
            <a:ext cx="1437633" cy="1923068"/>
            <a:chOff x="1615247" y="164413"/>
            <a:chExt cx="1437633" cy="1923068"/>
          </a:xfrm>
        </p:grpSpPr>
        <p:sp>
          <p:nvSpPr>
            <p:cNvPr id="43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B9706C0-A452-4847-B270-7A1395E0D019}"/>
              </a:ext>
            </a:extLst>
          </p:cNvPr>
          <p:cNvGrpSpPr/>
          <p:nvPr/>
        </p:nvGrpSpPr>
        <p:grpSpPr>
          <a:xfrm>
            <a:off x="1828557" y="635008"/>
            <a:ext cx="6275866" cy="808491"/>
            <a:chOff x="3784390" y="358805"/>
            <a:chExt cx="4765766" cy="808491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3E6959C-97F3-492D-B266-FEF96D3D44F7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/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单词学习界面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A3F3EDA-916B-489E-B9CF-FB14DB923565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UI of Words Learning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8" name="Oval 61">
            <a:extLst>
              <a:ext uri="{FF2B5EF4-FFF2-40B4-BE49-F238E27FC236}">
                <a16:creationId xmlns:a16="http://schemas.microsoft.com/office/drawing/2014/main" id="{DB420A31-ACFA-4036-9C30-D9E8285F969C}"/>
              </a:ext>
            </a:extLst>
          </p:cNvPr>
          <p:cNvSpPr>
            <a:spLocks noChangeAspect="1"/>
          </p:cNvSpPr>
          <p:nvPr/>
        </p:nvSpPr>
        <p:spPr>
          <a:xfrm>
            <a:off x="1074871" y="2250057"/>
            <a:ext cx="806972" cy="8069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63">
            <a:extLst>
              <a:ext uri="{FF2B5EF4-FFF2-40B4-BE49-F238E27FC236}">
                <a16:creationId xmlns:a16="http://schemas.microsoft.com/office/drawing/2014/main" id="{3EA86A1A-F330-4AD3-B53D-972CE15D92F2}"/>
              </a:ext>
            </a:extLst>
          </p:cNvPr>
          <p:cNvSpPr txBox="1"/>
          <p:nvPr/>
        </p:nvSpPr>
        <p:spPr>
          <a:xfrm>
            <a:off x="1074871" y="2360658"/>
            <a:ext cx="8069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 w="57150"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01</a:t>
            </a:r>
          </a:p>
        </p:txBody>
      </p:sp>
      <p:sp>
        <p:nvSpPr>
          <p:cNvPr id="50" name="TextBox 64">
            <a:extLst>
              <a:ext uri="{FF2B5EF4-FFF2-40B4-BE49-F238E27FC236}">
                <a16:creationId xmlns:a16="http://schemas.microsoft.com/office/drawing/2014/main" id="{41D956FA-D4D0-4B8E-A0FC-3646A0EB5E5B}"/>
              </a:ext>
            </a:extLst>
          </p:cNvPr>
          <p:cNvSpPr txBox="1"/>
          <p:nvPr/>
        </p:nvSpPr>
        <p:spPr>
          <a:xfrm>
            <a:off x="1136192" y="2360657"/>
            <a:ext cx="6843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01</a:t>
            </a:r>
          </a:p>
        </p:txBody>
      </p:sp>
      <p:sp>
        <p:nvSpPr>
          <p:cNvPr id="51" name="Oval 67">
            <a:extLst>
              <a:ext uri="{FF2B5EF4-FFF2-40B4-BE49-F238E27FC236}">
                <a16:creationId xmlns:a16="http://schemas.microsoft.com/office/drawing/2014/main" id="{C12F2F4A-F58E-472A-894B-4DA5954F7D8F}"/>
              </a:ext>
            </a:extLst>
          </p:cNvPr>
          <p:cNvSpPr>
            <a:spLocks noChangeAspect="1"/>
          </p:cNvSpPr>
          <p:nvPr/>
        </p:nvSpPr>
        <p:spPr>
          <a:xfrm>
            <a:off x="1238786" y="3716661"/>
            <a:ext cx="806972" cy="806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68">
            <a:extLst>
              <a:ext uri="{FF2B5EF4-FFF2-40B4-BE49-F238E27FC236}">
                <a16:creationId xmlns:a16="http://schemas.microsoft.com/office/drawing/2014/main" id="{6F1F85C1-F25B-4016-A999-9CC781500D5E}"/>
              </a:ext>
            </a:extLst>
          </p:cNvPr>
          <p:cNvSpPr txBox="1"/>
          <p:nvPr/>
        </p:nvSpPr>
        <p:spPr>
          <a:xfrm>
            <a:off x="1167080" y="3827262"/>
            <a:ext cx="9503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 w="57150"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02</a:t>
            </a:r>
          </a:p>
        </p:txBody>
      </p:sp>
      <p:sp>
        <p:nvSpPr>
          <p:cNvPr id="53" name="TextBox 69">
            <a:extLst>
              <a:ext uri="{FF2B5EF4-FFF2-40B4-BE49-F238E27FC236}">
                <a16:creationId xmlns:a16="http://schemas.microsoft.com/office/drawing/2014/main" id="{B4DE2FA6-31B8-4022-93CE-97885D82098E}"/>
              </a:ext>
            </a:extLst>
          </p:cNvPr>
          <p:cNvSpPr txBox="1"/>
          <p:nvPr/>
        </p:nvSpPr>
        <p:spPr>
          <a:xfrm>
            <a:off x="1238786" y="3827261"/>
            <a:ext cx="8069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02</a:t>
            </a:r>
          </a:p>
        </p:txBody>
      </p:sp>
      <p:sp>
        <p:nvSpPr>
          <p:cNvPr id="54" name="Oval 62">
            <a:extLst>
              <a:ext uri="{FF2B5EF4-FFF2-40B4-BE49-F238E27FC236}">
                <a16:creationId xmlns:a16="http://schemas.microsoft.com/office/drawing/2014/main" id="{A2EF2003-4C7C-437A-A255-50B5D5A4CF9C}"/>
              </a:ext>
            </a:extLst>
          </p:cNvPr>
          <p:cNvSpPr>
            <a:spLocks noChangeAspect="1"/>
          </p:cNvSpPr>
          <p:nvPr/>
        </p:nvSpPr>
        <p:spPr>
          <a:xfrm>
            <a:off x="1454467" y="5440684"/>
            <a:ext cx="806972" cy="8069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65">
            <a:extLst>
              <a:ext uri="{FF2B5EF4-FFF2-40B4-BE49-F238E27FC236}">
                <a16:creationId xmlns:a16="http://schemas.microsoft.com/office/drawing/2014/main" id="{DA82F11F-4F17-4630-B287-D75BB0F60E07}"/>
              </a:ext>
            </a:extLst>
          </p:cNvPr>
          <p:cNvSpPr txBox="1"/>
          <p:nvPr/>
        </p:nvSpPr>
        <p:spPr>
          <a:xfrm>
            <a:off x="1382761" y="5551285"/>
            <a:ext cx="9503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 w="57150"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03</a:t>
            </a:r>
          </a:p>
        </p:txBody>
      </p:sp>
      <p:sp>
        <p:nvSpPr>
          <p:cNvPr id="56" name="TextBox 66">
            <a:extLst>
              <a:ext uri="{FF2B5EF4-FFF2-40B4-BE49-F238E27FC236}">
                <a16:creationId xmlns:a16="http://schemas.microsoft.com/office/drawing/2014/main" id="{779E833F-729B-4AE2-984C-8DBE76A51110}"/>
              </a:ext>
            </a:extLst>
          </p:cNvPr>
          <p:cNvSpPr txBox="1"/>
          <p:nvPr/>
        </p:nvSpPr>
        <p:spPr>
          <a:xfrm>
            <a:off x="1454467" y="5551284"/>
            <a:ext cx="8069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03</a:t>
            </a: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D32ABB06-E253-4EA5-85E2-8CDA1EFA2B68}"/>
              </a:ext>
            </a:extLst>
          </p:cNvPr>
          <p:cNvSpPr txBox="1"/>
          <p:nvPr/>
        </p:nvSpPr>
        <p:spPr>
          <a:xfrm>
            <a:off x="2084640" y="2371638"/>
            <a:ext cx="5025494" cy="385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分为两个子窗体：新单词与复习。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58" name="TextBox 25">
            <a:extLst>
              <a:ext uri="{FF2B5EF4-FFF2-40B4-BE49-F238E27FC236}">
                <a16:creationId xmlns:a16="http://schemas.microsoft.com/office/drawing/2014/main" id="{28EA83D1-2C72-42B0-A9D3-2F710E467988}"/>
              </a:ext>
            </a:extLst>
          </p:cNvPr>
          <p:cNvSpPr txBox="1"/>
          <p:nvPr/>
        </p:nvSpPr>
        <p:spPr>
          <a:xfrm>
            <a:off x="2117464" y="3873159"/>
            <a:ext cx="5025494" cy="385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释义展示，音频播放，词典超链接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62" name="TextBox 25">
            <a:extLst>
              <a:ext uri="{FF2B5EF4-FFF2-40B4-BE49-F238E27FC236}">
                <a16:creationId xmlns:a16="http://schemas.microsoft.com/office/drawing/2014/main" id="{DDDC39D2-1565-4D9E-82DB-BAC41B5664DA}"/>
              </a:ext>
            </a:extLst>
          </p:cNvPr>
          <p:cNvSpPr txBox="1"/>
          <p:nvPr/>
        </p:nvSpPr>
        <p:spPr>
          <a:xfrm>
            <a:off x="2320840" y="5634115"/>
            <a:ext cx="5025494" cy="385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单词认知状态标识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9722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  <p:bldP spid="51" grpId="0" animBg="1"/>
      <p:bldP spid="52" grpId="0"/>
      <p:bldP spid="53" grpId="0"/>
      <p:bldP spid="54" grpId="0" animBg="1"/>
      <p:bldP spid="56" grpId="0"/>
      <p:bldP spid="57" grpId="0"/>
      <p:bldP spid="58" grpId="0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1347790" y="113047"/>
            <a:ext cx="6275866" cy="808491"/>
            <a:chOff x="3784390" y="358805"/>
            <a:chExt cx="4765766" cy="80849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/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新单词学习界面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UI of Words Learning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C1CE91-02BB-4EC5-BF88-6FC69E8C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45" y="1067297"/>
            <a:ext cx="7957749" cy="5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10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exagon 28"/>
          <p:cNvSpPr/>
          <p:nvPr/>
        </p:nvSpPr>
        <p:spPr>
          <a:xfrm rot="5400000">
            <a:off x="4726319" y="427851"/>
            <a:ext cx="940865" cy="779946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586725" y="1311148"/>
            <a:ext cx="39594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60213" y="628743"/>
            <a:ext cx="19026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22074" y="505252"/>
            <a:ext cx="15325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2638" y="521515"/>
            <a:ext cx="362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Poppins" pitchFamily="2" charset="77"/>
              </a:rPr>
              <a:t>项目简介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  <a:cs typeface="Poppins" pitchFamily="2" charset="7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38451" y="871329"/>
            <a:ext cx="3623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Project Brief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106884" y="3877412"/>
            <a:ext cx="19026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106884" y="5427057"/>
            <a:ext cx="19026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-787453" y="-559010"/>
            <a:ext cx="3533155" cy="7976020"/>
            <a:chOff x="-787453" y="-559010"/>
            <a:chExt cx="3533155" cy="7976020"/>
          </a:xfrm>
        </p:grpSpPr>
        <p:sp>
          <p:nvSpPr>
            <p:cNvPr id="5" name="Google Shape;388;p17"/>
            <p:cNvSpPr/>
            <p:nvPr/>
          </p:nvSpPr>
          <p:spPr>
            <a:xfrm rot="10800000" flipH="1">
              <a:off x="-216065" y="116043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" name="Google Shape;389;p17"/>
            <p:cNvSpPr/>
            <p:nvPr/>
          </p:nvSpPr>
          <p:spPr>
            <a:xfrm rot="10800000" flipH="1">
              <a:off x="780862" y="116247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92;p17"/>
            <p:cNvSpPr/>
            <p:nvPr/>
          </p:nvSpPr>
          <p:spPr>
            <a:xfrm rot="10800000" flipH="1">
              <a:off x="299322" y="29759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4;p17"/>
            <p:cNvSpPr/>
            <p:nvPr/>
          </p:nvSpPr>
          <p:spPr>
            <a:xfrm rot="10800000" flipH="1">
              <a:off x="1295600" y="299636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88;p17"/>
            <p:cNvSpPr/>
            <p:nvPr/>
          </p:nvSpPr>
          <p:spPr>
            <a:xfrm rot="10800000" flipH="1">
              <a:off x="-192209" y="-55901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89;p17"/>
            <p:cNvSpPr/>
            <p:nvPr/>
          </p:nvSpPr>
          <p:spPr>
            <a:xfrm rot="10800000" flipH="1">
              <a:off x="804718" y="-55697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0;p17"/>
            <p:cNvSpPr/>
            <p:nvPr/>
          </p:nvSpPr>
          <p:spPr>
            <a:xfrm rot="10800000" flipH="1">
              <a:off x="-240401" y="289487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rot="10800000" flipH="1">
              <a:off x="756527" y="2896884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" name="Google Shape;390;p17"/>
            <p:cNvSpPr/>
            <p:nvPr/>
          </p:nvSpPr>
          <p:spPr>
            <a:xfrm rot="10800000" flipH="1">
              <a:off x="-787453" y="5495577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92;p17"/>
            <p:cNvSpPr/>
            <p:nvPr/>
          </p:nvSpPr>
          <p:spPr>
            <a:xfrm rot="10800000" flipH="1">
              <a:off x="209475" y="549758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4;p17"/>
            <p:cNvSpPr/>
            <p:nvPr/>
          </p:nvSpPr>
          <p:spPr>
            <a:xfrm rot="10800000" flipH="1">
              <a:off x="1205753" y="549962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88;p17"/>
            <p:cNvSpPr/>
            <p:nvPr/>
          </p:nvSpPr>
          <p:spPr>
            <a:xfrm rot="10800000" flipH="1">
              <a:off x="-755138" y="375972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88;p17"/>
            <p:cNvSpPr/>
            <p:nvPr/>
          </p:nvSpPr>
          <p:spPr>
            <a:xfrm rot="10800000" flipH="1">
              <a:off x="-305262" y="6360429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89;p17"/>
            <p:cNvSpPr/>
            <p:nvPr/>
          </p:nvSpPr>
          <p:spPr>
            <a:xfrm rot="10800000" flipH="1">
              <a:off x="691665" y="6362469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88;p17"/>
            <p:cNvSpPr/>
            <p:nvPr/>
          </p:nvSpPr>
          <p:spPr>
            <a:xfrm rot="10800000" flipH="1">
              <a:off x="-272379" y="462865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389;p17"/>
            <p:cNvSpPr/>
            <p:nvPr/>
          </p:nvSpPr>
          <p:spPr>
            <a:xfrm rot="10800000" flipH="1">
              <a:off x="724548" y="463069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88;p17"/>
            <p:cNvSpPr/>
            <p:nvPr/>
          </p:nvSpPr>
          <p:spPr>
            <a:xfrm rot="10800000" flipH="1">
              <a:off x="260950" y="203141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4" name="Hexagon 83"/>
            <p:cNvSpPr/>
            <p:nvPr/>
          </p:nvSpPr>
          <p:spPr>
            <a:xfrm rot="5400000">
              <a:off x="1745451" y="1230735"/>
              <a:ext cx="1074344" cy="926159"/>
            </a:xfrm>
            <a:prstGeom prst="hexagon">
              <a:avLst>
                <a:gd name="adj" fmla="val 29933"/>
                <a:gd name="vf" fmla="val 115470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783913" y="1842404"/>
            <a:ext cx="3299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Poppins" pitchFamily="2" charset="77"/>
              </a:rPr>
              <a:t>目录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  <a:cs typeface="Poppins" pitchFamily="2" charset="77"/>
            </a:endParaRPr>
          </a:p>
        </p:txBody>
      </p:sp>
      <p:sp>
        <p:nvSpPr>
          <p:cNvPr id="88" name="Hexagon 87"/>
          <p:cNvSpPr/>
          <p:nvPr/>
        </p:nvSpPr>
        <p:spPr>
          <a:xfrm rot="5400000">
            <a:off x="2649591" y="-433445"/>
            <a:ext cx="1074344" cy="926159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Hexagon 89"/>
          <p:cNvSpPr/>
          <p:nvPr/>
        </p:nvSpPr>
        <p:spPr>
          <a:xfrm rot="5400000">
            <a:off x="3306751" y="6434523"/>
            <a:ext cx="1074344" cy="926159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28">
            <a:extLst>
              <a:ext uri="{FF2B5EF4-FFF2-40B4-BE49-F238E27FC236}">
                <a16:creationId xmlns:a16="http://schemas.microsoft.com/office/drawing/2014/main" id="{19B22C26-CCA1-42C1-ACA0-3E51D716FD37}"/>
              </a:ext>
            </a:extLst>
          </p:cNvPr>
          <p:cNvSpPr/>
          <p:nvPr/>
        </p:nvSpPr>
        <p:spPr>
          <a:xfrm rot="5400000">
            <a:off x="6931070" y="1741870"/>
            <a:ext cx="940865" cy="779946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7" name="Straight Connector 30">
            <a:extLst>
              <a:ext uri="{FF2B5EF4-FFF2-40B4-BE49-F238E27FC236}">
                <a16:creationId xmlns:a16="http://schemas.microsoft.com/office/drawing/2014/main" id="{5F2B97DF-B757-46C2-918C-B460C20A9C1F}"/>
              </a:ext>
            </a:extLst>
          </p:cNvPr>
          <p:cNvCxnSpPr/>
          <p:nvPr/>
        </p:nvCxnSpPr>
        <p:spPr>
          <a:xfrm>
            <a:off x="7791476" y="2625167"/>
            <a:ext cx="39594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4">
            <a:extLst>
              <a:ext uri="{FF2B5EF4-FFF2-40B4-BE49-F238E27FC236}">
                <a16:creationId xmlns:a16="http://schemas.microsoft.com/office/drawing/2014/main" id="{C727751B-165C-433D-B7CE-2EA60227F232}"/>
              </a:ext>
            </a:extLst>
          </p:cNvPr>
          <p:cNvSpPr txBox="1"/>
          <p:nvPr/>
        </p:nvSpPr>
        <p:spPr>
          <a:xfrm>
            <a:off x="8311635" y="2092141"/>
            <a:ext cx="19026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59" name="TextBox 35">
            <a:extLst>
              <a:ext uri="{FF2B5EF4-FFF2-40B4-BE49-F238E27FC236}">
                <a16:creationId xmlns:a16="http://schemas.microsoft.com/office/drawing/2014/main" id="{3F9D8205-E36C-41A6-BA3B-57FD6EB0899A}"/>
              </a:ext>
            </a:extLst>
          </p:cNvPr>
          <p:cNvSpPr txBox="1"/>
          <p:nvPr/>
        </p:nvSpPr>
        <p:spPr>
          <a:xfrm>
            <a:off x="6626825" y="1819271"/>
            <a:ext cx="15325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63" name="TextBox 36">
            <a:extLst>
              <a:ext uri="{FF2B5EF4-FFF2-40B4-BE49-F238E27FC236}">
                <a16:creationId xmlns:a16="http://schemas.microsoft.com/office/drawing/2014/main" id="{6D47A899-0190-4064-B4A9-C27C324B486B}"/>
              </a:ext>
            </a:extLst>
          </p:cNvPr>
          <p:cNvSpPr txBox="1"/>
          <p:nvPr/>
        </p:nvSpPr>
        <p:spPr>
          <a:xfrm>
            <a:off x="8217389" y="1835534"/>
            <a:ext cx="362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Poppins" pitchFamily="2" charset="77"/>
              </a:rPr>
              <a:t>算法设计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  <a:cs typeface="Poppins" pitchFamily="2" charset="77"/>
            </a:endParaRPr>
          </a:p>
        </p:txBody>
      </p:sp>
      <p:sp>
        <p:nvSpPr>
          <p:cNvPr id="66" name="Rectangle 37">
            <a:extLst>
              <a:ext uri="{FF2B5EF4-FFF2-40B4-BE49-F238E27FC236}">
                <a16:creationId xmlns:a16="http://schemas.microsoft.com/office/drawing/2014/main" id="{94662684-6FB3-4C92-A577-FC2F82361993}"/>
              </a:ext>
            </a:extLst>
          </p:cNvPr>
          <p:cNvSpPr/>
          <p:nvPr/>
        </p:nvSpPr>
        <p:spPr>
          <a:xfrm>
            <a:off x="8243202" y="2185348"/>
            <a:ext cx="3623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Algorithm Design</a:t>
            </a:r>
          </a:p>
        </p:txBody>
      </p:sp>
      <p:sp>
        <p:nvSpPr>
          <p:cNvPr id="70" name="Hexagon 28">
            <a:extLst>
              <a:ext uri="{FF2B5EF4-FFF2-40B4-BE49-F238E27FC236}">
                <a16:creationId xmlns:a16="http://schemas.microsoft.com/office/drawing/2014/main" id="{E340B508-311D-48DD-9BEB-6799530B3546}"/>
              </a:ext>
            </a:extLst>
          </p:cNvPr>
          <p:cNvSpPr/>
          <p:nvPr/>
        </p:nvSpPr>
        <p:spPr>
          <a:xfrm rot="5400000">
            <a:off x="4726319" y="2983992"/>
            <a:ext cx="940865" cy="779946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3" name="Straight Connector 30">
            <a:extLst>
              <a:ext uri="{FF2B5EF4-FFF2-40B4-BE49-F238E27FC236}">
                <a16:creationId xmlns:a16="http://schemas.microsoft.com/office/drawing/2014/main" id="{D98ED193-02EF-424B-A51A-B2421BC71931}"/>
              </a:ext>
            </a:extLst>
          </p:cNvPr>
          <p:cNvCxnSpPr/>
          <p:nvPr/>
        </p:nvCxnSpPr>
        <p:spPr>
          <a:xfrm>
            <a:off x="5586725" y="3867289"/>
            <a:ext cx="39594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34">
            <a:extLst>
              <a:ext uri="{FF2B5EF4-FFF2-40B4-BE49-F238E27FC236}">
                <a16:creationId xmlns:a16="http://schemas.microsoft.com/office/drawing/2014/main" id="{8D1B0519-8678-42FB-B036-BA6C0FA0A53F}"/>
              </a:ext>
            </a:extLst>
          </p:cNvPr>
          <p:cNvSpPr txBox="1"/>
          <p:nvPr/>
        </p:nvSpPr>
        <p:spPr>
          <a:xfrm>
            <a:off x="6164928" y="3334263"/>
            <a:ext cx="19026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</a:t>
            </a:r>
          </a:p>
        </p:txBody>
      </p:sp>
      <p:sp>
        <p:nvSpPr>
          <p:cNvPr id="83" name="TextBox 35">
            <a:extLst>
              <a:ext uri="{FF2B5EF4-FFF2-40B4-BE49-F238E27FC236}">
                <a16:creationId xmlns:a16="http://schemas.microsoft.com/office/drawing/2014/main" id="{3A7558CB-537C-4973-B325-823BB1D83FCC}"/>
              </a:ext>
            </a:extLst>
          </p:cNvPr>
          <p:cNvSpPr txBox="1"/>
          <p:nvPr/>
        </p:nvSpPr>
        <p:spPr>
          <a:xfrm>
            <a:off x="4422074" y="3061393"/>
            <a:ext cx="15325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87" name="TextBox 36">
            <a:extLst>
              <a:ext uri="{FF2B5EF4-FFF2-40B4-BE49-F238E27FC236}">
                <a16:creationId xmlns:a16="http://schemas.microsoft.com/office/drawing/2014/main" id="{2EA097B3-EE64-417A-A4D0-9B7622D64595}"/>
              </a:ext>
            </a:extLst>
          </p:cNvPr>
          <p:cNvSpPr txBox="1"/>
          <p:nvPr/>
        </p:nvSpPr>
        <p:spPr>
          <a:xfrm>
            <a:off x="6012638" y="3077656"/>
            <a:ext cx="362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Poppins" pitchFamily="2" charset="77"/>
              </a:rPr>
              <a:t>项目展示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  <a:cs typeface="Poppins" pitchFamily="2" charset="77"/>
            </a:endParaRPr>
          </a:p>
        </p:txBody>
      </p:sp>
      <p:sp>
        <p:nvSpPr>
          <p:cNvPr id="89" name="Rectangle 37">
            <a:extLst>
              <a:ext uri="{FF2B5EF4-FFF2-40B4-BE49-F238E27FC236}">
                <a16:creationId xmlns:a16="http://schemas.microsoft.com/office/drawing/2014/main" id="{2AEA0C33-AA1C-4D38-858F-1249B9EF236A}"/>
              </a:ext>
            </a:extLst>
          </p:cNvPr>
          <p:cNvSpPr/>
          <p:nvPr/>
        </p:nvSpPr>
        <p:spPr>
          <a:xfrm>
            <a:off x="6038451" y="3427470"/>
            <a:ext cx="3623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Project presentation</a:t>
            </a:r>
          </a:p>
        </p:txBody>
      </p:sp>
      <p:sp>
        <p:nvSpPr>
          <p:cNvPr id="96" name="Hexagon 28">
            <a:extLst>
              <a:ext uri="{FF2B5EF4-FFF2-40B4-BE49-F238E27FC236}">
                <a16:creationId xmlns:a16="http://schemas.microsoft.com/office/drawing/2014/main" id="{1913C81B-2A00-457F-848F-0054CD205457}"/>
              </a:ext>
            </a:extLst>
          </p:cNvPr>
          <p:cNvSpPr/>
          <p:nvPr/>
        </p:nvSpPr>
        <p:spPr>
          <a:xfrm rot="5400000">
            <a:off x="6931070" y="4417875"/>
            <a:ext cx="940865" cy="779946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7" name="Straight Connector 30">
            <a:extLst>
              <a:ext uri="{FF2B5EF4-FFF2-40B4-BE49-F238E27FC236}">
                <a16:creationId xmlns:a16="http://schemas.microsoft.com/office/drawing/2014/main" id="{36D137E0-E2B8-43F0-A870-6C08D1645B32}"/>
              </a:ext>
            </a:extLst>
          </p:cNvPr>
          <p:cNvCxnSpPr/>
          <p:nvPr/>
        </p:nvCxnSpPr>
        <p:spPr>
          <a:xfrm>
            <a:off x="7791476" y="5301172"/>
            <a:ext cx="39594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34">
            <a:extLst>
              <a:ext uri="{FF2B5EF4-FFF2-40B4-BE49-F238E27FC236}">
                <a16:creationId xmlns:a16="http://schemas.microsoft.com/office/drawing/2014/main" id="{AE3F543B-7A74-4273-8655-FF695E039B28}"/>
              </a:ext>
            </a:extLst>
          </p:cNvPr>
          <p:cNvSpPr txBox="1"/>
          <p:nvPr/>
        </p:nvSpPr>
        <p:spPr>
          <a:xfrm>
            <a:off x="8264964" y="4618767"/>
            <a:ext cx="19026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99" name="TextBox 35">
            <a:extLst>
              <a:ext uri="{FF2B5EF4-FFF2-40B4-BE49-F238E27FC236}">
                <a16:creationId xmlns:a16="http://schemas.microsoft.com/office/drawing/2014/main" id="{927112A2-4871-4743-AF88-CD95DC1D644A}"/>
              </a:ext>
            </a:extLst>
          </p:cNvPr>
          <p:cNvSpPr txBox="1"/>
          <p:nvPr/>
        </p:nvSpPr>
        <p:spPr>
          <a:xfrm>
            <a:off x="6626825" y="4495276"/>
            <a:ext cx="15325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100" name="TextBox 36">
            <a:extLst>
              <a:ext uri="{FF2B5EF4-FFF2-40B4-BE49-F238E27FC236}">
                <a16:creationId xmlns:a16="http://schemas.microsoft.com/office/drawing/2014/main" id="{F329C333-0DAA-43F9-8BCA-1AD9801431D8}"/>
              </a:ext>
            </a:extLst>
          </p:cNvPr>
          <p:cNvSpPr txBox="1"/>
          <p:nvPr/>
        </p:nvSpPr>
        <p:spPr>
          <a:xfrm>
            <a:off x="8217389" y="4511539"/>
            <a:ext cx="362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Poppins" pitchFamily="2" charset="77"/>
              </a:rPr>
              <a:t>实现细节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  <a:cs typeface="Poppins" pitchFamily="2" charset="77"/>
            </a:endParaRPr>
          </a:p>
        </p:txBody>
      </p:sp>
      <p:sp>
        <p:nvSpPr>
          <p:cNvPr id="101" name="Rectangle 37">
            <a:extLst>
              <a:ext uri="{FF2B5EF4-FFF2-40B4-BE49-F238E27FC236}">
                <a16:creationId xmlns:a16="http://schemas.microsoft.com/office/drawing/2014/main" id="{E96F577B-9F70-489F-9967-8519F26360B0}"/>
              </a:ext>
            </a:extLst>
          </p:cNvPr>
          <p:cNvSpPr/>
          <p:nvPr/>
        </p:nvSpPr>
        <p:spPr>
          <a:xfrm>
            <a:off x="8243202" y="4861353"/>
            <a:ext cx="3623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Implementation details</a:t>
            </a:r>
          </a:p>
        </p:txBody>
      </p:sp>
      <p:sp>
        <p:nvSpPr>
          <p:cNvPr id="102" name="Hexagon 28">
            <a:extLst>
              <a:ext uri="{FF2B5EF4-FFF2-40B4-BE49-F238E27FC236}">
                <a16:creationId xmlns:a16="http://schemas.microsoft.com/office/drawing/2014/main" id="{CC45D9A8-A03C-4207-BF41-CF1989BD2AC9}"/>
              </a:ext>
            </a:extLst>
          </p:cNvPr>
          <p:cNvSpPr/>
          <p:nvPr/>
        </p:nvSpPr>
        <p:spPr>
          <a:xfrm rot="5400000">
            <a:off x="4726319" y="5651865"/>
            <a:ext cx="940865" cy="779946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3" name="Straight Connector 30">
            <a:extLst>
              <a:ext uri="{FF2B5EF4-FFF2-40B4-BE49-F238E27FC236}">
                <a16:creationId xmlns:a16="http://schemas.microsoft.com/office/drawing/2014/main" id="{B9D33F7F-82EE-414E-95F3-9C6BC104A6A5}"/>
              </a:ext>
            </a:extLst>
          </p:cNvPr>
          <p:cNvCxnSpPr/>
          <p:nvPr/>
        </p:nvCxnSpPr>
        <p:spPr>
          <a:xfrm>
            <a:off x="5586725" y="6535162"/>
            <a:ext cx="39594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34">
            <a:extLst>
              <a:ext uri="{FF2B5EF4-FFF2-40B4-BE49-F238E27FC236}">
                <a16:creationId xmlns:a16="http://schemas.microsoft.com/office/drawing/2014/main" id="{C5922471-0CA8-4E37-BAFD-84B5720A968D}"/>
              </a:ext>
            </a:extLst>
          </p:cNvPr>
          <p:cNvSpPr txBox="1"/>
          <p:nvPr/>
        </p:nvSpPr>
        <p:spPr>
          <a:xfrm>
            <a:off x="6060213" y="5852757"/>
            <a:ext cx="19026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05" name="TextBox 35">
            <a:extLst>
              <a:ext uri="{FF2B5EF4-FFF2-40B4-BE49-F238E27FC236}">
                <a16:creationId xmlns:a16="http://schemas.microsoft.com/office/drawing/2014/main" id="{8D952BBA-497A-4495-A88F-910C649E977B}"/>
              </a:ext>
            </a:extLst>
          </p:cNvPr>
          <p:cNvSpPr txBox="1"/>
          <p:nvPr/>
        </p:nvSpPr>
        <p:spPr>
          <a:xfrm>
            <a:off x="4422074" y="5729266"/>
            <a:ext cx="15325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106" name="TextBox 36">
            <a:extLst>
              <a:ext uri="{FF2B5EF4-FFF2-40B4-BE49-F238E27FC236}">
                <a16:creationId xmlns:a16="http://schemas.microsoft.com/office/drawing/2014/main" id="{891EA5C2-D468-4165-82B0-51355D2071EB}"/>
              </a:ext>
            </a:extLst>
          </p:cNvPr>
          <p:cNvSpPr txBox="1"/>
          <p:nvPr/>
        </p:nvSpPr>
        <p:spPr>
          <a:xfrm>
            <a:off x="6012638" y="5745529"/>
            <a:ext cx="362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Poppins" pitchFamily="2" charset="77"/>
              </a:rPr>
              <a:t>商业价值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  <a:cs typeface="Poppins" pitchFamily="2" charset="77"/>
            </a:endParaRPr>
          </a:p>
        </p:txBody>
      </p:sp>
      <p:sp>
        <p:nvSpPr>
          <p:cNvPr id="107" name="Rectangle 37">
            <a:extLst>
              <a:ext uri="{FF2B5EF4-FFF2-40B4-BE49-F238E27FC236}">
                <a16:creationId xmlns:a16="http://schemas.microsoft.com/office/drawing/2014/main" id="{CD22A60C-35AE-4498-8553-9A88B297E816}"/>
              </a:ext>
            </a:extLst>
          </p:cNvPr>
          <p:cNvSpPr/>
          <p:nvPr/>
        </p:nvSpPr>
        <p:spPr>
          <a:xfrm>
            <a:off x="6038451" y="6095343"/>
            <a:ext cx="3623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Commercial     Value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478FB95-B215-4A19-9EE5-2EC7D542EB94}"/>
              </a:ext>
            </a:extLst>
          </p:cNvPr>
          <p:cNvSpPr txBox="1"/>
          <p:nvPr/>
        </p:nvSpPr>
        <p:spPr>
          <a:xfrm>
            <a:off x="2416044" y="2466153"/>
            <a:ext cx="167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CONTENTS</a:t>
            </a:r>
            <a:endParaRPr lang="zh-CN" altLang="en-US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109" name="Hexagon 87">
            <a:extLst>
              <a:ext uri="{FF2B5EF4-FFF2-40B4-BE49-F238E27FC236}">
                <a16:creationId xmlns:a16="http://schemas.microsoft.com/office/drawing/2014/main" id="{356BE948-92CD-40FF-9C98-C3123B1BD010}"/>
              </a:ext>
            </a:extLst>
          </p:cNvPr>
          <p:cNvSpPr/>
          <p:nvPr/>
        </p:nvSpPr>
        <p:spPr>
          <a:xfrm rot="5400000">
            <a:off x="11213784" y="-326924"/>
            <a:ext cx="1074344" cy="926159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Google Shape;388;p17">
            <a:extLst>
              <a:ext uri="{FF2B5EF4-FFF2-40B4-BE49-F238E27FC236}">
                <a16:creationId xmlns:a16="http://schemas.microsoft.com/office/drawing/2014/main" id="{D683697F-C54C-4F2C-AF6A-DF572EB4337B}"/>
              </a:ext>
            </a:extLst>
          </p:cNvPr>
          <p:cNvSpPr/>
          <p:nvPr/>
        </p:nvSpPr>
        <p:spPr>
          <a:xfrm rot="10800000" flipH="1">
            <a:off x="11293034" y="6261091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1" name="Google Shape;388;p17">
            <a:extLst>
              <a:ext uri="{FF2B5EF4-FFF2-40B4-BE49-F238E27FC236}">
                <a16:creationId xmlns:a16="http://schemas.microsoft.com/office/drawing/2014/main" id="{03D857F4-3987-4025-96A4-454034BDB779}"/>
              </a:ext>
            </a:extLst>
          </p:cNvPr>
          <p:cNvSpPr/>
          <p:nvPr/>
        </p:nvSpPr>
        <p:spPr>
          <a:xfrm rot="10800000" flipH="1">
            <a:off x="1949047" y="3130157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2" name="Google Shape;389;p17">
            <a:extLst>
              <a:ext uri="{FF2B5EF4-FFF2-40B4-BE49-F238E27FC236}">
                <a16:creationId xmlns:a16="http://schemas.microsoft.com/office/drawing/2014/main" id="{12A49071-4F03-4DB0-B37E-DD2C3BC009E4}"/>
              </a:ext>
            </a:extLst>
          </p:cNvPr>
          <p:cNvSpPr/>
          <p:nvPr/>
        </p:nvSpPr>
        <p:spPr>
          <a:xfrm rot="10800000" flipH="1">
            <a:off x="2550841" y="4411977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284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1347790" y="113047"/>
            <a:ext cx="6275866" cy="808491"/>
            <a:chOff x="3784390" y="358805"/>
            <a:chExt cx="4765766" cy="80849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/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复习界面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UI of Words Learning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68EBED-E18F-4B28-B1CB-9A634140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33" y="1041312"/>
            <a:ext cx="7994169" cy="5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749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-587256" y="-434343"/>
            <a:ext cx="2920401" cy="1921433"/>
            <a:chOff x="9965736" y="-434343"/>
            <a:chExt cx="2920401" cy="1921433"/>
          </a:xfrm>
        </p:grpSpPr>
        <p:sp>
          <p:nvSpPr>
            <p:cNvPr id="36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Hexagon 13"/>
          <p:cNvSpPr/>
          <p:nvPr/>
        </p:nvSpPr>
        <p:spPr>
          <a:xfrm rot="7200000">
            <a:off x="6262838" y="4657090"/>
            <a:ext cx="5002368" cy="2714574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Hexagon 25"/>
          <p:cNvSpPr/>
          <p:nvPr/>
        </p:nvSpPr>
        <p:spPr>
          <a:xfrm>
            <a:off x="6171126" y="5069792"/>
            <a:ext cx="4016174" cy="1252339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16768" y="5507367"/>
            <a:ext cx="3119385" cy="40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rPr>
              <a:t>UI of Settings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+mn-cs"/>
            </a:endParaRPr>
          </a:p>
        </p:txBody>
      </p:sp>
      <p:sp>
        <p:nvSpPr>
          <p:cNvPr id="11" name="Google Shape;388;p17"/>
          <p:cNvSpPr/>
          <p:nvPr/>
        </p:nvSpPr>
        <p:spPr>
          <a:xfrm flipH="1">
            <a:off x="10991681" y="2110005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Google Shape;392;p17"/>
          <p:cNvSpPr/>
          <p:nvPr/>
        </p:nvSpPr>
        <p:spPr>
          <a:xfrm flipH="1">
            <a:off x="10476264" y="2972846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Hexagon 12"/>
          <p:cNvSpPr/>
          <p:nvPr/>
        </p:nvSpPr>
        <p:spPr>
          <a:xfrm rot="7200000">
            <a:off x="7128783" y="234612"/>
            <a:ext cx="4427678" cy="2402714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Hexagon 14"/>
          <p:cNvSpPr/>
          <p:nvPr/>
        </p:nvSpPr>
        <p:spPr>
          <a:xfrm rot="7200000">
            <a:off x="7213945" y="2160187"/>
            <a:ext cx="4427678" cy="2402714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tx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30403" y="-434342"/>
            <a:ext cx="1437633" cy="1923068"/>
            <a:chOff x="1615247" y="164413"/>
            <a:chExt cx="1437633" cy="1923068"/>
          </a:xfrm>
        </p:grpSpPr>
        <p:sp>
          <p:nvSpPr>
            <p:cNvPr id="18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Hexagon 40"/>
          <p:cNvSpPr/>
          <p:nvPr/>
        </p:nvSpPr>
        <p:spPr>
          <a:xfrm rot="5400000">
            <a:off x="4466353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-587256" y="3372709"/>
            <a:ext cx="1437633" cy="1923068"/>
            <a:chOff x="1615247" y="164413"/>
            <a:chExt cx="1437633" cy="1923068"/>
          </a:xfrm>
        </p:grpSpPr>
        <p:sp>
          <p:nvSpPr>
            <p:cNvPr id="43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B9706C0-A452-4847-B270-7A1395E0D019}"/>
              </a:ext>
            </a:extLst>
          </p:cNvPr>
          <p:cNvGrpSpPr/>
          <p:nvPr/>
        </p:nvGrpSpPr>
        <p:grpSpPr>
          <a:xfrm>
            <a:off x="1828557" y="635008"/>
            <a:ext cx="6275866" cy="808491"/>
            <a:chOff x="3784390" y="358805"/>
            <a:chExt cx="4765766" cy="808491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3E6959C-97F3-492D-B266-FEF96D3D44F7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/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用户设置界面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A3F3EDA-916B-489E-B9CF-FB14DB923565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UI of Settings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8" name="Oval 61">
            <a:extLst>
              <a:ext uri="{FF2B5EF4-FFF2-40B4-BE49-F238E27FC236}">
                <a16:creationId xmlns:a16="http://schemas.microsoft.com/office/drawing/2014/main" id="{DB420A31-ACFA-4036-9C30-D9E8285F969C}"/>
              </a:ext>
            </a:extLst>
          </p:cNvPr>
          <p:cNvSpPr>
            <a:spLocks noChangeAspect="1"/>
          </p:cNvSpPr>
          <p:nvPr/>
        </p:nvSpPr>
        <p:spPr>
          <a:xfrm>
            <a:off x="1074871" y="2250057"/>
            <a:ext cx="806972" cy="8069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63">
            <a:extLst>
              <a:ext uri="{FF2B5EF4-FFF2-40B4-BE49-F238E27FC236}">
                <a16:creationId xmlns:a16="http://schemas.microsoft.com/office/drawing/2014/main" id="{3EA86A1A-F330-4AD3-B53D-972CE15D92F2}"/>
              </a:ext>
            </a:extLst>
          </p:cNvPr>
          <p:cNvSpPr txBox="1"/>
          <p:nvPr/>
        </p:nvSpPr>
        <p:spPr>
          <a:xfrm>
            <a:off x="1074871" y="2360658"/>
            <a:ext cx="8069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 w="57150"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01</a:t>
            </a:r>
          </a:p>
        </p:txBody>
      </p:sp>
      <p:sp>
        <p:nvSpPr>
          <p:cNvPr id="50" name="TextBox 64">
            <a:extLst>
              <a:ext uri="{FF2B5EF4-FFF2-40B4-BE49-F238E27FC236}">
                <a16:creationId xmlns:a16="http://schemas.microsoft.com/office/drawing/2014/main" id="{41D956FA-D4D0-4B8E-A0FC-3646A0EB5E5B}"/>
              </a:ext>
            </a:extLst>
          </p:cNvPr>
          <p:cNvSpPr txBox="1"/>
          <p:nvPr/>
        </p:nvSpPr>
        <p:spPr>
          <a:xfrm>
            <a:off x="1136192" y="2360657"/>
            <a:ext cx="6843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01</a:t>
            </a:r>
          </a:p>
        </p:txBody>
      </p:sp>
      <p:sp>
        <p:nvSpPr>
          <p:cNvPr id="51" name="Oval 67">
            <a:extLst>
              <a:ext uri="{FF2B5EF4-FFF2-40B4-BE49-F238E27FC236}">
                <a16:creationId xmlns:a16="http://schemas.microsoft.com/office/drawing/2014/main" id="{C12F2F4A-F58E-472A-894B-4DA5954F7D8F}"/>
              </a:ext>
            </a:extLst>
          </p:cNvPr>
          <p:cNvSpPr>
            <a:spLocks noChangeAspect="1"/>
          </p:cNvSpPr>
          <p:nvPr/>
        </p:nvSpPr>
        <p:spPr>
          <a:xfrm>
            <a:off x="1238786" y="3716661"/>
            <a:ext cx="806972" cy="806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68">
            <a:extLst>
              <a:ext uri="{FF2B5EF4-FFF2-40B4-BE49-F238E27FC236}">
                <a16:creationId xmlns:a16="http://schemas.microsoft.com/office/drawing/2014/main" id="{6F1F85C1-F25B-4016-A999-9CC781500D5E}"/>
              </a:ext>
            </a:extLst>
          </p:cNvPr>
          <p:cNvSpPr txBox="1"/>
          <p:nvPr/>
        </p:nvSpPr>
        <p:spPr>
          <a:xfrm>
            <a:off x="1167080" y="3827262"/>
            <a:ext cx="9503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 w="57150"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02</a:t>
            </a:r>
          </a:p>
        </p:txBody>
      </p:sp>
      <p:sp>
        <p:nvSpPr>
          <p:cNvPr id="53" name="TextBox 69">
            <a:extLst>
              <a:ext uri="{FF2B5EF4-FFF2-40B4-BE49-F238E27FC236}">
                <a16:creationId xmlns:a16="http://schemas.microsoft.com/office/drawing/2014/main" id="{B4DE2FA6-31B8-4022-93CE-97885D82098E}"/>
              </a:ext>
            </a:extLst>
          </p:cNvPr>
          <p:cNvSpPr txBox="1"/>
          <p:nvPr/>
        </p:nvSpPr>
        <p:spPr>
          <a:xfrm>
            <a:off x="1238786" y="3827261"/>
            <a:ext cx="8069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02</a:t>
            </a: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D32ABB06-E253-4EA5-85E2-8CDA1EFA2B68}"/>
              </a:ext>
            </a:extLst>
          </p:cNvPr>
          <p:cNvSpPr txBox="1"/>
          <p:nvPr/>
        </p:nvSpPr>
        <p:spPr>
          <a:xfrm>
            <a:off x="2084640" y="2371638"/>
            <a:ext cx="502549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用户设置总规划、每日规划和最低新单词比例的界面。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58" name="TextBox 25">
            <a:extLst>
              <a:ext uri="{FF2B5EF4-FFF2-40B4-BE49-F238E27FC236}">
                <a16:creationId xmlns:a16="http://schemas.microsoft.com/office/drawing/2014/main" id="{28EA83D1-2C72-42B0-A9D3-2F710E467988}"/>
              </a:ext>
            </a:extLst>
          </p:cNvPr>
          <p:cNvSpPr txBox="1"/>
          <p:nvPr/>
        </p:nvSpPr>
        <p:spPr>
          <a:xfrm>
            <a:off x="2085333" y="3801484"/>
            <a:ext cx="502549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用户每次更改值后都会实时更新数据库。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9600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  <p:bldP spid="51" grpId="0" animBg="1"/>
      <p:bldP spid="52" grpId="0"/>
      <p:bldP spid="53" grpId="0"/>
      <p:bldP spid="57" grpId="0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1347790" y="113047"/>
            <a:ext cx="6275866" cy="808491"/>
            <a:chOff x="3784390" y="358805"/>
            <a:chExt cx="4765766" cy="80849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/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用户设置界面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UI of Settings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8E9BEC-8155-4A58-B04D-C5222CD05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04" y="1071297"/>
            <a:ext cx="7952142" cy="567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0079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-587256" y="-434343"/>
            <a:ext cx="2920401" cy="1921433"/>
            <a:chOff x="9965736" y="-434343"/>
            <a:chExt cx="2920401" cy="1921433"/>
          </a:xfrm>
        </p:grpSpPr>
        <p:sp>
          <p:nvSpPr>
            <p:cNvPr id="36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7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8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9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0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4" name="Hexagon 13"/>
          <p:cNvSpPr/>
          <p:nvPr/>
        </p:nvSpPr>
        <p:spPr>
          <a:xfrm rot="7200000">
            <a:off x="6262838" y="4657090"/>
            <a:ext cx="5002368" cy="2714574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>
            <a:off x="6171126" y="5069792"/>
            <a:ext cx="4016174" cy="1252339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585796" y="5351312"/>
            <a:ext cx="311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Dictionary and vocabulary selection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Nunito" pitchFamily="2" charset="77"/>
            </a:endParaRPr>
          </a:p>
        </p:txBody>
      </p:sp>
      <p:sp>
        <p:nvSpPr>
          <p:cNvPr id="11" name="Google Shape;388;p17"/>
          <p:cNvSpPr/>
          <p:nvPr/>
        </p:nvSpPr>
        <p:spPr>
          <a:xfrm flipH="1">
            <a:off x="10991681" y="2110005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2" name="Google Shape;392;p17"/>
          <p:cNvSpPr/>
          <p:nvPr/>
        </p:nvSpPr>
        <p:spPr>
          <a:xfrm flipH="1">
            <a:off x="10476264" y="2972846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3" name="Hexagon 12"/>
          <p:cNvSpPr/>
          <p:nvPr/>
        </p:nvSpPr>
        <p:spPr>
          <a:xfrm rot="7200000">
            <a:off x="7128783" y="234612"/>
            <a:ext cx="4427678" cy="2402714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7200000">
            <a:off x="7213945" y="2160187"/>
            <a:ext cx="4427678" cy="2402714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tx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130403" y="-434342"/>
            <a:ext cx="1437633" cy="1923068"/>
            <a:chOff x="1615247" y="164413"/>
            <a:chExt cx="1437633" cy="1923068"/>
          </a:xfrm>
        </p:grpSpPr>
        <p:sp>
          <p:nvSpPr>
            <p:cNvPr id="18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41" name="Hexagon 40"/>
          <p:cNvSpPr/>
          <p:nvPr/>
        </p:nvSpPr>
        <p:spPr>
          <a:xfrm rot="5400000">
            <a:off x="4466353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-587256" y="3372709"/>
            <a:ext cx="1437633" cy="1923068"/>
            <a:chOff x="1615247" y="164413"/>
            <a:chExt cx="1437633" cy="1923068"/>
          </a:xfrm>
        </p:grpSpPr>
        <p:sp>
          <p:nvSpPr>
            <p:cNvPr id="43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4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B9706C0-A452-4847-B270-7A1395E0D019}"/>
              </a:ext>
            </a:extLst>
          </p:cNvPr>
          <p:cNvGrpSpPr/>
          <p:nvPr/>
        </p:nvGrpSpPr>
        <p:grpSpPr>
          <a:xfrm>
            <a:off x="1828557" y="635008"/>
            <a:ext cx="6275866" cy="808491"/>
            <a:chOff x="3784390" y="358805"/>
            <a:chExt cx="4765766" cy="808491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3E6959C-97F3-492D-B266-FEF96D3D44F7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A3246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词典、词汇选择界面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A3F3EDA-916B-489E-B9CF-FB14DB923565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</a:rPr>
                <a:t>UI of Dictionary and vocabulary selection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48" name="Oval 61">
            <a:extLst>
              <a:ext uri="{FF2B5EF4-FFF2-40B4-BE49-F238E27FC236}">
                <a16:creationId xmlns:a16="http://schemas.microsoft.com/office/drawing/2014/main" id="{DB420A31-ACFA-4036-9C30-D9E8285F969C}"/>
              </a:ext>
            </a:extLst>
          </p:cNvPr>
          <p:cNvSpPr>
            <a:spLocks noChangeAspect="1"/>
          </p:cNvSpPr>
          <p:nvPr/>
        </p:nvSpPr>
        <p:spPr>
          <a:xfrm>
            <a:off x="1074871" y="2250057"/>
            <a:ext cx="806972" cy="8069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63">
            <a:extLst>
              <a:ext uri="{FF2B5EF4-FFF2-40B4-BE49-F238E27FC236}">
                <a16:creationId xmlns:a16="http://schemas.microsoft.com/office/drawing/2014/main" id="{3EA86A1A-F330-4AD3-B53D-972CE15D92F2}"/>
              </a:ext>
            </a:extLst>
          </p:cNvPr>
          <p:cNvSpPr txBox="1"/>
          <p:nvPr/>
        </p:nvSpPr>
        <p:spPr>
          <a:xfrm>
            <a:off x="1074871" y="2360658"/>
            <a:ext cx="8069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50" name="TextBox 64">
            <a:extLst>
              <a:ext uri="{FF2B5EF4-FFF2-40B4-BE49-F238E27FC236}">
                <a16:creationId xmlns:a16="http://schemas.microsoft.com/office/drawing/2014/main" id="{41D956FA-D4D0-4B8E-A0FC-3646A0EB5E5B}"/>
              </a:ext>
            </a:extLst>
          </p:cNvPr>
          <p:cNvSpPr txBox="1"/>
          <p:nvPr/>
        </p:nvSpPr>
        <p:spPr>
          <a:xfrm>
            <a:off x="1136192" y="2360657"/>
            <a:ext cx="6843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51" name="Oval 67">
            <a:extLst>
              <a:ext uri="{FF2B5EF4-FFF2-40B4-BE49-F238E27FC236}">
                <a16:creationId xmlns:a16="http://schemas.microsoft.com/office/drawing/2014/main" id="{C12F2F4A-F58E-472A-894B-4DA5954F7D8F}"/>
              </a:ext>
            </a:extLst>
          </p:cNvPr>
          <p:cNvSpPr>
            <a:spLocks noChangeAspect="1"/>
          </p:cNvSpPr>
          <p:nvPr/>
        </p:nvSpPr>
        <p:spPr>
          <a:xfrm>
            <a:off x="1238786" y="3716661"/>
            <a:ext cx="806972" cy="806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68">
            <a:extLst>
              <a:ext uri="{FF2B5EF4-FFF2-40B4-BE49-F238E27FC236}">
                <a16:creationId xmlns:a16="http://schemas.microsoft.com/office/drawing/2014/main" id="{6F1F85C1-F25B-4016-A999-9CC781500D5E}"/>
              </a:ext>
            </a:extLst>
          </p:cNvPr>
          <p:cNvSpPr txBox="1"/>
          <p:nvPr/>
        </p:nvSpPr>
        <p:spPr>
          <a:xfrm>
            <a:off x="1167080" y="3827262"/>
            <a:ext cx="9503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53" name="TextBox 69">
            <a:extLst>
              <a:ext uri="{FF2B5EF4-FFF2-40B4-BE49-F238E27FC236}">
                <a16:creationId xmlns:a16="http://schemas.microsoft.com/office/drawing/2014/main" id="{B4DE2FA6-31B8-4022-93CE-97885D82098E}"/>
              </a:ext>
            </a:extLst>
          </p:cNvPr>
          <p:cNvSpPr txBox="1"/>
          <p:nvPr/>
        </p:nvSpPr>
        <p:spPr>
          <a:xfrm>
            <a:off x="1238786" y="3827261"/>
            <a:ext cx="8069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54" name="Oval 62">
            <a:extLst>
              <a:ext uri="{FF2B5EF4-FFF2-40B4-BE49-F238E27FC236}">
                <a16:creationId xmlns:a16="http://schemas.microsoft.com/office/drawing/2014/main" id="{A2EF2003-4C7C-437A-A255-50B5D5A4CF9C}"/>
              </a:ext>
            </a:extLst>
          </p:cNvPr>
          <p:cNvSpPr>
            <a:spLocks noChangeAspect="1"/>
          </p:cNvSpPr>
          <p:nvPr/>
        </p:nvSpPr>
        <p:spPr>
          <a:xfrm>
            <a:off x="1454467" y="5440684"/>
            <a:ext cx="806972" cy="8069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65">
            <a:extLst>
              <a:ext uri="{FF2B5EF4-FFF2-40B4-BE49-F238E27FC236}">
                <a16:creationId xmlns:a16="http://schemas.microsoft.com/office/drawing/2014/main" id="{DA82F11F-4F17-4630-B287-D75BB0F60E07}"/>
              </a:ext>
            </a:extLst>
          </p:cNvPr>
          <p:cNvSpPr txBox="1"/>
          <p:nvPr/>
        </p:nvSpPr>
        <p:spPr>
          <a:xfrm>
            <a:off x="1382761" y="5551285"/>
            <a:ext cx="9503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56" name="TextBox 66">
            <a:extLst>
              <a:ext uri="{FF2B5EF4-FFF2-40B4-BE49-F238E27FC236}">
                <a16:creationId xmlns:a16="http://schemas.microsoft.com/office/drawing/2014/main" id="{779E833F-729B-4AE2-984C-8DBE76A51110}"/>
              </a:ext>
            </a:extLst>
          </p:cNvPr>
          <p:cNvSpPr txBox="1"/>
          <p:nvPr/>
        </p:nvSpPr>
        <p:spPr>
          <a:xfrm>
            <a:off x="1454467" y="5551284"/>
            <a:ext cx="8069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D32ABB06-E253-4EA5-85E2-8CDA1EFA2B68}"/>
              </a:ext>
            </a:extLst>
          </p:cNvPr>
          <p:cNvSpPr txBox="1"/>
          <p:nvPr/>
        </p:nvSpPr>
        <p:spPr>
          <a:xfrm>
            <a:off x="2084640" y="2371638"/>
            <a:ext cx="5025494" cy="385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多种词典供用户选择，支持用户自主勾选单词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58" name="TextBox 25">
            <a:extLst>
              <a:ext uri="{FF2B5EF4-FFF2-40B4-BE49-F238E27FC236}">
                <a16:creationId xmlns:a16="http://schemas.microsoft.com/office/drawing/2014/main" id="{28EA83D1-2C72-42B0-A9D3-2F710E467988}"/>
              </a:ext>
            </a:extLst>
          </p:cNvPr>
          <p:cNvSpPr txBox="1"/>
          <p:nvPr/>
        </p:nvSpPr>
        <p:spPr>
          <a:xfrm>
            <a:off x="2085333" y="3801484"/>
            <a:ext cx="5025494" cy="385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用户选择词典后，支持随机选择单词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62" name="TextBox 25">
            <a:extLst>
              <a:ext uri="{FF2B5EF4-FFF2-40B4-BE49-F238E27FC236}">
                <a16:creationId xmlns:a16="http://schemas.microsoft.com/office/drawing/2014/main" id="{DDDC39D2-1565-4D9E-82DB-BAC41B5664DA}"/>
              </a:ext>
            </a:extLst>
          </p:cNvPr>
          <p:cNvSpPr txBox="1"/>
          <p:nvPr/>
        </p:nvSpPr>
        <p:spPr>
          <a:xfrm>
            <a:off x="2225264" y="5501184"/>
            <a:ext cx="5025494" cy="70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标记已学习、已加入学习规划的单词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且不可再次选择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3012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  <p:bldP spid="51" grpId="0" animBg="1"/>
      <p:bldP spid="52" grpId="0"/>
      <p:bldP spid="53" grpId="0"/>
      <p:bldP spid="54" grpId="0" animBg="1"/>
      <p:bldP spid="56" grpId="0"/>
      <p:bldP spid="57" grpId="0"/>
      <p:bldP spid="58" grpId="0"/>
      <p:bldP spid="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1347790" y="113047"/>
            <a:ext cx="6275866" cy="1090363"/>
            <a:chOff x="3784390" y="358805"/>
            <a:chExt cx="4765766" cy="109036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10903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A3246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词典、词汇选择功能展示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</a:rPr>
                <a:t>Dictionary and vocabulary selection function display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2E5462-666C-458A-879E-CD3141944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65" y="1219265"/>
            <a:ext cx="7542969" cy="538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6780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-587256" y="-434343"/>
            <a:ext cx="2920401" cy="1921433"/>
            <a:chOff x="9965736" y="-434343"/>
            <a:chExt cx="2920401" cy="1921433"/>
          </a:xfrm>
        </p:grpSpPr>
        <p:sp>
          <p:nvSpPr>
            <p:cNvPr id="36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Hexagon 13"/>
          <p:cNvSpPr/>
          <p:nvPr/>
        </p:nvSpPr>
        <p:spPr>
          <a:xfrm rot="7200000">
            <a:off x="6262838" y="4657090"/>
            <a:ext cx="5002368" cy="2714574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Hexagon 25"/>
          <p:cNvSpPr/>
          <p:nvPr/>
        </p:nvSpPr>
        <p:spPr>
          <a:xfrm>
            <a:off x="6171126" y="5069792"/>
            <a:ext cx="4016174" cy="1252339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85796" y="5485021"/>
            <a:ext cx="3119385" cy="40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rPr>
              <a:t>draws for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rPr>
              <a:t>the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rPr>
              <a:t>results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+mn-cs"/>
            </a:endParaRPr>
          </a:p>
        </p:txBody>
      </p:sp>
      <p:sp>
        <p:nvSpPr>
          <p:cNvPr id="11" name="Google Shape;388;p17"/>
          <p:cNvSpPr/>
          <p:nvPr/>
        </p:nvSpPr>
        <p:spPr>
          <a:xfrm flipH="1">
            <a:off x="10991681" y="2110005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Google Shape;392;p17"/>
          <p:cNvSpPr/>
          <p:nvPr/>
        </p:nvSpPr>
        <p:spPr>
          <a:xfrm flipH="1">
            <a:off x="10476264" y="2972846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Hexagon 12"/>
          <p:cNvSpPr/>
          <p:nvPr/>
        </p:nvSpPr>
        <p:spPr>
          <a:xfrm rot="7200000">
            <a:off x="7128783" y="234612"/>
            <a:ext cx="4427678" cy="2402714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Hexagon 14"/>
          <p:cNvSpPr/>
          <p:nvPr/>
        </p:nvSpPr>
        <p:spPr>
          <a:xfrm rot="7200000">
            <a:off x="7213945" y="2160187"/>
            <a:ext cx="4427678" cy="2402714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tx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30403" y="-434342"/>
            <a:ext cx="1437633" cy="1923068"/>
            <a:chOff x="1615247" y="164413"/>
            <a:chExt cx="1437633" cy="1923068"/>
          </a:xfrm>
        </p:grpSpPr>
        <p:sp>
          <p:nvSpPr>
            <p:cNvPr id="18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Hexagon 40"/>
          <p:cNvSpPr/>
          <p:nvPr/>
        </p:nvSpPr>
        <p:spPr>
          <a:xfrm rot="5400000">
            <a:off x="4466353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-587256" y="3372709"/>
            <a:ext cx="1437633" cy="1923068"/>
            <a:chOff x="1615247" y="164413"/>
            <a:chExt cx="1437633" cy="1923068"/>
          </a:xfrm>
        </p:grpSpPr>
        <p:sp>
          <p:nvSpPr>
            <p:cNvPr id="43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B9706C0-A452-4847-B270-7A1395E0D019}"/>
              </a:ext>
            </a:extLst>
          </p:cNvPr>
          <p:cNvGrpSpPr/>
          <p:nvPr/>
        </p:nvGrpSpPr>
        <p:grpSpPr>
          <a:xfrm>
            <a:off x="1828557" y="635008"/>
            <a:ext cx="6275866" cy="808491"/>
            <a:chOff x="3784390" y="358805"/>
            <a:chExt cx="4765766" cy="808491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3E6959C-97F3-492D-B266-FEF96D3D44F7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/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结果统计功能展示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A3F3EDA-916B-489E-B9CF-FB14DB923565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draws for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the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results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8" name="Oval 61">
            <a:extLst>
              <a:ext uri="{FF2B5EF4-FFF2-40B4-BE49-F238E27FC236}">
                <a16:creationId xmlns:a16="http://schemas.microsoft.com/office/drawing/2014/main" id="{DB420A31-ACFA-4036-9C30-D9E8285F969C}"/>
              </a:ext>
            </a:extLst>
          </p:cNvPr>
          <p:cNvSpPr>
            <a:spLocks noChangeAspect="1"/>
          </p:cNvSpPr>
          <p:nvPr/>
        </p:nvSpPr>
        <p:spPr>
          <a:xfrm>
            <a:off x="1074871" y="2250057"/>
            <a:ext cx="806972" cy="8069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63">
            <a:extLst>
              <a:ext uri="{FF2B5EF4-FFF2-40B4-BE49-F238E27FC236}">
                <a16:creationId xmlns:a16="http://schemas.microsoft.com/office/drawing/2014/main" id="{3EA86A1A-F330-4AD3-B53D-972CE15D92F2}"/>
              </a:ext>
            </a:extLst>
          </p:cNvPr>
          <p:cNvSpPr txBox="1"/>
          <p:nvPr/>
        </p:nvSpPr>
        <p:spPr>
          <a:xfrm>
            <a:off x="1074871" y="2360658"/>
            <a:ext cx="8069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 w="57150"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01</a:t>
            </a:r>
          </a:p>
        </p:txBody>
      </p:sp>
      <p:sp>
        <p:nvSpPr>
          <p:cNvPr id="50" name="TextBox 64">
            <a:extLst>
              <a:ext uri="{FF2B5EF4-FFF2-40B4-BE49-F238E27FC236}">
                <a16:creationId xmlns:a16="http://schemas.microsoft.com/office/drawing/2014/main" id="{41D956FA-D4D0-4B8E-A0FC-3646A0EB5E5B}"/>
              </a:ext>
            </a:extLst>
          </p:cNvPr>
          <p:cNvSpPr txBox="1"/>
          <p:nvPr/>
        </p:nvSpPr>
        <p:spPr>
          <a:xfrm>
            <a:off x="1136192" y="2360657"/>
            <a:ext cx="6843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01</a:t>
            </a:r>
          </a:p>
        </p:txBody>
      </p:sp>
      <p:sp>
        <p:nvSpPr>
          <p:cNvPr id="51" name="Oval 67">
            <a:extLst>
              <a:ext uri="{FF2B5EF4-FFF2-40B4-BE49-F238E27FC236}">
                <a16:creationId xmlns:a16="http://schemas.microsoft.com/office/drawing/2014/main" id="{C12F2F4A-F58E-472A-894B-4DA5954F7D8F}"/>
              </a:ext>
            </a:extLst>
          </p:cNvPr>
          <p:cNvSpPr>
            <a:spLocks noChangeAspect="1"/>
          </p:cNvSpPr>
          <p:nvPr/>
        </p:nvSpPr>
        <p:spPr>
          <a:xfrm>
            <a:off x="1238786" y="3716661"/>
            <a:ext cx="806972" cy="806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68">
            <a:extLst>
              <a:ext uri="{FF2B5EF4-FFF2-40B4-BE49-F238E27FC236}">
                <a16:creationId xmlns:a16="http://schemas.microsoft.com/office/drawing/2014/main" id="{6F1F85C1-F25B-4016-A999-9CC781500D5E}"/>
              </a:ext>
            </a:extLst>
          </p:cNvPr>
          <p:cNvSpPr txBox="1"/>
          <p:nvPr/>
        </p:nvSpPr>
        <p:spPr>
          <a:xfrm>
            <a:off x="1167080" y="3827262"/>
            <a:ext cx="9503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 w="57150"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02</a:t>
            </a:r>
          </a:p>
        </p:txBody>
      </p:sp>
      <p:sp>
        <p:nvSpPr>
          <p:cNvPr id="53" name="TextBox 69">
            <a:extLst>
              <a:ext uri="{FF2B5EF4-FFF2-40B4-BE49-F238E27FC236}">
                <a16:creationId xmlns:a16="http://schemas.microsoft.com/office/drawing/2014/main" id="{B4DE2FA6-31B8-4022-93CE-97885D82098E}"/>
              </a:ext>
            </a:extLst>
          </p:cNvPr>
          <p:cNvSpPr txBox="1"/>
          <p:nvPr/>
        </p:nvSpPr>
        <p:spPr>
          <a:xfrm>
            <a:off x="1238786" y="3827261"/>
            <a:ext cx="8069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02</a:t>
            </a:r>
          </a:p>
        </p:txBody>
      </p:sp>
      <p:sp>
        <p:nvSpPr>
          <p:cNvPr id="54" name="Oval 62">
            <a:extLst>
              <a:ext uri="{FF2B5EF4-FFF2-40B4-BE49-F238E27FC236}">
                <a16:creationId xmlns:a16="http://schemas.microsoft.com/office/drawing/2014/main" id="{A2EF2003-4C7C-437A-A255-50B5D5A4CF9C}"/>
              </a:ext>
            </a:extLst>
          </p:cNvPr>
          <p:cNvSpPr>
            <a:spLocks noChangeAspect="1"/>
          </p:cNvSpPr>
          <p:nvPr/>
        </p:nvSpPr>
        <p:spPr>
          <a:xfrm>
            <a:off x="1454467" y="5440684"/>
            <a:ext cx="806972" cy="8069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65">
            <a:extLst>
              <a:ext uri="{FF2B5EF4-FFF2-40B4-BE49-F238E27FC236}">
                <a16:creationId xmlns:a16="http://schemas.microsoft.com/office/drawing/2014/main" id="{DA82F11F-4F17-4630-B287-D75BB0F60E07}"/>
              </a:ext>
            </a:extLst>
          </p:cNvPr>
          <p:cNvSpPr txBox="1"/>
          <p:nvPr/>
        </p:nvSpPr>
        <p:spPr>
          <a:xfrm>
            <a:off x="1382761" y="5551285"/>
            <a:ext cx="9503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 w="57150"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03</a:t>
            </a:r>
          </a:p>
        </p:txBody>
      </p:sp>
      <p:sp>
        <p:nvSpPr>
          <p:cNvPr id="56" name="TextBox 66">
            <a:extLst>
              <a:ext uri="{FF2B5EF4-FFF2-40B4-BE49-F238E27FC236}">
                <a16:creationId xmlns:a16="http://schemas.microsoft.com/office/drawing/2014/main" id="{779E833F-729B-4AE2-984C-8DBE76A51110}"/>
              </a:ext>
            </a:extLst>
          </p:cNvPr>
          <p:cNvSpPr txBox="1"/>
          <p:nvPr/>
        </p:nvSpPr>
        <p:spPr>
          <a:xfrm>
            <a:off x="1454467" y="5551284"/>
            <a:ext cx="8069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03</a:t>
            </a: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D32ABB06-E253-4EA5-85E2-8CDA1EFA2B68}"/>
              </a:ext>
            </a:extLst>
          </p:cNvPr>
          <p:cNvSpPr txBox="1"/>
          <p:nvPr/>
        </p:nvSpPr>
        <p:spPr>
          <a:xfrm>
            <a:off x="2084640" y="2371638"/>
            <a:ext cx="519581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统计用户遗忘曲线，帮助用户知晓当前宏观的记忆情况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58" name="TextBox 25">
            <a:extLst>
              <a:ext uri="{FF2B5EF4-FFF2-40B4-BE49-F238E27FC236}">
                <a16:creationId xmlns:a16="http://schemas.microsoft.com/office/drawing/2014/main" id="{28EA83D1-2C72-42B0-A9D3-2F710E467988}"/>
              </a:ext>
            </a:extLst>
          </p:cNvPr>
          <p:cNvSpPr txBox="1"/>
          <p:nvPr/>
        </p:nvSpPr>
        <p:spPr>
          <a:xfrm>
            <a:off x="2085333" y="3801484"/>
            <a:ext cx="5025494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统计用户学习情况，最直观的展现用户每一天的学习情况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62" name="TextBox 25">
            <a:extLst>
              <a:ext uri="{FF2B5EF4-FFF2-40B4-BE49-F238E27FC236}">
                <a16:creationId xmlns:a16="http://schemas.microsoft.com/office/drawing/2014/main" id="{DDDC39D2-1565-4D9E-82DB-BAC41B5664DA}"/>
              </a:ext>
            </a:extLst>
          </p:cNvPr>
          <p:cNvSpPr txBox="1"/>
          <p:nvPr/>
        </p:nvSpPr>
        <p:spPr>
          <a:xfrm>
            <a:off x="2225264" y="5501184"/>
            <a:ext cx="5025494" cy="70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统计用户记忆度，从长远角度帮助用户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评估单词的记忆程度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3588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  <p:bldP spid="51" grpId="0" animBg="1"/>
      <p:bldP spid="52" grpId="0"/>
      <p:bldP spid="53" grpId="0"/>
      <p:bldP spid="54" grpId="0" animBg="1"/>
      <p:bldP spid="56" grpId="0"/>
      <p:bldP spid="57" grpId="0"/>
      <p:bldP spid="58" grpId="0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Hexagon 50"/>
          <p:cNvSpPr/>
          <p:nvPr/>
        </p:nvSpPr>
        <p:spPr>
          <a:xfrm rot="5400000">
            <a:off x="3947986" y="50165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138522" y="5398348"/>
            <a:ext cx="3929873" cy="1534603"/>
          </a:xfrm>
          <a:custGeom>
            <a:avLst/>
            <a:gdLst>
              <a:gd name="connsiteX0" fmla="*/ 918705 w 3929873"/>
              <a:gd name="connsiteY0" fmla="*/ 0 h 1534603"/>
              <a:gd name="connsiteX1" fmla="*/ 3011167 w 3929873"/>
              <a:gd name="connsiteY1" fmla="*/ 0 h 1534603"/>
              <a:gd name="connsiteX2" fmla="*/ 3929873 w 3929873"/>
              <a:gd name="connsiteY2" fmla="*/ 1534603 h 1534603"/>
              <a:gd name="connsiteX3" fmla="*/ 0 w 3929873"/>
              <a:gd name="connsiteY3" fmla="*/ 1534603 h 153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9873" h="1534603">
                <a:moveTo>
                  <a:pt x="918705" y="0"/>
                </a:moveTo>
                <a:lnTo>
                  <a:pt x="3011167" y="0"/>
                </a:lnTo>
                <a:lnTo>
                  <a:pt x="3929873" y="1534603"/>
                </a:lnTo>
                <a:lnTo>
                  <a:pt x="0" y="153460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xagon 4"/>
          <p:cNvSpPr/>
          <p:nvPr/>
        </p:nvSpPr>
        <p:spPr>
          <a:xfrm rot="7200000">
            <a:off x="4318788" y="2651125"/>
            <a:ext cx="3554424" cy="1928837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965736" y="-434343"/>
            <a:ext cx="2920401" cy="1921433"/>
            <a:chOff x="9965736" y="-434343"/>
            <a:chExt cx="2920401" cy="1921433"/>
          </a:xfrm>
        </p:grpSpPr>
        <p:sp>
          <p:nvSpPr>
            <p:cNvPr id="40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48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Hexagon 49"/>
          <p:cNvSpPr/>
          <p:nvPr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B9B0469-AD87-45FA-89B5-E98539790ABA}"/>
              </a:ext>
            </a:extLst>
          </p:cNvPr>
          <p:cNvGrpSpPr/>
          <p:nvPr/>
        </p:nvGrpSpPr>
        <p:grpSpPr>
          <a:xfrm>
            <a:off x="1347790" y="113047"/>
            <a:ext cx="6275866" cy="808491"/>
            <a:chOff x="3784390" y="358805"/>
            <a:chExt cx="4765766" cy="80849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CE7145D-B403-4C8E-91F2-097B4BB4F08B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/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遗忘曲线功能展示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94889C4-73DB-461A-9AB2-13D3537EA7E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Forgotten Curve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B1E46307-51DA-4AE0-BB49-B53A0EF51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59" y="970613"/>
            <a:ext cx="8251878" cy="588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9161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Hexagon 50"/>
          <p:cNvSpPr/>
          <p:nvPr/>
        </p:nvSpPr>
        <p:spPr>
          <a:xfrm rot="5400000">
            <a:off x="3947986" y="50165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44405" y="5398348"/>
            <a:ext cx="3929874" cy="1534603"/>
          </a:xfrm>
          <a:custGeom>
            <a:avLst/>
            <a:gdLst>
              <a:gd name="connsiteX0" fmla="*/ 918706 w 3929874"/>
              <a:gd name="connsiteY0" fmla="*/ 0 h 1534603"/>
              <a:gd name="connsiteX1" fmla="*/ 3011168 w 3929874"/>
              <a:gd name="connsiteY1" fmla="*/ 0 h 1534603"/>
              <a:gd name="connsiteX2" fmla="*/ 3929874 w 3929874"/>
              <a:gd name="connsiteY2" fmla="*/ 1534603 h 1534603"/>
              <a:gd name="connsiteX3" fmla="*/ 0 w 3929874"/>
              <a:gd name="connsiteY3" fmla="*/ 1534603 h 153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9874" h="1534603">
                <a:moveTo>
                  <a:pt x="918706" y="0"/>
                </a:moveTo>
                <a:lnTo>
                  <a:pt x="3011168" y="0"/>
                </a:lnTo>
                <a:lnTo>
                  <a:pt x="3929874" y="1534603"/>
                </a:lnTo>
                <a:lnTo>
                  <a:pt x="0" y="153460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138522" y="5398348"/>
            <a:ext cx="3929873" cy="1534603"/>
          </a:xfrm>
          <a:custGeom>
            <a:avLst/>
            <a:gdLst>
              <a:gd name="connsiteX0" fmla="*/ 918705 w 3929873"/>
              <a:gd name="connsiteY0" fmla="*/ 0 h 1534603"/>
              <a:gd name="connsiteX1" fmla="*/ 3011167 w 3929873"/>
              <a:gd name="connsiteY1" fmla="*/ 0 h 1534603"/>
              <a:gd name="connsiteX2" fmla="*/ 3929873 w 3929873"/>
              <a:gd name="connsiteY2" fmla="*/ 1534603 h 1534603"/>
              <a:gd name="connsiteX3" fmla="*/ 0 w 3929873"/>
              <a:gd name="connsiteY3" fmla="*/ 1534603 h 153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9873" h="1534603">
                <a:moveTo>
                  <a:pt x="918705" y="0"/>
                </a:moveTo>
                <a:lnTo>
                  <a:pt x="3011167" y="0"/>
                </a:lnTo>
                <a:lnTo>
                  <a:pt x="3929873" y="1534603"/>
                </a:lnTo>
                <a:lnTo>
                  <a:pt x="0" y="153460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7538993" y="5398348"/>
            <a:ext cx="3929873" cy="1534603"/>
          </a:xfrm>
          <a:custGeom>
            <a:avLst/>
            <a:gdLst>
              <a:gd name="connsiteX0" fmla="*/ 918705 w 3929873"/>
              <a:gd name="connsiteY0" fmla="*/ 0 h 1534603"/>
              <a:gd name="connsiteX1" fmla="*/ 3011167 w 3929873"/>
              <a:gd name="connsiteY1" fmla="*/ 0 h 1534603"/>
              <a:gd name="connsiteX2" fmla="*/ 3929873 w 3929873"/>
              <a:gd name="connsiteY2" fmla="*/ 1534603 h 1534603"/>
              <a:gd name="connsiteX3" fmla="*/ 0 w 3929873"/>
              <a:gd name="connsiteY3" fmla="*/ 1534603 h 153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9873" h="1534603">
                <a:moveTo>
                  <a:pt x="918705" y="0"/>
                </a:moveTo>
                <a:lnTo>
                  <a:pt x="3011167" y="0"/>
                </a:lnTo>
                <a:lnTo>
                  <a:pt x="3929873" y="1534603"/>
                </a:lnTo>
                <a:lnTo>
                  <a:pt x="0" y="153460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Hexagon 2"/>
          <p:cNvSpPr/>
          <p:nvPr/>
        </p:nvSpPr>
        <p:spPr>
          <a:xfrm rot="7200000">
            <a:off x="871154" y="2651125"/>
            <a:ext cx="3554424" cy="1928837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xagon 4"/>
          <p:cNvSpPr/>
          <p:nvPr/>
        </p:nvSpPr>
        <p:spPr>
          <a:xfrm rot="7200000">
            <a:off x="4318788" y="2651125"/>
            <a:ext cx="3554424" cy="1928837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exagon 5"/>
          <p:cNvSpPr/>
          <p:nvPr/>
        </p:nvSpPr>
        <p:spPr>
          <a:xfrm rot="7200000">
            <a:off x="7766331" y="2651466"/>
            <a:ext cx="3554424" cy="1928837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965736" y="-434343"/>
            <a:ext cx="2920401" cy="1921433"/>
            <a:chOff x="9965736" y="-434343"/>
            <a:chExt cx="2920401" cy="1921433"/>
          </a:xfrm>
        </p:grpSpPr>
        <p:sp>
          <p:nvSpPr>
            <p:cNvPr id="40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48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Hexagon 49"/>
          <p:cNvSpPr/>
          <p:nvPr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2F9A881-26BB-49DF-8476-44D5FB1E9F10}"/>
              </a:ext>
            </a:extLst>
          </p:cNvPr>
          <p:cNvGrpSpPr/>
          <p:nvPr/>
        </p:nvGrpSpPr>
        <p:grpSpPr>
          <a:xfrm>
            <a:off x="1347790" y="113047"/>
            <a:ext cx="6275866" cy="808491"/>
            <a:chOff x="3784390" y="358805"/>
            <a:chExt cx="4765766" cy="80849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210F87F-07BA-469D-8E85-755E2B385F3E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/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学习情况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94CC401-9B07-4DA4-B570-BE12462AB06D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Study Condition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CA90DB7-B58C-4627-B7A2-3183BBD5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76" y="880700"/>
            <a:ext cx="9685441" cy="59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7089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Hexagon 50"/>
          <p:cNvSpPr/>
          <p:nvPr/>
        </p:nvSpPr>
        <p:spPr>
          <a:xfrm rot="5400000">
            <a:off x="3947986" y="50165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138522" y="5398348"/>
            <a:ext cx="3929873" cy="1534603"/>
          </a:xfrm>
          <a:custGeom>
            <a:avLst/>
            <a:gdLst>
              <a:gd name="connsiteX0" fmla="*/ 918705 w 3929873"/>
              <a:gd name="connsiteY0" fmla="*/ 0 h 1534603"/>
              <a:gd name="connsiteX1" fmla="*/ 3011167 w 3929873"/>
              <a:gd name="connsiteY1" fmla="*/ 0 h 1534603"/>
              <a:gd name="connsiteX2" fmla="*/ 3929873 w 3929873"/>
              <a:gd name="connsiteY2" fmla="*/ 1534603 h 1534603"/>
              <a:gd name="connsiteX3" fmla="*/ 0 w 3929873"/>
              <a:gd name="connsiteY3" fmla="*/ 1534603 h 153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9873" h="1534603">
                <a:moveTo>
                  <a:pt x="918705" y="0"/>
                </a:moveTo>
                <a:lnTo>
                  <a:pt x="3011167" y="0"/>
                </a:lnTo>
                <a:lnTo>
                  <a:pt x="3929873" y="1534603"/>
                </a:lnTo>
                <a:lnTo>
                  <a:pt x="0" y="153460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xagon 4"/>
          <p:cNvSpPr/>
          <p:nvPr/>
        </p:nvSpPr>
        <p:spPr>
          <a:xfrm rot="7200000">
            <a:off x="4318788" y="2651125"/>
            <a:ext cx="3554424" cy="1928837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965736" y="-434343"/>
            <a:ext cx="2920401" cy="1921433"/>
            <a:chOff x="9965736" y="-434343"/>
            <a:chExt cx="2920401" cy="1921433"/>
          </a:xfrm>
        </p:grpSpPr>
        <p:sp>
          <p:nvSpPr>
            <p:cNvPr id="40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48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Hexagon 49"/>
          <p:cNvSpPr/>
          <p:nvPr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B80089D-133F-48AD-8B39-C4B79E8FC1D3}"/>
              </a:ext>
            </a:extLst>
          </p:cNvPr>
          <p:cNvGrpSpPr/>
          <p:nvPr/>
        </p:nvGrpSpPr>
        <p:grpSpPr>
          <a:xfrm>
            <a:off x="1347790" y="113047"/>
            <a:ext cx="6275866" cy="808491"/>
            <a:chOff x="3784390" y="358805"/>
            <a:chExt cx="4765766" cy="80849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5E2E8F5-1B27-4722-A61A-2CD81B90964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/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记忆持久度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643FC6E-005E-4926-83C9-57E7422133C7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Memory Durability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3A3A5B18-3336-4085-8CFE-7679DA89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10" y="935186"/>
            <a:ext cx="8302156" cy="592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5458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5400000">
            <a:off x="7488527" y="1132331"/>
            <a:ext cx="2287685" cy="7119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xagon 1"/>
          <p:cNvSpPr/>
          <p:nvPr/>
        </p:nvSpPr>
        <p:spPr>
          <a:xfrm rot="5400000">
            <a:off x="1330662" y="3704282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9011" y="3902314"/>
            <a:ext cx="17509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2974" y="3894690"/>
            <a:ext cx="17509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8" name="Hexagon 7"/>
          <p:cNvSpPr/>
          <p:nvPr/>
        </p:nvSpPr>
        <p:spPr>
          <a:xfrm rot="5400000">
            <a:off x="883181" y="30861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883181" y="5373785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390302" y="396784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-141798" y="30861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-152468" y="4849856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2986939" y="5067853"/>
            <a:ext cx="747887" cy="644730"/>
          </a:xfrm>
          <a:prstGeom prst="hexagon">
            <a:avLst>
              <a:gd name="adj" fmla="val 29933"/>
              <a:gd name="vf" fmla="val 11547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2419684" y="5731681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924908" y="3705889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3925327" y="-491560"/>
            <a:ext cx="8900729" cy="2790366"/>
            <a:chOff x="-740364" y="4437124"/>
            <a:chExt cx="8900729" cy="2790366"/>
          </a:xfrm>
        </p:grpSpPr>
        <p:sp>
          <p:nvSpPr>
            <p:cNvPr id="19" name="Google Shape;388;p17"/>
            <p:cNvSpPr/>
            <p:nvPr/>
          </p:nvSpPr>
          <p:spPr>
            <a:xfrm flipH="1">
              <a:off x="771301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89;p17"/>
            <p:cNvSpPr/>
            <p:nvPr/>
          </p:nvSpPr>
          <p:spPr>
            <a:xfrm flipH="1">
              <a:off x="-225656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90;p17"/>
            <p:cNvSpPr/>
            <p:nvPr/>
          </p:nvSpPr>
          <p:spPr>
            <a:xfrm flipH="1">
              <a:off x="1252842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2;p17"/>
            <p:cNvSpPr/>
            <p:nvPr/>
          </p:nvSpPr>
          <p:spPr>
            <a:xfrm flipH="1">
              <a:off x="255884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394;p17"/>
            <p:cNvSpPr/>
            <p:nvPr/>
          </p:nvSpPr>
          <p:spPr>
            <a:xfrm flipH="1">
              <a:off x="-7403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88;p17"/>
            <p:cNvSpPr/>
            <p:nvPr/>
          </p:nvSpPr>
          <p:spPr>
            <a:xfrm flipH="1">
              <a:off x="2764537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89;p17"/>
            <p:cNvSpPr/>
            <p:nvPr/>
          </p:nvSpPr>
          <p:spPr>
            <a:xfrm flipH="1">
              <a:off x="1767580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390;p17"/>
            <p:cNvSpPr/>
            <p:nvPr/>
          </p:nvSpPr>
          <p:spPr>
            <a:xfrm flipH="1">
              <a:off x="4243006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" name="Google Shape;392;p17"/>
            <p:cNvSpPr/>
            <p:nvPr/>
          </p:nvSpPr>
          <p:spPr>
            <a:xfrm flipH="1">
              <a:off x="3246048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" name="Google Shape;394;p17"/>
            <p:cNvSpPr/>
            <p:nvPr/>
          </p:nvSpPr>
          <p:spPr>
            <a:xfrm flipH="1">
              <a:off x="2249800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" name="Google Shape;390;p17"/>
            <p:cNvSpPr/>
            <p:nvPr/>
          </p:nvSpPr>
          <p:spPr>
            <a:xfrm flipH="1">
              <a:off x="7233170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0" name="Google Shape;392;p17"/>
            <p:cNvSpPr/>
            <p:nvPr/>
          </p:nvSpPr>
          <p:spPr>
            <a:xfrm flipH="1">
              <a:off x="6236212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1" name="Google Shape;394;p17"/>
            <p:cNvSpPr/>
            <p:nvPr/>
          </p:nvSpPr>
          <p:spPr>
            <a:xfrm flipH="1">
              <a:off x="52399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2" name="Google Shape;388;p17"/>
            <p:cNvSpPr/>
            <p:nvPr/>
          </p:nvSpPr>
          <p:spPr>
            <a:xfrm flipH="1">
              <a:off x="4757743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3" name="Google Shape;388;p17"/>
            <p:cNvSpPr/>
            <p:nvPr/>
          </p:nvSpPr>
          <p:spPr>
            <a:xfrm flipH="1">
              <a:off x="6750979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" name="Google Shape;389;p17"/>
            <p:cNvSpPr/>
            <p:nvPr/>
          </p:nvSpPr>
          <p:spPr>
            <a:xfrm flipH="1">
              <a:off x="5754022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5" name="Google Shape;388;p17"/>
            <p:cNvSpPr/>
            <p:nvPr/>
          </p:nvSpPr>
          <p:spPr>
            <a:xfrm flipH="1">
              <a:off x="2281748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6" name="Google Shape;388;p17"/>
            <p:cNvSpPr/>
            <p:nvPr/>
          </p:nvSpPr>
          <p:spPr>
            <a:xfrm flipH="1">
              <a:off x="4274984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7" name="Google Shape;389;p17"/>
            <p:cNvSpPr/>
            <p:nvPr/>
          </p:nvSpPr>
          <p:spPr>
            <a:xfrm flipH="1">
              <a:off x="3278027" y="4437125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8" name="Google Shape;388;p17"/>
            <p:cNvSpPr/>
            <p:nvPr/>
          </p:nvSpPr>
          <p:spPr>
            <a:xfrm flipH="1">
              <a:off x="294286" y="443712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643005" y="4114596"/>
            <a:ext cx="426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Poppins" pitchFamily="2" charset="77"/>
              </a:rPr>
              <a:t>实现细节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  <a:cs typeface="Poppins" pitchFamily="2" charset="7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62195" y="4657044"/>
            <a:ext cx="3678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Implementation details</a:t>
            </a:r>
          </a:p>
        </p:txBody>
      </p:sp>
      <p:sp>
        <p:nvSpPr>
          <p:cNvPr id="42" name="Google Shape;388;p17"/>
          <p:cNvSpPr/>
          <p:nvPr/>
        </p:nvSpPr>
        <p:spPr>
          <a:xfrm rot="10800000" flipH="1">
            <a:off x="938799" y="373292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3" name="Google Shape;390;p17"/>
          <p:cNvSpPr/>
          <p:nvPr/>
        </p:nvSpPr>
        <p:spPr>
          <a:xfrm rot="10800000" flipH="1">
            <a:off x="441649" y="-491559"/>
            <a:ext cx="927195" cy="1054512"/>
          </a:xfrm>
          <a:custGeom>
            <a:avLst/>
            <a:gdLst/>
            <a:ahLst/>
            <a:cxnLst/>
            <a:rect l="l" t="t" r="r" b="b"/>
            <a:pathLst>
              <a:path w="31366" h="35673" extrusionOk="0">
                <a:moveTo>
                  <a:pt x="15213" y="0"/>
                </a:moveTo>
                <a:lnTo>
                  <a:pt x="0" y="9348"/>
                </a:lnTo>
                <a:lnTo>
                  <a:pt x="481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7" y="8523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51" name="Group 50"/>
          <p:cNvGrpSpPr/>
          <p:nvPr/>
        </p:nvGrpSpPr>
        <p:grpSpPr>
          <a:xfrm>
            <a:off x="11306468" y="3882635"/>
            <a:ext cx="900000" cy="1618650"/>
            <a:chOff x="11277158" y="4020326"/>
            <a:chExt cx="900000" cy="1618650"/>
          </a:xfrm>
        </p:grpSpPr>
        <p:sp>
          <p:nvSpPr>
            <p:cNvPr id="44" name="Rectangle 43"/>
            <p:cNvSpPr/>
            <p:nvPr/>
          </p:nvSpPr>
          <p:spPr>
            <a:xfrm>
              <a:off x="11277158" y="402032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77158" y="438056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77158" y="4739651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277158" y="5099891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277158" y="545897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82679" y="2903460"/>
            <a:ext cx="755294" cy="109488"/>
            <a:chOff x="5068749" y="3100669"/>
            <a:chExt cx="1443277" cy="209219"/>
          </a:xfrm>
          <a:noFill/>
        </p:grpSpPr>
        <p:sp>
          <p:nvSpPr>
            <p:cNvPr id="45" name="Hexagon 44"/>
            <p:cNvSpPr/>
            <p:nvPr/>
          </p:nvSpPr>
          <p:spPr>
            <a:xfrm rot="5400000">
              <a:off x="5054321" y="3115097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5400000">
              <a:off x="5371438" y="3115100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5400000">
              <a:off x="5688554" y="3115099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5400000">
              <a:off x="6005671" y="3115102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5400000">
              <a:off x="6317241" y="3115098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-45280" y="2187276"/>
            <a:ext cx="755294" cy="109488"/>
            <a:chOff x="5068749" y="3100669"/>
            <a:chExt cx="1443277" cy="209219"/>
          </a:xfrm>
          <a:noFill/>
        </p:grpSpPr>
        <p:sp>
          <p:nvSpPr>
            <p:cNvPr id="62" name="Hexagon 61"/>
            <p:cNvSpPr/>
            <p:nvPr/>
          </p:nvSpPr>
          <p:spPr>
            <a:xfrm rot="5400000">
              <a:off x="5054321" y="3115097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5400000">
              <a:off x="5371438" y="3115100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5400000">
              <a:off x="5688554" y="3115099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5400000">
              <a:off x="6005671" y="3115102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5400000">
              <a:off x="6317241" y="3115098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Google Shape;388;p17">
            <a:extLst>
              <a:ext uri="{FF2B5EF4-FFF2-40B4-BE49-F238E27FC236}">
                <a16:creationId xmlns:a16="http://schemas.microsoft.com/office/drawing/2014/main" id="{83DE7E08-2DB5-4E4B-9829-50DE79825D6F}"/>
              </a:ext>
            </a:extLst>
          </p:cNvPr>
          <p:cNvSpPr/>
          <p:nvPr/>
        </p:nvSpPr>
        <p:spPr>
          <a:xfrm rot="10800000" flipH="1">
            <a:off x="2639010" y="1456039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35859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5400000">
            <a:off x="7488527" y="1132331"/>
            <a:ext cx="2287685" cy="7119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xagon 1"/>
          <p:cNvSpPr/>
          <p:nvPr/>
        </p:nvSpPr>
        <p:spPr>
          <a:xfrm rot="5400000">
            <a:off x="1330662" y="3704282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9011" y="3902314"/>
            <a:ext cx="17509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2184" y="3910317"/>
            <a:ext cx="17509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8" name="Hexagon 7"/>
          <p:cNvSpPr/>
          <p:nvPr/>
        </p:nvSpPr>
        <p:spPr>
          <a:xfrm rot="5400000">
            <a:off x="883181" y="30861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883181" y="5373785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390302" y="396784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-141798" y="30861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-152468" y="4849856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2986939" y="5067853"/>
            <a:ext cx="747887" cy="644730"/>
          </a:xfrm>
          <a:prstGeom prst="hexagon">
            <a:avLst>
              <a:gd name="adj" fmla="val 29933"/>
              <a:gd name="vf" fmla="val 11547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2419684" y="5731681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924908" y="3705889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3925327" y="-491560"/>
            <a:ext cx="8900729" cy="2790366"/>
            <a:chOff x="-740364" y="4437124"/>
            <a:chExt cx="8900729" cy="2790366"/>
          </a:xfrm>
        </p:grpSpPr>
        <p:sp>
          <p:nvSpPr>
            <p:cNvPr id="19" name="Google Shape;388;p17"/>
            <p:cNvSpPr/>
            <p:nvPr/>
          </p:nvSpPr>
          <p:spPr>
            <a:xfrm flipH="1">
              <a:off x="771301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89;p17"/>
            <p:cNvSpPr/>
            <p:nvPr/>
          </p:nvSpPr>
          <p:spPr>
            <a:xfrm flipH="1">
              <a:off x="-225656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90;p17"/>
            <p:cNvSpPr/>
            <p:nvPr/>
          </p:nvSpPr>
          <p:spPr>
            <a:xfrm flipH="1">
              <a:off x="1252842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2;p17"/>
            <p:cNvSpPr/>
            <p:nvPr/>
          </p:nvSpPr>
          <p:spPr>
            <a:xfrm flipH="1">
              <a:off x="255884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394;p17"/>
            <p:cNvSpPr/>
            <p:nvPr/>
          </p:nvSpPr>
          <p:spPr>
            <a:xfrm flipH="1">
              <a:off x="-7403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88;p17"/>
            <p:cNvSpPr/>
            <p:nvPr/>
          </p:nvSpPr>
          <p:spPr>
            <a:xfrm flipH="1">
              <a:off x="2764537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89;p17"/>
            <p:cNvSpPr/>
            <p:nvPr/>
          </p:nvSpPr>
          <p:spPr>
            <a:xfrm flipH="1">
              <a:off x="1767580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390;p17"/>
            <p:cNvSpPr/>
            <p:nvPr/>
          </p:nvSpPr>
          <p:spPr>
            <a:xfrm flipH="1">
              <a:off x="4243006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" name="Google Shape;392;p17"/>
            <p:cNvSpPr/>
            <p:nvPr/>
          </p:nvSpPr>
          <p:spPr>
            <a:xfrm flipH="1">
              <a:off x="3246048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" name="Google Shape;394;p17"/>
            <p:cNvSpPr/>
            <p:nvPr/>
          </p:nvSpPr>
          <p:spPr>
            <a:xfrm flipH="1">
              <a:off x="2249800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" name="Google Shape;390;p17"/>
            <p:cNvSpPr/>
            <p:nvPr/>
          </p:nvSpPr>
          <p:spPr>
            <a:xfrm flipH="1">
              <a:off x="7233170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0" name="Google Shape;392;p17"/>
            <p:cNvSpPr/>
            <p:nvPr/>
          </p:nvSpPr>
          <p:spPr>
            <a:xfrm flipH="1">
              <a:off x="6236212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1" name="Google Shape;394;p17"/>
            <p:cNvSpPr/>
            <p:nvPr/>
          </p:nvSpPr>
          <p:spPr>
            <a:xfrm flipH="1">
              <a:off x="52399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2" name="Google Shape;388;p17"/>
            <p:cNvSpPr/>
            <p:nvPr/>
          </p:nvSpPr>
          <p:spPr>
            <a:xfrm flipH="1">
              <a:off x="4757743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3" name="Google Shape;388;p17"/>
            <p:cNvSpPr/>
            <p:nvPr/>
          </p:nvSpPr>
          <p:spPr>
            <a:xfrm flipH="1">
              <a:off x="6750979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" name="Google Shape;389;p17"/>
            <p:cNvSpPr/>
            <p:nvPr/>
          </p:nvSpPr>
          <p:spPr>
            <a:xfrm flipH="1">
              <a:off x="5754022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5" name="Google Shape;388;p17"/>
            <p:cNvSpPr/>
            <p:nvPr/>
          </p:nvSpPr>
          <p:spPr>
            <a:xfrm flipH="1">
              <a:off x="2281748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6" name="Google Shape;388;p17"/>
            <p:cNvSpPr/>
            <p:nvPr/>
          </p:nvSpPr>
          <p:spPr>
            <a:xfrm flipH="1">
              <a:off x="4274984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7" name="Google Shape;389;p17"/>
            <p:cNvSpPr/>
            <p:nvPr/>
          </p:nvSpPr>
          <p:spPr>
            <a:xfrm flipH="1">
              <a:off x="3278027" y="4437125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8" name="Google Shape;388;p17"/>
            <p:cNvSpPr/>
            <p:nvPr/>
          </p:nvSpPr>
          <p:spPr>
            <a:xfrm flipH="1">
              <a:off x="294286" y="443712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643005" y="4114596"/>
            <a:ext cx="426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项目简介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62195" y="4657044"/>
            <a:ext cx="3678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Project Brief</a:t>
            </a:r>
          </a:p>
        </p:txBody>
      </p:sp>
      <p:sp>
        <p:nvSpPr>
          <p:cNvPr id="42" name="Google Shape;388;p17"/>
          <p:cNvSpPr/>
          <p:nvPr/>
        </p:nvSpPr>
        <p:spPr>
          <a:xfrm rot="10800000" flipH="1">
            <a:off x="938799" y="373292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3" name="Google Shape;390;p17"/>
          <p:cNvSpPr/>
          <p:nvPr/>
        </p:nvSpPr>
        <p:spPr>
          <a:xfrm rot="10800000" flipH="1">
            <a:off x="441649" y="-491559"/>
            <a:ext cx="927195" cy="1054512"/>
          </a:xfrm>
          <a:custGeom>
            <a:avLst/>
            <a:gdLst/>
            <a:ahLst/>
            <a:cxnLst/>
            <a:rect l="l" t="t" r="r" b="b"/>
            <a:pathLst>
              <a:path w="31366" h="35673" extrusionOk="0">
                <a:moveTo>
                  <a:pt x="15213" y="0"/>
                </a:moveTo>
                <a:lnTo>
                  <a:pt x="0" y="9348"/>
                </a:lnTo>
                <a:lnTo>
                  <a:pt x="481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7" y="8523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51" name="Group 50"/>
          <p:cNvGrpSpPr/>
          <p:nvPr/>
        </p:nvGrpSpPr>
        <p:grpSpPr>
          <a:xfrm>
            <a:off x="11306468" y="3882635"/>
            <a:ext cx="900000" cy="1618650"/>
            <a:chOff x="11277158" y="4020326"/>
            <a:chExt cx="900000" cy="1618650"/>
          </a:xfrm>
        </p:grpSpPr>
        <p:sp>
          <p:nvSpPr>
            <p:cNvPr id="44" name="Rectangle 43"/>
            <p:cNvSpPr/>
            <p:nvPr/>
          </p:nvSpPr>
          <p:spPr>
            <a:xfrm>
              <a:off x="11277158" y="402032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77158" y="438056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77158" y="4739651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277158" y="5099891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277158" y="545897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82679" y="2903460"/>
            <a:ext cx="755294" cy="109488"/>
            <a:chOff x="5068749" y="3100669"/>
            <a:chExt cx="1443277" cy="209219"/>
          </a:xfrm>
          <a:noFill/>
        </p:grpSpPr>
        <p:sp>
          <p:nvSpPr>
            <p:cNvPr id="45" name="Hexagon 44"/>
            <p:cNvSpPr/>
            <p:nvPr/>
          </p:nvSpPr>
          <p:spPr>
            <a:xfrm rot="5400000">
              <a:off x="5054321" y="3115097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5400000">
              <a:off x="5371438" y="3115100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5400000">
              <a:off x="5688554" y="3115099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5400000">
              <a:off x="6005671" y="3115102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5400000">
              <a:off x="6317241" y="3115098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-45280" y="2187276"/>
            <a:ext cx="755294" cy="109488"/>
            <a:chOff x="5068749" y="3100669"/>
            <a:chExt cx="1443277" cy="209219"/>
          </a:xfrm>
          <a:noFill/>
        </p:grpSpPr>
        <p:sp>
          <p:nvSpPr>
            <p:cNvPr id="62" name="Hexagon 61"/>
            <p:cNvSpPr/>
            <p:nvPr/>
          </p:nvSpPr>
          <p:spPr>
            <a:xfrm rot="5400000">
              <a:off x="5054321" y="3115097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5400000">
              <a:off x="5371438" y="3115100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5400000">
              <a:off x="5688554" y="3115099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5400000">
              <a:off x="6005671" y="3115102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5400000">
              <a:off x="6317241" y="3115098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Google Shape;388;p17">
            <a:extLst>
              <a:ext uri="{FF2B5EF4-FFF2-40B4-BE49-F238E27FC236}">
                <a16:creationId xmlns:a16="http://schemas.microsoft.com/office/drawing/2014/main" id="{6AD8FE08-BD18-41B7-AAC1-56AA4F39DBCE}"/>
              </a:ext>
            </a:extLst>
          </p:cNvPr>
          <p:cNvSpPr/>
          <p:nvPr/>
        </p:nvSpPr>
        <p:spPr>
          <a:xfrm rot="10800000" flipH="1">
            <a:off x="2639010" y="1456039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05100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40">
            <a:extLst>
              <a:ext uri="{FF2B5EF4-FFF2-40B4-BE49-F238E27FC236}">
                <a16:creationId xmlns:a16="http://schemas.microsoft.com/office/drawing/2014/main" id="{4508D8DA-021B-45A2-A161-273C6635E9D6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056E03D-E8DF-4843-869D-8A5DB85F5D22}"/>
              </a:ext>
            </a:extLst>
          </p:cNvPr>
          <p:cNvGrpSpPr/>
          <p:nvPr/>
        </p:nvGrpSpPr>
        <p:grpSpPr>
          <a:xfrm>
            <a:off x="1490327" y="410225"/>
            <a:ext cx="4765766" cy="789830"/>
            <a:chOff x="3784390" y="377466"/>
            <a:chExt cx="4765766" cy="78983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6132E07-AFAB-473C-A04F-103723E655B7}"/>
                </a:ext>
              </a:extLst>
            </p:cNvPr>
            <p:cNvSpPr/>
            <p:nvPr userDrawn="1"/>
          </p:nvSpPr>
          <p:spPr>
            <a:xfrm>
              <a:off x="4733659" y="377466"/>
              <a:ext cx="2867228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A3246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数据库设计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389D40-34C7-4047-812E-6D9B4A5383AC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</a:rPr>
                <a:t>The design of database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07C659F-FAB8-474C-A364-784DBF92A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14622"/>
              </p:ext>
            </p:extLst>
          </p:nvPr>
        </p:nvGraphicFramePr>
        <p:xfrm>
          <a:off x="1165721" y="4155876"/>
          <a:ext cx="85942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708">
                  <a:extLst>
                    <a:ext uri="{9D8B030D-6E8A-4147-A177-3AD203B41FA5}">
                      <a16:colId xmlns:a16="http://schemas.microsoft.com/office/drawing/2014/main" val="2255646499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235326215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824362213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310852496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719688898"/>
                    </a:ext>
                  </a:extLst>
                </a:gridCol>
                <a:gridCol w="1472665">
                  <a:extLst>
                    <a:ext uri="{9D8B030D-6E8A-4147-A177-3AD203B41FA5}">
                      <a16:colId xmlns:a16="http://schemas.microsoft.com/office/drawing/2014/main" val="4085705922"/>
                    </a:ext>
                  </a:extLst>
                </a:gridCol>
                <a:gridCol w="1491916">
                  <a:extLst>
                    <a:ext uri="{9D8B030D-6E8A-4147-A177-3AD203B41FA5}">
                      <a16:colId xmlns:a16="http://schemas.microsoft.com/office/drawing/2014/main" val="3727586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Sentences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Pronun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IsRecited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IsPlaned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DicCate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1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单词释义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例句及释义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音标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是否曾背过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是否加入规划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词典类型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23234"/>
                  </a:ext>
                </a:extLst>
              </a:tr>
            </a:tbl>
          </a:graphicData>
        </a:graphic>
      </p:graphicFrame>
      <p:sp>
        <p:nvSpPr>
          <p:cNvPr id="10" name="Text Box 7">
            <a:extLst>
              <a:ext uri="{FF2B5EF4-FFF2-40B4-BE49-F238E27FC236}">
                <a16:creationId xmlns:a16="http://schemas.microsoft.com/office/drawing/2014/main" id="{BEF4E8C4-20EA-4530-82AC-2DB2CE97FAC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022398" y="4297230"/>
            <a:ext cx="1624167" cy="4589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词典单词表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FBCBA07A-35D2-477F-9067-F2A7AF45A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60288"/>
              </p:ext>
            </p:extLst>
          </p:nvPr>
        </p:nvGraphicFramePr>
        <p:xfrm>
          <a:off x="1165724" y="1646642"/>
          <a:ext cx="72756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817">
                  <a:extLst>
                    <a:ext uri="{9D8B030D-6E8A-4147-A177-3AD203B41FA5}">
                      <a16:colId xmlns:a16="http://schemas.microsoft.com/office/drawing/2014/main" val="4120366456"/>
                    </a:ext>
                  </a:extLst>
                </a:gridCol>
                <a:gridCol w="3637817">
                  <a:extLst>
                    <a:ext uri="{9D8B030D-6E8A-4147-A177-3AD203B41FA5}">
                      <a16:colId xmlns:a16="http://schemas.microsoft.com/office/drawing/2014/main" val="2455542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DicCate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4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词典名称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词典类型编号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48411"/>
                  </a:ext>
                </a:extLst>
              </a:tr>
            </a:tbl>
          </a:graphicData>
        </a:graphic>
      </p:graphicFrame>
      <p:sp>
        <p:nvSpPr>
          <p:cNvPr id="12" name="Text Box 7">
            <a:extLst>
              <a:ext uri="{FF2B5EF4-FFF2-40B4-BE49-F238E27FC236}">
                <a16:creationId xmlns:a16="http://schemas.microsoft.com/office/drawing/2014/main" id="{D9940F4F-FA59-4548-9146-AE9703FEFF2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614802" y="1787996"/>
            <a:ext cx="1407599" cy="4589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词典表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graphicFrame>
        <p:nvGraphicFramePr>
          <p:cNvPr id="13" name="表格 9">
            <a:extLst>
              <a:ext uri="{FF2B5EF4-FFF2-40B4-BE49-F238E27FC236}">
                <a16:creationId xmlns:a16="http://schemas.microsoft.com/office/drawing/2014/main" id="{B4CCB1E9-0DA0-40EA-BAB1-70C6E5614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29454"/>
              </p:ext>
            </p:extLst>
          </p:nvPr>
        </p:nvGraphicFramePr>
        <p:xfrm>
          <a:off x="1165720" y="5407512"/>
          <a:ext cx="85942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708">
                  <a:extLst>
                    <a:ext uri="{9D8B030D-6E8A-4147-A177-3AD203B41FA5}">
                      <a16:colId xmlns:a16="http://schemas.microsoft.com/office/drawing/2014/main" val="2255646499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235326215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824362213"/>
                    </a:ext>
                  </a:extLst>
                </a:gridCol>
                <a:gridCol w="972152">
                  <a:extLst>
                    <a:ext uri="{9D8B030D-6E8A-4147-A177-3AD203B41FA5}">
                      <a16:colId xmlns:a16="http://schemas.microsoft.com/office/drawing/2014/main" val="310852496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719688898"/>
                    </a:ext>
                  </a:extLst>
                </a:gridCol>
                <a:gridCol w="1434164">
                  <a:extLst>
                    <a:ext uri="{9D8B030D-6E8A-4147-A177-3AD203B41FA5}">
                      <a16:colId xmlns:a16="http://schemas.microsoft.com/office/drawing/2014/main" val="4085705922"/>
                    </a:ext>
                  </a:extLst>
                </a:gridCol>
                <a:gridCol w="1520791">
                  <a:extLst>
                    <a:ext uri="{9D8B030D-6E8A-4147-A177-3AD203B41FA5}">
                      <a16:colId xmlns:a16="http://schemas.microsoft.com/office/drawing/2014/main" val="3727586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Sentences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Pronun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Identify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1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单词释义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例句及释义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音标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认知状态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初次记忆日期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遗忘度评估值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23234"/>
                  </a:ext>
                </a:extLst>
              </a:tr>
            </a:tbl>
          </a:graphicData>
        </a:graphic>
      </p:graphicFrame>
      <p:sp>
        <p:nvSpPr>
          <p:cNvPr id="14" name="Text Box 7">
            <a:extLst>
              <a:ext uri="{FF2B5EF4-FFF2-40B4-BE49-F238E27FC236}">
                <a16:creationId xmlns:a16="http://schemas.microsoft.com/office/drawing/2014/main" id="{B5FF00BC-713B-4485-8259-76D7624F298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022397" y="5548866"/>
            <a:ext cx="1624167" cy="4589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已背单词表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7EE3B594-116F-4919-B967-E58099665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85049"/>
              </p:ext>
            </p:extLst>
          </p:nvPr>
        </p:nvGraphicFramePr>
        <p:xfrm>
          <a:off x="1165720" y="278316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360">
                  <a:extLst>
                    <a:ext uri="{9D8B030D-6E8A-4147-A177-3AD203B41FA5}">
                      <a16:colId xmlns:a16="http://schemas.microsoft.com/office/drawing/2014/main" val="154774163"/>
                    </a:ext>
                  </a:extLst>
                </a:gridCol>
                <a:gridCol w="3147461">
                  <a:extLst>
                    <a:ext uri="{9D8B030D-6E8A-4147-A177-3AD203B41FA5}">
                      <a16:colId xmlns:a16="http://schemas.microsoft.com/office/drawing/2014/main" val="2362313968"/>
                    </a:ext>
                  </a:extLst>
                </a:gridCol>
                <a:gridCol w="3220178">
                  <a:extLst>
                    <a:ext uri="{9D8B030D-6E8A-4147-A177-3AD203B41FA5}">
                      <a16:colId xmlns:a16="http://schemas.microsoft.com/office/drawing/2014/main" val="1651947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EveryDaySetQuan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LowestPercent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4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总学习目标数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每日学习单词数（新单词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复习）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每日最低新单词比例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57118"/>
                  </a:ext>
                </a:extLst>
              </a:tr>
            </a:tbl>
          </a:graphicData>
        </a:graphic>
      </p:graphicFrame>
      <p:sp>
        <p:nvSpPr>
          <p:cNvPr id="16" name="Text Box 7">
            <a:extLst>
              <a:ext uri="{FF2B5EF4-FFF2-40B4-BE49-F238E27FC236}">
                <a16:creationId xmlns:a16="http://schemas.microsoft.com/office/drawing/2014/main" id="{36B1B768-46F8-4D96-9460-3DF00A86E0F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71001" y="2924522"/>
            <a:ext cx="1624167" cy="4589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用户设置表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7872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Hexagon 54"/>
          <p:cNvSpPr/>
          <p:nvPr/>
        </p:nvSpPr>
        <p:spPr>
          <a:xfrm rot="5400000">
            <a:off x="6777621" y="2792683"/>
            <a:ext cx="6052646" cy="5217798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55650" y="2307841"/>
            <a:ext cx="1675238" cy="1444171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41649" y="-491560"/>
            <a:ext cx="12384407" cy="2790366"/>
            <a:chOff x="441649" y="-491560"/>
            <a:chExt cx="12384407" cy="2790366"/>
          </a:xfrm>
        </p:grpSpPr>
        <p:sp>
          <p:nvSpPr>
            <p:cNvPr id="5" name="Google Shape;388;p17"/>
            <p:cNvSpPr/>
            <p:nvPr/>
          </p:nvSpPr>
          <p:spPr>
            <a:xfrm rot="10800000" flipH="1">
              <a:off x="10387196" y="373292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" name="Google Shape;389;p17"/>
            <p:cNvSpPr/>
            <p:nvPr/>
          </p:nvSpPr>
          <p:spPr>
            <a:xfrm rot="10800000" flipH="1">
              <a:off x="11384123" y="3753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" name="Google Shape;390;p17"/>
            <p:cNvSpPr/>
            <p:nvPr/>
          </p:nvSpPr>
          <p:spPr>
            <a:xfrm rot="10800000" flipH="1">
              <a:off x="9905655" y="-491560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92;p17"/>
            <p:cNvSpPr/>
            <p:nvPr/>
          </p:nvSpPr>
          <p:spPr>
            <a:xfrm rot="10800000" flipH="1">
              <a:off x="10902583" y="-489549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4;p17"/>
            <p:cNvSpPr/>
            <p:nvPr/>
          </p:nvSpPr>
          <p:spPr>
            <a:xfrm rot="10800000" flipH="1">
              <a:off x="11898861" y="-487509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88;p17"/>
            <p:cNvSpPr/>
            <p:nvPr/>
          </p:nvSpPr>
          <p:spPr>
            <a:xfrm rot="10800000" flipH="1">
              <a:off x="8393960" y="373292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89;p17"/>
            <p:cNvSpPr/>
            <p:nvPr/>
          </p:nvSpPr>
          <p:spPr>
            <a:xfrm rot="10800000" flipH="1">
              <a:off x="9390887" y="3753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0;p17"/>
            <p:cNvSpPr/>
            <p:nvPr/>
          </p:nvSpPr>
          <p:spPr>
            <a:xfrm rot="10800000" flipH="1">
              <a:off x="6915491" y="-491560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rot="10800000" flipH="1">
              <a:off x="7912419" y="-489549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" name="Google Shape;394;p17"/>
            <p:cNvSpPr/>
            <p:nvPr/>
          </p:nvSpPr>
          <p:spPr>
            <a:xfrm rot="10800000" flipH="1">
              <a:off x="8908697" y="-487509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" name="Google Shape;390;p17"/>
            <p:cNvSpPr/>
            <p:nvPr/>
          </p:nvSpPr>
          <p:spPr>
            <a:xfrm rot="10800000" flipH="1">
              <a:off x="3925327" y="-491560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92;p17"/>
            <p:cNvSpPr/>
            <p:nvPr/>
          </p:nvSpPr>
          <p:spPr>
            <a:xfrm rot="10800000" flipH="1">
              <a:off x="4922255" y="-489549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4;p17"/>
            <p:cNvSpPr/>
            <p:nvPr/>
          </p:nvSpPr>
          <p:spPr>
            <a:xfrm rot="10800000" flipH="1">
              <a:off x="5918533" y="-487509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88;p17"/>
            <p:cNvSpPr/>
            <p:nvPr/>
          </p:nvSpPr>
          <p:spPr>
            <a:xfrm rot="10800000" flipH="1">
              <a:off x="6400754" y="373292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88;p17"/>
            <p:cNvSpPr/>
            <p:nvPr/>
          </p:nvSpPr>
          <p:spPr>
            <a:xfrm rot="10800000" flipH="1">
              <a:off x="1588201" y="-4329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89;p17"/>
            <p:cNvSpPr/>
            <p:nvPr/>
          </p:nvSpPr>
          <p:spPr>
            <a:xfrm rot="10800000" flipH="1">
              <a:off x="2140692" y="48270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rot="10800000" flipH="1">
              <a:off x="8876749" y="124222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88;p17"/>
            <p:cNvSpPr/>
            <p:nvPr/>
          </p:nvSpPr>
          <p:spPr>
            <a:xfrm rot="10800000" flipH="1">
              <a:off x="6883513" y="124222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389;p17"/>
            <p:cNvSpPr/>
            <p:nvPr/>
          </p:nvSpPr>
          <p:spPr>
            <a:xfrm rot="10800000" flipH="1">
              <a:off x="7880440" y="1244264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88;p17"/>
            <p:cNvSpPr/>
            <p:nvPr/>
          </p:nvSpPr>
          <p:spPr>
            <a:xfrm rot="10800000" flipH="1">
              <a:off x="10864211" y="12442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88;p17"/>
            <p:cNvSpPr/>
            <p:nvPr/>
          </p:nvSpPr>
          <p:spPr>
            <a:xfrm rot="10800000" flipH="1">
              <a:off x="938799" y="373292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390;p17"/>
            <p:cNvSpPr/>
            <p:nvPr/>
          </p:nvSpPr>
          <p:spPr>
            <a:xfrm rot="10800000" flipH="1">
              <a:off x="441649" y="-4915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480629" y="4225731"/>
            <a:ext cx="2515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90000" pitchFamily="34" charset="-122"/>
                <a:ea typeface="思源黑体" panose="020B0500000000090000" pitchFamily="34" charset="-122"/>
              </a:rPr>
              <a:t>音频数据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41294" y="4681403"/>
            <a:ext cx="2978588" cy="79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90000" pitchFamily="34" charset="-122"/>
                <a:ea typeface="思源黑体" panose="020B0500000000090000" pitchFamily="34" charset="-122"/>
              </a:rPr>
              <a:t>每个单词的发音，包括英式发音、美式发音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32" name="Hexagon 31"/>
          <p:cNvSpPr/>
          <p:nvPr/>
        </p:nvSpPr>
        <p:spPr>
          <a:xfrm rot="5400000">
            <a:off x="890201" y="2272838"/>
            <a:ext cx="1675238" cy="1444171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76988" y="4222585"/>
            <a:ext cx="2515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90000" pitchFamily="34" charset="-122"/>
                <a:ea typeface="思源黑体" panose="020B0500000000090000" pitchFamily="34" charset="-122"/>
              </a:rPr>
              <a:t>词汇数据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4810377" y="2621303"/>
            <a:ext cx="565785" cy="817246"/>
          </a:xfrm>
          <a:custGeom>
            <a:avLst/>
            <a:gdLst>
              <a:gd name="connsiteX0" fmla="*/ 444818 w 565785"/>
              <a:gd name="connsiteY0" fmla="*/ 529590 h 817246"/>
              <a:gd name="connsiteX1" fmla="*/ 565785 w 565785"/>
              <a:gd name="connsiteY1" fmla="*/ 746760 h 817246"/>
              <a:gd name="connsiteX2" fmla="*/ 468630 w 565785"/>
              <a:gd name="connsiteY2" fmla="*/ 730568 h 817246"/>
              <a:gd name="connsiteX3" fmla="*/ 419100 w 565785"/>
              <a:gd name="connsiteY3" fmla="*/ 811530 h 817246"/>
              <a:gd name="connsiteX4" fmla="*/ 293370 w 565785"/>
              <a:gd name="connsiteY4" fmla="*/ 584835 h 817246"/>
              <a:gd name="connsiteX5" fmla="*/ 340995 w 565785"/>
              <a:gd name="connsiteY5" fmla="*/ 566737 h 817246"/>
              <a:gd name="connsiteX6" fmla="*/ 362902 w 565785"/>
              <a:gd name="connsiteY6" fmla="*/ 568643 h 817246"/>
              <a:gd name="connsiteX7" fmla="*/ 404812 w 565785"/>
              <a:gd name="connsiteY7" fmla="*/ 560070 h 817246"/>
              <a:gd name="connsiteX8" fmla="*/ 444818 w 565785"/>
              <a:gd name="connsiteY8" fmla="*/ 529590 h 817246"/>
              <a:gd name="connsiteX9" fmla="*/ 114300 w 565785"/>
              <a:gd name="connsiteY9" fmla="*/ 523876 h 817246"/>
              <a:gd name="connsiteX10" fmla="*/ 118110 w 565785"/>
              <a:gd name="connsiteY10" fmla="*/ 524828 h 817246"/>
              <a:gd name="connsiteX11" fmla="*/ 167640 w 565785"/>
              <a:gd name="connsiteY11" fmla="*/ 564833 h 817246"/>
              <a:gd name="connsiteX12" fmla="*/ 205740 w 565785"/>
              <a:gd name="connsiteY12" fmla="*/ 572454 h 817246"/>
              <a:gd name="connsiteX13" fmla="*/ 225742 w 565785"/>
              <a:gd name="connsiteY13" fmla="*/ 570548 h 817246"/>
              <a:gd name="connsiteX14" fmla="*/ 263843 w 565785"/>
              <a:gd name="connsiteY14" fmla="*/ 584836 h 817246"/>
              <a:gd name="connsiteX15" fmla="*/ 144780 w 565785"/>
              <a:gd name="connsiteY15" fmla="*/ 817246 h 817246"/>
              <a:gd name="connsiteX16" fmla="*/ 96203 w 565785"/>
              <a:gd name="connsiteY16" fmla="*/ 726759 h 817246"/>
              <a:gd name="connsiteX17" fmla="*/ 0 w 565785"/>
              <a:gd name="connsiteY17" fmla="*/ 748666 h 817246"/>
              <a:gd name="connsiteX18" fmla="*/ 277178 w 565785"/>
              <a:gd name="connsiteY18" fmla="*/ 112395 h 817246"/>
              <a:gd name="connsiteX19" fmla="*/ 112395 w 565785"/>
              <a:gd name="connsiteY19" fmla="*/ 277178 h 817246"/>
              <a:gd name="connsiteX20" fmla="*/ 277178 w 565785"/>
              <a:gd name="connsiteY20" fmla="*/ 441960 h 817246"/>
              <a:gd name="connsiteX21" fmla="*/ 441960 w 565785"/>
              <a:gd name="connsiteY21" fmla="*/ 277178 h 817246"/>
              <a:gd name="connsiteX22" fmla="*/ 277178 w 565785"/>
              <a:gd name="connsiteY22" fmla="*/ 112395 h 817246"/>
              <a:gd name="connsiteX23" fmla="*/ 280988 w 565785"/>
              <a:gd name="connsiteY23" fmla="*/ 0 h 817246"/>
              <a:gd name="connsiteX24" fmla="*/ 329565 w 565785"/>
              <a:gd name="connsiteY24" fmla="*/ 19050 h 817246"/>
              <a:gd name="connsiteX25" fmla="*/ 381953 w 565785"/>
              <a:gd name="connsiteY25" fmla="*/ 19050 h 817246"/>
              <a:gd name="connsiteX26" fmla="*/ 422910 w 565785"/>
              <a:gd name="connsiteY26" fmla="*/ 60008 h 817246"/>
              <a:gd name="connsiteX27" fmla="*/ 477202 w 565785"/>
              <a:gd name="connsiteY27" fmla="*/ 80963 h 817246"/>
              <a:gd name="connsiteX28" fmla="*/ 498158 w 565785"/>
              <a:gd name="connsiteY28" fmla="*/ 128588 h 817246"/>
              <a:gd name="connsiteX29" fmla="*/ 535305 w 565785"/>
              <a:gd name="connsiteY29" fmla="*/ 165735 h 817246"/>
              <a:gd name="connsiteX30" fmla="*/ 535305 w 565785"/>
              <a:gd name="connsiteY30" fmla="*/ 223838 h 817246"/>
              <a:gd name="connsiteX31" fmla="*/ 558165 w 565785"/>
              <a:gd name="connsiteY31" fmla="*/ 277178 h 817246"/>
              <a:gd name="connsiteX32" fmla="*/ 539115 w 565785"/>
              <a:gd name="connsiteY32" fmla="*/ 325755 h 817246"/>
              <a:gd name="connsiteX33" fmla="*/ 539115 w 565785"/>
              <a:gd name="connsiteY33" fmla="*/ 378143 h 817246"/>
              <a:gd name="connsiteX34" fmla="*/ 498158 w 565785"/>
              <a:gd name="connsiteY34" fmla="*/ 419100 h 817246"/>
              <a:gd name="connsiteX35" fmla="*/ 477202 w 565785"/>
              <a:gd name="connsiteY35" fmla="*/ 473393 h 817246"/>
              <a:gd name="connsiteX36" fmla="*/ 429578 w 565785"/>
              <a:gd name="connsiteY36" fmla="*/ 494348 h 817246"/>
              <a:gd name="connsiteX37" fmla="*/ 392430 w 565785"/>
              <a:gd name="connsiteY37" fmla="*/ 531495 h 817246"/>
              <a:gd name="connsiteX38" fmla="*/ 334328 w 565785"/>
              <a:gd name="connsiteY38" fmla="*/ 531495 h 817246"/>
              <a:gd name="connsiteX39" fmla="*/ 280988 w 565785"/>
              <a:gd name="connsiteY39" fmla="*/ 554355 h 817246"/>
              <a:gd name="connsiteX40" fmla="*/ 232410 w 565785"/>
              <a:gd name="connsiteY40" fmla="*/ 535305 h 817246"/>
              <a:gd name="connsiteX41" fmla="*/ 180023 w 565785"/>
              <a:gd name="connsiteY41" fmla="*/ 535305 h 817246"/>
              <a:gd name="connsiteX42" fmla="*/ 139065 w 565785"/>
              <a:gd name="connsiteY42" fmla="*/ 494348 h 817246"/>
              <a:gd name="connsiteX43" fmla="*/ 84773 w 565785"/>
              <a:gd name="connsiteY43" fmla="*/ 473393 h 817246"/>
              <a:gd name="connsiteX44" fmla="*/ 63817 w 565785"/>
              <a:gd name="connsiteY44" fmla="*/ 425768 h 817246"/>
              <a:gd name="connsiteX45" fmla="*/ 26670 w 565785"/>
              <a:gd name="connsiteY45" fmla="*/ 388620 h 817246"/>
              <a:gd name="connsiteX46" fmla="*/ 26670 w 565785"/>
              <a:gd name="connsiteY46" fmla="*/ 330518 h 817246"/>
              <a:gd name="connsiteX47" fmla="*/ 3810 w 565785"/>
              <a:gd name="connsiteY47" fmla="*/ 277178 h 817246"/>
              <a:gd name="connsiteX48" fmla="*/ 22860 w 565785"/>
              <a:gd name="connsiteY48" fmla="*/ 228600 h 817246"/>
              <a:gd name="connsiteX49" fmla="*/ 22860 w 565785"/>
              <a:gd name="connsiteY49" fmla="*/ 176213 h 817246"/>
              <a:gd name="connsiteX50" fmla="*/ 63817 w 565785"/>
              <a:gd name="connsiteY50" fmla="*/ 135255 h 817246"/>
              <a:gd name="connsiteX51" fmla="*/ 84773 w 565785"/>
              <a:gd name="connsiteY51" fmla="*/ 80963 h 817246"/>
              <a:gd name="connsiteX52" fmla="*/ 132398 w 565785"/>
              <a:gd name="connsiteY52" fmla="*/ 60008 h 817246"/>
              <a:gd name="connsiteX53" fmla="*/ 169545 w 565785"/>
              <a:gd name="connsiteY53" fmla="*/ 22860 h 817246"/>
              <a:gd name="connsiteX54" fmla="*/ 227648 w 565785"/>
              <a:gd name="connsiteY54" fmla="*/ 22860 h 817246"/>
              <a:gd name="connsiteX55" fmla="*/ 280988 w 565785"/>
              <a:gd name="connsiteY55" fmla="*/ 0 h 81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65785" h="817246">
                <a:moveTo>
                  <a:pt x="444818" y="529590"/>
                </a:moveTo>
                <a:lnTo>
                  <a:pt x="565785" y="746760"/>
                </a:lnTo>
                <a:lnTo>
                  <a:pt x="468630" y="730568"/>
                </a:lnTo>
                <a:lnTo>
                  <a:pt x="419100" y="811530"/>
                </a:lnTo>
                <a:lnTo>
                  <a:pt x="293370" y="584835"/>
                </a:lnTo>
                <a:cubicBezTo>
                  <a:pt x="310515" y="582930"/>
                  <a:pt x="326708" y="576262"/>
                  <a:pt x="340995" y="566737"/>
                </a:cubicBezTo>
                <a:cubicBezTo>
                  <a:pt x="348615" y="567690"/>
                  <a:pt x="355283" y="568643"/>
                  <a:pt x="362902" y="568643"/>
                </a:cubicBezTo>
                <a:cubicBezTo>
                  <a:pt x="377190" y="568643"/>
                  <a:pt x="391477" y="565785"/>
                  <a:pt x="404812" y="560070"/>
                </a:cubicBezTo>
                <a:cubicBezTo>
                  <a:pt x="421005" y="553403"/>
                  <a:pt x="434340" y="542925"/>
                  <a:pt x="444818" y="529590"/>
                </a:cubicBezTo>
                <a:close/>
                <a:moveTo>
                  <a:pt x="114300" y="523876"/>
                </a:moveTo>
                <a:cubicBezTo>
                  <a:pt x="115253" y="523876"/>
                  <a:pt x="117157" y="524828"/>
                  <a:pt x="118110" y="524828"/>
                </a:cubicBezTo>
                <a:cubicBezTo>
                  <a:pt x="130492" y="542926"/>
                  <a:pt x="147637" y="557214"/>
                  <a:pt x="167640" y="564833"/>
                </a:cubicBezTo>
                <a:cubicBezTo>
                  <a:pt x="180023" y="569596"/>
                  <a:pt x="192405" y="572454"/>
                  <a:pt x="205740" y="572454"/>
                </a:cubicBezTo>
                <a:cubicBezTo>
                  <a:pt x="212408" y="572454"/>
                  <a:pt x="219075" y="571501"/>
                  <a:pt x="225742" y="570548"/>
                </a:cubicBezTo>
                <a:cubicBezTo>
                  <a:pt x="237173" y="577216"/>
                  <a:pt x="250508" y="582931"/>
                  <a:pt x="263843" y="584836"/>
                </a:cubicBezTo>
                <a:lnTo>
                  <a:pt x="144780" y="817246"/>
                </a:lnTo>
                <a:lnTo>
                  <a:pt x="96203" y="726759"/>
                </a:lnTo>
                <a:lnTo>
                  <a:pt x="0" y="748666"/>
                </a:lnTo>
                <a:close/>
                <a:moveTo>
                  <a:pt x="277178" y="112395"/>
                </a:moveTo>
                <a:cubicBezTo>
                  <a:pt x="186690" y="112395"/>
                  <a:pt x="112395" y="185738"/>
                  <a:pt x="112395" y="277178"/>
                </a:cubicBezTo>
                <a:cubicBezTo>
                  <a:pt x="112395" y="368618"/>
                  <a:pt x="186690" y="441960"/>
                  <a:pt x="277178" y="441960"/>
                </a:cubicBezTo>
                <a:cubicBezTo>
                  <a:pt x="367665" y="441960"/>
                  <a:pt x="441960" y="368618"/>
                  <a:pt x="441960" y="277178"/>
                </a:cubicBezTo>
                <a:cubicBezTo>
                  <a:pt x="441960" y="185738"/>
                  <a:pt x="367665" y="112395"/>
                  <a:pt x="277178" y="112395"/>
                </a:cubicBezTo>
                <a:close/>
                <a:moveTo>
                  <a:pt x="280988" y="0"/>
                </a:moveTo>
                <a:cubicBezTo>
                  <a:pt x="300038" y="0"/>
                  <a:pt x="316230" y="7620"/>
                  <a:pt x="329565" y="19050"/>
                </a:cubicBezTo>
                <a:cubicBezTo>
                  <a:pt x="345758" y="12383"/>
                  <a:pt x="364808" y="12383"/>
                  <a:pt x="381953" y="19050"/>
                </a:cubicBezTo>
                <a:cubicBezTo>
                  <a:pt x="401955" y="26670"/>
                  <a:pt x="416243" y="41910"/>
                  <a:pt x="422910" y="60008"/>
                </a:cubicBezTo>
                <a:cubicBezTo>
                  <a:pt x="442913" y="59055"/>
                  <a:pt x="461963" y="65723"/>
                  <a:pt x="477202" y="80963"/>
                </a:cubicBezTo>
                <a:cubicBezTo>
                  <a:pt x="490538" y="94298"/>
                  <a:pt x="497205" y="111443"/>
                  <a:pt x="498158" y="128588"/>
                </a:cubicBezTo>
                <a:cubicBezTo>
                  <a:pt x="514350" y="135255"/>
                  <a:pt x="527685" y="148590"/>
                  <a:pt x="535305" y="165735"/>
                </a:cubicBezTo>
                <a:cubicBezTo>
                  <a:pt x="543878" y="184785"/>
                  <a:pt x="542925" y="205740"/>
                  <a:pt x="535305" y="223838"/>
                </a:cubicBezTo>
                <a:cubicBezTo>
                  <a:pt x="549593" y="237173"/>
                  <a:pt x="558165" y="256222"/>
                  <a:pt x="558165" y="277178"/>
                </a:cubicBezTo>
                <a:cubicBezTo>
                  <a:pt x="558165" y="296228"/>
                  <a:pt x="550545" y="313373"/>
                  <a:pt x="539115" y="325755"/>
                </a:cubicBezTo>
                <a:cubicBezTo>
                  <a:pt x="545783" y="341948"/>
                  <a:pt x="545783" y="360998"/>
                  <a:pt x="539115" y="378143"/>
                </a:cubicBezTo>
                <a:cubicBezTo>
                  <a:pt x="531495" y="398145"/>
                  <a:pt x="516255" y="412433"/>
                  <a:pt x="498158" y="419100"/>
                </a:cubicBezTo>
                <a:cubicBezTo>
                  <a:pt x="499110" y="439103"/>
                  <a:pt x="492443" y="458153"/>
                  <a:pt x="477202" y="473393"/>
                </a:cubicBezTo>
                <a:cubicBezTo>
                  <a:pt x="463868" y="486728"/>
                  <a:pt x="446723" y="493395"/>
                  <a:pt x="429578" y="494348"/>
                </a:cubicBezTo>
                <a:cubicBezTo>
                  <a:pt x="422910" y="510540"/>
                  <a:pt x="409575" y="523875"/>
                  <a:pt x="392430" y="531495"/>
                </a:cubicBezTo>
                <a:cubicBezTo>
                  <a:pt x="373380" y="540068"/>
                  <a:pt x="352425" y="539115"/>
                  <a:pt x="334328" y="531495"/>
                </a:cubicBezTo>
                <a:cubicBezTo>
                  <a:pt x="320993" y="545783"/>
                  <a:pt x="301943" y="554355"/>
                  <a:pt x="280988" y="554355"/>
                </a:cubicBezTo>
                <a:cubicBezTo>
                  <a:pt x="261937" y="554355"/>
                  <a:pt x="245745" y="546735"/>
                  <a:pt x="232410" y="535305"/>
                </a:cubicBezTo>
                <a:cubicBezTo>
                  <a:pt x="216218" y="541973"/>
                  <a:pt x="197168" y="541973"/>
                  <a:pt x="180023" y="535305"/>
                </a:cubicBezTo>
                <a:cubicBezTo>
                  <a:pt x="160020" y="527685"/>
                  <a:pt x="145733" y="512445"/>
                  <a:pt x="139065" y="494348"/>
                </a:cubicBezTo>
                <a:cubicBezTo>
                  <a:pt x="119063" y="495300"/>
                  <a:pt x="100013" y="488633"/>
                  <a:pt x="84773" y="473393"/>
                </a:cubicBezTo>
                <a:cubicBezTo>
                  <a:pt x="71438" y="460058"/>
                  <a:pt x="64770" y="442913"/>
                  <a:pt x="63817" y="425768"/>
                </a:cubicBezTo>
                <a:cubicBezTo>
                  <a:pt x="47625" y="419100"/>
                  <a:pt x="34290" y="405765"/>
                  <a:pt x="26670" y="388620"/>
                </a:cubicBezTo>
                <a:cubicBezTo>
                  <a:pt x="18098" y="369570"/>
                  <a:pt x="19050" y="348615"/>
                  <a:pt x="26670" y="330518"/>
                </a:cubicBezTo>
                <a:cubicBezTo>
                  <a:pt x="12382" y="317183"/>
                  <a:pt x="3810" y="298133"/>
                  <a:pt x="3810" y="277178"/>
                </a:cubicBezTo>
                <a:cubicBezTo>
                  <a:pt x="3810" y="258128"/>
                  <a:pt x="11430" y="241935"/>
                  <a:pt x="22860" y="228600"/>
                </a:cubicBezTo>
                <a:cubicBezTo>
                  <a:pt x="16192" y="212408"/>
                  <a:pt x="16192" y="193358"/>
                  <a:pt x="22860" y="176213"/>
                </a:cubicBezTo>
                <a:cubicBezTo>
                  <a:pt x="30480" y="156210"/>
                  <a:pt x="45720" y="141923"/>
                  <a:pt x="63817" y="135255"/>
                </a:cubicBezTo>
                <a:cubicBezTo>
                  <a:pt x="62865" y="115252"/>
                  <a:pt x="69533" y="96203"/>
                  <a:pt x="84773" y="80963"/>
                </a:cubicBezTo>
                <a:cubicBezTo>
                  <a:pt x="98108" y="67628"/>
                  <a:pt x="115253" y="60960"/>
                  <a:pt x="132398" y="60008"/>
                </a:cubicBezTo>
                <a:cubicBezTo>
                  <a:pt x="139065" y="43815"/>
                  <a:pt x="152400" y="30480"/>
                  <a:pt x="169545" y="22860"/>
                </a:cubicBezTo>
                <a:cubicBezTo>
                  <a:pt x="188595" y="14288"/>
                  <a:pt x="209550" y="15240"/>
                  <a:pt x="227648" y="22860"/>
                </a:cubicBezTo>
                <a:cubicBezTo>
                  <a:pt x="240983" y="8573"/>
                  <a:pt x="260033" y="0"/>
                  <a:pt x="280988" y="0"/>
                </a:cubicBezTo>
                <a:close/>
              </a:path>
            </a:pathLst>
          </a:custGeom>
          <a:solidFill>
            <a:schemeClr val="bg1"/>
          </a:solidFill>
          <a:ln w="762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1455881" y="2620591"/>
            <a:ext cx="543878" cy="748665"/>
          </a:xfrm>
          <a:custGeom>
            <a:avLst/>
            <a:gdLst>
              <a:gd name="connsiteX0" fmla="*/ 271463 w 543878"/>
              <a:gd name="connsiteY0" fmla="*/ 425768 h 748665"/>
              <a:gd name="connsiteX1" fmla="*/ 383858 w 543878"/>
              <a:gd name="connsiteY1" fmla="*/ 539116 h 748665"/>
              <a:gd name="connsiteX2" fmla="*/ 271463 w 543878"/>
              <a:gd name="connsiteY2" fmla="*/ 651510 h 748665"/>
              <a:gd name="connsiteX3" fmla="*/ 159068 w 543878"/>
              <a:gd name="connsiteY3" fmla="*/ 538163 h 748665"/>
              <a:gd name="connsiteX4" fmla="*/ 271463 w 543878"/>
              <a:gd name="connsiteY4" fmla="*/ 425768 h 748665"/>
              <a:gd name="connsiteX5" fmla="*/ 271463 w 543878"/>
              <a:gd name="connsiteY5" fmla="*/ 386715 h 748665"/>
              <a:gd name="connsiteX6" fmla="*/ 119063 w 543878"/>
              <a:gd name="connsiteY6" fmla="*/ 539115 h 748665"/>
              <a:gd name="connsiteX7" fmla="*/ 271463 w 543878"/>
              <a:gd name="connsiteY7" fmla="*/ 691515 h 748665"/>
              <a:gd name="connsiteX8" fmla="*/ 423863 w 543878"/>
              <a:gd name="connsiteY8" fmla="*/ 539115 h 748665"/>
              <a:gd name="connsiteX9" fmla="*/ 271463 w 543878"/>
              <a:gd name="connsiteY9" fmla="*/ 386715 h 748665"/>
              <a:gd name="connsiteX10" fmla="*/ 271463 w 543878"/>
              <a:gd name="connsiteY10" fmla="*/ 329565 h 748665"/>
              <a:gd name="connsiteX11" fmla="*/ 481013 w 543878"/>
              <a:gd name="connsiteY11" fmla="*/ 539115 h 748665"/>
              <a:gd name="connsiteX12" fmla="*/ 271463 w 543878"/>
              <a:gd name="connsiteY12" fmla="*/ 748665 h 748665"/>
              <a:gd name="connsiteX13" fmla="*/ 61913 w 543878"/>
              <a:gd name="connsiteY13" fmla="*/ 539115 h 748665"/>
              <a:gd name="connsiteX14" fmla="*/ 271463 w 543878"/>
              <a:gd name="connsiteY14" fmla="*/ 329565 h 748665"/>
              <a:gd name="connsiteX15" fmla="*/ 128588 w 543878"/>
              <a:gd name="connsiteY15" fmla="*/ 953 h 748665"/>
              <a:gd name="connsiteX16" fmla="*/ 414338 w 543878"/>
              <a:gd name="connsiteY16" fmla="*/ 953 h 748665"/>
              <a:gd name="connsiteX17" fmla="*/ 361951 w 543878"/>
              <a:gd name="connsiteY17" fmla="*/ 115253 h 748665"/>
              <a:gd name="connsiteX18" fmla="*/ 180976 w 543878"/>
              <a:gd name="connsiteY18" fmla="*/ 115253 h 748665"/>
              <a:gd name="connsiteX19" fmla="*/ 456248 w 543878"/>
              <a:gd name="connsiteY19" fmla="*/ 0 h 748665"/>
              <a:gd name="connsiteX20" fmla="*/ 490538 w 543878"/>
              <a:gd name="connsiteY20" fmla="*/ 0 h 748665"/>
              <a:gd name="connsiteX21" fmla="*/ 543878 w 543878"/>
              <a:gd name="connsiteY21" fmla="*/ 80010 h 748665"/>
              <a:gd name="connsiteX22" fmla="*/ 426721 w 543878"/>
              <a:gd name="connsiteY22" fmla="*/ 344805 h 748665"/>
              <a:gd name="connsiteX23" fmla="*/ 322898 w 543878"/>
              <a:gd name="connsiteY23" fmla="*/ 296228 h 748665"/>
              <a:gd name="connsiteX24" fmla="*/ 381953 w 543878"/>
              <a:gd name="connsiteY24" fmla="*/ 162878 h 748665"/>
              <a:gd name="connsiteX25" fmla="*/ 52388 w 543878"/>
              <a:gd name="connsiteY25" fmla="*/ 0 h 748665"/>
              <a:gd name="connsiteX26" fmla="*/ 86678 w 543878"/>
              <a:gd name="connsiteY26" fmla="*/ 0 h 748665"/>
              <a:gd name="connsiteX27" fmla="*/ 160973 w 543878"/>
              <a:gd name="connsiteY27" fmla="*/ 162878 h 748665"/>
              <a:gd name="connsiteX28" fmla="*/ 220027 w 543878"/>
              <a:gd name="connsiteY28" fmla="*/ 296228 h 748665"/>
              <a:gd name="connsiteX29" fmla="*/ 117157 w 543878"/>
              <a:gd name="connsiteY29" fmla="*/ 344805 h 748665"/>
              <a:gd name="connsiteX30" fmla="*/ 0 w 543878"/>
              <a:gd name="connsiteY30" fmla="*/ 80010 h 74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3878" h="748665">
                <a:moveTo>
                  <a:pt x="271463" y="425768"/>
                </a:moveTo>
                <a:cubicBezTo>
                  <a:pt x="333376" y="425768"/>
                  <a:pt x="383858" y="477203"/>
                  <a:pt x="383858" y="539116"/>
                </a:cubicBezTo>
                <a:cubicBezTo>
                  <a:pt x="383858" y="601028"/>
                  <a:pt x="333376" y="651510"/>
                  <a:pt x="271463" y="651510"/>
                </a:cubicBezTo>
                <a:cubicBezTo>
                  <a:pt x="209550" y="651510"/>
                  <a:pt x="159068" y="600075"/>
                  <a:pt x="159068" y="538163"/>
                </a:cubicBezTo>
                <a:cubicBezTo>
                  <a:pt x="159068" y="476250"/>
                  <a:pt x="209550" y="425768"/>
                  <a:pt x="271463" y="425768"/>
                </a:cubicBezTo>
                <a:close/>
                <a:moveTo>
                  <a:pt x="271463" y="386715"/>
                </a:moveTo>
                <a:cubicBezTo>
                  <a:pt x="187643" y="386715"/>
                  <a:pt x="119063" y="455295"/>
                  <a:pt x="119063" y="539115"/>
                </a:cubicBezTo>
                <a:cubicBezTo>
                  <a:pt x="119063" y="622935"/>
                  <a:pt x="187643" y="691515"/>
                  <a:pt x="271463" y="691515"/>
                </a:cubicBezTo>
                <a:cubicBezTo>
                  <a:pt x="355283" y="691515"/>
                  <a:pt x="423863" y="622935"/>
                  <a:pt x="423863" y="539115"/>
                </a:cubicBezTo>
                <a:cubicBezTo>
                  <a:pt x="423863" y="455295"/>
                  <a:pt x="355283" y="386715"/>
                  <a:pt x="271463" y="386715"/>
                </a:cubicBezTo>
                <a:close/>
                <a:moveTo>
                  <a:pt x="271463" y="329565"/>
                </a:moveTo>
                <a:cubicBezTo>
                  <a:pt x="386716" y="329565"/>
                  <a:pt x="481013" y="423863"/>
                  <a:pt x="481013" y="539115"/>
                </a:cubicBezTo>
                <a:cubicBezTo>
                  <a:pt x="481013" y="654368"/>
                  <a:pt x="386716" y="748665"/>
                  <a:pt x="271463" y="748665"/>
                </a:cubicBezTo>
                <a:cubicBezTo>
                  <a:pt x="156211" y="748665"/>
                  <a:pt x="61913" y="654368"/>
                  <a:pt x="61913" y="539115"/>
                </a:cubicBezTo>
                <a:cubicBezTo>
                  <a:pt x="61913" y="423863"/>
                  <a:pt x="156211" y="329565"/>
                  <a:pt x="271463" y="329565"/>
                </a:cubicBezTo>
                <a:close/>
                <a:moveTo>
                  <a:pt x="128588" y="953"/>
                </a:moveTo>
                <a:lnTo>
                  <a:pt x="414338" y="953"/>
                </a:lnTo>
                <a:lnTo>
                  <a:pt x="361951" y="115253"/>
                </a:lnTo>
                <a:lnTo>
                  <a:pt x="180976" y="115253"/>
                </a:lnTo>
                <a:close/>
                <a:moveTo>
                  <a:pt x="456248" y="0"/>
                </a:moveTo>
                <a:lnTo>
                  <a:pt x="490538" y="0"/>
                </a:lnTo>
                <a:lnTo>
                  <a:pt x="543878" y="80010"/>
                </a:lnTo>
                <a:lnTo>
                  <a:pt x="426721" y="344805"/>
                </a:lnTo>
                <a:cubicBezTo>
                  <a:pt x="396240" y="320993"/>
                  <a:pt x="360998" y="304800"/>
                  <a:pt x="322898" y="296228"/>
                </a:cubicBezTo>
                <a:lnTo>
                  <a:pt x="381953" y="162878"/>
                </a:lnTo>
                <a:close/>
                <a:moveTo>
                  <a:pt x="52388" y="0"/>
                </a:moveTo>
                <a:lnTo>
                  <a:pt x="86678" y="0"/>
                </a:lnTo>
                <a:lnTo>
                  <a:pt x="160973" y="162878"/>
                </a:lnTo>
                <a:lnTo>
                  <a:pt x="220027" y="296228"/>
                </a:lnTo>
                <a:cubicBezTo>
                  <a:pt x="181927" y="304800"/>
                  <a:pt x="146685" y="321945"/>
                  <a:pt x="117157" y="344805"/>
                </a:cubicBezTo>
                <a:lnTo>
                  <a:pt x="0" y="80010"/>
                </a:lnTo>
                <a:close/>
              </a:path>
            </a:pathLst>
          </a:custGeom>
          <a:solidFill>
            <a:schemeClr val="bg1"/>
          </a:solidFill>
          <a:ln w="762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4810377" y="2621303"/>
            <a:ext cx="565785" cy="817246"/>
          </a:xfrm>
          <a:custGeom>
            <a:avLst/>
            <a:gdLst>
              <a:gd name="connsiteX0" fmla="*/ 444818 w 565785"/>
              <a:gd name="connsiteY0" fmla="*/ 529590 h 817246"/>
              <a:gd name="connsiteX1" fmla="*/ 565785 w 565785"/>
              <a:gd name="connsiteY1" fmla="*/ 746760 h 817246"/>
              <a:gd name="connsiteX2" fmla="*/ 468630 w 565785"/>
              <a:gd name="connsiteY2" fmla="*/ 730568 h 817246"/>
              <a:gd name="connsiteX3" fmla="*/ 419100 w 565785"/>
              <a:gd name="connsiteY3" fmla="*/ 811530 h 817246"/>
              <a:gd name="connsiteX4" fmla="*/ 293370 w 565785"/>
              <a:gd name="connsiteY4" fmla="*/ 584835 h 817246"/>
              <a:gd name="connsiteX5" fmla="*/ 340995 w 565785"/>
              <a:gd name="connsiteY5" fmla="*/ 566737 h 817246"/>
              <a:gd name="connsiteX6" fmla="*/ 362902 w 565785"/>
              <a:gd name="connsiteY6" fmla="*/ 568643 h 817246"/>
              <a:gd name="connsiteX7" fmla="*/ 404812 w 565785"/>
              <a:gd name="connsiteY7" fmla="*/ 560070 h 817246"/>
              <a:gd name="connsiteX8" fmla="*/ 444818 w 565785"/>
              <a:gd name="connsiteY8" fmla="*/ 529590 h 817246"/>
              <a:gd name="connsiteX9" fmla="*/ 114300 w 565785"/>
              <a:gd name="connsiteY9" fmla="*/ 523876 h 817246"/>
              <a:gd name="connsiteX10" fmla="*/ 118110 w 565785"/>
              <a:gd name="connsiteY10" fmla="*/ 524828 h 817246"/>
              <a:gd name="connsiteX11" fmla="*/ 167640 w 565785"/>
              <a:gd name="connsiteY11" fmla="*/ 564833 h 817246"/>
              <a:gd name="connsiteX12" fmla="*/ 205740 w 565785"/>
              <a:gd name="connsiteY12" fmla="*/ 572454 h 817246"/>
              <a:gd name="connsiteX13" fmla="*/ 225742 w 565785"/>
              <a:gd name="connsiteY13" fmla="*/ 570548 h 817246"/>
              <a:gd name="connsiteX14" fmla="*/ 263843 w 565785"/>
              <a:gd name="connsiteY14" fmla="*/ 584836 h 817246"/>
              <a:gd name="connsiteX15" fmla="*/ 144780 w 565785"/>
              <a:gd name="connsiteY15" fmla="*/ 817246 h 817246"/>
              <a:gd name="connsiteX16" fmla="*/ 96203 w 565785"/>
              <a:gd name="connsiteY16" fmla="*/ 726759 h 817246"/>
              <a:gd name="connsiteX17" fmla="*/ 0 w 565785"/>
              <a:gd name="connsiteY17" fmla="*/ 748666 h 817246"/>
              <a:gd name="connsiteX18" fmla="*/ 277178 w 565785"/>
              <a:gd name="connsiteY18" fmla="*/ 112395 h 817246"/>
              <a:gd name="connsiteX19" fmla="*/ 112395 w 565785"/>
              <a:gd name="connsiteY19" fmla="*/ 277178 h 817246"/>
              <a:gd name="connsiteX20" fmla="*/ 277178 w 565785"/>
              <a:gd name="connsiteY20" fmla="*/ 441960 h 817246"/>
              <a:gd name="connsiteX21" fmla="*/ 441960 w 565785"/>
              <a:gd name="connsiteY21" fmla="*/ 277178 h 817246"/>
              <a:gd name="connsiteX22" fmla="*/ 277178 w 565785"/>
              <a:gd name="connsiteY22" fmla="*/ 112395 h 817246"/>
              <a:gd name="connsiteX23" fmla="*/ 280988 w 565785"/>
              <a:gd name="connsiteY23" fmla="*/ 0 h 817246"/>
              <a:gd name="connsiteX24" fmla="*/ 329565 w 565785"/>
              <a:gd name="connsiteY24" fmla="*/ 19050 h 817246"/>
              <a:gd name="connsiteX25" fmla="*/ 381953 w 565785"/>
              <a:gd name="connsiteY25" fmla="*/ 19050 h 817246"/>
              <a:gd name="connsiteX26" fmla="*/ 422910 w 565785"/>
              <a:gd name="connsiteY26" fmla="*/ 60008 h 817246"/>
              <a:gd name="connsiteX27" fmla="*/ 477202 w 565785"/>
              <a:gd name="connsiteY27" fmla="*/ 80963 h 817246"/>
              <a:gd name="connsiteX28" fmla="*/ 498158 w 565785"/>
              <a:gd name="connsiteY28" fmla="*/ 128588 h 817246"/>
              <a:gd name="connsiteX29" fmla="*/ 535305 w 565785"/>
              <a:gd name="connsiteY29" fmla="*/ 165735 h 817246"/>
              <a:gd name="connsiteX30" fmla="*/ 535305 w 565785"/>
              <a:gd name="connsiteY30" fmla="*/ 223838 h 817246"/>
              <a:gd name="connsiteX31" fmla="*/ 558165 w 565785"/>
              <a:gd name="connsiteY31" fmla="*/ 277178 h 817246"/>
              <a:gd name="connsiteX32" fmla="*/ 539115 w 565785"/>
              <a:gd name="connsiteY32" fmla="*/ 325755 h 817246"/>
              <a:gd name="connsiteX33" fmla="*/ 539115 w 565785"/>
              <a:gd name="connsiteY33" fmla="*/ 378143 h 817246"/>
              <a:gd name="connsiteX34" fmla="*/ 498158 w 565785"/>
              <a:gd name="connsiteY34" fmla="*/ 419100 h 817246"/>
              <a:gd name="connsiteX35" fmla="*/ 477202 w 565785"/>
              <a:gd name="connsiteY35" fmla="*/ 473393 h 817246"/>
              <a:gd name="connsiteX36" fmla="*/ 429578 w 565785"/>
              <a:gd name="connsiteY36" fmla="*/ 494348 h 817246"/>
              <a:gd name="connsiteX37" fmla="*/ 392430 w 565785"/>
              <a:gd name="connsiteY37" fmla="*/ 531495 h 817246"/>
              <a:gd name="connsiteX38" fmla="*/ 334328 w 565785"/>
              <a:gd name="connsiteY38" fmla="*/ 531495 h 817246"/>
              <a:gd name="connsiteX39" fmla="*/ 280988 w 565785"/>
              <a:gd name="connsiteY39" fmla="*/ 554355 h 817246"/>
              <a:gd name="connsiteX40" fmla="*/ 232410 w 565785"/>
              <a:gd name="connsiteY40" fmla="*/ 535305 h 817246"/>
              <a:gd name="connsiteX41" fmla="*/ 180023 w 565785"/>
              <a:gd name="connsiteY41" fmla="*/ 535305 h 817246"/>
              <a:gd name="connsiteX42" fmla="*/ 139065 w 565785"/>
              <a:gd name="connsiteY42" fmla="*/ 494348 h 817246"/>
              <a:gd name="connsiteX43" fmla="*/ 84773 w 565785"/>
              <a:gd name="connsiteY43" fmla="*/ 473393 h 817246"/>
              <a:gd name="connsiteX44" fmla="*/ 63817 w 565785"/>
              <a:gd name="connsiteY44" fmla="*/ 425768 h 817246"/>
              <a:gd name="connsiteX45" fmla="*/ 26670 w 565785"/>
              <a:gd name="connsiteY45" fmla="*/ 388620 h 817246"/>
              <a:gd name="connsiteX46" fmla="*/ 26670 w 565785"/>
              <a:gd name="connsiteY46" fmla="*/ 330518 h 817246"/>
              <a:gd name="connsiteX47" fmla="*/ 3810 w 565785"/>
              <a:gd name="connsiteY47" fmla="*/ 277178 h 817246"/>
              <a:gd name="connsiteX48" fmla="*/ 22860 w 565785"/>
              <a:gd name="connsiteY48" fmla="*/ 228600 h 817246"/>
              <a:gd name="connsiteX49" fmla="*/ 22860 w 565785"/>
              <a:gd name="connsiteY49" fmla="*/ 176213 h 817246"/>
              <a:gd name="connsiteX50" fmla="*/ 63817 w 565785"/>
              <a:gd name="connsiteY50" fmla="*/ 135255 h 817246"/>
              <a:gd name="connsiteX51" fmla="*/ 84773 w 565785"/>
              <a:gd name="connsiteY51" fmla="*/ 80963 h 817246"/>
              <a:gd name="connsiteX52" fmla="*/ 132398 w 565785"/>
              <a:gd name="connsiteY52" fmla="*/ 60008 h 817246"/>
              <a:gd name="connsiteX53" fmla="*/ 169545 w 565785"/>
              <a:gd name="connsiteY53" fmla="*/ 22860 h 817246"/>
              <a:gd name="connsiteX54" fmla="*/ 227648 w 565785"/>
              <a:gd name="connsiteY54" fmla="*/ 22860 h 817246"/>
              <a:gd name="connsiteX55" fmla="*/ 280988 w 565785"/>
              <a:gd name="connsiteY55" fmla="*/ 0 h 81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65785" h="817246">
                <a:moveTo>
                  <a:pt x="444818" y="529590"/>
                </a:moveTo>
                <a:lnTo>
                  <a:pt x="565785" y="746760"/>
                </a:lnTo>
                <a:lnTo>
                  <a:pt x="468630" y="730568"/>
                </a:lnTo>
                <a:lnTo>
                  <a:pt x="419100" y="811530"/>
                </a:lnTo>
                <a:lnTo>
                  <a:pt x="293370" y="584835"/>
                </a:lnTo>
                <a:cubicBezTo>
                  <a:pt x="310515" y="582930"/>
                  <a:pt x="326708" y="576262"/>
                  <a:pt x="340995" y="566737"/>
                </a:cubicBezTo>
                <a:cubicBezTo>
                  <a:pt x="348615" y="567690"/>
                  <a:pt x="355283" y="568643"/>
                  <a:pt x="362902" y="568643"/>
                </a:cubicBezTo>
                <a:cubicBezTo>
                  <a:pt x="377190" y="568643"/>
                  <a:pt x="391477" y="565785"/>
                  <a:pt x="404812" y="560070"/>
                </a:cubicBezTo>
                <a:cubicBezTo>
                  <a:pt x="421005" y="553403"/>
                  <a:pt x="434340" y="542925"/>
                  <a:pt x="444818" y="529590"/>
                </a:cubicBezTo>
                <a:close/>
                <a:moveTo>
                  <a:pt x="114300" y="523876"/>
                </a:moveTo>
                <a:cubicBezTo>
                  <a:pt x="115253" y="523876"/>
                  <a:pt x="117157" y="524828"/>
                  <a:pt x="118110" y="524828"/>
                </a:cubicBezTo>
                <a:cubicBezTo>
                  <a:pt x="130492" y="542926"/>
                  <a:pt x="147637" y="557214"/>
                  <a:pt x="167640" y="564833"/>
                </a:cubicBezTo>
                <a:cubicBezTo>
                  <a:pt x="180023" y="569596"/>
                  <a:pt x="192405" y="572454"/>
                  <a:pt x="205740" y="572454"/>
                </a:cubicBezTo>
                <a:cubicBezTo>
                  <a:pt x="212408" y="572454"/>
                  <a:pt x="219075" y="571501"/>
                  <a:pt x="225742" y="570548"/>
                </a:cubicBezTo>
                <a:cubicBezTo>
                  <a:pt x="237173" y="577216"/>
                  <a:pt x="250508" y="582931"/>
                  <a:pt x="263843" y="584836"/>
                </a:cubicBezTo>
                <a:lnTo>
                  <a:pt x="144780" y="817246"/>
                </a:lnTo>
                <a:lnTo>
                  <a:pt x="96203" y="726759"/>
                </a:lnTo>
                <a:lnTo>
                  <a:pt x="0" y="748666"/>
                </a:lnTo>
                <a:close/>
                <a:moveTo>
                  <a:pt x="277178" y="112395"/>
                </a:moveTo>
                <a:cubicBezTo>
                  <a:pt x="186690" y="112395"/>
                  <a:pt x="112395" y="185738"/>
                  <a:pt x="112395" y="277178"/>
                </a:cubicBezTo>
                <a:cubicBezTo>
                  <a:pt x="112395" y="368618"/>
                  <a:pt x="186690" y="441960"/>
                  <a:pt x="277178" y="441960"/>
                </a:cubicBezTo>
                <a:cubicBezTo>
                  <a:pt x="367665" y="441960"/>
                  <a:pt x="441960" y="368618"/>
                  <a:pt x="441960" y="277178"/>
                </a:cubicBezTo>
                <a:cubicBezTo>
                  <a:pt x="441960" y="185738"/>
                  <a:pt x="367665" y="112395"/>
                  <a:pt x="277178" y="112395"/>
                </a:cubicBezTo>
                <a:close/>
                <a:moveTo>
                  <a:pt x="280988" y="0"/>
                </a:moveTo>
                <a:cubicBezTo>
                  <a:pt x="300038" y="0"/>
                  <a:pt x="316230" y="7620"/>
                  <a:pt x="329565" y="19050"/>
                </a:cubicBezTo>
                <a:cubicBezTo>
                  <a:pt x="345758" y="12383"/>
                  <a:pt x="364808" y="12383"/>
                  <a:pt x="381953" y="19050"/>
                </a:cubicBezTo>
                <a:cubicBezTo>
                  <a:pt x="401955" y="26670"/>
                  <a:pt x="416243" y="41910"/>
                  <a:pt x="422910" y="60008"/>
                </a:cubicBezTo>
                <a:cubicBezTo>
                  <a:pt x="442913" y="59055"/>
                  <a:pt x="461963" y="65723"/>
                  <a:pt x="477202" y="80963"/>
                </a:cubicBezTo>
                <a:cubicBezTo>
                  <a:pt x="490538" y="94298"/>
                  <a:pt x="497205" y="111443"/>
                  <a:pt x="498158" y="128588"/>
                </a:cubicBezTo>
                <a:cubicBezTo>
                  <a:pt x="514350" y="135255"/>
                  <a:pt x="527685" y="148590"/>
                  <a:pt x="535305" y="165735"/>
                </a:cubicBezTo>
                <a:cubicBezTo>
                  <a:pt x="543878" y="184785"/>
                  <a:pt x="542925" y="205740"/>
                  <a:pt x="535305" y="223838"/>
                </a:cubicBezTo>
                <a:cubicBezTo>
                  <a:pt x="549593" y="237173"/>
                  <a:pt x="558165" y="256222"/>
                  <a:pt x="558165" y="277178"/>
                </a:cubicBezTo>
                <a:cubicBezTo>
                  <a:pt x="558165" y="296228"/>
                  <a:pt x="550545" y="313373"/>
                  <a:pt x="539115" y="325755"/>
                </a:cubicBezTo>
                <a:cubicBezTo>
                  <a:pt x="545783" y="341948"/>
                  <a:pt x="545783" y="360998"/>
                  <a:pt x="539115" y="378143"/>
                </a:cubicBezTo>
                <a:cubicBezTo>
                  <a:pt x="531495" y="398145"/>
                  <a:pt x="516255" y="412433"/>
                  <a:pt x="498158" y="419100"/>
                </a:cubicBezTo>
                <a:cubicBezTo>
                  <a:pt x="499110" y="439103"/>
                  <a:pt x="492443" y="458153"/>
                  <a:pt x="477202" y="473393"/>
                </a:cubicBezTo>
                <a:cubicBezTo>
                  <a:pt x="463868" y="486728"/>
                  <a:pt x="446723" y="493395"/>
                  <a:pt x="429578" y="494348"/>
                </a:cubicBezTo>
                <a:cubicBezTo>
                  <a:pt x="422910" y="510540"/>
                  <a:pt x="409575" y="523875"/>
                  <a:pt x="392430" y="531495"/>
                </a:cubicBezTo>
                <a:cubicBezTo>
                  <a:pt x="373380" y="540068"/>
                  <a:pt x="352425" y="539115"/>
                  <a:pt x="334328" y="531495"/>
                </a:cubicBezTo>
                <a:cubicBezTo>
                  <a:pt x="320993" y="545783"/>
                  <a:pt x="301943" y="554355"/>
                  <a:pt x="280988" y="554355"/>
                </a:cubicBezTo>
                <a:cubicBezTo>
                  <a:pt x="261937" y="554355"/>
                  <a:pt x="245745" y="546735"/>
                  <a:pt x="232410" y="535305"/>
                </a:cubicBezTo>
                <a:cubicBezTo>
                  <a:pt x="216218" y="541973"/>
                  <a:pt x="197168" y="541973"/>
                  <a:pt x="180023" y="535305"/>
                </a:cubicBezTo>
                <a:cubicBezTo>
                  <a:pt x="160020" y="527685"/>
                  <a:pt x="145733" y="512445"/>
                  <a:pt x="139065" y="494348"/>
                </a:cubicBezTo>
                <a:cubicBezTo>
                  <a:pt x="119063" y="495300"/>
                  <a:pt x="100013" y="488633"/>
                  <a:pt x="84773" y="473393"/>
                </a:cubicBezTo>
                <a:cubicBezTo>
                  <a:pt x="71438" y="460058"/>
                  <a:pt x="64770" y="442913"/>
                  <a:pt x="63817" y="425768"/>
                </a:cubicBezTo>
                <a:cubicBezTo>
                  <a:pt x="47625" y="419100"/>
                  <a:pt x="34290" y="405765"/>
                  <a:pt x="26670" y="388620"/>
                </a:cubicBezTo>
                <a:cubicBezTo>
                  <a:pt x="18098" y="369570"/>
                  <a:pt x="19050" y="348615"/>
                  <a:pt x="26670" y="330518"/>
                </a:cubicBezTo>
                <a:cubicBezTo>
                  <a:pt x="12382" y="317183"/>
                  <a:pt x="3810" y="298133"/>
                  <a:pt x="3810" y="277178"/>
                </a:cubicBezTo>
                <a:cubicBezTo>
                  <a:pt x="3810" y="258128"/>
                  <a:pt x="11430" y="241935"/>
                  <a:pt x="22860" y="228600"/>
                </a:cubicBezTo>
                <a:cubicBezTo>
                  <a:pt x="16192" y="212408"/>
                  <a:pt x="16192" y="193358"/>
                  <a:pt x="22860" y="176213"/>
                </a:cubicBezTo>
                <a:cubicBezTo>
                  <a:pt x="30480" y="156210"/>
                  <a:pt x="45720" y="141923"/>
                  <a:pt x="63817" y="135255"/>
                </a:cubicBezTo>
                <a:cubicBezTo>
                  <a:pt x="62865" y="115252"/>
                  <a:pt x="69533" y="96203"/>
                  <a:pt x="84773" y="80963"/>
                </a:cubicBezTo>
                <a:cubicBezTo>
                  <a:pt x="98108" y="67628"/>
                  <a:pt x="115253" y="60960"/>
                  <a:pt x="132398" y="60008"/>
                </a:cubicBezTo>
                <a:cubicBezTo>
                  <a:pt x="139065" y="43815"/>
                  <a:pt x="152400" y="30480"/>
                  <a:pt x="169545" y="22860"/>
                </a:cubicBezTo>
                <a:cubicBezTo>
                  <a:pt x="188595" y="14288"/>
                  <a:pt x="209550" y="15240"/>
                  <a:pt x="227648" y="22860"/>
                </a:cubicBezTo>
                <a:cubicBezTo>
                  <a:pt x="240983" y="8573"/>
                  <a:pt x="260033" y="0"/>
                  <a:pt x="280988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1455881" y="2620591"/>
            <a:ext cx="543878" cy="748665"/>
          </a:xfrm>
          <a:custGeom>
            <a:avLst/>
            <a:gdLst>
              <a:gd name="connsiteX0" fmla="*/ 271463 w 543878"/>
              <a:gd name="connsiteY0" fmla="*/ 425768 h 748665"/>
              <a:gd name="connsiteX1" fmla="*/ 383858 w 543878"/>
              <a:gd name="connsiteY1" fmla="*/ 539116 h 748665"/>
              <a:gd name="connsiteX2" fmla="*/ 271463 w 543878"/>
              <a:gd name="connsiteY2" fmla="*/ 651510 h 748665"/>
              <a:gd name="connsiteX3" fmla="*/ 159068 w 543878"/>
              <a:gd name="connsiteY3" fmla="*/ 538163 h 748665"/>
              <a:gd name="connsiteX4" fmla="*/ 271463 w 543878"/>
              <a:gd name="connsiteY4" fmla="*/ 425768 h 748665"/>
              <a:gd name="connsiteX5" fmla="*/ 271463 w 543878"/>
              <a:gd name="connsiteY5" fmla="*/ 386715 h 748665"/>
              <a:gd name="connsiteX6" fmla="*/ 119063 w 543878"/>
              <a:gd name="connsiteY6" fmla="*/ 539115 h 748665"/>
              <a:gd name="connsiteX7" fmla="*/ 271463 w 543878"/>
              <a:gd name="connsiteY7" fmla="*/ 691515 h 748665"/>
              <a:gd name="connsiteX8" fmla="*/ 423863 w 543878"/>
              <a:gd name="connsiteY8" fmla="*/ 539115 h 748665"/>
              <a:gd name="connsiteX9" fmla="*/ 271463 w 543878"/>
              <a:gd name="connsiteY9" fmla="*/ 386715 h 748665"/>
              <a:gd name="connsiteX10" fmla="*/ 271463 w 543878"/>
              <a:gd name="connsiteY10" fmla="*/ 329565 h 748665"/>
              <a:gd name="connsiteX11" fmla="*/ 481013 w 543878"/>
              <a:gd name="connsiteY11" fmla="*/ 539115 h 748665"/>
              <a:gd name="connsiteX12" fmla="*/ 271463 w 543878"/>
              <a:gd name="connsiteY12" fmla="*/ 748665 h 748665"/>
              <a:gd name="connsiteX13" fmla="*/ 61913 w 543878"/>
              <a:gd name="connsiteY13" fmla="*/ 539115 h 748665"/>
              <a:gd name="connsiteX14" fmla="*/ 271463 w 543878"/>
              <a:gd name="connsiteY14" fmla="*/ 329565 h 748665"/>
              <a:gd name="connsiteX15" fmla="*/ 128588 w 543878"/>
              <a:gd name="connsiteY15" fmla="*/ 953 h 748665"/>
              <a:gd name="connsiteX16" fmla="*/ 414338 w 543878"/>
              <a:gd name="connsiteY16" fmla="*/ 953 h 748665"/>
              <a:gd name="connsiteX17" fmla="*/ 361951 w 543878"/>
              <a:gd name="connsiteY17" fmla="*/ 115253 h 748665"/>
              <a:gd name="connsiteX18" fmla="*/ 180976 w 543878"/>
              <a:gd name="connsiteY18" fmla="*/ 115253 h 748665"/>
              <a:gd name="connsiteX19" fmla="*/ 456248 w 543878"/>
              <a:gd name="connsiteY19" fmla="*/ 0 h 748665"/>
              <a:gd name="connsiteX20" fmla="*/ 490538 w 543878"/>
              <a:gd name="connsiteY20" fmla="*/ 0 h 748665"/>
              <a:gd name="connsiteX21" fmla="*/ 543878 w 543878"/>
              <a:gd name="connsiteY21" fmla="*/ 80010 h 748665"/>
              <a:gd name="connsiteX22" fmla="*/ 426721 w 543878"/>
              <a:gd name="connsiteY22" fmla="*/ 344805 h 748665"/>
              <a:gd name="connsiteX23" fmla="*/ 322898 w 543878"/>
              <a:gd name="connsiteY23" fmla="*/ 296228 h 748665"/>
              <a:gd name="connsiteX24" fmla="*/ 381953 w 543878"/>
              <a:gd name="connsiteY24" fmla="*/ 162878 h 748665"/>
              <a:gd name="connsiteX25" fmla="*/ 52388 w 543878"/>
              <a:gd name="connsiteY25" fmla="*/ 0 h 748665"/>
              <a:gd name="connsiteX26" fmla="*/ 86678 w 543878"/>
              <a:gd name="connsiteY26" fmla="*/ 0 h 748665"/>
              <a:gd name="connsiteX27" fmla="*/ 160973 w 543878"/>
              <a:gd name="connsiteY27" fmla="*/ 162878 h 748665"/>
              <a:gd name="connsiteX28" fmla="*/ 220027 w 543878"/>
              <a:gd name="connsiteY28" fmla="*/ 296228 h 748665"/>
              <a:gd name="connsiteX29" fmla="*/ 117157 w 543878"/>
              <a:gd name="connsiteY29" fmla="*/ 344805 h 748665"/>
              <a:gd name="connsiteX30" fmla="*/ 0 w 543878"/>
              <a:gd name="connsiteY30" fmla="*/ 80010 h 74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3878" h="748665">
                <a:moveTo>
                  <a:pt x="271463" y="425768"/>
                </a:moveTo>
                <a:cubicBezTo>
                  <a:pt x="333376" y="425768"/>
                  <a:pt x="383858" y="477203"/>
                  <a:pt x="383858" y="539116"/>
                </a:cubicBezTo>
                <a:cubicBezTo>
                  <a:pt x="383858" y="601028"/>
                  <a:pt x="333376" y="651510"/>
                  <a:pt x="271463" y="651510"/>
                </a:cubicBezTo>
                <a:cubicBezTo>
                  <a:pt x="209550" y="651510"/>
                  <a:pt x="159068" y="600075"/>
                  <a:pt x="159068" y="538163"/>
                </a:cubicBezTo>
                <a:cubicBezTo>
                  <a:pt x="159068" y="476250"/>
                  <a:pt x="209550" y="425768"/>
                  <a:pt x="271463" y="425768"/>
                </a:cubicBezTo>
                <a:close/>
                <a:moveTo>
                  <a:pt x="271463" y="386715"/>
                </a:moveTo>
                <a:cubicBezTo>
                  <a:pt x="187643" y="386715"/>
                  <a:pt x="119063" y="455295"/>
                  <a:pt x="119063" y="539115"/>
                </a:cubicBezTo>
                <a:cubicBezTo>
                  <a:pt x="119063" y="622935"/>
                  <a:pt x="187643" y="691515"/>
                  <a:pt x="271463" y="691515"/>
                </a:cubicBezTo>
                <a:cubicBezTo>
                  <a:pt x="355283" y="691515"/>
                  <a:pt x="423863" y="622935"/>
                  <a:pt x="423863" y="539115"/>
                </a:cubicBezTo>
                <a:cubicBezTo>
                  <a:pt x="423863" y="455295"/>
                  <a:pt x="355283" y="386715"/>
                  <a:pt x="271463" y="386715"/>
                </a:cubicBezTo>
                <a:close/>
                <a:moveTo>
                  <a:pt x="271463" y="329565"/>
                </a:moveTo>
                <a:cubicBezTo>
                  <a:pt x="386716" y="329565"/>
                  <a:pt x="481013" y="423863"/>
                  <a:pt x="481013" y="539115"/>
                </a:cubicBezTo>
                <a:cubicBezTo>
                  <a:pt x="481013" y="654368"/>
                  <a:pt x="386716" y="748665"/>
                  <a:pt x="271463" y="748665"/>
                </a:cubicBezTo>
                <a:cubicBezTo>
                  <a:pt x="156211" y="748665"/>
                  <a:pt x="61913" y="654368"/>
                  <a:pt x="61913" y="539115"/>
                </a:cubicBezTo>
                <a:cubicBezTo>
                  <a:pt x="61913" y="423863"/>
                  <a:pt x="156211" y="329565"/>
                  <a:pt x="271463" y="329565"/>
                </a:cubicBezTo>
                <a:close/>
                <a:moveTo>
                  <a:pt x="128588" y="953"/>
                </a:moveTo>
                <a:lnTo>
                  <a:pt x="414338" y="953"/>
                </a:lnTo>
                <a:lnTo>
                  <a:pt x="361951" y="115253"/>
                </a:lnTo>
                <a:lnTo>
                  <a:pt x="180976" y="115253"/>
                </a:lnTo>
                <a:close/>
                <a:moveTo>
                  <a:pt x="456248" y="0"/>
                </a:moveTo>
                <a:lnTo>
                  <a:pt x="490538" y="0"/>
                </a:lnTo>
                <a:lnTo>
                  <a:pt x="543878" y="80010"/>
                </a:lnTo>
                <a:lnTo>
                  <a:pt x="426721" y="344805"/>
                </a:lnTo>
                <a:cubicBezTo>
                  <a:pt x="396240" y="320993"/>
                  <a:pt x="360998" y="304800"/>
                  <a:pt x="322898" y="296228"/>
                </a:cubicBezTo>
                <a:lnTo>
                  <a:pt x="381953" y="162878"/>
                </a:lnTo>
                <a:close/>
                <a:moveTo>
                  <a:pt x="52388" y="0"/>
                </a:moveTo>
                <a:lnTo>
                  <a:pt x="86678" y="0"/>
                </a:lnTo>
                <a:lnTo>
                  <a:pt x="160973" y="162878"/>
                </a:lnTo>
                <a:lnTo>
                  <a:pt x="220027" y="296228"/>
                </a:lnTo>
                <a:cubicBezTo>
                  <a:pt x="181927" y="304800"/>
                  <a:pt x="146685" y="321945"/>
                  <a:pt x="117157" y="344805"/>
                </a:cubicBezTo>
                <a:lnTo>
                  <a:pt x="0" y="8001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34C1CAD-9122-4C74-B55C-241FACB343B2}"/>
              </a:ext>
            </a:extLst>
          </p:cNvPr>
          <p:cNvGrpSpPr/>
          <p:nvPr/>
        </p:nvGrpSpPr>
        <p:grpSpPr>
          <a:xfrm>
            <a:off x="2561137" y="660473"/>
            <a:ext cx="4765766" cy="775072"/>
            <a:chOff x="3784390" y="377466"/>
            <a:chExt cx="4765766" cy="775072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43E6C3F-86CD-4F68-AC66-23FDBD63F173}"/>
                </a:ext>
              </a:extLst>
            </p:cNvPr>
            <p:cNvSpPr/>
            <p:nvPr userDrawn="1"/>
          </p:nvSpPr>
          <p:spPr>
            <a:xfrm>
              <a:off x="4733659" y="377466"/>
              <a:ext cx="2867228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数据采集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69D6620-7840-4097-9D29-B2F44EC09545}"/>
                </a:ext>
              </a:extLst>
            </p:cNvPr>
            <p:cNvSpPr txBox="1"/>
            <p:nvPr/>
          </p:nvSpPr>
          <p:spPr>
            <a:xfrm>
              <a:off x="3784390" y="819755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</a:rPr>
                <a:t>Data  collection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43" name="TextBox 25">
            <a:extLst>
              <a:ext uri="{FF2B5EF4-FFF2-40B4-BE49-F238E27FC236}">
                <a16:creationId xmlns:a16="http://schemas.microsoft.com/office/drawing/2014/main" id="{95AF2B81-8935-47DD-A25D-360953B8542E}"/>
              </a:ext>
            </a:extLst>
          </p:cNvPr>
          <p:cNvSpPr txBox="1"/>
          <p:nvPr/>
        </p:nvSpPr>
        <p:spPr>
          <a:xfrm>
            <a:off x="252289" y="4724492"/>
            <a:ext cx="3068756" cy="70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需要获取的内容包括：单词、单词释义、例句及释义、音标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45" name="TextBox 29">
            <a:extLst>
              <a:ext uri="{FF2B5EF4-FFF2-40B4-BE49-F238E27FC236}">
                <a16:creationId xmlns:a16="http://schemas.microsoft.com/office/drawing/2014/main" id="{96FF2362-7667-46DE-908F-5C5282C44CA9}"/>
              </a:ext>
            </a:extLst>
          </p:cNvPr>
          <p:cNvSpPr txBox="1"/>
          <p:nvPr/>
        </p:nvSpPr>
        <p:spPr>
          <a:xfrm>
            <a:off x="9111708" y="3282162"/>
            <a:ext cx="2515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90000" pitchFamily="34" charset="-122"/>
                <a:ea typeface="思源黑体" panose="020B0500000000090000" pitchFamily="34" charset="-122"/>
              </a:rPr>
              <a:t>解决方案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59D243D9-9FE5-4C5D-819A-7C3AA20DDD0B}"/>
              </a:ext>
            </a:extLst>
          </p:cNvPr>
          <p:cNvSpPr txBox="1"/>
          <p:nvPr/>
        </p:nvSpPr>
        <p:spPr>
          <a:xfrm>
            <a:off x="7622708" y="3908700"/>
            <a:ext cx="4463581" cy="134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针对词汇数据，使用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C#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编写爬虫，爬取所需数据。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针对音频数据， 与英语专业人士合作录制并制作所需的单词音频。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2599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/>
      <p:bldP spid="31" grpId="0"/>
      <p:bldP spid="32" grpId="0" animBg="1"/>
      <p:bldP spid="33" grpId="0"/>
      <p:bldP spid="50" grpId="0" animBg="1"/>
      <p:bldP spid="49" grpId="0" animBg="1"/>
      <p:bldP spid="51" grpId="0" animBg="1"/>
      <p:bldP spid="52" grpId="0" animBg="1"/>
      <p:bldP spid="43" grpId="0"/>
      <p:bldP spid="45" grpId="0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317" y="-443965"/>
            <a:ext cx="11959486" cy="1927167"/>
            <a:chOff x="92317" y="-443965"/>
            <a:chExt cx="11959486" cy="1927167"/>
          </a:xfrm>
        </p:grpSpPr>
        <p:sp>
          <p:nvSpPr>
            <p:cNvPr id="29" name="Google Shape;388;p17"/>
            <p:cNvSpPr/>
            <p:nvPr/>
          </p:nvSpPr>
          <p:spPr>
            <a:xfrm rot="10800000" flipH="1">
              <a:off x="9137146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389;p17"/>
            <p:cNvSpPr/>
            <p:nvPr/>
          </p:nvSpPr>
          <p:spPr>
            <a:xfrm rot="10800000" flipH="1">
              <a:off x="10134073" y="-441924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388;p17"/>
            <p:cNvSpPr/>
            <p:nvPr/>
          </p:nvSpPr>
          <p:spPr>
            <a:xfrm rot="10800000" flipH="1">
              <a:off x="7143910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89;p17"/>
            <p:cNvSpPr/>
            <p:nvPr/>
          </p:nvSpPr>
          <p:spPr>
            <a:xfrm rot="10800000" flipH="1">
              <a:off x="8140837" y="-441924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388;p17"/>
            <p:cNvSpPr/>
            <p:nvPr/>
          </p:nvSpPr>
          <p:spPr>
            <a:xfrm rot="10800000" flipH="1">
              <a:off x="5150704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388;p17"/>
            <p:cNvSpPr/>
            <p:nvPr/>
          </p:nvSpPr>
          <p:spPr>
            <a:xfrm rot="10800000" flipH="1">
              <a:off x="3157468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389;p17"/>
            <p:cNvSpPr/>
            <p:nvPr/>
          </p:nvSpPr>
          <p:spPr>
            <a:xfrm rot="10800000" flipH="1">
              <a:off x="4154395" y="-441924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388;p17"/>
            <p:cNvSpPr/>
            <p:nvPr/>
          </p:nvSpPr>
          <p:spPr>
            <a:xfrm rot="10800000" flipH="1">
              <a:off x="7626699" y="42496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389;p17"/>
            <p:cNvSpPr/>
            <p:nvPr/>
          </p:nvSpPr>
          <p:spPr>
            <a:xfrm rot="10800000" flipH="1">
              <a:off x="6630390" y="42700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oogle Shape;388;p17"/>
            <p:cNvSpPr/>
            <p:nvPr/>
          </p:nvSpPr>
          <p:spPr>
            <a:xfrm rot="10800000" flipH="1">
              <a:off x="9614161" y="427009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oogle Shape;389;p17"/>
            <p:cNvSpPr/>
            <p:nvPr/>
          </p:nvSpPr>
          <p:spPr>
            <a:xfrm rot="10800000" flipH="1">
              <a:off x="2631733" y="41436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388;p17"/>
            <p:cNvSpPr/>
            <p:nvPr/>
          </p:nvSpPr>
          <p:spPr>
            <a:xfrm rot="10800000" flipH="1">
              <a:off x="1152047" y="-4439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Google Shape;388;p17"/>
            <p:cNvSpPr/>
            <p:nvPr/>
          </p:nvSpPr>
          <p:spPr>
            <a:xfrm rot="10800000" flipH="1">
              <a:off x="641705" y="414362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Google Shape;388;p17"/>
            <p:cNvSpPr/>
            <p:nvPr/>
          </p:nvSpPr>
          <p:spPr>
            <a:xfrm rot="10800000" flipH="1">
              <a:off x="11124608" y="42866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Google Shape;388;p17"/>
            <p:cNvSpPr/>
            <p:nvPr/>
          </p:nvSpPr>
          <p:spPr>
            <a:xfrm rot="10800000" flipH="1">
              <a:off x="92317" y="-44253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Freeform 22"/>
          <p:cNvSpPr/>
          <p:nvPr/>
        </p:nvSpPr>
        <p:spPr>
          <a:xfrm>
            <a:off x="478882" y="1937561"/>
            <a:ext cx="1241380" cy="1440001"/>
          </a:xfrm>
          <a:custGeom>
            <a:avLst/>
            <a:gdLst>
              <a:gd name="connsiteX0" fmla="*/ 620690 w 1241380"/>
              <a:gd name="connsiteY0" fmla="*/ 0 h 1440001"/>
              <a:gd name="connsiteX1" fmla="*/ 1241380 w 1241380"/>
              <a:gd name="connsiteY1" fmla="*/ 371582 h 1440001"/>
              <a:gd name="connsiteX2" fmla="*/ 1241380 w 1241380"/>
              <a:gd name="connsiteY2" fmla="*/ 1068419 h 1440001"/>
              <a:gd name="connsiteX3" fmla="*/ 620690 w 1241380"/>
              <a:gd name="connsiteY3" fmla="*/ 1440001 h 1440001"/>
              <a:gd name="connsiteX4" fmla="*/ 0 w 1241380"/>
              <a:gd name="connsiteY4" fmla="*/ 1068419 h 1440001"/>
              <a:gd name="connsiteX5" fmla="*/ 0 w 1241380"/>
              <a:gd name="connsiteY5" fmla="*/ 371582 h 144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1380" h="1440001">
                <a:moveTo>
                  <a:pt x="620690" y="0"/>
                </a:moveTo>
                <a:lnTo>
                  <a:pt x="1241380" y="371582"/>
                </a:lnTo>
                <a:lnTo>
                  <a:pt x="1241380" y="1068419"/>
                </a:lnTo>
                <a:lnTo>
                  <a:pt x="620690" y="1440001"/>
                </a:lnTo>
                <a:lnTo>
                  <a:pt x="0" y="1068419"/>
                </a:lnTo>
                <a:lnTo>
                  <a:pt x="0" y="3715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193763" y="1937563"/>
            <a:ext cx="1241380" cy="1440001"/>
          </a:xfrm>
          <a:custGeom>
            <a:avLst/>
            <a:gdLst>
              <a:gd name="connsiteX0" fmla="*/ 620690 w 1241380"/>
              <a:gd name="connsiteY0" fmla="*/ 0 h 1440001"/>
              <a:gd name="connsiteX1" fmla="*/ 1241380 w 1241380"/>
              <a:gd name="connsiteY1" fmla="*/ 371582 h 1440001"/>
              <a:gd name="connsiteX2" fmla="*/ 1241380 w 1241380"/>
              <a:gd name="connsiteY2" fmla="*/ 1068419 h 1440001"/>
              <a:gd name="connsiteX3" fmla="*/ 620690 w 1241380"/>
              <a:gd name="connsiteY3" fmla="*/ 1440001 h 1440001"/>
              <a:gd name="connsiteX4" fmla="*/ 0 w 1241380"/>
              <a:gd name="connsiteY4" fmla="*/ 1068419 h 1440001"/>
              <a:gd name="connsiteX5" fmla="*/ 0 w 1241380"/>
              <a:gd name="connsiteY5" fmla="*/ 371582 h 144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1380" h="1440001">
                <a:moveTo>
                  <a:pt x="620690" y="0"/>
                </a:moveTo>
                <a:lnTo>
                  <a:pt x="1241380" y="371582"/>
                </a:lnTo>
                <a:lnTo>
                  <a:pt x="1241380" y="1068419"/>
                </a:lnTo>
                <a:lnTo>
                  <a:pt x="620690" y="1440001"/>
                </a:lnTo>
                <a:lnTo>
                  <a:pt x="0" y="1068419"/>
                </a:lnTo>
                <a:lnTo>
                  <a:pt x="0" y="3715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903683" y="4342189"/>
            <a:ext cx="1241380" cy="1440001"/>
          </a:xfrm>
          <a:custGeom>
            <a:avLst/>
            <a:gdLst>
              <a:gd name="connsiteX0" fmla="*/ 620690 w 1241380"/>
              <a:gd name="connsiteY0" fmla="*/ 0 h 1440001"/>
              <a:gd name="connsiteX1" fmla="*/ 1241380 w 1241380"/>
              <a:gd name="connsiteY1" fmla="*/ 371582 h 1440001"/>
              <a:gd name="connsiteX2" fmla="*/ 1241380 w 1241380"/>
              <a:gd name="connsiteY2" fmla="*/ 1068419 h 1440001"/>
              <a:gd name="connsiteX3" fmla="*/ 620690 w 1241380"/>
              <a:gd name="connsiteY3" fmla="*/ 1440001 h 1440001"/>
              <a:gd name="connsiteX4" fmla="*/ 0 w 1241380"/>
              <a:gd name="connsiteY4" fmla="*/ 1068419 h 1440001"/>
              <a:gd name="connsiteX5" fmla="*/ 0 w 1241380"/>
              <a:gd name="connsiteY5" fmla="*/ 371582 h 144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1380" h="1440001">
                <a:moveTo>
                  <a:pt x="620690" y="0"/>
                </a:moveTo>
                <a:lnTo>
                  <a:pt x="1241380" y="371582"/>
                </a:lnTo>
                <a:lnTo>
                  <a:pt x="1241380" y="1068419"/>
                </a:lnTo>
                <a:lnTo>
                  <a:pt x="620690" y="1440001"/>
                </a:lnTo>
                <a:lnTo>
                  <a:pt x="0" y="1068419"/>
                </a:lnTo>
                <a:lnTo>
                  <a:pt x="0" y="3715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6613620" y="4342191"/>
            <a:ext cx="1241380" cy="1440001"/>
          </a:xfrm>
          <a:custGeom>
            <a:avLst/>
            <a:gdLst>
              <a:gd name="connsiteX0" fmla="*/ 620690 w 1241380"/>
              <a:gd name="connsiteY0" fmla="*/ 0 h 1440001"/>
              <a:gd name="connsiteX1" fmla="*/ 1241380 w 1241380"/>
              <a:gd name="connsiteY1" fmla="*/ 371582 h 1440001"/>
              <a:gd name="connsiteX2" fmla="*/ 1241380 w 1241380"/>
              <a:gd name="connsiteY2" fmla="*/ 1068419 h 1440001"/>
              <a:gd name="connsiteX3" fmla="*/ 620690 w 1241380"/>
              <a:gd name="connsiteY3" fmla="*/ 1440001 h 1440001"/>
              <a:gd name="connsiteX4" fmla="*/ 0 w 1241380"/>
              <a:gd name="connsiteY4" fmla="*/ 1068419 h 1440001"/>
              <a:gd name="connsiteX5" fmla="*/ 0 w 1241380"/>
              <a:gd name="connsiteY5" fmla="*/ 371582 h 144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1380" h="1440001">
                <a:moveTo>
                  <a:pt x="620690" y="0"/>
                </a:moveTo>
                <a:lnTo>
                  <a:pt x="1241380" y="371582"/>
                </a:lnTo>
                <a:lnTo>
                  <a:pt x="1241380" y="1068419"/>
                </a:lnTo>
                <a:lnTo>
                  <a:pt x="620690" y="1440001"/>
                </a:lnTo>
                <a:lnTo>
                  <a:pt x="0" y="1068419"/>
                </a:lnTo>
                <a:lnTo>
                  <a:pt x="0" y="3715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24625" y="2092324"/>
            <a:ext cx="3758792" cy="1398205"/>
            <a:chOff x="2581829" y="2080248"/>
            <a:chExt cx="3758792" cy="1398205"/>
          </a:xfrm>
        </p:grpSpPr>
        <p:sp>
          <p:nvSpPr>
            <p:cNvPr id="4" name="TextBox 3"/>
            <p:cNvSpPr txBox="1"/>
            <p:nvPr/>
          </p:nvSpPr>
          <p:spPr>
            <a:xfrm>
              <a:off x="2622192" y="2080248"/>
              <a:ext cx="3408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Nunito" pitchFamily="2" charset="77"/>
                  <a:ea typeface="+mn-ea"/>
                  <a:cs typeface="+mn-cs"/>
                </a:rPr>
                <a:t>DevExpress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81829" y="2449582"/>
              <a:ext cx="3758792" cy="10288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Open Sans" panose="020B0606030504020204" pitchFamily="34" charset="0"/>
                  <a:ea typeface="等线" panose="02010600030101010101" pitchFamily="2" charset="-122"/>
                  <a:cs typeface="+mn-cs"/>
                </a:rPr>
                <a:t>       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Open Sans" panose="020B0606030504020204" pitchFamily="34" charset="0"/>
                  <a:ea typeface="等线" panose="02010600030101010101" pitchFamily="2" charset="-122"/>
                  <a:cs typeface="+mn-cs"/>
                </a:rPr>
                <a:t>程序开发采用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Open Sans" panose="020B0606030504020204" pitchFamily="34" charset="0"/>
                  <a:ea typeface="等线" panose="02010600030101010101" pitchFamily="2" charset="-122"/>
                  <a:cs typeface="+mn-cs"/>
                </a:rPr>
                <a:t>DevExpress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Open Sans" panose="020B0606030504020204" pitchFamily="34" charset="0"/>
                  <a:ea typeface="等线" panose="02010600030101010101" pitchFamily="2" charset="-122"/>
                  <a:cs typeface="+mn-cs"/>
                </a:rPr>
                <a:t>提供的基本框架，并且大量运用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Open Sans" panose="020B0606030504020204" pitchFamily="34" charset="0"/>
                  <a:ea typeface="等线" panose="02010600030101010101" pitchFamily="2" charset="-122"/>
                  <a:cs typeface="+mn-cs"/>
                </a:rPr>
                <a:t>DevExpress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Open Sans" panose="020B0606030504020204" pitchFamily="34" charset="0"/>
                  <a:ea typeface="等线" panose="02010600030101010101" pitchFamily="2" charset="-122"/>
                  <a:cs typeface="+mn-cs"/>
                </a:rPr>
                <a:t>提供的先进、便捷和美观的控件。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89957" y="4877523"/>
            <a:ext cx="34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Nunito" pitchFamily="2" charset="77"/>
                <a:ea typeface="等线" panose="02010600030101010101" pitchFamily="2" charset="-122"/>
                <a:cs typeface="+mn-cs"/>
              </a:rPr>
              <a:t>与数据库交互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Nunito" pitchFamily="2" charset="77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8620" y="2431202"/>
            <a:ext cx="34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Nunito" pitchFamily="2" charset="77"/>
                <a:ea typeface="等线" panose="02010600030101010101" pitchFamily="2" charset="-122"/>
                <a:cs typeface="+mn-cs"/>
              </a:rPr>
              <a:t>自定义控件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Nunito" pitchFamily="2" charset="77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6000" y="4877523"/>
            <a:ext cx="34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Nunito" pitchFamily="2" charset="77"/>
                <a:ea typeface="等线" panose="02010600030101010101" pitchFamily="2" charset="-122"/>
                <a:cs typeface="+mn-cs"/>
              </a:rPr>
              <a:t>灵活的可见性变换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Nunito" pitchFamily="2" charset="77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28616" y="4554361"/>
            <a:ext cx="141138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 w="76200"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8679" y="4554361"/>
            <a:ext cx="141138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 w="76200"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06886" y="2167586"/>
            <a:ext cx="141138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 w="76200"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02891" y="2160172"/>
            <a:ext cx="141138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 w="76200"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1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8EDDD7A-76C8-42F5-BE6F-4B5FE644F5BE}"/>
              </a:ext>
            </a:extLst>
          </p:cNvPr>
          <p:cNvGrpSpPr/>
          <p:nvPr/>
        </p:nvGrpSpPr>
        <p:grpSpPr>
          <a:xfrm>
            <a:off x="3225311" y="469048"/>
            <a:ext cx="4765766" cy="789830"/>
            <a:chOff x="3784390" y="377466"/>
            <a:chExt cx="4765766" cy="78983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7417DD5-E270-4B20-B8FD-8988A3A8633D}"/>
                </a:ext>
              </a:extLst>
            </p:cNvPr>
            <p:cNvSpPr/>
            <p:nvPr userDrawn="1"/>
          </p:nvSpPr>
          <p:spPr>
            <a:xfrm>
              <a:off x="4733659" y="377466"/>
              <a:ext cx="2867228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/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界面设计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2DC3A6B-3A19-4820-A470-78D0FE571017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The design of UI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901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5400000">
            <a:off x="7488527" y="1132331"/>
            <a:ext cx="2287685" cy="7119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xagon 1"/>
          <p:cNvSpPr/>
          <p:nvPr/>
        </p:nvSpPr>
        <p:spPr>
          <a:xfrm rot="5400000">
            <a:off x="1330662" y="3704282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9011" y="3902314"/>
            <a:ext cx="17509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915" y="3902314"/>
            <a:ext cx="17509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8" name="Hexagon 7"/>
          <p:cNvSpPr/>
          <p:nvPr/>
        </p:nvSpPr>
        <p:spPr>
          <a:xfrm rot="5400000">
            <a:off x="883181" y="30861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883181" y="5373785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390302" y="396784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-141798" y="30861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-152468" y="4849856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2986939" y="5067853"/>
            <a:ext cx="747887" cy="644730"/>
          </a:xfrm>
          <a:prstGeom prst="hexagon">
            <a:avLst>
              <a:gd name="adj" fmla="val 29933"/>
              <a:gd name="vf" fmla="val 11547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2419684" y="5731681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924908" y="3705889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3925327" y="-491560"/>
            <a:ext cx="8900729" cy="2790366"/>
            <a:chOff x="-740364" y="4437124"/>
            <a:chExt cx="8900729" cy="2790366"/>
          </a:xfrm>
        </p:grpSpPr>
        <p:sp>
          <p:nvSpPr>
            <p:cNvPr id="19" name="Google Shape;388;p17"/>
            <p:cNvSpPr/>
            <p:nvPr/>
          </p:nvSpPr>
          <p:spPr>
            <a:xfrm flipH="1">
              <a:off x="771301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89;p17"/>
            <p:cNvSpPr/>
            <p:nvPr/>
          </p:nvSpPr>
          <p:spPr>
            <a:xfrm flipH="1">
              <a:off x="-225656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90;p17"/>
            <p:cNvSpPr/>
            <p:nvPr/>
          </p:nvSpPr>
          <p:spPr>
            <a:xfrm flipH="1">
              <a:off x="1252842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2;p17"/>
            <p:cNvSpPr/>
            <p:nvPr/>
          </p:nvSpPr>
          <p:spPr>
            <a:xfrm flipH="1">
              <a:off x="255884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394;p17"/>
            <p:cNvSpPr/>
            <p:nvPr/>
          </p:nvSpPr>
          <p:spPr>
            <a:xfrm flipH="1">
              <a:off x="-7403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88;p17"/>
            <p:cNvSpPr/>
            <p:nvPr/>
          </p:nvSpPr>
          <p:spPr>
            <a:xfrm flipH="1">
              <a:off x="2764537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89;p17"/>
            <p:cNvSpPr/>
            <p:nvPr/>
          </p:nvSpPr>
          <p:spPr>
            <a:xfrm flipH="1">
              <a:off x="1767580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390;p17"/>
            <p:cNvSpPr/>
            <p:nvPr/>
          </p:nvSpPr>
          <p:spPr>
            <a:xfrm flipH="1">
              <a:off x="4243006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" name="Google Shape;392;p17"/>
            <p:cNvSpPr/>
            <p:nvPr/>
          </p:nvSpPr>
          <p:spPr>
            <a:xfrm flipH="1">
              <a:off x="3246048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" name="Google Shape;394;p17"/>
            <p:cNvSpPr/>
            <p:nvPr/>
          </p:nvSpPr>
          <p:spPr>
            <a:xfrm flipH="1">
              <a:off x="2249800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" name="Google Shape;390;p17"/>
            <p:cNvSpPr/>
            <p:nvPr/>
          </p:nvSpPr>
          <p:spPr>
            <a:xfrm flipH="1">
              <a:off x="7233170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0" name="Google Shape;392;p17"/>
            <p:cNvSpPr/>
            <p:nvPr/>
          </p:nvSpPr>
          <p:spPr>
            <a:xfrm flipH="1">
              <a:off x="6236212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1" name="Google Shape;394;p17"/>
            <p:cNvSpPr/>
            <p:nvPr/>
          </p:nvSpPr>
          <p:spPr>
            <a:xfrm flipH="1">
              <a:off x="52399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2" name="Google Shape;388;p17"/>
            <p:cNvSpPr/>
            <p:nvPr/>
          </p:nvSpPr>
          <p:spPr>
            <a:xfrm flipH="1">
              <a:off x="4757743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3" name="Google Shape;388;p17"/>
            <p:cNvSpPr/>
            <p:nvPr/>
          </p:nvSpPr>
          <p:spPr>
            <a:xfrm flipH="1">
              <a:off x="6750979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" name="Google Shape;389;p17"/>
            <p:cNvSpPr/>
            <p:nvPr/>
          </p:nvSpPr>
          <p:spPr>
            <a:xfrm flipH="1">
              <a:off x="5754022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5" name="Google Shape;388;p17"/>
            <p:cNvSpPr/>
            <p:nvPr/>
          </p:nvSpPr>
          <p:spPr>
            <a:xfrm flipH="1">
              <a:off x="2281748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6" name="Google Shape;388;p17"/>
            <p:cNvSpPr/>
            <p:nvPr/>
          </p:nvSpPr>
          <p:spPr>
            <a:xfrm flipH="1">
              <a:off x="4274984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7" name="Google Shape;389;p17"/>
            <p:cNvSpPr/>
            <p:nvPr/>
          </p:nvSpPr>
          <p:spPr>
            <a:xfrm flipH="1">
              <a:off x="3278027" y="4437125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8" name="Google Shape;388;p17"/>
            <p:cNvSpPr/>
            <p:nvPr/>
          </p:nvSpPr>
          <p:spPr>
            <a:xfrm flipH="1">
              <a:off x="294286" y="443712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643005" y="4114596"/>
            <a:ext cx="426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Poppins" pitchFamily="2" charset="77"/>
              </a:rPr>
              <a:t>商业价值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  <a:cs typeface="Poppins" pitchFamily="2" charset="7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62195" y="4657044"/>
            <a:ext cx="3678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Commercial     Value</a:t>
            </a:r>
          </a:p>
        </p:txBody>
      </p:sp>
      <p:sp>
        <p:nvSpPr>
          <p:cNvPr id="42" name="Google Shape;388;p17"/>
          <p:cNvSpPr/>
          <p:nvPr/>
        </p:nvSpPr>
        <p:spPr>
          <a:xfrm rot="10800000" flipH="1">
            <a:off x="938799" y="373292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3" name="Google Shape;390;p17"/>
          <p:cNvSpPr/>
          <p:nvPr/>
        </p:nvSpPr>
        <p:spPr>
          <a:xfrm rot="10800000" flipH="1">
            <a:off x="441649" y="-491559"/>
            <a:ext cx="927195" cy="1054512"/>
          </a:xfrm>
          <a:custGeom>
            <a:avLst/>
            <a:gdLst/>
            <a:ahLst/>
            <a:cxnLst/>
            <a:rect l="l" t="t" r="r" b="b"/>
            <a:pathLst>
              <a:path w="31366" h="35673" extrusionOk="0">
                <a:moveTo>
                  <a:pt x="15213" y="0"/>
                </a:moveTo>
                <a:lnTo>
                  <a:pt x="0" y="9348"/>
                </a:lnTo>
                <a:lnTo>
                  <a:pt x="481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7" y="8523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51" name="Group 50"/>
          <p:cNvGrpSpPr/>
          <p:nvPr/>
        </p:nvGrpSpPr>
        <p:grpSpPr>
          <a:xfrm>
            <a:off x="11306468" y="3882635"/>
            <a:ext cx="900000" cy="1618650"/>
            <a:chOff x="11277158" y="4020326"/>
            <a:chExt cx="900000" cy="1618650"/>
          </a:xfrm>
        </p:grpSpPr>
        <p:sp>
          <p:nvSpPr>
            <p:cNvPr id="44" name="Rectangle 43"/>
            <p:cNvSpPr/>
            <p:nvPr/>
          </p:nvSpPr>
          <p:spPr>
            <a:xfrm>
              <a:off x="11277158" y="402032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77158" y="438056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77158" y="4739651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277158" y="5099891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277158" y="545897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82679" y="2903460"/>
            <a:ext cx="755294" cy="109488"/>
            <a:chOff x="5068749" y="3100669"/>
            <a:chExt cx="1443277" cy="209219"/>
          </a:xfrm>
          <a:noFill/>
        </p:grpSpPr>
        <p:sp>
          <p:nvSpPr>
            <p:cNvPr id="45" name="Hexagon 44"/>
            <p:cNvSpPr/>
            <p:nvPr/>
          </p:nvSpPr>
          <p:spPr>
            <a:xfrm rot="5400000">
              <a:off x="5054321" y="3115097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5400000">
              <a:off x="5371438" y="3115100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5400000">
              <a:off x="5688554" y="3115099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5400000">
              <a:off x="6005671" y="3115102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5400000">
              <a:off x="6317241" y="3115098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-45280" y="2187276"/>
            <a:ext cx="755294" cy="109488"/>
            <a:chOff x="5068749" y="3100669"/>
            <a:chExt cx="1443277" cy="209219"/>
          </a:xfrm>
          <a:noFill/>
        </p:grpSpPr>
        <p:sp>
          <p:nvSpPr>
            <p:cNvPr id="62" name="Hexagon 61"/>
            <p:cNvSpPr/>
            <p:nvPr/>
          </p:nvSpPr>
          <p:spPr>
            <a:xfrm rot="5400000">
              <a:off x="5054321" y="3115097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5400000">
              <a:off x="5371438" y="3115100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5400000">
              <a:off x="5688554" y="3115099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5400000">
              <a:off x="6005671" y="3115102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5400000">
              <a:off x="6317241" y="3115098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Google Shape;388;p17">
            <a:extLst>
              <a:ext uri="{FF2B5EF4-FFF2-40B4-BE49-F238E27FC236}">
                <a16:creationId xmlns:a16="http://schemas.microsoft.com/office/drawing/2014/main" id="{6C35141E-C07D-4D6B-9EE8-BDA9465C3254}"/>
              </a:ext>
            </a:extLst>
          </p:cNvPr>
          <p:cNvSpPr/>
          <p:nvPr/>
        </p:nvSpPr>
        <p:spPr>
          <a:xfrm rot="10800000" flipH="1">
            <a:off x="2639010" y="1456039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8213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2958067" y="0"/>
            <a:ext cx="6275866" cy="783485"/>
            <a:chOff x="3784390" y="358805"/>
            <a:chExt cx="4765766" cy="78348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商业价值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Aparajita" panose="020B0604020202020204" pitchFamily="34" charset="0"/>
                </a:rPr>
                <a:t>Commercial     Value</a:t>
              </a: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467BD1E6-65EF-4FCA-86F3-4DE6DAE19187}"/>
              </a:ext>
            </a:extLst>
          </p:cNvPr>
          <p:cNvSpPr/>
          <p:nvPr/>
        </p:nvSpPr>
        <p:spPr>
          <a:xfrm>
            <a:off x="2114734" y="1299531"/>
            <a:ext cx="7613727" cy="4115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作为全球最具影响力的独立研究咨询公司之一的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Forrester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曾在发布的报告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《2018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年移动劳动力采用趋势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》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中表示，全球将有大约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亿人希望把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Windows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平板电脑作为他们的下一个工作用平板电脑。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 Forrester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对全球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16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个国家和地区的近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万名企业职员进行了调查，调查发现，超三成的职员希望得到一部用于工作的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Windows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平板电脑。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 Surface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用户作为用户净值极高的群体， 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Surface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用户群体对于英语学习的需求明显高于社会广泛群体，然而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Surface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产品在相关应用支持上却处于移动端尴尬地带，这意味着一款运行在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Windows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系统上的英语单词记忆软件有着巨大的商业潜力和商业价值。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336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2958067" y="0"/>
            <a:ext cx="6275866" cy="783485"/>
            <a:chOff x="3784390" y="358805"/>
            <a:chExt cx="4765766" cy="78348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商业价值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Aparajita" panose="020B0604020202020204" pitchFamily="34" charset="0"/>
                </a:rPr>
                <a:t>Commercial     Value</a:t>
              </a: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467BD1E6-65EF-4FCA-86F3-4DE6DAE19187}"/>
              </a:ext>
            </a:extLst>
          </p:cNvPr>
          <p:cNvSpPr/>
          <p:nvPr/>
        </p:nvSpPr>
        <p:spPr>
          <a:xfrm>
            <a:off x="2114734" y="1299531"/>
            <a:ext cx="7613727" cy="337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·Android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平台和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IOS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平台上存在大量娱乐性应用，家长如果想要给孩子购买电子设备用于学习，又不希望面对孩子使用电子设备沉迷游戏的潜在风险，则可以给他们购买办公用的笔记本电脑或是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surface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来进行学习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这一切都基于一个前提：相较于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android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iOS, windows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设备的娱乐性是更低的或是可控的。可以说，对于应试教育阶段的学生，使用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surface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设备进行学习将会是未来发展的可能趋势，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surface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端学习软件支持的空缺隐藏着巨大的商业潜力。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6209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Hexagon 77"/>
          <p:cNvSpPr/>
          <p:nvPr/>
        </p:nvSpPr>
        <p:spPr>
          <a:xfrm rot="5400000">
            <a:off x="1148113" y="2396539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-740364" y="4578642"/>
            <a:ext cx="8900729" cy="2790366"/>
            <a:chOff x="-740364" y="4437124"/>
            <a:chExt cx="8900729" cy="2790366"/>
          </a:xfrm>
        </p:grpSpPr>
        <p:sp>
          <p:nvSpPr>
            <p:cNvPr id="3" name="Google Shape;388;p17"/>
            <p:cNvSpPr/>
            <p:nvPr/>
          </p:nvSpPr>
          <p:spPr>
            <a:xfrm flipH="1">
              <a:off x="771301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" name="Google Shape;389;p17"/>
            <p:cNvSpPr/>
            <p:nvPr/>
          </p:nvSpPr>
          <p:spPr>
            <a:xfrm flipH="1">
              <a:off x="-225656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" name="Google Shape;390;p17"/>
            <p:cNvSpPr/>
            <p:nvPr/>
          </p:nvSpPr>
          <p:spPr>
            <a:xfrm flipH="1">
              <a:off x="1252842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" name="Google Shape;392;p17"/>
            <p:cNvSpPr/>
            <p:nvPr/>
          </p:nvSpPr>
          <p:spPr>
            <a:xfrm flipH="1">
              <a:off x="255884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94;p17"/>
            <p:cNvSpPr/>
            <p:nvPr/>
          </p:nvSpPr>
          <p:spPr>
            <a:xfrm flipH="1">
              <a:off x="-7403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88;p17"/>
            <p:cNvSpPr/>
            <p:nvPr/>
          </p:nvSpPr>
          <p:spPr>
            <a:xfrm flipH="1">
              <a:off x="2764537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389;p17"/>
            <p:cNvSpPr/>
            <p:nvPr/>
          </p:nvSpPr>
          <p:spPr>
            <a:xfrm flipH="1">
              <a:off x="1767580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90;p17"/>
            <p:cNvSpPr/>
            <p:nvPr/>
          </p:nvSpPr>
          <p:spPr>
            <a:xfrm flipH="1">
              <a:off x="4243006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2;p17"/>
            <p:cNvSpPr/>
            <p:nvPr/>
          </p:nvSpPr>
          <p:spPr>
            <a:xfrm flipH="1">
              <a:off x="3246048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394;p17"/>
            <p:cNvSpPr/>
            <p:nvPr/>
          </p:nvSpPr>
          <p:spPr>
            <a:xfrm flipH="1">
              <a:off x="2249800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" name="Google Shape;390;p17"/>
            <p:cNvSpPr/>
            <p:nvPr/>
          </p:nvSpPr>
          <p:spPr>
            <a:xfrm flipH="1">
              <a:off x="7233170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" name="Google Shape;392;p17"/>
            <p:cNvSpPr/>
            <p:nvPr/>
          </p:nvSpPr>
          <p:spPr>
            <a:xfrm flipH="1">
              <a:off x="6236212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" name="Google Shape;394;p17"/>
            <p:cNvSpPr/>
            <p:nvPr/>
          </p:nvSpPr>
          <p:spPr>
            <a:xfrm flipH="1">
              <a:off x="52399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0" name="Google Shape;388;p17"/>
            <p:cNvSpPr/>
            <p:nvPr/>
          </p:nvSpPr>
          <p:spPr>
            <a:xfrm flipH="1">
              <a:off x="4757743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1" name="Google Shape;388;p17"/>
            <p:cNvSpPr/>
            <p:nvPr/>
          </p:nvSpPr>
          <p:spPr>
            <a:xfrm flipH="1">
              <a:off x="6750979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2" name="Google Shape;389;p17"/>
            <p:cNvSpPr/>
            <p:nvPr/>
          </p:nvSpPr>
          <p:spPr>
            <a:xfrm flipH="1">
              <a:off x="5754022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3" name="Google Shape;388;p17"/>
            <p:cNvSpPr/>
            <p:nvPr/>
          </p:nvSpPr>
          <p:spPr>
            <a:xfrm flipH="1">
              <a:off x="2281748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" name="Google Shape;388;p17"/>
            <p:cNvSpPr/>
            <p:nvPr/>
          </p:nvSpPr>
          <p:spPr>
            <a:xfrm flipH="1">
              <a:off x="4274984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5" name="Google Shape;389;p17"/>
            <p:cNvSpPr/>
            <p:nvPr/>
          </p:nvSpPr>
          <p:spPr>
            <a:xfrm flipH="1">
              <a:off x="3278027" y="4437125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6" name="Google Shape;388;p17"/>
            <p:cNvSpPr/>
            <p:nvPr/>
          </p:nvSpPr>
          <p:spPr>
            <a:xfrm flipH="1">
              <a:off x="294286" y="443712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52027" y="-362721"/>
            <a:ext cx="10921109" cy="2790366"/>
            <a:chOff x="1452027" y="-371531"/>
            <a:chExt cx="10921109" cy="2790366"/>
          </a:xfrm>
        </p:grpSpPr>
        <p:sp>
          <p:nvSpPr>
            <p:cNvPr id="37" name="Google Shape;388;p17"/>
            <p:cNvSpPr/>
            <p:nvPr/>
          </p:nvSpPr>
          <p:spPr>
            <a:xfrm rot="10800000" flipH="1">
              <a:off x="9934276" y="4933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8" name="Google Shape;389;p17"/>
            <p:cNvSpPr/>
            <p:nvPr/>
          </p:nvSpPr>
          <p:spPr>
            <a:xfrm rot="10800000" flipH="1">
              <a:off x="10931203" y="4953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9" name="Google Shape;390;p17"/>
            <p:cNvSpPr/>
            <p:nvPr/>
          </p:nvSpPr>
          <p:spPr>
            <a:xfrm rot="10800000" flipH="1">
              <a:off x="9452735" y="-37153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0" name="Google Shape;392;p17"/>
            <p:cNvSpPr/>
            <p:nvPr/>
          </p:nvSpPr>
          <p:spPr>
            <a:xfrm rot="10800000" flipH="1">
              <a:off x="10449663" y="-36952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1" name="Google Shape;394;p17"/>
            <p:cNvSpPr/>
            <p:nvPr/>
          </p:nvSpPr>
          <p:spPr>
            <a:xfrm rot="10800000" flipH="1">
              <a:off x="11445941" y="-36748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2" name="Google Shape;388;p17"/>
            <p:cNvSpPr/>
            <p:nvPr/>
          </p:nvSpPr>
          <p:spPr>
            <a:xfrm rot="10800000" flipH="1">
              <a:off x="7941040" y="4933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3" name="Google Shape;389;p17"/>
            <p:cNvSpPr/>
            <p:nvPr/>
          </p:nvSpPr>
          <p:spPr>
            <a:xfrm rot="10800000" flipH="1">
              <a:off x="8937967" y="4953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4" name="Google Shape;390;p17"/>
            <p:cNvSpPr/>
            <p:nvPr/>
          </p:nvSpPr>
          <p:spPr>
            <a:xfrm rot="10800000" flipH="1">
              <a:off x="6462571" y="-37153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5" name="Google Shape;392;p17"/>
            <p:cNvSpPr/>
            <p:nvPr/>
          </p:nvSpPr>
          <p:spPr>
            <a:xfrm rot="10800000" flipH="1">
              <a:off x="7459499" y="-36952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6" name="Google Shape;394;p17"/>
            <p:cNvSpPr/>
            <p:nvPr/>
          </p:nvSpPr>
          <p:spPr>
            <a:xfrm rot="10800000" flipH="1">
              <a:off x="8455777" y="-36748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7" name="Google Shape;390;p17"/>
            <p:cNvSpPr/>
            <p:nvPr/>
          </p:nvSpPr>
          <p:spPr>
            <a:xfrm rot="10800000" flipH="1">
              <a:off x="3472407" y="-37153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8" name="Google Shape;392;p17"/>
            <p:cNvSpPr/>
            <p:nvPr/>
          </p:nvSpPr>
          <p:spPr>
            <a:xfrm rot="10800000" flipH="1">
              <a:off x="4469335" y="-36952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9" name="Google Shape;394;p17"/>
            <p:cNvSpPr/>
            <p:nvPr/>
          </p:nvSpPr>
          <p:spPr>
            <a:xfrm rot="10800000" flipH="1">
              <a:off x="5465613" y="-36748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0" name="Google Shape;388;p17"/>
            <p:cNvSpPr/>
            <p:nvPr/>
          </p:nvSpPr>
          <p:spPr>
            <a:xfrm rot="10800000" flipH="1">
              <a:off x="5947834" y="4933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1" name="Google Shape;388;p17"/>
            <p:cNvSpPr/>
            <p:nvPr/>
          </p:nvSpPr>
          <p:spPr>
            <a:xfrm rot="10800000" flipH="1">
              <a:off x="3954598" y="4933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2" name="Google Shape;389;p17"/>
            <p:cNvSpPr/>
            <p:nvPr/>
          </p:nvSpPr>
          <p:spPr>
            <a:xfrm rot="10800000" flipH="1">
              <a:off x="4951525" y="4953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3" name="Google Shape;388;p17"/>
            <p:cNvSpPr/>
            <p:nvPr/>
          </p:nvSpPr>
          <p:spPr>
            <a:xfrm rot="10800000" flipH="1">
              <a:off x="8423829" y="136225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5" name="Google Shape;389;p17"/>
            <p:cNvSpPr/>
            <p:nvPr/>
          </p:nvSpPr>
          <p:spPr>
            <a:xfrm rot="10800000" flipH="1">
              <a:off x="7427520" y="136429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6" name="Google Shape;388;p17"/>
            <p:cNvSpPr/>
            <p:nvPr/>
          </p:nvSpPr>
          <p:spPr>
            <a:xfrm rot="10800000" flipH="1">
              <a:off x="10411291" y="136429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8" name="Google Shape;389;p17"/>
            <p:cNvSpPr/>
            <p:nvPr/>
          </p:nvSpPr>
          <p:spPr>
            <a:xfrm rot="10800000" flipH="1">
              <a:off x="3428863" y="135164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0" name="Google Shape;388;p17"/>
            <p:cNvSpPr/>
            <p:nvPr/>
          </p:nvSpPr>
          <p:spPr>
            <a:xfrm rot="10800000" flipH="1">
              <a:off x="1949177" y="49332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1" name="Google Shape;390;p17"/>
            <p:cNvSpPr/>
            <p:nvPr/>
          </p:nvSpPr>
          <p:spPr>
            <a:xfrm rot="10800000" flipH="1">
              <a:off x="1452027" y="-37153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936004" y="2208661"/>
            <a:ext cx="727416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0" b="1" spc="600" dirty="0">
                <a:solidFill>
                  <a:schemeClr val="accent6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L</a:t>
            </a:r>
            <a:r>
              <a:rPr lang="en-US" altLang="zh-CN" sz="8000" b="1" spc="600" dirty="0">
                <a:solidFill>
                  <a:schemeClr val="accent6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et</a:t>
            </a:r>
            <a:r>
              <a:rPr lang="zh-CN" altLang="en-US" sz="8000" b="1" spc="600" dirty="0">
                <a:solidFill>
                  <a:schemeClr val="accent6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‘</a:t>
            </a:r>
            <a:r>
              <a:rPr lang="en-US" altLang="zh-CN" sz="8000" b="1" spc="600" dirty="0">
                <a:solidFill>
                  <a:schemeClr val="accent6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s  Recite</a:t>
            </a:r>
            <a:endParaRPr lang="en-US" sz="8000" b="1" spc="600" dirty="0">
              <a:solidFill>
                <a:schemeClr val="accent6">
                  <a:lumMod val="5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6" name="Google Shape;388;p17"/>
          <p:cNvSpPr/>
          <p:nvPr/>
        </p:nvSpPr>
        <p:spPr>
          <a:xfrm rot="10800000" flipH="1">
            <a:off x="10410669" y="4578985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4" name="TextBox 53"/>
          <p:cNvSpPr txBox="1"/>
          <p:nvPr/>
        </p:nvSpPr>
        <p:spPr>
          <a:xfrm>
            <a:off x="5221340" y="3426989"/>
            <a:ext cx="5394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A3246"/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让遗忘远离自己</a:t>
            </a:r>
            <a:endParaRPr lang="en-US" altLang="zh-CN" sz="4400" b="1" dirty="0">
              <a:solidFill>
                <a:srgbClr val="2A3246"/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ctr"/>
            <a:r>
              <a:rPr lang="en-US" altLang="zh-CN" sz="4000" b="1" dirty="0">
                <a:solidFill>
                  <a:srgbClr val="2A3246"/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             </a:t>
            </a:r>
            <a:r>
              <a:rPr lang="en-US" altLang="zh-CN" sz="3600" b="1" dirty="0">
                <a:solidFill>
                  <a:srgbClr val="2A3246"/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—Our  Slogan</a:t>
            </a:r>
            <a:endParaRPr lang="zh-CN" altLang="en-US" sz="4000" b="1" dirty="0">
              <a:solidFill>
                <a:srgbClr val="2A3246"/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D10B50A1-B4EF-499B-BB36-16AFE8AF6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0019" y="2556972"/>
            <a:ext cx="1628924" cy="16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8038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90246" y="2956001"/>
            <a:ext cx="12372493" cy="2796487"/>
            <a:chOff x="-95959" y="2893177"/>
            <a:chExt cx="12372493" cy="2796487"/>
          </a:xfrm>
          <a:solidFill>
            <a:schemeClr val="bg1">
              <a:lumMod val="95000"/>
              <a:alpha val="60000"/>
            </a:schemeClr>
          </a:solidFill>
        </p:grpSpPr>
        <p:sp>
          <p:nvSpPr>
            <p:cNvPr id="4" name="Google Shape;388;p17"/>
            <p:cNvSpPr/>
            <p:nvPr/>
          </p:nvSpPr>
          <p:spPr>
            <a:xfrm flipH="1">
              <a:off x="900998" y="376415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" name="Google Shape;389;p17"/>
            <p:cNvSpPr/>
            <p:nvPr/>
          </p:nvSpPr>
          <p:spPr>
            <a:xfrm flipH="1">
              <a:off x="-95959" y="376211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" name="Google Shape;390;p17"/>
            <p:cNvSpPr/>
            <p:nvPr/>
          </p:nvSpPr>
          <p:spPr>
            <a:xfrm flipH="1">
              <a:off x="1382539" y="462903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" name="Google Shape;392;p17"/>
            <p:cNvSpPr/>
            <p:nvPr/>
          </p:nvSpPr>
          <p:spPr>
            <a:xfrm flipH="1">
              <a:off x="385581" y="462699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8;p17"/>
            <p:cNvSpPr/>
            <p:nvPr/>
          </p:nvSpPr>
          <p:spPr>
            <a:xfrm flipH="1">
              <a:off x="2894234" y="376415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89;p17"/>
            <p:cNvSpPr/>
            <p:nvPr/>
          </p:nvSpPr>
          <p:spPr>
            <a:xfrm flipH="1">
              <a:off x="1897277" y="376211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92;p17"/>
            <p:cNvSpPr/>
            <p:nvPr/>
          </p:nvSpPr>
          <p:spPr>
            <a:xfrm flipH="1">
              <a:off x="3375745" y="462699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94;p17"/>
            <p:cNvSpPr/>
            <p:nvPr/>
          </p:nvSpPr>
          <p:spPr>
            <a:xfrm flipH="1">
              <a:off x="2379497" y="462495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0;p17"/>
            <p:cNvSpPr/>
            <p:nvPr/>
          </p:nvSpPr>
          <p:spPr>
            <a:xfrm flipH="1">
              <a:off x="7362867" y="462903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flipH="1">
              <a:off x="6365909" y="462699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" name="Google Shape;394;p17"/>
            <p:cNvSpPr/>
            <p:nvPr/>
          </p:nvSpPr>
          <p:spPr>
            <a:xfrm flipH="1">
              <a:off x="5369661" y="462495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" name="Google Shape;388;p17"/>
            <p:cNvSpPr/>
            <p:nvPr/>
          </p:nvSpPr>
          <p:spPr>
            <a:xfrm flipH="1">
              <a:off x="4887440" y="376415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8;p17"/>
            <p:cNvSpPr/>
            <p:nvPr/>
          </p:nvSpPr>
          <p:spPr>
            <a:xfrm flipH="1">
              <a:off x="6880676" y="376415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89;p17"/>
            <p:cNvSpPr/>
            <p:nvPr/>
          </p:nvSpPr>
          <p:spPr>
            <a:xfrm flipH="1">
              <a:off x="5883719" y="376211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88;p17"/>
            <p:cNvSpPr/>
            <p:nvPr/>
          </p:nvSpPr>
          <p:spPr>
            <a:xfrm flipH="1">
              <a:off x="2411445" y="289521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89;p17"/>
            <p:cNvSpPr/>
            <p:nvPr/>
          </p:nvSpPr>
          <p:spPr>
            <a:xfrm flipH="1">
              <a:off x="3407724" y="289317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88;p17"/>
            <p:cNvSpPr/>
            <p:nvPr/>
          </p:nvSpPr>
          <p:spPr>
            <a:xfrm flipH="1">
              <a:off x="423983" y="289317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flipH="1">
              <a:off x="6399105" y="2903349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89;p17"/>
            <p:cNvSpPr/>
            <p:nvPr/>
          </p:nvSpPr>
          <p:spPr>
            <a:xfrm flipH="1">
              <a:off x="7395384" y="2901309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388;p17"/>
            <p:cNvSpPr/>
            <p:nvPr/>
          </p:nvSpPr>
          <p:spPr>
            <a:xfrm flipH="1">
              <a:off x="8874562" y="3772282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89;p17"/>
            <p:cNvSpPr/>
            <p:nvPr/>
          </p:nvSpPr>
          <p:spPr>
            <a:xfrm flipH="1">
              <a:off x="7877605" y="377024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88;p17"/>
            <p:cNvSpPr/>
            <p:nvPr/>
          </p:nvSpPr>
          <p:spPr>
            <a:xfrm flipH="1">
              <a:off x="10867798" y="3772282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389;p17"/>
            <p:cNvSpPr/>
            <p:nvPr/>
          </p:nvSpPr>
          <p:spPr>
            <a:xfrm flipH="1">
              <a:off x="9870841" y="377024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" name="Google Shape;392;p17"/>
            <p:cNvSpPr/>
            <p:nvPr/>
          </p:nvSpPr>
          <p:spPr>
            <a:xfrm flipH="1">
              <a:off x="11349309" y="463512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" name="Google Shape;394;p17"/>
            <p:cNvSpPr/>
            <p:nvPr/>
          </p:nvSpPr>
          <p:spPr>
            <a:xfrm flipH="1">
              <a:off x="10353061" y="463308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" name="Google Shape;388;p17"/>
            <p:cNvSpPr/>
            <p:nvPr/>
          </p:nvSpPr>
          <p:spPr>
            <a:xfrm flipH="1">
              <a:off x="10385009" y="290335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0" name="Google Shape;388;p17"/>
            <p:cNvSpPr/>
            <p:nvPr/>
          </p:nvSpPr>
          <p:spPr>
            <a:xfrm flipH="1">
              <a:off x="8397547" y="2901309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1" name="Google Shape;388;p17"/>
            <p:cNvSpPr/>
            <p:nvPr/>
          </p:nvSpPr>
          <p:spPr>
            <a:xfrm flipH="1">
              <a:off x="4401643" y="2901309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807029" y="3621819"/>
            <a:ext cx="8577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Thank You</a:t>
            </a:r>
          </a:p>
        </p:txBody>
      </p:sp>
      <p:sp>
        <p:nvSpPr>
          <p:cNvPr id="34" name="Hexagon 33"/>
          <p:cNvSpPr/>
          <p:nvPr/>
        </p:nvSpPr>
        <p:spPr>
          <a:xfrm rot="5400000">
            <a:off x="4821190" y="-343477"/>
            <a:ext cx="2549620" cy="18288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aphic 35" descr="Programmer"/>
          <p:cNvGrpSpPr/>
          <p:nvPr/>
        </p:nvGrpSpPr>
        <p:grpSpPr>
          <a:xfrm>
            <a:off x="5638800" y="391563"/>
            <a:ext cx="914400" cy="914400"/>
            <a:chOff x="5638800" y="1364941"/>
            <a:chExt cx="914400" cy="914400"/>
          </a:xfrm>
          <a:solidFill>
            <a:schemeClr val="accent1"/>
          </a:solidFill>
        </p:grpSpPr>
        <p:sp>
          <p:nvSpPr>
            <p:cNvPr id="38" name="Freeform 37"/>
            <p:cNvSpPr/>
            <p:nvPr/>
          </p:nvSpPr>
          <p:spPr>
            <a:xfrm>
              <a:off x="5943600" y="1498291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790901" y="1803186"/>
              <a:ext cx="610000" cy="356139"/>
            </a:xfrm>
            <a:custGeom>
              <a:avLst/>
              <a:gdLst>
                <a:gd name="connsiteX0" fmla="*/ 581323 w 610000"/>
                <a:gd name="connsiteY0" fmla="*/ 113348 h 356139"/>
                <a:gd name="connsiteX1" fmla="*/ 553701 w 610000"/>
                <a:gd name="connsiteY1" fmla="*/ 62294 h 356139"/>
                <a:gd name="connsiteX2" fmla="*/ 419398 w 610000"/>
                <a:gd name="connsiteY2" fmla="*/ 3334 h 356139"/>
                <a:gd name="connsiteX3" fmla="*/ 402539 w 610000"/>
                <a:gd name="connsiteY3" fmla="*/ 0 h 356139"/>
                <a:gd name="connsiteX4" fmla="*/ 208705 w 610000"/>
                <a:gd name="connsiteY4" fmla="*/ 0 h 356139"/>
                <a:gd name="connsiteX5" fmla="*/ 191560 w 610000"/>
                <a:gd name="connsiteY5" fmla="*/ 3143 h 356139"/>
                <a:gd name="connsiteX6" fmla="*/ 56496 w 610000"/>
                <a:gd name="connsiteY6" fmla="*/ 62294 h 356139"/>
                <a:gd name="connsiteX7" fmla="*/ 28873 w 610000"/>
                <a:gd name="connsiteY7" fmla="*/ 113348 h 356139"/>
                <a:gd name="connsiteX8" fmla="*/ 298 w 610000"/>
                <a:gd name="connsiteY8" fmla="*/ 277082 h 356139"/>
                <a:gd name="connsiteX9" fmla="*/ 15348 w 610000"/>
                <a:gd name="connsiteY9" fmla="*/ 313087 h 356139"/>
                <a:gd name="connsiteX10" fmla="*/ 80594 w 610000"/>
                <a:gd name="connsiteY10" fmla="*/ 356140 h 356139"/>
                <a:gd name="connsiteX11" fmla="*/ 80594 w 610000"/>
                <a:gd name="connsiteY11" fmla="*/ 149924 h 356139"/>
                <a:gd name="connsiteX12" fmla="*/ 123837 w 610000"/>
                <a:gd name="connsiteY12" fmla="*/ 106679 h 356139"/>
                <a:gd name="connsiteX13" fmla="*/ 124123 w 610000"/>
                <a:gd name="connsiteY13" fmla="*/ 106680 h 356139"/>
                <a:gd name="connsiteX14" fmla="*/ 486073 w 610000"/>
                <a:gd name="connsiteY14" fmla="*/ 106680 h 356139"/>
                <a:gd name="connsiteX15" fmla="*/ 529317 w 610000"/>
                <a:gd name="connsiteY15" fmla="*/ 149924 h 356139"/>
                <a:gd name="connsiteX16" fmla="*/ 529317 w 610000"/>
                <a:gd name="connsiteY16" fmla="*/ 350901 h 356139"/>
                <a:gd name="connsiteX17" fmla="*/ 598087 w 610000"/>
                <a:gd name="connsiteY17" fmla="*/ 307753 h 356139"/>
                <a:gd name="connsiteX18" fmla="*/ 609898 w 610000"/>
                <a:gd name="connsiteY18" fmla="*/ 282988 h 35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0000" h="356139">
                  <a:moveTo>
                    <a:pt x="581323" y="113348"/>
                  </a:moveTo>
                  <a:cubicBezTo>
                    <a:pt x="578725" y="93506"/>
                    <a:pt x="568888" y="75324"/>
                    <a:pt x="553701" y="62294"/>
                  </a:cubicBezTo>
                  <a:cubicBezTo>
                    <a:pt x="513007" y="34428"/>
                    <a:pt x="467454" y="14430"/>
                    <a:pt x="419398" y="3334"/>
                  </a:cubicBezTo>
                  <a:cubicBezTo>
                    <a:pt x="413969" y="2096"/>
                    <a:pt x="408254" y="1048"/>
                    <a:pt x="402539" y="0"/>
                  </a:cubicBezTo>
                  <a:cubicBezTo>
                    <a:pt x="343471" y="37849"/>
                    <a:pt x="267774" y="37849"/>
                    <a:pt x="208705" y="0"/>
                  </a:cubicBezTo>
                  <a:lnTo>
                    <a:pt x="191560" y="3143"/>
                  </a:lnTo>
                  <a:cubicBezTo>
                    <a:pt x="143460" y="14910"/>
                    <a:pt x="97763" y="34922"/>
                    <a:pt x="56496" y="62294"/>
                  </a:cubicBezTo>
                  <a:cubicBezTo>
                    <a:pt x="39541" y="73152"/>
                    <a:pt x="32493" y="93345"/>
                    <a:pt x="28873" y="113348"/>
                  </a:cubicBezTo>
                  <a:lnTo>
                    <a:pt x="298" y="277082"/>
                  </a:lnTo>
                  <a:cubicBezTo>
                    <a:pt x="-1412" y="290901"/>
                    <a:pt x="4313" y="304594"/>
                    <a:pt x="15348" y="313087"/>
                  </a:cubicBezTo>
                  <a:lnTo>
                    <a:pt x="80594" y="356140"/>
                  </a:lnTo>
                  <a:lnTo>
                    <a:pt x="80594" y="149924"/>
                  </a:lnTo>
                  <a:cubicBezTo>
                    <a:pt x="80593" y="126041"/>
                    <a:pt x="99954" y="106680"/>
                    <a:pt x="123837" y="106679"/>
                  </a:cubicBezTo>
                  <a:cubicBezTo>
                    <a:pt x="123932" y="106679"/>
                    <a:pt x="124028" y="106679"/>
                    <a:pt x="124123" y="106680"/>
                  </a:cubicBezTo>
                  <a:lnTo>
                    <a:pt x="486073" y="106680"/>
                  </a:lnTo>
                  <a:cubicBezTo>
                    <a:pt x="509956" y="106680"/>
                    <a:pt x="529317" y="126041"/>
                    <a:pt x="529317" y="149924"/>
                  </a:cubicBezTo>
                  <a:lnTo>
                    <a:pt x="529317" y="350901"/>
                  </a:lnTo>
                  <a:lnTo>
                    <a:pt x="598087" y="307753"/>
                  </a:lnTo>
                  <a:cubicBezTo>
                    <a:pt x="606229" y="302255"/>
                    <a:pt x="610751" y="292775"/>
                    <a:pt x="609898" y="282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5817965" y="1928914"/>
              <a:ext cx="556069" cy="297848"/>
            </a:xfrm>
            <a:custGeom>
              <a:avLst/>
              <a:gdLst>
                <a:gd name="connsiteX0" fmla="*/ 483489 w 556069"/>
                <a:gd name="connsiteY0" fmla="*/ 261558 h 297848"/>
                <a:gd name="connsiteX1" fmla="*/ 483489 w 556069"/>
                <a:gd name="connsiteY1" fmla="*/ 24195 h 297848"/>
                <a:gd name="connsiteX2" fmla="*/ 459297 w 556069"/>
                <a:gd name="connsiteY2" fmla="*/ 0 h 297848"/>
                <a:gd name="connsiteX3" fmla="*/ 459010 w 556069"/>
                <a:gd name="connsiteY3" fmla="*/ 2 h 297848"/>
                <a:gd name="connsiteX4" fmla="*/ 97060 w 556069"/>
                <a:gd name="connsiteY4" fmla="*/ 2 h 297848"/>
                <a:gd name="connsiteX5" fmla="*/ 72866 w 556069"/>
                <a:gd name="connsiteY5" fmla="*/ 24195 h 297848"/>
                <a:gd name="connsiteX6" fmla="*/ 72866 w 556069"/>
                <a:gd name="connsiteY6" fmla="*/ 261558 h 297848"/>
                <a:gd name="connsiteX7" fmla="*/ 0 w 556069"/>
                <a:gd name="connsiteY7" fmla="*/ 261558 h 297848"/>
                <a:gd name="connsiteX8" fmla="*/ 0 w 556069"/>
                <a:gd name="connsiteY8" fmla="*/ 273655 h 297848"/>
                <a:gd name="connsiteX9" fmla="*/ 24194 w 556069"/>
                <a:gd name="connsiteY9" fmla="*/ 297849 h 297848"/>
                <a:gd name="connsiteX10" fmla="*/ 531876 w 556069"/>
                <a:gd name="connsiteY10" fmla="*/ 297849 h 297848"/>
                <a:gd name="connsiteX11" fmla="*/ 556070 w 556069"/>
                <a:gd name="connsiteY11" fmla="*/ 273655 h 297848"/>
                <a:gd name="connsiteX12" fmla="*/ 556070 w 556069"/>
                <a:gd name="connsiteY12" fmla="*/ 261558 h 297848"/>
                <a:gd name="connsiteX13" fmla="*/ 228695 w 556069"/>
                <a:gd name="connsiteY13" fmla="*/ 182025 h 297848"/>
                <a:gd name="connsiteX14" fmla="*/ 215265 w 556069"/>
                <a:gd name="connsiteY14" fmla="*/ 195455 h 297848"/>
                <a:gd name="connsiteX15" fmla="*/ 161830 w 556069"/>
                <a:gd name="connsiteY15" fmla="*/ 142020 h 297848"/>
                <a:gd name="connsiteX16" fmla="*/ 215265 w 556069"/>
                <a:gd name="connsiteY16" fmla="*/ 88584 h 297848"/>
                <a:gd name="connsiteX17" fmla="*/ 228695 w 556069"/>
                <a:gd name="connsiteY17" fmla="*/ 102015 h 297848"/>
                <a:gd name="connsiteX18" fmla="*/ 188786 w 556069"/>
                <a:gd name="connsiteY18" fmla="*/ 142020 h 297848"/>
                <a:gd name="connsiteX19" fmla="*/ 264224 w 556069"/>
                <a:gd name="connsiteY19" fmla="*/ 202122 h 297848"/>
                <a:gd name="connsiteX20" fmla="*/ 246602 w 556069"/>
                <a:gd name="connsiteY20" fmla="*/ 194788 h 297848"/>
                <a:gd name="connsiteX21" fmla="*/ 291275 w 556069"/>
                <a:gd name="connsiteY21" fmla="*/ 86965 h 297848"/>
                <a:gd name="connsiteX22" fmla="*/ 308801 w 556069"/>
                <a:gd name="connsiteY22" fmla="*/ 94299 h 297848"/>
                <a:gd name="connsiteX23" fmla="*/ 340424 w 556069"/>
                <a:gd name="connsiteY23" fmla="*/ 195455 h 297848"/>
                <a:gd name="connsiteX24" fmla="*/ 326993 w 556069"/>
                <a:gd name="connsiteY24" fmla="*/ 182025 h 297848"/>
                <a:gd name="connsiteX25" fmla="*/ 366903 w 556069"/>
                <a:gd name="connsiteY25" fmla="*/ 142020 h 297848"/>
                <a:gd name="connsiteX26" fmla="*/ 326993 w 556069"/>
                <a:gd name="connsiteY26" fmla="*/ 102015 h 297848"/>
                <a:gd name="connsiteX27" fmla="*/ 340424 w 556069"/>
                <a:gd name="connsiteY27" fmla="*/ 88584 h 297848"/>
                <a:gd name="connsiteX28" fmla="*/ 393859 w 556069"/>
                <a:gd name="connsiteY28" fmla="*/ 142020 h 29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6069" h="297848">
                  <a:moveTo>
                    <a:pt x="483489" y="261558"/>
                  </a:moveTo>
                  <a:lnTo>
                    <a:pt x="483489" y="24195"/>
                  </a:lnTo>
                  <a:cubicBezTo>
                    <a:pt x="483490" y="10834"/>
                    <a:pt x="472659" y="1"/>
                    <a:pt x="459297" y="0"/>
                  </a:cubicBezTo>
                  <a:cubicBezTo>
                    <a:pt x="459201" y="0"/>
                    <a:pt x="459106" y="1"/>
                    <a:pt x="459010" y="2"/>
                  </a:cubicBezTo>
                  <a:lnTo>
                    <a:pt x="97060" y="2"/>
                  </a:lnTo>
                  <a:cubicBezTo>
                    <a:pt x="83698" y="2"/>
                    <a:pt x="72866" y="10834"/>
                    <a:pt x="72866" y="24195"/>
                  </a:cubicBezTo>
                  <a:lnTo>
                    <a:pt x="72866" y="261558"/>
                  </a:lnTo>
                  <a:lnTo>
                    <a:pt x="0" y="261558"/>
                  </a:lnTo>
                  <a:lnTo>
                    <a:pt x="0" y="273655"/>
                  </a:lnTo>
                  <a:cubicBezTo>
                    <a:pt x="52" y="286995"/>
                    <a:pt x="10854" y="297796"/>
                    <a:pt x="24194" y="297849"/>
                  </a:cubicBezTo>
                  <a:lnTo>
                    <a:pt x="531876" y="297849"/>
                  </a:lnTo>
                  <a:cubicBezTo>
                    <a:pt x="545216" y="297796"/>
                    <a:pt x="556017" y="286995"/>
                    <a:pt x="556070" y="273655"/>
                  </a:cubicBezTo>
                  <a:lnTo>
                    <a:pt x="556070" y="261558"/>
                  </a:lnTo>
                  <a:close/>
                  <a:moveTo>
                    <a:pt x="228695" y="182025"/>
                  </a:moveTo>
                  <a:lnTo>
                    <a:pt x="215265" y="195455"/>
                  </a:lnTo>
                  <a:lnTo>
                    <a:pt x="161830" y="142020"/>
                  </a:lnTo>
                  <a:lnTo>
                    <a:pt x="215265" y="88584"/>
                  </a:lnTo>
                  <a:lnTo>
                    <a:pt x="228695" y="102015"/>
                  </a:lnTo>
                  <a:lnTo>
                    <a:pt x="188786" y="142020"/>
                  </a:lnTo>
                  <a:close/>
                  <a:moveTo>
                    <a:pt x="264224" y="202122"/>
                  </a:moveTo>
                  <a:lnTo>
                    <a:pt x="246602" y="194788"/>
                  </a:lnTo>
                  <a:lnTo>
                    <a:pt x="291275" y="86965"/>
                  </a:lnTo>
                  <a:lnTo>
                    <a:pt x="308801" y="94299"/>
                  </a:lnTo>
                  <a:close/>
                  <a:moveTo>
                    <a:pt x="340424" y="195455"/>
                  </a:moveTo>
                  <a:lnTo>
                    <a:pt x="326993" y="182025"/>
                  </a:lnTo>
                  <a:lnTo>
                    <a:pt x="366903" y="142020"/>
                  </a:lnTo>
                  <a:lnTo>
                    <a:pt x="326993" y="102015"/>
                  </a:lnTo>
                  <a:lnTo>
                    <a:pt x="340424" y="88584"/>
                  </a:lnTo>
                  <a:lnTo>
                    <a:pt x="393859" y="142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2202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New picture"/>
          <p:cNvPicPr/>
          <p:nvPr/>
        </p:nvPicPr>
        <p:blipFill>
          <a:blip r:embed="rId2"/>
          <a:srcRect t="13770" b="13770"/>
          <a:stretch>
            <a:fillRect/>
          </a:stretch>
        </p:blipFill>
        <p:spPr>
          <a:xfrm>
            <a:off x="8905515" y="1810554"/>
            <a:ext cx="3088318" cy="2982866"/>
          </a:xfrm>
          <a:prstGeom prst="rect">
            <a:avLst/>
          </a:prstGeom>
          <a:ln>
            <a:noFill/>
          </a:ln>
        </p:spPr>
      </p:pic>
      <p:sp>
        <p:nvSpPr>
          <p:cNvPr id="34" name="Hexagon 33"/>
          <p:cNvSpPr/>
          <p:nvPr/>
        </p:nvSpPr>
        <p:spPr>
          <a:xfrm rot="5400000">
            <a:off x="10376522" y="546806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/>
          <p:cNvSpPr/>
          <p:nvPr/>
        </p:nvSpPr>
        <p:spPr>
          <a:xfrm rot="5400000">
            <a:off x="9318339" y="5452455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/>
          <p:cNvSpPr/>
          <p:nvPr/>
        </p:nvSpPr>
        <p:spPr>
          <a:xfrm rot="5400000">
            <a:off x="10376522" y="196109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/>
          <p:cNvSpPr/>
          <p:nvPr/>
        </p:nvSpPr>
        <p:spPr>
          <a:xfrm rot="5400000">
            <a:off x="10833722" y="283195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/>
          <p:cNvSpPr/>
          <p:nvPr/>
        </p:nvSpPr>
        <p:spPr>
          <a:xfrm rot="5400000">
            <a:off x="9333715" y="196109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200488" y="2563409"/>
            <a:ext cx="379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当前单词背记软件存在以下痛点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92205" y="2891362"/>
            <a:ext cx="6169370" cy="263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单词背记规划智能化低，缺乏长期有效的背记规划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单词背记方式灵活度低，无法有效迎合用户需求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单词释义单调不够全面，音标、发音仅有英式发音或仅有美式发音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缺少图表或图表内容逻辑混乱、关联度低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单词数量限制，想要获得较好的使用体验需要进行付费购买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·Windows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平台存在空白，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Surface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用户处于移动端尴尬地带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55" name="Hexagon 54"/>
          <p:cNvSpPr/>
          <p:nvPr/>
        </p:nvSpPr>
        <p:spPr>
          <a:xfrm rot="5400000">
            <a:off x="904953" y="264372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/>
          <p:cNvSpPr/>
          <p:nvPr/>
        </p:nvSpPr>
        <p:spPr>
          <a:xfrm rot="5400000">
            <a:off x="904953" y="4922103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Graphic 61" descr="Lock"/>
          <p:cNvSpPr/>
          <p:nvPr/>
        </p:nvSpPr>
        <p:spPr>
          <a:xfrm>
            <a:off x="1277805" y="2891362"/>
            <a:ext cx="315000" cy="410625"/>
          </a:xfrm>
          <a:custGeom>
            <a:avLst/>
            <a:gdLst>
              <a:gd name="connsiteX0" fmla="*/ 168750 w 315000"/>
              <a:gd name="connsiteY0" fmla="*/ 324562 h 410625"/>
              <a:gd name="connsiteX1" fmla="*/ 168750 w 315000"/>
              <a:gd name="connsiteY1" fmla="*/ 354375 h 410625"/>
              <a:gd name="connsiteX2" fmla="*/ 146250 w 315000"/>
              <a:gd name="connsiteY2" fmla="*/ 354375 h 410625"/>
              <a:gd name="connsiteX3" fmla="*/ 146250 w 315000"/>
              <a:gd name="connsiteY3" fmla="*/ 324562 h 410625"/>
              <a:gd name="connsiteX4" fmla="*/ 123750 w 315000"/>
              <a:gd name="connsiteY4" fmla="*/ 292500 h 410625"/>
              <a:gd name="connsiteX5" fmla="*/ 157500 w 315000"/>
              <a:gd name="connsiteY5" fmla="*/ 258750 h 410625"/>
              <a:gd name="connsiteX6" fmla="*/ 191250 w 315000"/>
              <a:gd name="connsiteY6" fmla="*/ 292500 h 410625"/>
              <a:gd name="connsiteX7" fmla="*/ 168750 w 315000"/>
              <a:gd name="connsiteY7" fmla="*/ 324562 h 410625"/>
              <a:gd name="connsiteX8" fmla="*/ 73125 w 315000"/>
              <a:gd name="connsiteY8" fmla="*/ 118125 h 410625"/>
              <a:gd name="connsiteX9" fmla="*/ 157500 w 315000"/>
              <a:gd name="connsiteY9" fmla="*/ 33750 h 410625"/>
              <a:gd name="connsiteX10" fmla="*/ 241875 w 315000"/>
              <a:gd name="connsiteY10" fmla="*/ 118125 h 410625"/>
              <a:gd name="connsiteX11" fmla="*/ 241875 w 315000"/>
              <a:gd name="connsiteY11" fmla="*/ 180562 h 410625"/>
              <a:gd name="connsiteX12" fmla="*/ 157500 w 315000"/>
              <a:gd name="connsiteY12" fmla="*/ 174375 h 410625"/>
              <a:gd name="connsiteX13" fmla="*/ 73125 w 315000"/>
              <a:gd name="connsiteY13" fmla="*/ 180562 h 410625"/>
              <a:gd name="connsiteX14" fmla="*/ 73125 w 315000"/>
              <a:gd name="connsiteY14" fmla="*/ 118125 h 410625"/>
              <a:gd name="connsiteX15" fmla="*/ 275625 w 315000"/>
              <a:gd name="connsiteY15" fmla="*/ 182813 h 410625"/>
              <a:gd name="connsiteX16" fmla="*/ 275625 w 315000"/>
              <a:gd name="connsiteY16" fmla="*/ 118125 h 410625"/>
              <a:gd name="connsiteX17" fmla="*/ 157500 w 315000"/>
              <a:gd name="connsiteY17" fmla="*/ 0 h 410625"/>
              <a:gd name="connsiteX18" fmla="*/ 39375 w 315000"/>
              <a:gd name="connsiteY18" fmla="*/ 118125 h 410625"/>
              <a:gd name="connsiteX19" fmla="*/ 39375 w 315000"/>
              <a:gd name="connsiteY19" fmla="*/ 182813 h 410625"/>
              <a:gd name="connsiteX20" fmla="*/ 0 w 315000"/>
              <a:gd name="connsiteY20" fmla="*/ 185625 h 410625"/>
              <a:gd name="connsiteX21" fmla="*/ 0 w 315000"/>
              <a:gd name="connsiteY21" fmla="*/ 399375 h 410625"/>
              <a:gd name="connsiteX22" fmla="*/ 157500 w 315000"/>
              <a:gd name="connsiteY22" fmla="*/ 410625 h 410625"/>
              <a:gd name="connsiteX23" fmla="*/ 315000 w 315000"/>
              <a:gd name="connsiteY23" fmla="*/ 399375 h 410625"/>
              <a:gd name="connsiteX24" fmla="*/ 315000 w 315000"/>
              <a:gd name="connsiteY24" fmla="*/ 185625 h 410625"/>
              <a:gd name="connsiteX25" fmla="*/ 275625 w 315000"/>
              <a:gd name="connsiteY25" fmla="*/ 182813 h 41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5000" h="410625">
                <a:moveTo>
                  <a:pt x="168750" y="324562"/>
                </a:moveTo>
                <a:lnTo>
                  <a:pt x="168750" y="354375"/>
                </a:lnTo>
                <a:lnTo>
                  <a:pt x="146250" y="354375"/>
                </a:lnTo>
                <a:lnTo>
                  <a:pt x="146250" y="324562"/>
                </a:lnTo>
                <a:cubicBezTo>
                  <a:pt x="133313" y="320063"/>
                  <a:pt x="123750" y="307687"/>
                  <a:pt x="123750" y="292500"/>
                </a:cubicBezTo>
                <a:cubicBezTo>
                  <a:pt x="123750" y="273938"/>
                  <a:pt x="138938" y="258750"/>
                  <a:pt x="157500" y="258750"/>
                </a:cubicBezTo>
                <a:cubicBezTo>
                  <a:pt x="176063" y="258750"/>
                  <a:pt x="191250" y="273938"/>
                  <a:pt x="191250" y="292500"/>
                </a:cubicBezTo>
                <a:cubicBezTo>
                  <a:pt x="191250" y="307125"/>
                  <a:pt x="181688" y="319500"/>
                  <a:pt x="168750" y="324562"/>
                </a:cubicBezTo>
                <a:close/>
                <a:moveTo>
                  <a:pt x="73125" y="118125"/>
                </a:moveTo>
                <a:cubicBezTo>
                  <a:pt x="73125" y="71438"/>
                  <a:pt x="110813" y="33750"/>
                  <a:pt x="157500" y="33750"/>
                </a:cubicBezTo>
                <a:cubicBezTo>
                  <a:pt x="204188" y="33750"/>
                  <a:pt x="241875" y="71438"/>
                  <a:pt x="241875" y="118125"/>
                </a:cubicBezTo>
                <a:lnTo>
                  <a:pt x="241875" y="180562"/>
                </a:lnTo>
                <a:lnTo>
                  <a:pt x="157500" y="174375"/>
                </a:lnTo>
                <a:lnTo>
                  <a:pt x="73125" y="180562"/>
                </a:lnTo>
                <a:lnTo>
                  <a:pt x="73125" y="118125"/>
                </a:lnTo>
                <a:close/>
                <a:moveTo>
                  <a:pt x="275625" y="182813"/>
                </a:moveTo>
                <a:lnTo>
                  <a:pt x="275625" y="118125"/>
                </a:lnTo>
                <a:cubicBezTo>
                  <a:pt x="275625" y="52875"/>
                  <a:pt x="222750" y="0"/>
                  <a:pt x="157500" y="0"/>
                </a:cubicBezTo>
                <a:cubicBezTo>
                  <a:pt x="92250" y="0"/>
                  <a:pt x="39375" y="52875"/>
                  <a:pt x="39375" y="118125"/>
                </a:cubicBezTo>
                <a:lnTo>
                  <a:pt x="39375" y="182813"/>
                </a:lnTo>
                <a:lnTo>
                  <a:pt x="0" y="185625"/>
                </a:lnTo>
                <a:lnTo>
                  <a:pt x="0" y="399375"/>
                </a:lnTo>
                <a:lnTo>
                  <a:pt x="157500" y="410625"/>
                </a:lnTo>
                <a:lnTo>
                  <a:pt x="315000" y="399375"/>
                </a:lnTo>
                <a:lnTo>
                  <a:pt x="315000" y="185625"/>
                </a:lnTo>
                <a:lnTo>
                  <a:pt x="275625" y="18281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216131" y="5165986"/>
            <a:ext cx="427500" cy="427500"/>
          </a:xfrm>
          <a:custGeom>
            <a:avLst/>
            <a:gdLst>
              <a:gd name="connsiteX0" fmla="*/ 315000 w 427500"/>
              <a:gd name="connsiteY0" fmla="*/ 388125 h 427500"/>
              <a:gd name="connsiteX1" fmla="*/ 337500 w 427500"/>
              <a:gd name="connsiteY1" fmla="*/ 388125 h 427500"/>
              <a:gd name="connsiteX2" fmla="*/ 337500 w 427500"/>
              <a:gd name="connsiteY2" fmla="*/ 427500 h 427500"/>
              <a:gd name="connsiteX3" fmla="*/ 315000 w 427500"/>
              <a:gd name="connsiteY3" fmla="*/ 427500 h 427500"/>
              <a:gd name="connsiteX4" fmla="*/ 270000 w 427500"/>
              <a:gd name="connsiteY4" fmla="*/ 388125 h 427500"/>
              <a:gd name="connsiteX5" fmla="*/ 292500 w 427500"/>
              <a:gd name="connsiteY5" fmla="*/ 388125 h 427500"/>
              <a:gd name="connsiteX6" fmla="*/ 292500 w 427500"/>
              <a:gd name="connsiteY6" fmla="*/ 427500 h 427500"/>
              <a:gd name="connsiteX7" fmla="*/ 270000 w 427500"/>
              <a:gd name="connsiteY7" fmla="*/ 427500 h 427500"/>
              <a:gd name="connsiteX8" fmla="*/ 225000 w 427500"/>
              <a:gd name="connsiteY8" fmla="*/ 388125 h 427500"/>
              <a:gd name="connsiteX9" fmla="*/ 247500 w 427500"/>
              <a:gd name="connsiteY9" fmla="*/ 388125 h 427500"/>
              <a:gd name="connsiteX10" fmla="*/ 247500 w 427500"/>
              <a:gd name="connsiteY10" fmla="*/ 427500 h 427500"/>
              <a:gd name="connsiteX11" fmla="*/ 225000 w 427500"/>
              <a:gd name="connsiteY11" fmla="*/ 427500 h 427500"/>
              <a:gd name="connsiteX12" fmla="*/ 180000 w 427500"/>
              <a:gd name="connsiteY12" fmla="*/ 388125 h 427500"/>
              <a:gd name="connsiteX13" fmla="*/ 202500 w 427500"/>
              <a:gd name="connsiteY13" fmla="*/ 388125 h 427500"/>
              <a:gd name="connsiteX14" fmla="*/ 202500 w 427500"/>
              <a:gd name="connsiteY14" fmla="*/ 427500 h 427500"/>
              <a:gd name="connsiteX15" fmla="*/ 180000 w 427500"/>
              <a:gd name="connsiteY15" fmla="*/ 427500 h 427500"/>
              <a:gd name="connsiteX16" fmla="*/ 135000 w 427500"/>
              <a:gd name="connsiteY16" fmla="*/ 388125 h 427500"/>
              <a:gd name="connsiteX17" fmla="*/ 157500 w 427500"/>
              <a:gd name="connsiteY17" fmla="*/ 388125 h 427500"/>
              <a:gd name="connsiteX18" fmla="*/ 157500 w 427500"/>
              <a:gd name="connsiteY18" fmla="*/ 427500 h 427500"/>
              <a:gd name="connsiteX19" fmla="*/ 135000 w 427500"/>
              <a:gd name="connsiteY19" fmla="*/ 427500 h 427500"/>
              <a:gd name="connsiteX20" fmla="*/ 90000 w 427500"/>
              <a:gd name="connsiteY20" fmla="*/ 388125 h 427500"/>
              <a:gd name="connsiteX21" fmla="*/ 112500 w 427500"/>
              <a:gd name="connsiteY21" fmla="*/ 388125 h 427500"/>
              <a:gd name="connsiteX22" fmla="*/ 112500 w 427500"/>
              <a:gd name="connsiteY22" fmla="*/ 427500 h 427500"/>
              <a:gd name="connsiteX23" fmla="*/ 90000 w 427500"/>
              <a:gd name="connsiteY23" fmla="*/ 427500 h 427500"/>
              <a:gd name="connsiteX24" fmla="*/ 388125 w 427500"/>
              <a:gd name="connsiteY24" fmla="*/ 315000 h 427500"/>
              <a:gd name="connsiteX25" fmla="*/ 427500 w 427500"/>
              <a:gd name="connsiteY25" fmla="*/ 315000 h 427500"/>
              <a:gd name="connsiteX26" fmla="*/ 427500 w 427500"/>
              <a:gd name="connsiteY26" fmla="*/ 337500 h 427500"/>
              <a:gd name="connsiteX27" fmla="*/ 388125 w 427500"/>
              <a:gd name="connsiteY27" fmla="*/ 337500 h 427500"/>
              <a:gd name="connsiteX28" fmla="*/ 0 w 427500"/>
              <a:gd name="connsiteY28" fmla="*/ 315000 h 427500"/>
              <a:gd name="connsiteX29" fmla="*/ 39375 w 427500"/>
              <a:gd name="connsiteY29" fmla="*/ 315000 h 427500"/>
              <a:gd name="connsiteX30" fmla="*/ 39375 w 427500"/>
              <a:gd name="connsiteY30" fmla="*/ 337500 h 427500"/>
              <a:gd name="connsiteX31" fmla="*/ 0 w 427500"/>
              <a:gd name="connsiteY31" fmla="*/ 337500 h 427500"/>
              <a:gd name="connsiteX32" fmla="*/ 388125 w 427500"/>
              <a:gd name="connsiteY32" fmla="*/ 270000 h 427500"/>
              <a:gd name="connsiteX33" fmla="*/ 427500 w 427500"/>
              <a:gd name="connsiteY33" fmla="*/ 270000 h 427500"/>
              <a:gd name="connsiteX34" fmla="*/ 427500 w 427500"/>
              <a:gd name="connsiteY34" fmla="*/ 292500 h 427500"/>
              <a:gd name="connsiteX35" fmla="*/ 388125 w 427500"/>
              <a:gd name="connsiteY35" fmla="*/ 292500 h 427500"/>
              <a:gd name="connsiteX36" fmla="*/ 0 w 427500"/>
              <a:gd name="connsiteY36" fmla="*/ 270000 h 427500"/>
              <a:gd name="connsiteX37" fmla="*/ 39375 w 427500"/>
              <a:gd name="connsiteY37" fmla="*/ 270000 h 427500"/>
              <a:gd name="connsiteX38" fmla="*/ 39375 w 427500"/>
              <a:gd name="connsiteY38" fmla="*/ 292500 h 427500"/>
              <a:gd name="connsiteX39" fmla="*/ 0 w 427500"/>
              <a:gd name="connsiteY39" fmla="*/ 292500 h 427500"/>
              <a:gd name="connsiteX40" fmla="*/ 388125 w 427500"/>
              <a:gd name="connsiteY40" fmla="*/ 225000 h 427500"/>
              <a:gd name="connsiteX41" fmla="*/ 427500 w 427500"/>
              <a:gd name="connsiteY41" fmla="*/ 225000 h 427500"/>
              <a:gd name="connsiteX42" fmla="*/ 427500 w 427500"/>
              <a:gd name="connsiteY42" fmla="*/ 247500 h 427500"/>
              <a:gd name="connsiteX43" fmla="*/ 388125 w 427500"/>
              <a:gd name="connsiteY43" fmla="*/ 247500 h 427500"/>
              <a:gd name="connsiteX44" fmla="*/ 0 w 427500"/>
              <a:gd name="connsiteY44" fmla="*/ 225000 h 427500"/>
              <a:gd name="connsiteX45" fmla="*/ 39375 w 427500"/>
              <a:gd name="connsiteY45" fmla="*/ 225000 h 427500"/>
              <a:gd name="connsiteX46" fmla="*/ 39375 w 427500"/>
              <a:gd name="connsiteY46" fmla="*/ 247500 h 427500"/>
              <a:gd name="connsiteX47" fmla="*/ 0 w 427500"/>
              <a:gd name="connsiteY47" fmla="*/ 247500 h 427500"/>
              <a:gd name="connsiteX48" fmla="*/ 388125 w 427500"/>
              <a:gd name="connsiteY48" fmla="*/ 180000 h 427500"/>
              <a:gd name="connsiteX49" fmla="*/ 427500 w 427500"/>
              <a:gd name="connsiteY49" fmla="*/ 180000 h 427500"/>
              <a:gd name="connsiteX50" fmla="*/ 427500 w 427500"/>
              <a:gd name="connsiteY50" fmla="*/ 202500 h 427500"/>
              <a:gd name="connsiteX51" fmla="*/ 388125 w 427500"/>
              <a:gd name="connsiteY51" fmla="*/ 202500 h 427500"/>
              <a:gd name="connsiteX52" fmla="*/ 0 w 427500"/>
              <a:gd name="connsiteY52" fmla="*/ 180000 h 427500"/>
              <a:gd name="connsiteX53" fmla="*/ 39375 w 427500"/>
              <a:gd name="connsiteY53" fmla="*/ 180000 h 427500"/>
              <a:gd name="connsiteX54" fmla="*/ 39375 w 427500"/>
              <a:gd name="connsiteY54" fmla="*/ 202500 h 427500"/>
              <a:gd name="connsiteX55" fmla="*/ 0 w 427500"/>
              <a:gd name="connsiteY55" fmla="*/ 202500 h 427500"/>
              <a:gd name="connsiteX56" fmla="*/ 140625 w 427500"/>
              <a:gd name="connsiteY56" fmla="*/ 140625 h 427500"/>
              <a:gd name="connsiteX57" fmla="*/ 286875 w 427500"/>
              <a:gd name="connsiteY57" fmla="*/ 140625 h 427500"/>
              <a:gd name="connsiteX58" fmla="*/ 286875 w 427500"/>
              <a:gd name="connsiteY58" fmla="*/ 286875 h 427500"/>
              <a:gd name="connsiteX59" fmla="*/ 140625 w 427500"/>
              <a:gd name="connsiteY59" fmla="*/ 286875 h 427500"/>
              <a:gd name="connsiteX60" fmla="*/ 388125 w 427500"/>
              <a:gd name="connsiteY60" fmla="*/ 135000 h 427500"/>
              <a:gd name="connsiteX61" fmla="*/ 427500 w 427500"/>
              <a:gd name="connsiteY61" fmla="*/ 135000 h 427500"/>
              <a:gd name="connsiteX62" fmla="*/ 427500 w 427500"/>
              <a:gd name="connsiteY62" fmla="*/ 157500 h 427500"/>
              <a:gd name="connsiteX63" fmla="*/ 388125 w 427500"/>
              <a:gd name="connsiteY63" fmla="*/ 157500 h 427500"/>
              <a:gd name="connsiteX64" fmla="*/ 0 w 427500"/>
              <a:gd name="connsiteY64" fmla="*/ 135000 h 427500"/>
              <a:gd name="connsiteX65" fmla="*/ 39375 w 427500"/>
              <a:gd name="connsiteY65" fmla="*/ 135000 h 427500"/>
              <a:gd name="connsiteX66" fmla="*/ 39375 w 427500"/>
              <a:gd name="connsiteY66" fmla="*/ 157500 h 427500"/>
              <a:gd name="connsiteX67" fmla="*/ 0 w 427500"/>
              <a:gd name="connsiteY67" fmla="*/ 157500 h 427500"/>
              <a:gd name="connsiteX68" fmla="*/ 118125 w 427500"/>
              <a:gd name="connsiteY68" fmla="*/ 118125 h 427500"/>
              <a:gd name="connsiteX69" fmla="*/ 118125 w 427500"/>
              <a:gd name="connsiteY69" fmla="*/ 309375 h 427500"/>
              <a:gd name="connsiteX70" fmla="*/ 309375 w 427500"/>
              <a:gd name="connsiteY70" fmla="*/ 309375 h 427500"/>
              <a:gd name="connsiteX71" fmla="*/ 309375 w 427500"/>
              <a:gd name="connsiteY71" fmla="*/ 118125 h 427500"/>
              <a:gd name="connsiteX72" fmla="*/ 388125 w 427500"/>
              <a:gd name="connsiteY72" fmla="*/ 90000 h 427500"/>
              <a:gd name="connsiteX73" fmla="*/ 427500 w 427500"/>
              <a:gd name="connsiteY73" fmla="*/ 90000 h 427500"/>
              <a:gd name="connsiteX74" fmla="*/ 427500 w 427500"/>
              <a:gd name="connsiteY74" fmla="*/ 112500 h 427500"/>
              <a:gd name="connsiteX75" fmla="*/ 388125 w 427500"/>
              <a:gd name="connsiteY75" fmla="*/ 112500 h 427500"/>
              <a:gd name="connsiteX76" fmla="*/ 0 w 427500"/>
              <a:gd name="connsiteY76" fmla="*/ 90000 h 427500"/>
              <a:gd name="connsiteX77" fmla="*/ 39375 w 427500"/>
              <a:gd name="connsiteY77" fmla="*/ 90000 h 427500"/>
              <a:gd name="connsiteX78" fmla="*/ 39375 w 427500"/>
              <a:gd name="connsiteY78" fmla="*/ 112500 h 427500"/>
              <a:gd name="connsiteX79" fmla="*/ 0 w 427500"/>
              <a:gd name="connsiteY79" fmla="*/ 112500 h 427500"/>
              <a:gd name="connsiteX80" fmla="*/ 84375 w 427500"/>
              <a:gd name="connsiteY80" fmla="*/ 61875 h 427500"/>
              <a:gd name="connsiteX81" fmla="*/ 343125 w 427500"/>
              <a:gd name="connsiteY81" fmla="*/ 61875 h 427500"/>
              <a:gd name="connsiteX82" fmla="*/ 365625 w 427500"/>
              <a:gd name="connsiteY82" fmla="*/ 84375 h 427500"/>
              <a:gd name="connsiteX83" fmla="*/ 365625 w 427500"/>
              <a:gd name="connsiteY83" fmla="*/ 343125 h 427500"/>
              <a:gd name="connsiteX84" fmla="*/ 343125 w 427500"/>
              <a:gd name="connsiteY84" fmla="*/ 365625 h 427500"/>
              <a:gd name="connsiteX85" fmla="*/ 84375 w 427500"/>
              <a:gd name="connsiteY85" fmla="*/ 365625 h 427500"/>
              <a:gd name="connsiteX86" fmla="*/ 61875 w 427500"/>
              <a:gd name="connsiteY86" fmla="*/ 343125 h 427500"/>
              <a:gd name="connsiteX87" fmla="*/ 61875 w 427500"/>
              <a:gd name="connsiteY87" fmla="*/ 84375 h 427500"/>
              <a:gd name="connsiteX88" fmla="*/ 84375 w 427500"/>
              <a:gd name="connsiteY88" fmla="*/ 61875 h 427500"/>
              <a:gd name="connsiteX89" fmla="*/ 315000 w 427500"/>
              <a:gd name="connsiteY89" fmla="*/ 0 h 427500"/>
              <a:gd name="connsiteX90" fmla="*/ 337500 w 427500"/>
              <a:gd name="connsiteY90" fmla="*/ 0 h 427500"/>
              <a:gd name="connsiteX91" fmla="*/ 337500 w 427500"/>
              <a:gd name="connsiteY91" fmla="*/ 39375 h 427500"/>
              <a:gd name="connsiteX92" fmla="*/ 315000 w 427500"/>
              <a:gd name="connsiteY92" fmla="*/ 39375 h 427500"/>
              <a:gd name="connsiteX93" fmla="*/ 270000 w 427500"/>
              <a:gd name="connsiteY93" fmla="*/ 0 h 427500"/>
              <a:gd name="connsiteX94" fmla="*/ 292500 w 427500"/>
              <a:gd name="connsiteY94" fmla="*/ 0 h 427500"/>
              <a:gd name="connsiteX95" fmla="*/ 292500 w 427500"/>
              <a:gd name="connsiteY95" fmla="*/ 39375 h 427500"/>
              <a:gd name="connsiteX96" fmla="*/ 270000 w 427500"/>
              <a:gd name="connsiteY96" fmla="*/ 39375 h 427500"/>
              <a:gd name="connsiteX97" fmla="*/ 225000 w 427500"/>
              <a:gd name="connsiteY97" fmla="*/ 0 h 427500"/>
              <a:gd name="connsiteX98" fmla="*/ 247500 w 427500"/>
              <a:gd name="connsiteY98" fmla="*/ 0 h 427500"/>
              <a:gd name="connsiteX99" fmla="*/ 247500 w 427500"/>
              <a:gd name="connsiteY99" fmla="*/ 39375 h 427500"/>
              <a:gd name="connsiteX100" fmla="*/ 225000 w 427500"/>
              <a:gd name="connsiteY100" fmla="*/ 39375 h 427500"/>
              <a:gd name="connsiteX101" fmla="*/ 180000 w 427500"/>
              <a:gd name="connsiteY101" fmla="*/ 0 h 427500"/>
              <a:gd name="connsiteX102" fmla="*/ 202500 w 427500"/>
              <a:gd name="connsiteY102" fmla="*/ 0 h 427500"/>
              <a:gd name="connsiteX103" fmla="*/ 202500 w 427500"/>
              <a:gd name="connsiteY103" fmla="*/ 39375 h 427500"/>
              <a:gd name="connsiteX104" fmla="*/ 180000 w 427500"/>
              <a:gd name="connsiteY104" fmla="*/ 39375 h 427500"/>
              <a:gd name="connsiteX105" fmla="*/ 135000 w 427500"/>
              <a:gd name="connsiteY105" fmla="*/ 0 h 427500"/>
              <a:gd name="connsiteX106" fmla="*/ 157500 w 427500"/>
              <a:gd name="connsiteY106" fmla="*/ 0 h 427500"/>
              <a:gd name="connsiteX107" fmla="*/ 157500 w 427500"/>
              <a:gd name="connsiteY107" fmla="*/ 39375 h 427500"/>
              <a:gd name="connsiteX108" fmla="*/ 135000 w 427500"/>
              <a:gd name="connsiteY108" fmla="*/ 39375 h 427500"/>
              <a:gd name="connsiteX109" fmla="*/ 90000 w 427500"/>
              <a:gd name="connsiteY109" fmla="*/ 0 h 427500"/>
              <a:gd name="connsiteX110" fmla="*/ 112500 w 427500"/>
              <a:gd name="connsiteY110" fmla="*/ 0 h 427500"/>
              <a:gd name="connsiteX111" fmla="*/ 112500 w 427500"/>
              <a:gd name="connsiteY111" fmla="*/ 39375 h 427500"/>
              <a:gd name="connsiteX112" fmla="*/ 90000 w 427500"/>
              <a:gd name="connsiteY112" fmla="*/ 39375 h 4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27500" h="427500">
                <a:moveTo>
                  <a:pt x="315000" y="388125"/>
                </a:moveTo>
                <a:lnTo>
                  <a:pt x="337500" y="388125"/>
                </a:lnTo>
                <a:lnTo>
                  <a:pt x="337500" y="427500"/>
                </a:lnTo>
                <a:lnTo>
                  <a:pt x="315000" y="427500"/>
                </a:lnTo>
                <a:close/>
                <a:moveTo>
                  <a:pt x="270000" y="388125"/>
                </a:moveTo>
                <a:lnTo>
                  <a:pt x="292500" y="388125"/>
                </a:lnTo>
                <a:lnTo>
                  <a:pt x="292500" y="427500"/>
                </a:lnTo>
                <a:lnTo>
                  <a:pt x="270000" y="427500"/>
                </a:lnTo>
                <a:close/>
                <a:moveTo>
                  <a:pt x="225000" y="388125"/>
                </a:moveTo>
                <a:lnTo>
                  <a:pt x="247500" y="388125"/>
                </a:lnTo>
                <a:lnTo>
                  <a:pt x="247500" y="427500"/>
                </a:lnTo>
                <a:lnTo>
                  <a:pt x="225000" y="427500"/>
                </a:lnTo>
                <a:close/>
                <a:moveTo>
                  <a:pt x="180000" y="388125"/>
                </a:moveTo>
                <a:lnTo>
                  <a:pt x="202500" y="388125"/>
                </a:lnTo>
                <a:lnTo>
                  <a:pt x="202500" y="427500"/>
                </a:lnTo>
                <a:lnTo>
                  <a:pt x="180000" y="427500"/>
                </a:lnTo>
                <a:close/>
                <a:moveTo>
                  <a:pt x="135000" y="388125"/>
                </a:moveTo>
                <a:lnTo>
                  <a:pt x="157500" y="388125"/>
                </a:lnTo>
                <a:lnTo>
                  <a:pt x="157500" y="427500"/>
                </a:lnTo>
                <a:lnTo>
                  <a:pt x="135000" y="427500"/>
                </a:lnTo>
                <a:close/>
                <a:moveTo>
                  <a:pt x="90000" y="388125"/>
                </a:moveTo>
                <a:lnTo>
                  <a:pt x="112500" y="388125"/>
                </a:lnTo>
                <a:lnTo>
                  <a:pt x="112500" y="427500"/>
                </a:lnTo>
                <a:lnTo>
                  <a:pt x="90000" y="427500"/>
                </a:lnTo>
                <a:close/>
                <a:moveTo>
                  <a:pt x="388125" y="315000"/>
                </a:moveTo>
                <a:lnTo>
                  <a:pt x="427500" y="315000"/>
                </a:lnTo>
                <a:lnTo>
                  <a:pt x="427500" y="337500"/>
                </a:lnTo>
                <a:lnTo>
                  <a:pt x="388125" y="337500"/>
                </a:lnTo>
                <a:close/>
                <a:moveTo>
                  <a:pt x="0" y="315000"/>
                </a:moveTo>
                <a:lnTo>
                  <a:pt x="39375" y="315000"/>
                </a:lnTo>
                <a:lnTo>
                  <a:pt x="39375" y="337500"/>
                </a:lnTo>
                <a:lnTo>
                  <a:pt x="0" y="337500"/>
                </a:lnTo>
                <a:close/>
                <a:moveTo>
                  <a:pt x="388125" y="270000"/>
                </a:moveTo>
                <a:lnTo>
                  <a:pt x="427500" y="270000"/>
                </a:lnTo>
                <a:lnTo>
                  <a:pt x="427500" y="292500"/>
                </a:lnTo>
                <a:lnTo>
                  <a:pt x="388125" y="292500"/>
                </a:lnTo>
                <a:close/>
                <a:moveTo>
                  <a:pt x="0" y="270000"/>
                </a:moveTo>
                <a:lnTo>
                  <a:pt x="39375" y="270000"/>
                </a:lnTo>
                <a:lnTo>
                  <a:pt x="39375" y="292500"/>
                </a:lnTo>
                <a:lnTo>
                  <a:pt x="0" y="292500"/>
                </a:lnTo>
                <a:close/>
                <a:moveTo>
                  <a:pt x="388125" y="225000"/>
                </a:moveTo>
                <a:lnTo>
                  <a:pt x="427500" y="225000"/>
                </a:lnTo>
                <a:lnTo>
                  <a:pt x="427500" y="247500"/>
                </a:lnTo>
                <a:lnTo>
                  <a:pt x="388125" y="247500"/>
                </a:lnTo>
                <a:close/>
                <a:moveTo>
                  <a:pt x="0" y="225000"/>
                </a:moveTo>
                <a:lnTo>
                  <a:pt x="39375" y="225000"/>
                </a:lnTo>
                <a:lnTo>
                  <a:pt x="39375" y="247500"/>
                </a:lnTo>
                <a:lnTo>
                  <a:pt x="0" y="247500"/>
                </a:lnTo>
                <a:close/>
                <a:moveTo>
                  <a:pt x="388125" y="180000"/>
                </a:moveTo>
                <a:lnTo>
                  <a:pt x="427500" y="180000"/>
                </a:lnTo>
                <a:lnTo>
                  <a:pt x="427500" y="202500"/>
                </a:lnTo>
                <a:lnTo>
                  <a:pt x="388125" y="202500"/>
                </a:lnTo>
                <a:close/>
                <a:moveTo>
                  <a:pt x="0" y="180000"/>
                </a:moveTo>
                <a:lnTo>
                  <a:pt x="39375" y="180000"/>
                </a:lnTo>
                <a:lnTo>
                  <a:pt x="39375" y="202500"/>
                </a:lnTo>
                <a:lnTo>
                  <a:pt x="0" y="202500"/>
                </a:lnTo>
                <a:close/>
                <a:moveTo>
                  <a:pt x="140625" y="140625"/>
                </a:moveTo>
                <a:lnTo>
                  <a:pt x="286875" y="140625"/>
                </a:lnTo>
                <a:lnTo>
                  <a:pt x="286875" y="286875"/>
                </a:lnTo>
                <a:lnTo>
                  <a:pt x="140625" y="286875"/>
                </a:lnTo>
                <a:close/>
                <a:moveTo>
                  <a:pt x="388125" y="135000"/>
                </a:moveTo>
                <a:lnTo>
                  <a:pt x="427500" y="135000"/>
                </a:lnTo>
                <a:lnTo>
                  <a:pt x="427500" y="157500"/>
                </a:lnTo>
                <a:lnTo>
                  <a:pt x="388125" y="157500"/>
                </a:lnTo>
                <a:close/>
                <a:moveTo>
                  <a:pt x="0" y="135000"/>
                </a:moveTo>
                <a:lnTo>
                  <a:pt x="39375" y="135000"/>
                </a:lnTo>
                <a:lnTo>
                  <a:pt x="39375" y="157500"/>
                </a:lnTo>
                <a:lnTo>
                  <a:pt x="0" y="157500"/>
                </a:lnTo>
                <a:close/>
                <a:moveTo>
                  <a:pt x="118125" y="118125"/>
                </a:moveTo>
                <a:lnTo>
                  <a:pt x="118125" y="309375"/>
                </a:lnTo>
                <a:lnTo>
                  <a:pt x="309375" y="309375"/>
                </a:lnTo>
                <a:lnTo>
                  <a:pt x="309375" y="118125"/>
                </a:lnTo>
                <a:close/>
                <a:moveTo>
                  <a:pt x="388125" y="90000"/>
                </a:moveTo>
                <a:lnTo>
                  <a:pt x="427500" y="90000"/>
                </a:lnTo>
                <a:lnTo>
                  <a:pt x="427500" y="112500"/>
                </a:lnTo>
                <a:lnTo>
                  <a:pt x="388125" y="112500"/>
                </a:lnTo>
                <a:close/>
                <a:moveTo>
                  <a:pt x="0" y="90000"/>
                </a:moveTo>
                <a:lnTo>
                  <a:pt x="39375" y="90000"/>
                </a:lnTo>
                <a:lnTo>
                  <a:pt x="39375" y="112500"/>
                </a:lnTo>
                <a:lnTo>
                  <a:pt x="0" y="112500"/>
                </a:lnTo>
                <a:close/>
                <a:moveTo>
                  <a:pt x="84375" y="61875"/>
                </a:moveTo>
                <a:lnTo>
                  <a:pt x="343125" y="61875"/>
                </a:lnTo>
                <a:cubicBezTo>
                  <a:pt x="355551" y="61875"/>
                  <a:pt x="365625" y="71949"/>
                  <a:pt x="365625" y="84375"/>
                </a:cubicBezTo>
                <a:lnTo>
                  <a:pt x="365625" y="343125"/>
                </a:lnTo>
                <a:cubicBezTo>
                  <a:pt x="365625" y="355551"/>
                  <a:pt x="355551" y="365625"/>
                  <a:pt x="343125" y="365625"/>
                </a:cubicBezTo>
                <a:lnTo>
                  <a:pt x="84375" y="365625"/>
                </a:lnTo>
                <a:cubicBezTo>
                  <a:pt x="71949" y="365625"/>
                  <a:pt x="61875" y="355551"/>
                  <a:pt x="61875" y="343125"/>
                </a:cubicBezTo>
                <a:lnTo>
                  <a:pt x="61875" y="84375"/>
                </a:lnTo>
                <a:cubicBezTo>
                  <a:pt x="61875" y="71949"/>
                  <a:pt x="71949" y="61875"/>
                  <a:pt x="84375" y="61875"/>
                </a:cubicBezTo>
                <a:close/>
                <a:moveTo>
                  <a:pt x="315000" y="0"/>
                </a:moveTo>
                <a:lnTo>
                  <a:pt x="337500" y="0"/>
                </a:lnTo>
                <a:lnTo>
                  <a:pt x="337500" y="39375"/>
                </a:lnTo>
                <a:lnTo>
                  <a:pt x="315000" y="39375"/>
                </a:lnTo>
                <a:close/>
                <a:moveTo>
                  <a:pt x="270000" y="0"/>
                </a:moveTo>
                <a:lnTo>
                  <a:pt x="292500" y="0"/>
                </a:lnTo>
                <a:lnTo>
                  <a:pt x="292500" y="39375"/>
                </a:lnTo>
                <a:lnTo>
                  <a:pt x="270000" y="39375"/>
                </a:lnTo>
                <a:close/>
                <a:moveTo>
                  <a:pt x="225000" y="0"/>
                </a:moveTo>
                <a:lnTo>
                  <a:pt x="247500" y="0"/>
                </a:lnTo>
                <a:lnTo>
                  <a:pt x="247500" y="39375"/>
                </a:lnTo>
                <a:lnTo>
                  <a:pt x="225000" y="39375"/>
                </a:lnTo>
                <a:close/>
                <a:moveTo>
                  <a:pt x="180000" y="0"/>
                </a:moveTo>
                <a:lnTo>
                  <a:pt x="202500" y="0"/>
                </a:lnTo>
                <a:lnTo>
                  <a:pt x="202500" y="39375"/>
                </a:lnTo>
                <a:lnTo>
                  <a:pt x="180000" y="39375"/>
                </a:lnTo>
                <a:close/>
                <a:moveTo>
                  <a:pt x="135000" y="0"/>
                </a:moveTo>
                <a:lnTo>
                  <a:pt x="157500" y="0"/>
                </a:lnTo>
                <a:lnTo>
                  <a:pt x="157500" y="39375"/>
                </a:lnTo>
                <a:lnTo>
                  <a:pt x="135000" y="39375"/>
                </a:lnTo>
                <a:close/>
                <a:moveTo>
                  <a:pt x="90000" y="0"/>
                </a:moveTo>
                <a:lnTo>
                  <a:pt x="112500" y="0"/>
                </a:lnTo>
                <a:lnTo>
                  <a:pt x="112500" y="39375"/>
                </a:lnTo>
                <a:lnTo>
                  <a:pt x="90000" y="39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9880B239-C5B9-4DC1-93FA-FF5B3E7B6426}"/>
              </a:ext>
            </a:extLst>
          </p:cNvPr>
          <p:cNvSpPr txBox="1"/>
          <p:nvPr/>
        </p:nvSpPr>
        <p:spPr>
          <a:xfrm>
            <a:off x="2789172" y="504637"/>
            <a:ext cx="42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项目背景概述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18" name="Rectangle 39">
            <a:extLst>
              <a:ext uri="{FF2B5EF4-FFF2-40B4-BE49-F238E27FC236}">
                <a16:creationId xmlns:a16="http://schemas.microsoft.com/office/drawing/2014/main" id="{F0364826-9815-446C-A3D6-B37279639A58}"/>
              </a:ext>
            </a:extLst>
          </p:cNvPr>
          <p:cNvSpPr/>
          <p:nvPr/>
        </p:nvSpPr>
        <p:spPr>
          <a:xfrm>
            <a:off x="2808362" y="971669"/>
            <a:ext cx="3678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Project Brief</a:t>
            </a:r>
          </a:p>
        </p:txBody>
      </p:sp>
      <p:sp>
        <p:nvSpPr>
          <p:cNvPr id="19" name="TextBox 48">
            <a:extLst>
              <a:ext uri="{FF2B5EF4-FFF2-40B4-BE49-F238E27FC236}">
                <a16:creationId xmlns:a16="http://schemas.microsoft.com/office/drawing/2014/main" id="{2BD8A1D1-C9E7-4A82-99F8-552E4DFAE4A2}"/>
              </a:ext>
            </a:extLst>
          </p:cNvPr>
          <p:cNvSpPr txBox="1"/>
          <p:nvPr/>
        </p:nvSpPr>
        <p:spPr>
          <a:xfrm>
            <a:off x="2393246" y="1509034"/>
            <a:ext cx="553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Times New Roman" panose="02020603050405020304" pitchFamily="18" charset="0"/>
              </a:rPr>
              <a:t>英语已逐渐成为</a:t>
            </a:r>
            <a:r>
              <a:rPr lang="zh-CN" altLang="en-US" sz="1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Times New Roman" panose="02020603050405020304" pitchFamily="18" charset="0"/>
              </a:rPr>
              <a:t>不可或缺</a:t>
            </a:r>
            <a:r>
              <a:rPr lang="zh-CN" altLang="zh-CN" sz="1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Times New Roman" panose="02020603050405020304" pitchFamily="18" charset="0"/>
              </a:rPr>
              <a:t>的一项语言技能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800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5" grpId="0" animBg="1"/>
      <p:bldP spid="58" grpId="0" animBg="1"/>
      <p:bldP spid="65" grpId="0" animBg="1"/>
      <p:bldP spid="93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New picture"/>
          <p:cNvPicPr/>
          <p:nvPr/>
        </p:nvPicPr>
        <p:blipFill>
          <a:blip r:embed="rId2"/>
          <a:srcRect t="13770" b="13770"/>
          <a:stretch>
            <a:fillRect/>
          </a:stretch>
        </p:blipFill>
        <p:spPr>
          <a:xfrm>
            <a:off x="8905515" y="1810554"/>
            <a:ext cx="3088318" cy="2982866"/>
          </a:xfrm>
          <a:prstGeom prst="rect">
            <a:avLst/>
          </a:prstGeom>
          <a:ln>
            <a:noFill/>
          </a:ln>
        </p:spPr>
      </p:pic>
      <p:sp>
        <p:nvSpPr>
          <p:cNvPr id="34" name="Hexagon 33"/>
          <p:cNvSpPr/>
          <p:nvPr/>
        </p:nvSpPr>
        <p:spPr>
          <a:xfrm rot="5400000">
            <a:off x="10376522" y="546806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/>
          <p:cNvSpPr/>
          <p:nvPr/>
        </p:nvSpPr>
        <p:spPr>
          <a:xfrm rot="5400000">
            <a:off x="9318339" y="5452455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/>
          <p:cNvSpPr/>
          <p:nvPr/>
        </p:nvSpPr>
        <p:spPr>
          <a:xfrm rot="5400000">
            <a:off x="10376522" y="196109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/>
          <p:cNvSpPr/>
          <p:nvPr/>
        </p:nvSpPr>
        <p:spPr>
          <a:xfrm rot="5400000">
            <a:off x="10833722" y="283195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/>
          <p:cNvSpPr/>
          <p:nvPr/>
        </p:nvSpPr>
        <p:spPr>
          <a:xfrm rot="5400000">
            <a:off x="9333715" y="196109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/>
          <p:cNvSpPr/>
          <p:nvPr/>
        </p:nvSpPr>
        <p:spPr>
          <a:xfrm rot="5400000">
            <a:off x="904953" y="264372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/>
          <p:cNvSpPr/>
          <p:nvPr/>
        </p:nvSpPr>
        <p:spPr>
          <a:xfrm rot="5400000">
            <a:off x="904953" y="4922103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Graphic 61" descr="Lock"/>
          <p:cNvSpPr/>
          <p:nvPr/>
        </p:nvSpPr>
        <p:spPr>
          <a:xfrm>
            <a:off x="1277805" y="2891362"/>
            <a:ext cx="315000" cy="410625"/>
          </a:xfrm>
          <a:custGeom>
            <a:avLst/>
            <a:gdLst>
              <a:gd name="connsiteX0" fmla="*/ 168750 w 315000"/>
              <a:gd name="connsiteY0" fmla="*/ 324562 h 410625"/>
              <a:gd name="connsiteX1" fmla="*/ 168750 w 315000"/>
              <a:gd name="connsiteY1" fmla="*/ 354375 h 410625"/>
              <a:gd name="connsiteX2" fmla="*/ 146250 w 315000"/>
              <a:gd name="connsiteY2" fmla="*/ 354375 h 410625"/>
              <a:gd name="connsiteX3" fmla="*/ 146250 w 315000"/>
              <a:gd name="connsiteY3" fmla="*/ 324562 h 410625"/>
              <a:gd name="connsiteX4" fmla="*/ 123750 w 315000"/>
              <a:gd name="connsiteY4" fmla="*/ 292500 h 410625"/>
              <a:gd name="connsiteX5" fmla="*/ 157500 w 315000"/>
              <a:gd name="connsiteY5" fmla="*/ 258750 h 410625"/>
              <a:gd name="connsiteX6" fmla="*/ 191250 w 315000"/>
              <a:gd name="connsiteY6" fmla="*/ 292500 h 410625"/>
              <a:gd name="connsiteX7" fmla="*/ 168750 w 315000"/>
              <a:gd name="connsiteY7" fmla="*/ 324562 h 410625"/>
              <a:gd name="connsiteX8" fmla="*/ 73125 w 315000"/>
              <a:gd name="connsiteY8" fmla="*/ 118125 h 410625"/>
              <a:gd name="connsiteX9" fmla="*/ 157500 w 315000"/>
              <a:gd name="connsiteY9" fmla="*/ 33750 h 410625"/>
              <a:gd name="connsiteX10" fmla="*/ 241875 w 315000"/>
              <a:gd name="connsiteY10" fmla="*/ 118125 h 410625"/>
              <a:gd name="connsiteX11" fmla="*/ 241875 w 315000"/>
              <a:gd name="connsiteY11" fmla="*/ 180562 h 410625"/>
              <a:gd name="connsiteX12" fmla="*/ 157500 w 315000"/>
              <a:gd name="connsiteY12" fmla="*/ 174375 h 410625"/>
              <a:gd name="connsiteX13" fmla="*/ 73125 w 315000"/>
              <a:gd name="connsiteY13" fmla="*/ 180562 h 410625"/>
              <a:gd name="connsiteX14" fmla="*/ 73125 w 315000"/>
              <a:gd name="connsiteY14" fmla="*/ 118125 h 410625"/>
              <a:gd name="connsiteX15" fmla="*/ 275625 w 315000"/>
              <a:gd name="connsiteY15" fmla="*/ 182813 h 410625"/>
              <a:gd name="connsiteX16" fmla="*/ 275625 w 315000"/>
              <a:gd name="connsiteY16" fmla="*/ 118125 h 410625"/>
              <a:gd name="connsiteX17" fmla="*/ 157500 w 315000"/>
              <a:gd name="connsiteY17" fmla="*/ 0 h 410625"/>
              <a:gd name="connsiteX18" fmla="*/ 39375 w 315000"/>
              <a:gd name="connsiteY18" fmla="*/ 118125 h 410625"/>
              <a:gd name="connsiteX19" fmla="*/ 39375 w 315000"/>
              <a:gd name="connsiteY19" fmla="*/ 182813 h 410625"/>
              <a:gd name="connsiteX20" fmla="*/ 0 w 315000"/>
              <a:gd name="connsiteY20" fmla="*/ 185625 h 410625"/>
              <a:gd name="connsiteX21" fmla="*/ 0 w 315000"/>
              <a:gd name="connsiteY21" fmla="*/ 399375 h 410625"/>
              <a:gd name="connsiteX22" fmla="*/ 157500 w 315000"/>
              <a:gd name="connsiteY22" fmla="*/ 410625 h 410625"/>
              <a:gd name="connsiteX23" fmla="*/ 315000 w 315000"/>
              <a:gd name="connsiteY23" fmla="*/ 399375 h 410625"/>
              <a:gd name="connsiteX24" fmla="*/ 315000 w 315000"/>
              <a:gd name="connsiteY24" fmla="*/ 185625 h 410625"/>
              <a:gd name="connsiteX25" fmla="*/ 275625 w 315000"/>
              <a:gd name="connsiteY25" fmla="*/ 182813 h 41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5000" h="410625">
                <a:moveTo>
                  <a:pt x="168750" y="324562"/>
                </a:moveTo>
                <a:lnTo>
                  <a:pt x="168750" y="354375"/>
                </a:lnTo>
                <a:lnTo>
                  <a:pt x="146250" y="354375"/>
                </a:lnTo>
                <a:lnTo>
                  <a:pt x="146250" y="324562"/>
                </a:lnTo>
                <a:cubicBezTo>
                  <a:pt x="133313" y="320063"/>
                  <a:pt x="123750" y="307687"/>
                  <a:pt x="123750" y="292500"/>
                </a:cubicBezTo>
                <a:cubicBezTo>
                  <a:pt x="123750" y="273938"/>
                  <a:pt x="138938" y="258750"/>
                  <a:pt x="157500" y="258750"/>
                </a:cubicBezTo>
                <a:cubicBezTo>
                  <a:pt x="176063" y="258750"/>
                  <a:pt x="191250" y="273938"/>
                  <a:pt x="191250" y="292500"/>
                </a:cubicBezTo>
                <a:cubicBezTo>
                  <a:pt x="191250" y="307125"/>
                  <a:pt x="181688" y="319500"/>
                  <a:pt x="168750" y="324562"/>
                </a:cubicBezTo>
                <a:close/>
                <a:moveTo>
                  <a:pt x="73125" y="118125"/>
                </a:moveTo>
                <a:cubicBezTo>
                  <a:pt x="73125" y="71438"/>
                  <a:pt x="110813" y="33750"/>
                  <a:pt x="157500" y="33750"/>
                </a:cubicBezTo>
                <a:cubicBezTo>
                  <a:pt x="204188" y="33750"/>
                  <a:pt x="241875" y="71438"/>
                  <a:pt x="241875" y="118125"/>
                </a:cubicBezTo>
                <a:lnTo>
                  <a:pt x="241875" y="180562"/>
                </a:lnTo>
                <a:lnTo>
                  <a:pt x="157500" y="174375"/>
                </a:lnTo>
                <a:lnTo>
                  <a:pt x="73125" y="180562"/>
                </a:lnTo>
                <a:lnTo>
                  <a:pt x="73125" y="118125"/>
                </a:lnTo>
                <a:close/>
                <a:moveTo>
                  <a:pt x="275625" y="182813"/>
                </a:moveTo>
                <a:lnTo>
                  <a:pt x="275625" y="118125"/>
                </a:lnTo>
                <a:cubicBezTo>
                  <a:pt x="275625" y="52875"/>
                  <a:pt x="222750" y="0"/>
                  <a:pt x="157500" y="0"/>
                </a:cubicBezTo>
                <a:cubicBezTo>
                  <a:pt x="92250" y="0"/>
                  <a:pt x="39375" y="52875"/>
                  <a:pt x="39375" y="118125"/>
                </a:cubicBezTo>
                <a:lnTo>
                  <a:pt x="39375" y="182813"/>
                </a:lnTo>
                <a:lnTo>
                  <a:pt x="0" y="185625"/>
                </a:lnTo>
                <a:lnTo>
                  <a:pt x="0" y="399375"/>
                </a:lnTo>
                <a:lnTo>
                  <a:pt x="157500" y="410625"/>
                </a:lnTo>
                <a:lnTo>
                  <a:pt x="315000" y="399375"/>
                </a:lnTo>
                <a:lnTo>
                  <a:pt x="315000" y="185625"/>
                </a:lnTo>
                <a:lnTo>
                  <a:pt x="275625" y="18281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216131" y="5165986"/>
            <a:ext cx="427500" cy="427500"/>
          </a:xfrm>
          <a:custGeom>
            <a:avLst/>
            <a:gdLst>
              <a:gd name="connsiteX0" fmla="*/ 315000 w 427500"/>
              <a:gd name="connsiteY0" fmla="*/ 388125 h 427500"/>
              <a:gd name="connsiteX1" fmla="*/ 337500 w 427500"/>
              <a:gd name="connsiteY1" fmla="*/ 388125 h 427500"/>
              <a:gd name="connsiteX2" fmla="*/ 337500 w 427500"/>
              <a:gd name="connsiteY2" fmla="*/ 427500 h 427500"/>
              <a:gd name="connsiteX3" fmla="*/ 315000 w 427500"/>
              <a:gd name="connsiteY3" fmla="*/ 427500 h 427500"/>
              <a:gd name="connsiteX4" fmla="*/ 270000 w 427500"/>
              <a:gd name="connsiteY4" fmla="*/ 388125 h 427500"/>
              <a:gd name="connsiteX5" fmla="*/ 292500 w 427500"/>
              <a:gd name="connsiteY5" fmla="*/ 388125 h 427500"/>
              <a:gd name="connsiteX6" fmla="*/ 292500 w 427500"/>
              <a:gd name="connsiteY6" fmla="*/ 427500 h 427500"/>
              <a:gd name="connsiteX7" fmla="*/ 270000 w 427500"/>
              <a:gd name="connsiteY7" fmla="*/ 427500 h 427500"/>
              <a:gd name="connsiteX8" fmla="*/ 225000 w 427500"/>
              <a:gd name="connsiteY8" fmla="*/ 388125 h 427500"/>
              <a:gd name="connsiteX9" fmla="*/ 247500 w 427500"/>
              <a:gd name="connsiteY9" fmla="*/ 388125 h 427500"/>
              <a:gd name="connsiteX10" fmla="*/ 247500 w 427500"/>
              <a:gd name="connsiteY10" fmla="*/ 427500 h 427500"/>
              <a:gd name="connsiteX11" fmla="*/ 225000 w 427500"/>
              <a:gd name="connsiteY11" fmla="*/ 427500 h 427500"/>
              <a:gd name="connsiteX12" fmla="*/ 180000 w 427500"/>
              <a:gd name="connsiteY12" fmla="*/ 388125 h 427500"/>
              <a:gd name="connsiteX13" fmla="*/ 202500 w 427500"/>
              <a:gd name="connsiteY13" fmla="*/ 388125 h 427500"/>
              <a:gd name="connsiteX14" fmla="*/ 202500 w 427500"/>
              <a:gd name="connsiteY14" fmla="*/ 427500 h 427500"/>
              <a:gd name="connsiteX15" fmla="*/ 180000 w 427500"/>
              <a:gd name="connsiteY15" fmla="*/ 427500 h 427500"/>
              <a:gd name="connsiteX16" fmla="*/ 135000 w 427500"/>
              <a:gd name="connsiteY16" fmla="*/ 388125 h 427500"/>
              <a:gd name="connsiteX17" fmla="*/ 157500 w 427500"/>
              <a:gd name="connsiteY17" fmla="*/ 388125 h 427500"/>
              <a:gd name="connsiteX18" fmla="*/ 157500 w 427500"/>
              <a:gd name="connsiteY18" fmla="*/ 427500 h 427500"/>
              <a:gd name="connsiteX19" fmla="*/ 135000 w 427500"/>
              <a:gd name="connsiteY19" fmla="*/ 427500 h 427500"/>
              <a:gd name="connsiteX20" fmla="*/ 90000 w 427500"/>
              <a:gd name="connsiteY20" fmla="*/ 388125 h 427500"/>
              <a:gd name="connsiteX21" fmla="*/ 112500 w 427500"/>
              <a:gd name="connsiteY21" fmla="*/ 388125 h 427500"/>
              <a:gd name="connsiteX22" fmla="*/ 112500 w 427500"/>
              <a:gd name="connsiteY22" fmla="*/ 427500 h 427500"/>
              <a:gd name="connsiteX23" fmla="*/ 90000 w 427500"/>
              <a:gd name="connsiteY23" fmla="*/ 427500 h 427500"/>
              <a:gd name="connsiteX24" fmla="*/ 388125 w 427500"/>
              <a:gd name="connsiteY24" fmla="*/ 315000 h 427500"/>
              <a:gd name="connsiteX25" fmla="*/ 427500 w 427500"/>
              <a:gd name="connsiteY25" fmla="*/ 315000 h 427500"/>
              <a:gd name="connsiteX26" fmla="*/ 427500 w 427500"/>
              <a:gd name="connsiteY26" fmla="*/ 337500 h 427500"/>
              <a:gd name="connsiteX27" fmla="*/ 388125 w 427500"/>
              <a:gd name="connsiteY27" fmla="*/ 337500 h 427500"/>
              <a:gd name="connsiteX28" fmla="*/ 0 w 427500"/>
              <a:gd name="connsiteY28" fmla="*/ 315000 h 427500"/>
              <a:gd name="connsiteX29" fmla="*/ 39375 w 427500"/>
              <a:gd name="connsiteY29" fmla="*/ 315000 h 427500"/>
              <a:gd name="connsiteX30" fmla="*/ 39375 w 427500"/>
              <a:gd name="connsiteY30" fmla="*/ 337500 h 427500"/>
              <a:gd name="connsiteX31" fmla="*/ 0 w 427500"/>
              <a:gd name="connsiteY31" fmla="*/ 337500 h 427500"/>
              <a:gd name="connsiteX32" fmla="*/ 388125 w 427500"/>
              <a:gd name="connsiteY32" fmla="*/ 270000 h 427500"/>
              <a:gd name="connsiteX33" fmla="*/ 427500 w 427500"/>
              <a:gd name="connsiteY33" fmla="*/ 270000 h 427500"/>
              <a:gd name="connsiteX34" fmla="*/ 427500 w 427500"/>
              <a:gd name="connsiteY34" fmla="*/ 292500 h 427500"/>
              <a:gd name="connsiteX35" fmla="*/ 388125 w 427500"/>
              <a:gd name="connsiteY35" fmla="*/ 292500 h 427500"/>
              <a:gd name="connsiteX36" fmla="*/ 0 w 427500"/>
              <a:gd name="connsiteY36" fmla="*/ 270000 h 427500"/>
              <a:gd name="connsiteX37" fmla="*/ 39375 w 427500"/>
              <a:gd name="connsiteY37" fmla="*/ 270000 h 427500"/>
              <a:gd name="connsiteX38" fmla="*/ 39375 w 427500"/>
              <a:gd name="connsiteY38" fmla="*/ 292500 h 427500"/>
              <a:gd name="connsiteX39" fmla="*/ 0 w 427500"/>
              <a:gd name="connsiteY39" fmla="*/ 292500 h 427500"/>
              <a:gd name="connsiteX40" fmla="*/ 388125 w 427500"/>
              <a:gd name="connsiteY40" fmla="*/ 225000 h 427500"/>
              <a:gd name="connsiteX41" fmla="*/ 427500 w 427500"/>
              <a:gd name="connsiteY41" fmla="*/ 225000 h 427500"/>
              <a:gd name="connsiteX42" fmla="*/ 427500 w 427500"/>
              <a:gd name="connsiteY42" fmla="*/ 247500 h 427500"/>
              <a:gd name="connsiteX43" fmla="*/ 388125 w 427500"/>
              <a:gd name="connsiteY43" fmla="*/ 247500 h 427500"/>
              <a:gd name="connsiteX44" fmla="*/ 0 w 427500"/>
              <a:gd name="connsiteY44" fmla="*/ 225000 h 427500"/>
              <a:gd name="connsiteX45" fmla="*/ 39375 w 427500"/>
              <a:gd name="connsiteY45" fmla="*/ 225000 h 427500"/>
              <a:gd name="connsiteX46" fmla="*/ 39375 w 427500"/>
              <a:gd name="connsiteY46" fmla="*/ 247500 h 427500"/>
              <a:gd name="connsiteX47" fmla="*/ 0 w 427500"/>
              <a:gd name="connsiteY47" fmla="*/ 247500 h 427500"/>
              <a:gd name="connsiteX48" fmla="*/ 388125 w 427500"/>
              <a:gd name="connsiteY48" fmla="*/ 180000 h 427500"/>
              <a:gd name="connsiteX49" fmla="*/ 427500 w 427500"/>
              <a:gd name="connsiteY49" fmla="*/ 180000 h 427500"/>
              <a:gd name="connsiteX50" fmla="*/ 427500 w 427500"/>
              <a:gd name="connsiteY50" fmla="*/ 202500 h 427500"/>
              <a:gd name="connsiteX51" fmla="*/ 388125 w 427500"/>
              <a:gd name="connsiteY51" fmla="*/ 202500 h 427500"/>
              <a:gd name="connsiteX52" fmla="*/ 0 w 427500"/>
              <a:gd name="connsiteY52" fmla="*/ 180000 h 427500"/>
              <a:gd name="connsiteX53" fmla="*/ 39375 w 427500"/>
              <a:gd name="connsiteY53" fmla="*/ 180000 h 427500"/>
              <a:gd name="connsiteX54" fmla="*/ 39375 w 427500"/>
              <a:gd name="connsiteY54" fmla="*/ 202500 h 427500"/>
              <a:gd name="connsiteX55" fmla="*/ 0 w 427500"/>
              <a:gd name="connsiteY55" fmla="*/ 202500 h 427500"/>
              <a:gd name="connsiteX56" fmla="*/ 140625 w 427500"/>
              <a:gd name="connsiteY56" fmla="*/ 140625 h 427500"/>
              <a:gd name="connsiteX57" fmla="*/ 286875 w 427500"/>
              <a:gd name="connsiteY57" fmla="*/ 140625 h 427500"/>
              <a:gd name="connsiteX58" fmla="*/ 286875 w 427500"/>
              <a:gd name="connsiteY58" fmla="*/ 286875 h 427500"/>
              <a:gd name="connsiteX59" fmla="*/ 140625 w 427500"/>
              <a:gd name="connsiteY59" fmla="*/ 286875 h 427500"/>
              <a:gd name="connsiteX60" fmla="*/ 388125 w 427500"/>
              <a:gd name="connsiteY60" fmla="*/ 135000 h 427500"/>
              <a:gd name="connsiteX61" fmla="*/ 427500 w 427500"/>
              <a:gd name="connsiteY61" fmla="*/ 135000 h 427500"/>
              <a:gd name="connsiteX62" fmla="*/ 427500 w 427500"/>
              <a:gd name="connsiteY62" fmla="*/ 157500 h 427500"/>
              <a:gd name="connsiteX63" fmla="*/ 388125 w 427500"/>
              <a:gd name="connsiteY63" fmla="*/ 157500 h 427500"/>
              <a:gd name="connsiteX64" fmla="*/ 0 w 427500"/>
              <a:gd name="connsiteY64" fmla="*/ 135000 h 427500"/>
              <a:gd name="connsiteX65" fmla="*/ 39375 w 427500"/>
              <a:gd name="connsiteY65" fmla="*/ 135000 h 427500"/>
              <a:gd name="connsiteX66" fmla="*/ 39375 w 427500"/>
              <a:gd name="connsiteY66" fmla="*/ 157500 h 427500"/>
              <a:gd name="connsiteX67" fmla="*/ 0 w 427500"/>
              <a:gd name="connsiteY67" fmla="*/ 157500 h 427500"/>
              <a:gd name="connsiteX68" fmla="*/ 118125 w 427500"/>
              <a:gd name="connsiteY68" fmla="*/ 118125 h 427500"/>
              <a:gd name="connsiteX69" fmla="*/ 118125 w 427500"/>
              <a:gd name="connsiteY69" fmla="*/ 309375 h 427500"/>
              <a:gd name="connsiteX70" fmla="*/ 309375 w 427500"/>
              <a:gd name="connsiteY70" fmla="*/ 309375 h 427500"/>
              <a:gd name="connsiteX71" fmla="*/ 309375 w 427500"/>
              <a:gd name="connsiteY71" fmla="*/ 118125 h 427500"/>
              <a:gd name="connsiteX72" fmla="*/ 388125 w 427500"/>
              <a:gd name="connsiteY72" fmla="*/ 90000 h 427500"/>
              <a:gd name="connsiteX73" fmla="*/ 427500 w 427500"/>
              <a:gd name="connsiteY73" fmla="*/ 90000 h 427500"/>
              <a:gd name="connsiteX74" fmla="*/ 427500 w 427500"/>
              <a:gd name="connsiteY74" fmla="*/ 112500 h 427500"/>
              <a:gd name="connsiteX75" fmla="*/ 388125 w 427500"/>
              <a:gd name="connsiteY75" fmla="*/ 112500 h 427500"/>
              <a:gd name="connsiteX76" fmla="*/ 0 w 427500"/>
              <a:gd name="connsiteY76" fmla="*/ 90000 h 427500"/>
              <a:gd name="connsiteX77" fmla="*/ 39375 w 427500"/>
              <a:gd name="connsiteY77" fmla="*/ 90000 h 427500"/>
              <a:gd name="connsiteX78" fmla="*/ 39375 w 427500"/>
              <a:gd name="connsiteY78" fmla="*/ 112500 h 427500"/>
              <a:gd name="connsiteX79" fmla="*/ 0 w 427500"/>
              <a:gd name="connsiteY79" fmla="*/ 112500 h 427500"/>
              <a:gd name="connsiteX80" fmla="*/ 84375 w 427500"/>
              <a:gd name="connsiteY80" fmla="*/ 61875 h 427500"/>
              <a:gd name="connsiteX81" fmla="*/ 343125 w 427500"/>
              <a:gd name="connsiteY81" fmla="*/ 61875 h 427500"/>
              <a:gd name="connsiteX82" fmla="*/ 365625 w 427500"/>
              <a:gd name="connsiteY82" fmla="*/ 84375 h 427500"/>
              <a:gd name="connsiteX83" fmla="*/ 365625 w 427500"/>
              <a:gd name="connsiteY83" fmla="*/ 343125 h 427500"/>
              <a:gd name="connsiteX84" fmla="*/ 343125 w 427500"/>
              <a:gd name="connsiteY84" fmla="*/ 365625 h 427500"/>
              <a:gd name="connsiteX85" fmla="*/ 84375 w 427500"/>
              <a:gd name="connsiteY85" fmla="*/ 365625 h 427500"/>
              <a:gd name="connsiteX86" fmla="*/ 61875 w 427500"/>
              <a:gd name="connsiteY86" fmla="*/ 343125 h 427500"/>
              <a:gd name="connsiteX87" fmla="*/ 61875 w 427500"/>
              <a:gd name="connsiteY87" fmla="*/ 84375 h 427500"/>
              <a:gd name="connsiteX88" fmla="*/ 84375 w 427500"/>
              <a:gd name="connsiteY88" fmla="*/ 61875 h 427500"/>
              <a:gd name="connsiteX89" fmla="*/ 315000 w 427500"/>
              <a:gd name="connsiteY89" fmla="*/ 0 h 427500"/>
              <a:gd name="connsiteX90" fmla="*/ 337500 w 427500"/>
              <a:gd name="connsiteY90" fmla="*/ 0 h 427500"/>
              <a:gd name="connsiteX91" fmla="*/ 337500 w 427500"/>
              <a:gd name="connsiteY91" fmla="*/ 39375 h 427500"/>
              <a:gd name="connsiteX92" fmla="*/ 315000 w 427500"/>
              <a:gd name="connsiteY92" fmla="*/ 39375 h 427500"/>
              <a:gd name="connsiteX93" fmla="*/ 270000 w 427500"/>
              <a:gd name="connsiteY93" fmla="*/ 0 h 427500"/>
              <a:gd name="connsiteX94" fmla="*/ 292500 w 427500"/>
              <a:gd name="connsiteY94" fmla="*/ 0 h 427500"/>
              <a:gd name="connsiteX95" fmla="*/ 292500 w 427500"/>
              <a:gd name="connsiteY95" fmla="*/ 39375 h 427500"/>
              <a:gd name="connsiteX96" fmla="*/ 270000 w 427500"/>
              <a:gd name="connsiteY96" fmla="*/ 39375 h 427500"/>
              <a:gd name="connsiteX97" fmla="*/ 225000 w 427500"/>
              <a:gd name="connsiteY97" fmla="*/ 0 h 427500"/>
              <a:gd name="connsiteX98" fmla="*/ 247500 w 427500"/>
              <a:gd name="connsiteY98" fmla="*/ 0 h 427500"/>
              <a:gd name="connsiteX99" fmla="*/ 247500 w 427500"/>
              <a:gd name="connsiteY99" fmla="*/ 39375 h 427500"/>
              <a:gd name="connsiteX100" fmla="*/ 225000 w 427500"/>
              <a:gd name="connsiteY100" fmla="*/ 39375 h 427500"/>
              <a:gd name="connsiteX101" fmla="*/ 180000 w 427500"/>
              <a:gd name="connsiteY101" fmla="*/ 0 h 427500"/>
              <a:gd name="connsiteX102" fmla="*/ 202500 w 427500"/>
              <a:gd name="connsiteY102" fmla="*/ 0 h 427500"/>
              <a:gd name="connsiteX103" fmla="*/ 202500 w 427500"/>
              <a:gd name="connsiteY103" fmla="*/ 39375 h 427500"/>
              <a:gd name="connsiteX104" fmla="*/ 180000 w 427500"/>
              <a:gd name="connsiteY104" fmla="*/ 39375 h 427500"/>
              <a:gd name="connsiteX105" fmla="*/ 135000 w 427500"/>
              <a:gd name="connsiteY105" fmla="*/ 0 h 427500"/>
              <a:gd name="connsiteX106" fmla="*/ 157500 w 427500"/>
              <a:gd name="connsiteY106" fmla="*/ 0 h 427500"/>
              <a:gd name="connsiteX107" fmla="*/ 157500 w 427500"/>
              <a:gd name="connsiteY107" fmla="*/ 39375 h 427500"/>
              <a:gd name="connsiteX108" fmla="*/ 135000 w 427500"/>
              <a:gd name="connsiteY108" fmla="*/ 39375 h 427500"/>
              <a:gd name="connsiteX109" fmla="*/ 90000 w 427500"/>
              <a:gd name="connsiteY109" fmla="*/ 0 h 427500"/>
              <a:gd name="connsiteX110" fmla="*/ 112500 w 427500"/>
              <a:gd name="connsiteY110" fmla="*/ 0 h 427500"/>
              <a:gd name="connsiteX111" fmla="*/ 112500 w 427500"/>
              <a:gd name="connsiteY111" fmla="*/ 39375 h 427500"/>
              <a:gd name="connsiteX112" fmla="*/ 90000 w 427500"/>
              <a:gd name="connsiteY112" fmla="*/ 39375 h 4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27500" h="427500">
                <a:moveTo>
                  <a:pt x="315000" y="388125"/>
                </a:moveTo>
                <a:lnTo>
                  <a:pt x="337500" y="388125"/>
                </a:lnTo>
                <a:lnTo>
                  <a:pt x="337500" y="427500"/>
                </a:lnTo>
                <a:lnTo>
                  <a:pt x="315000" y="427500"/>
                </a:lnTo>
                <a:close/>
                <a:moveTo>
                  <a:pt x="270000" y="388125"/>
                </a:moveTo>
                <a:lnTo>
                  <a:pt x="292500" y="388125"/>
                </a:lnTo>
                <a:lnTo>
                  <a:pt x="292500" y="427500"/>
                </a:lnTo>
                <a:lnTo>
                  <a:pt x="270000" y="427500"/>
                </a:lnTo>
                <a:close/>
                <a:moveTo>
                  <a:pt x="225000" y="388125"/>
                </a:moveTo>
                <a:lnTo>
                  <a:pt x="247500" y="388125"/>
                </a:lnTo>
                <a:lnTo>
                  <a:pt x="247500" y="427500"/>
                </a:lnTo>
                <a:lnTo>
                  <a:pt x="225000" y="427500"/>
                </a:lnTo>
                <a:close/>
                <a:moveTo>
                  <a:pt x="180000" y="388125"/>
                </a:moveTo>
                <a:lnTo>
                  <a:pt x="202500" y="388125"/>
                </a:lnTo>
                <a:lnTo>
                  <a:pt x="202500" y="427500"/>
                </a:lnTo>
                <a:lnTo>
                  <a:pt x="180000" y="427500"/>
                </a:lnTo>
                <a:close/>
                <a:moveTo>
                  <a:pt x="135000" y="388125"/>
                </a:moveTo>
                <a:lnTo>
                  <a:pt x="157500" y="388125"/>
                </a:lnTo>
                <a:lnTo>
                  <a:pt x="157500" y="427500"/>
                </a:lnTo>
                <a:lnTo>
                  <a:pt x="135000" y="427500"/>
                </a:lnTo>
                <a:close/>
                <a:moveTo>
                  <a:pt x="90000" y="388125"/>
                </a:moveTo>
                <a:lnTo>
                  <a:pt x="112500" y="388125"/>
                </a:lnTo>
                <a:lnTo>
                  <a:pt x="112500" y="427500"/>
                </a:lnTo>
                <a:lnTo>
                  <a:pt x="90000" y="427500"/>
                </a:lnTo>
                <a:close/>
                <a:moveTo>
                  <a:pt x="388125" y="315000"/>
                </a:moveTo>
                <a:lnTo>
                  <a:pt x="427500" y="315000"/>
                </a:lnTo>
                <a:lnTo>
                  <a:pt x="427500" y="337500"/>
                </a:lnTo>
                <a:lnTo>
                  <a:pt x="388125" y="337500"/>
                </a:lnTo>
                <a:close/>
                <a:moveTo>
                  <a:pt x="0" y="315000"/>
                </a:moveTo>
                <a:lnTo>
                  <a:pt x="39375" y="315000"/>
                </a:lnTo>
                <a:lnTo>
                  <a:pt x="39375" y="337500"/>
                </a:lnTo>
                <a:lnTo>
                  <a:pt x="0" y="337500"/>
                </a:lnTo>
                <a:close/>
                <a:moveTo>
                  <a:pt x="388125" y="270000"/>
                </a:moveTo>
                <a:lnTo>
                  <a:pt x="427500" y="270000"/>
                </a:lnTo>
                <a:lnTo>
                  <a:pt x="427500" y="292500"/>
                </a:lnTo>
                <a:lnTo>
                  <a:pt x="388125" y="292500"/>
                </a:lnTo>
                <a:close/>
                <a:moveTo>
                  <a:pt x="0" y="270000"/>
                </a:moveTo>
                <a:lnTo>
                  <a:pt x="39375" y="270000"/>
                </a:lnTo>
                <a:lnTo>
                  <a:pt x="39375" y="292500"/>
                </a:lnTo>
                <a:lnTo>
                  <a:pt x="0" y="292500"/>
                </a:lnTo>
                <a:close/>
                <a:moveTo>
                  <a:pt x="388125" y="225000"/>
                </a:moveTo>
                <a:lnTo>
                  <a:pt x="427500" y="225000"/>
                </a:lnTo>
                <a:lnTo>
                  <a:pt x="427500" y="247500"/>
                </a:lnTo>
                <a:lnTo>
                  <a:pt x="388125" y="247500"/>
                </a:lnTo>
                <a:close/>
                <a:moveTo>
                  <a:pt x="0" y="225000"/>
                </a:moveTo>
                <a:lnTo>
                  <a:pt x="39375" y="225000"/>
                </a:lnTo>
                <a:lnTo>
                  <a:pt x="39375" y="247500"/>
                </a:lnTo>
                <a:lnTo>
                  <a:pt x="0" y="247500"/>
                </a:lnTo>
                <a:close/>
                <a:moveTo>
                  <a:pt x="388125" y="180000"/>
                </a:moveTo>
                <a:lnTo>
                  <a:pt x="427500" y="180000"/>
                </a:lnTo>
                <a:lnTo>
                  <a:pt x="427500" y="202500"/>
                </a:lnTo>
                <a:lnTo>
                  <a:pt x="388125" y="202500"/>
                </a:lnTo>
                <a:close/>
                <a:moveTo>
                  <a:pt x="0" y="180000"/>
                </a:moveTo>
                <a:lnTo>
                  <a:pt x="39375" y="180000"/>
                </a:lnTo>
                <a:lnTo>
                  <a:pt x="39375" y="202500"/>
                </a:lnTo>
                <a:lnTo>
                  <a:pt x="0" y="202500"/>
                </a:lnTo>
                <a:close/>
                <a:moveTo>
                  <a:pt x="140625" y="140625"/>
                </a:moveTo>
                <a:lnTo>
                  <a:pt x="286875" y="140625"/>
                </a:lnTo>
                <a:lnTo>
                  <a:pt x="286875" y="286875"/>
                </a:lnTo>
                <a:lnTo>
                  <a:pt x="140625" y="286875"/>
                </a:lnTo>
                <a:close/>
                <a:moveTo>
                  <a:pt x="388125" y="135000"/>
                </a:moveTo>
                <a:lnTo>
                  <a:pt x="427500" y="135000"/>
                </a:lnTo>
                <a:lnTo>
                  <a:pt x="427500" y="157500"/>
                </a:lnTo>
                <a:lnTo>
                  <a:pt x="388125" y="157500"/>
                </a:lnTo>
                <a:close/>
                <a:moveTo>
                  <a:pt x="0" y="135000"/>
                </a:moveTo>
                <a:lnTo>
                  <a:pt x="39375" y="135000"/>
                </a:lnTo>
                <a:lnTo>
                  <a:pt x="39375" y="157500"/>
                </a:lnTo>
                <a:lnTo>
                  <a:pt x="0" y="157500"/>
                </a:lnTo>
                <a:close/>
                <a:moveTo>
                  <a:pt x="118125" y="118125"/>
                </a:moveTo>
                <a:lnTo>
                  <a:pt x="118125" y="309375"/>
                </a:lnTo>
                <a:lnTo>
                  <a:pt x="309375" y="309375"/>
                </a:lnTo>
                <a:lnTo>
                  <a:pt x="309375" y="118125"/>
                </a:lnTo>
                <a:close/>
                <a:moveTo>
                  <a:pt x="388125" y="90000"/>
                </a:moveTo>
                <a:lnTo>
                  <a:pt x="427500" y="90000"/>
                </a:lnTo>
                <a:lnTo>
                  <a:pt x="427500" y="112500"/>
                </a:lnTo>
                <a:lnTo>
                  <a:pt x="388125" y="112500"/>
                </a:lnTo>
                <a:close/>
                <a:moveTo>
                  <a:pt x="0" y="90000"/>
                </a:moveTo>
                <a:lnTo>
                  <a:pt x="39375" y="90000"/>
                </a:lnTo>
                <a:lnTo>
                  <a:pt x="39375" y="112500"/>
                </a:lnTo>
                <a:lnTo>
                  <a:pt x="0" y="112500"/>
                </a:lnTo>
                <a:close/>
                <a:moveTo>
                  <a:pt x="84375" y="61875"/>
                </a:moveTo>
                <a:lnTo>
                  <a:pt x="343125" y="61875"/>
                </a:lnTo>
                <a:cubicBezTo>
                  <a:pt x="355551" y="61875"/>
                  <a:pt x="365625" y="71949"/>
                  <a:pt x="365625" y="84375"/>
                </a:cubicBezTo>
                <a:lnTo>
                  <a:pt x="365625" y="343125"/>
                </a:lnTo>
                <a:cubicBezTo>
                  <a:pt x="365625" y="355551"/>
                  <a:pt x="355551" y="365625"/>
                  <a:pt x="343125" y="365625"/>
                </a:cubicBezTo>
                <a:lnTo>
                  <a:pt x="84375" y="365625"/>
                </a:lnTo>
                <a:cubicBezTo>
                  <a:pt x="71949" y="365625"/>
                  <a:pt x="61875" y="355551"/>
                  <a:pt x="61875" y="343125"/>
                </a:cubicBezTo>
                <a:lnTo>
                  <a:pt x="61875" y="84375"/>
                </a:lnTo>
                <a:cubicBezTo>
                  <a:pt x="61875" y="71949"/>
                  <a:pt x="71949" y="61875"/>
                  <a:pt x="84375" y="61875"/>
                </a:cubicBezTo>
                <a:close/>
                <a:moveTo>
                  <a:pt x="315000" y="0"/>
                </a:moveTo>
                <a:lnTo>
                  <a:pt x="337500" y="0"/>
                </a:lnTo>
                <a:lnTo>
                  <a:pt x="337500" y="39375"/>
                </a:lnTo>
                <a:lnTo>
                  <a:pt x="315000" y="39375"/>
                </a:lnTo>
                <a:close/>
                <a:moveTo>
                  <a:pt x="270000" y="0"/>
                </a:moveTo>
                <a:lnTo>
                  <a:pt x="292500" y="0"/>
                </a:lnTo>
                <a:lnTo>
                  <a:pt x="292500" y="39375"/>
                </a:lnTo>
                <a:lnTo>
                  <a:pt x="270000" y="39375"/>
                </a:lnTo>
                <a:close/>
                <a:moveTo>
                  <a:pt x="225000" y="0"/>
                </a:moveTo>
                <a:lnTo>
                  <a:pt x="247500" y="0"/>
                </a:lnTo>
                <a:lnTo>
                  <a:pt x="247500" y="39375"/>
                </a:lnTo>
                <a:lnTo>
                  <a:pt x="225000" y="39375"/>
                </a:lnTo>
                <a:close/>
                <a:moveTo>
                  <a:pt x="180000" y="0"/>
                </a:moveTo>
                <a:lnTo>
                  <a:pt x="202500" y="0"/>
                </a:lnTo>
                <a:lnTo>
                  <a:pt x="202500" y="39375"/>
                </a:lnTo>
                <a:lnTo>
                  <a:pt x="180000" y="39375"/>
                </a:lnTo>
                <a:close/>
                <a:moveTo>
                  <a:pt x="135000" y="0"/>
                </a:moveTo>
                <a:lnTo>
                  <a:pt x="157500" y="0"/>
                </a:lnTo>
                <a:lnTo>
                  <a:pt x="157500" y="39375"/>
                </a:lnTo>
                <a:lnTo>
                  <a:pt x="135000" y="39375"/>
                </a:lnTo>
                <a:close/>
                <a:moveTo>
                  <a:pt x="90000" y="0"/>
                </a:moveTo>
                <a:lnTo>
                  <a:pt x="112500" y="0"/>
                </a:lnTo>
                <a:lnTo>
                  <a:pt x="112500" y="39375"/>
                </a:lnTo>
                <a:lnTo>
                  <a:pt x="90000" y="39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9880B239-C5B9-4DC1-93FA-FF5B3E7B6426}"/>
              </a:ext>
            </a:extLst>
          </p:cNvPr>
          <p:cNvSpPr txBox="1"/>
          <p:nvPr/>
        </p:nvSpPr>
        <p:spPr>
          <a:xfrm>
            <a:off x="2789172" y="504637"/>
            <a:ext cx="42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项目优势及创新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18" name="Rectangle 39">
            <a:extLst>
              <a:ext uri="{FF2B5EF4-FFF2-40B4-BE49-F238E27FC236}">
                <a16:creationId xmlns:a16="http://schemas.microsoft.com/office/drawing/2014/main" id="{F0364826-9815-446C-A3D6-B37279639A58}"/>
              </a:ext>
            </a:extLst>
          </p:cNvPr>
          <p:cNvSpPr/>
          <p:nvPr/>
        </p:nvSpPr>
        <p:spPr>
          <a:xfrm>
            <a:off x="2808362" y="971669"/>
            <a:ext cx="3678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Project Advantages and Innovation</a:t>
            </a:r>
          </a:p>
        </p:txBody>
      </p:sp>
      <p:sp>
        <p:nvSpPr>
          <p:cNvPr id="21" name="Rectangle 49">
            <a:extLst>
              <a:ext uri="{FF2B5EF4-FFF2-40B4-BE49-F238E27FC236}">
                <a16:creationId xmlns:a16="http://schemas.microsoft.com/office/drawing/2014/main" id="{485A6A42-C850-42F3-BA42-723C0997E369}"/>
              </a:ext>
            </a:extLst>
          </p:cNvPr>
          <p:cNvSpPr/>
          <p:nvPr/>
        </p:nvSpPr>
        <p:spPr>
          <a:xfrm>
            <a:off x="2131872" y="2158111"/>
            <a:ext cx="6384995" cy="300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b="1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利用融合物理定律的独创算法，准确评估单词遗忘度，高效规划单词背记</a:t>
            </a:r>
            <a:endParaRPr lang="en-US" altLang="zh-CN" sz="1600" b="1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设置更加细化的单词认知标签，契合用户高效记忆的需求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自主学习计划安排，有效迎合用户个性化需求</a:t>
            </a:r>
            <a:endParaRPr lang="en-US" altLang="zh-CN" sz="1600" b="1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个性化的记忆能力设置，根据不同记忆能力调整学习方案</a:t>
            </a:r>
            <a:endParaRPr lang="en-US" altLang="zh-CN" sz="1600" b="1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图表多方面展示学习情况，让用户更加了解自身学习情况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多词库供用户选择且记忆单词数量不设限制，免费使用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·Surface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PC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端支持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22" name="TextBox 48">
            <a:extLst>
              <a:ext uri="{FF2B5EF4-FFF2-40B4-BE49-F238E27FC236}">
                <a16:creationId xmlns:a16="http://schemas.microsoft.com/office/drawing/2014/main" id="{E8651848-EBC3-4322-AE5E-712B3331FA46}"/>
              </a:ext>
            </a:extLst>
          </p:cNvPr>
          <p:cNvSpPr txBox="1"/>
          <p:nvPr/>
        </p:nvSpPr>
        <p:spPr>
          <a:xfrm>
            <a:off x="2200487" y="1779326"/>
            <a:ext cx="461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针对上述痛点问题，进行以下创新设计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439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65" grpId="0" animBg="1"/>
      <p:bldP spid="93" grpId="0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70"/>
          <p:cNvSpPr/>
          <p:nvPr/>
        </p:nvSpPr>
        <p:spPr>
          <a:xfrm>
            <a:off x="6538928" y="-24469"/>
            <a:ext cx="5653072" cy="6882468"/>
          </a:xfrm>
          <a:custGeom>
            <a:avLst/>
            <a:gdLst>
              <a:gd name="connsiteX0" fmla="*/ 530352 w 5653072"/>
              <a:gd name="connsiteY0" fmla="*/ 0 h 6882468"/>
              <a:gd name="connsiteX1" fmla="*/ 5653072 w 5653072"/>
              <a:gd name="connsiteY1" fmla="*/ 0 h 6882468"/>
              <a:gd name="connsiteX2" fmla="*/ 5653072 w 5653072"/>
              <a:gd name="connsiteY2" fmla="*/ 6882468 h 6882468"/>
              <a:gd name="connsiteX3" fmla="*/ 1046056 w 5653072"/>
              <a:gd name="connsiteY3" fmla="*/ 6882468 h 6882468"/>
              <a:gd name="connsiteX4" fmla="*/ 530352 w 5653072"/>
              <a:gd name="connsiteY4" fmla="*/ 6882468 h 6882468"/>
              <a:gd name="connsiteX5" fmla="*/ 14648 w 5653072"/>
              <a:gd name="connsiteY5" fmla="*/ 6882468 h 6882468"/>
              <a:gd name="connsiteX6" fmla="*/ 0 w 5653072"/>
              <a:gd name="connsiteY6" fmla="*/ 6858000 h 6882468"/>
              <a:gd name="connsiteX7" fmla="*/ 273707 w 5653072"/>
              <a:gd name="connsiteY7" fmla="*/ 6400800 h 6882468"/>
              <a:gd name="connsiteX8" fmla="*/ 0 w 5653072"/>
              <a:gd name="connsiteY8" fmla="*/ 5943600 h 6882468"/>
              <a:gd name="connsiteX9" fmla="*/ 273707 w 5653072"/>
              <a:gd name="connsiteY9" fmla="*/ 5486400 h 6882468"/>
              <a:gd name="connsiteX10" fmla="*/ 0 w 5653072"/>
              <a:gd name="connsiteY10" fmla="*/ 5029200 h 6882468"/>
              <a:gd name="connsiteX11" fmla="*/ 273707 w 5653072"/>
              <a:gd name="connsiteY11" fmla="*/ 4572000 h 6882468"/>
              <a:gd name="connsiteX12" fmla="*/ 0 w 5653072"/>
              <a:gd name="connsiteY12" fmla="*/ 4114800 h 6882468"/>
              <a:gd name="connsiteX13" fmla="*/ 273707 w 5653072"/>
              <a:gd name="connsiteY13" fmla="*/ 3657600 h 6882468"/>
              <a:gd name="connsiteX14" fmla="*/ 0 w 5653072"/>
              <a:gd name="connsiteY14" fmla="*/ 3200400 h 6882468"/>
              <a:gd name="connsiteX15" fmla="*/ 273707 w 5653072"/>
              <a:gd name="connsiteY15" fmla="*/ 2743200 h 6882468"/>
              <a:gd name="connsiteX16" fmla="*/ 0 w 5653072"/>
              <a:gd name="connsiteY16" fmla="*/ 2286001 h 6882468"/>
              <a:gd name="connsiteX17" fmla="*/ 273707 w 5653072"/>
              <a:gd name="connsiteY17" fmla="*/ 1828801 h 6882468"/>
              <a:gd name="connsiteX18" fmla="*/ 0 w 5653072"/>
              <a:gd name="connsiteY18" fmla="*/ 1371601 h 6882468"/>
              <a:gd name="connsiteX19" fmla="*/ 273707 w 5653072"/>
              <a:gd name="connsiteY19" fmla="*/ 914401 h 6882468"/>
              <a:gd name="connsiteX20" fmla="*/ 0 w 5653072"/>
              <a:gd name="connsiteY20" fmla="*/ 457201 h 6882468"/>
              <a:gd name="connsiteX21" fmla="*/ 273707 w 5653072"/>
              <a:gd name="connsiteY21" fmla="*/ 1 h 6882468"/>
              <a:gd name="connsiteX22" fmla="*/ 530352 w 5653072"/>
              <a:gd name="connsiteY22" fmla="*/ 1 h 688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53072" h="6882468">
                <a:moveTo>
                  <a:pt x="530352" y="0"/>
                </a:moveTo>
                <a:lnTo>
                  <a:pt x="5653072" y="0"/>
                </a:lnTo>
                <a:lnTo>
                  <a:pt x="5653072" y="6882468"/>
                </a:lnTo>
                <a:lnTo>
                  <a:pt x="1046056" y="6882468"/>
                </a:lnTo>
                <a:lnTo>
                  <a:pt x="530352" y="6882468"/>
                </a:lnTo>
                <a:lnTo>
                  <a:pt x="14648" y="6882468"/>
                </a:lnTo>
                <a:lnTo>
                  <a:pt x="0" y="6858000"/>
                </a:lnTo>
                <a:lnTo>
                  <a:pt x="273707" y="6400800"/>
                </a:lnTo>
                <a:lnTo>
                  <a:pt x="0" y="5943600"/>
                </a:lnTo>
                <a:lnTo>
                  <a:pt x="273707" y="5486400"/>
                </a:lnTo>
                <a:lnTo>
                  <a:pt x="0" y="5029200"/>
                </a:lnTo>
                <a:lnTo>
                  <a:pt x="273707" y="4572000"/>
                </a:lnTo>
                <a:lnTo>
                  <a:pt x="0" y="4114800"/>
                </a:lnTo>
                <a:lnTo>
                  <a:pt x="273707" y="3657600"/>
                </a:lnTo>
                <a:lnTo>
                  <a:pt x="0" y="3200400"/>
                </a:lnTo>
                <a:lnTo>
                  <a:pt x="273707" y="2743200"/>
                </a:lnTo>
                <a:lnTo>
                  <a:pt x="0" y="2286001"/>
                </a:lnTo>
                <a:lnTo>
                  <a:pt x="273707" y="1828801"/>
                </a:lnTo>
                <a:lnTo>
                  <a:pt x="0" y="1371601"/>
                </a:lnTo>
                <a:lnTo>
                  <a:pt x="273707" y="914401"/>
                </a:lnTo>
                <a:lnTo>
                  <a:pt x="0" y="457201"/>
                </a:lnTo>
                <a:lnTo>
                  <a:pt x="273707" y="1"/>
                </a:lnTo>
                <a:lnTo>
                  <a:pt x="5303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763486" y="0"/>
            <a:ext cx="0" cy="6858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xagon 4"/>
          <p:cNvSpPr/>
          <p:nvPr/>
        </p:nvSpPr>
        <p:spPr>
          <a:xfrm rot="5400000">
            <a:off x="1372212" y="566346"/>
            <a:ext cx="782548" cy="67461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2510491" y="2162586"/>
            <a:ext cx="369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记忆能力评估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7225" y="975996"/>
            <a:ext cx="3017268" cy="1027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90000" pitchFamily="34" charset="-122"/>
                <a:ea typeface="思源黑体" panose="020B0500000000090000" pitchFamily="34" charset="-122"/>
              </a:rPr>
              <a:t>对勾选的新单词进行背记，对已背过的单词进行复习，多种认知状态供用户选择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14" name="Hexagon 13"/>
          <p:cNvSpPr/>
          <p:nvPr/>
        </p:nvSpPr>
        <p:spPr>
          <a:xfrm rot="5400000">
            <a:off x="1372200" y="2164677"/>
            <a:ext cx="782548" cy="67461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Hexagon 17"/>
          <p:cNvSpPr/>
          <p:nvPr/>
        </p:nvSpPr>
        <p:spPr>
          <a:xfrm rot="5400000">
            <a:off x="1372200" y="3763008"/>
            <a:ext cx="782548" cy="67461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Hexagon 21"/>
          <p:cNvSpPr/>
          <p:nvPr/>
        </p:nvSpPr>
        <p:spPr>
          <a:xfrm rot="5400000">
            <a:off x="1372188" y="5361339"/>
            <a:ext cx="782548" cy="67461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Hexagon 27"/>
          <p:cNvSpPr/>
          <p:nvPr/>
        </p:nvSpPr>
        <p:spPr>
          <a:xfrm rot="5400000">
            <a:off x="7852409" y="3174346"/>
            <a:ext cx="1015942" cy="875812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raphic 31" descr="Link"/>
          <p:cNvSpPr/>
          <p:nvPr/>
        </p:nvSpPr>
        <p:spPr>
          <a:xfrm>
            <a:off x="8166863" y="3419156"/>
            <a:ext cx="387033" cy="386612"/>
          </a:xfrm>
          <a:custGeom>
            <a:avLst/>
            <a:gdLst>
              <a:gd name="connsiteX0" fmla="*/ 340892 w 387033"/>
              <a:gd name="connsiteY0" fmla="*/ 340470 h 386612"/>
              <a:gd name="connsiteX1" fmla="*/ 269454 w 387033"/>
              <a:gd name="connsiteY1" fmla="*/ 340470 h 386612"/>
              <a:gd name="connsiteX2" fmla="*/ 221642 w 387033"/>
              <a:gd name="connsiteY2" fmla="*/ 292658 h 386612"/>
              <a:gd name="connsiteX3" fmla="*/ 212079 w 387033"/>
              <a:gd name="connsiteY3" fmla="*/ 235283 h 386612"/>
              <a:gd name="connsiteX4" fmla="*/ 253704 w 387033"/>
              <a:gd name="connsiteY4" fmla="*/ 276908 h 386612"/>
              <a:gd name="connsiteX5" fmla="*/ 277329 w 387033"/>
              <a:gd name="connsiteY5" fmla="*/ 276345 h 386612"/>
              <a:gd name="connsiteX6" fmla="*/ 277892 w 387033"/>
              <a:gd name="connsiteY6" fmla="*/ 252720 h 386612"/>
              <a:gd name="connsiteX7" fmla="*/ 236267 w 387033"/>
              <a:gd name="connsiteY7" fmla="*/ 211095 h 386612"/>
              <a:gd name="connsiteX8" fmla="*/ 293642 w 387033"/>
              <a:gd name="connsiteY8" fmla="*/ 221220 h 386612"/>
              <a:gd name="connsiteX9" fmla="*/ 341454 w 387033"/>
              <a:gd name="connsiteY9" fmla="*/ 269033 h 386612"/>
              <a:gd name="connsiteX10" fmla="*/ 340892 w 387033"/>
              <a:gd name="connsiteY10" fmla="*/ 340470 h 386612"/>
              <a:gd name="connsiteX11" fmla="*/ 93954 w 387033"/>
              <a:gd name="connsiteY11" fmla="*/ 164970 h 386612"/>
              <a:gd name="connsiteX12" fmla="*/ 46142 w 387033"/>
              <a:gd name="connsiteY12" fmla="*/ 117158 h 386612"/>
              <a:gd name="connsiteX13" fmla="*/ 46142 w 387033"/>
              <a:gd name="connsiteY13" fmla="*/ 45720 h 386612"/>
              <a:gd name="connsiteX14" fmla="*/ 117579 w 387033"/>
              <a:gd name="connsiteY14" fmla="*/ 45720 h 386612"/>
              <a:gd name="connsiteX15" fmla="*/ 165392 w 387033"/>
              <a:gd name="connsiteY15" fmla="*/ 93533 h 386612"/>
              <a:gd name="connsiteX16" fmla="*/ 175517 w 387033"/>
              <a:gd name="connsiteY16" fmla="*/ 150908 h 386612"/>
              <a:gd name="connsiteX17" fmla="*/ 141767 w 387033"/>
              <a:gd name="connsiteY17" fmla="*/ 117158 h 386612"/>
              <a:gd name="connsiteX18" fmla="*/ 118142 w 387033"/>
              <a:gd name="connsiteY18" fmla="*/ 117720 h 386612"/>
              <a:gd name="connsiteX19" fmla="*/ 117579 w 387033"/>
              <a:gd name="connsiteY19" fmla="*/ 141345 h 386612"/>
              <a:gd name="connsiteX20" fmla="*/ 151329 w 387033"/>
              <a:gd name="connsiteY20" fmla="*/ 175095 h 386612"/>
              <a:gd name="connsiteX21" fmla="*/ 93954 w 387033"/>
              <a:gd name="connsiteY21" fmla="*/ 164970 h 386612"/>
              <a:gd name="connsiteX22" fmla="*/ 364517 w 387033"/>
              <a:gd name="connsiteY22" fmla="*/ 244845 h 386612"/>
              <a:gd name="connsiteX23" fmla="*/ 316704 w 387033"/>
              <a:gd name="connsiteY23" fmla="*/ 197033 h 386612"/>
              <a:gd name="connsiteX24" fmla="*/ 210392 w 387033"/>
              <a:gd name="connsiteY24" fmla="*/ 186345 h 386612"/>
              <a:gd name="connsiteX25" fmla="*/ 200267 w 387033"/>
              <a:gd name="connsiteY25" fmla="*/ 176220 h 386612"/>
              <a:gd name="connsiteX26" fmla="*/ 189579 w 387033"/>
              <a:gd name="connsiteY26" fmla="*/ 69908 h 386612"/>
              <a:gd name="connsiteX27" fmla="*/ 141767 w 387033"/>
              <a:gd name="connsiteY27" fmla="*/ 22095 h 386612"/>
              <a:gd name="connsiteX28" fmla="*/ 24767 w 387033"/>
              <a:gd name="connsiteY28" fmla="*/ 24345 h 386612"/>
              <a:gd name="connsiteX29" fmla="*/ 22517 w 387033"/>
              <a:gd name="connsiteY29" fmla="*/ 141345 h 386612"/>
              <a:gd name="connsiteX30" fmla="*/ 70329 w 387033"/>
              <a:gd name="connsiteY30" fmla="*/ 189158 h 386612"/>
              <a:gd name="connsiteX31" fmla="*/ 176642 w 387033"/>
              <a:gd name="connsiteY31" fmla="*/ 199845 h 386612"/>
              <a:gd name="connsiteX32" fmla="*/ 186767 w 387033"/>
              <a:gd name="connsiteY32" fmla="*/ 209970 h 386612"/>
              <a:gd name="connsiteX33" fmla="*/ 197454 w 387033"/>
              <a:gd name="connsiteY33" fmla="*/ 316283 h 386612"/>
              <a:gd name="connsiteX34" fmla="*/ 245267 w 387033"/>
              <a:gd name="connsiteY34" fmla="*/ 364095 h 386612"/>
              <a:gd name="connsiteX35" fmla="*/ 362267 w 387033"/>
              <a:gd name="connsiteY35" fmla="*/ 361845 h 386612"/>
              <a:gd name="connsiteX36" fmla="*/ 364517 w 387033"/>
              <a:gd name="connsiteY36" fmla="*/ 244845 h 386612"/>
              <a:gd name="connsiteX37" fmla="*/ 364517 w 387033"/>
              <a:gd name="connsiteY37" fmla="*/ 244845 h 38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87033" h="386612">
                <a:moveTo>
                  <a:pt x="340892" y="340470"/>
                </a:moveTo>
                <a:cubicBezTo>
                  <a:pt x="321204" y="360158"/>
                  <a:pt x="289142" y="360158"/>
                  <a:pt x="269454" y="340470"/>
                </a:cubicBezTo>
                <a:lnTo>
                  <a:pt x="221642" y="292658"/>
                </a:lnTo>
                <a:cubicBezTo>
                  <a:pt x="206454" y="277470"/>
                  <a:pt x="202517" y="254408"/>
                  <a:pt x="212079" y="235283"/>
                </a:cubicBezTo>
                <a:lnTo>
                  <a:pt x="253704" y="276908"/>
                </a:lnTo>
                <a:cubicBezTo>
                  <a:pt x="260454" y="283095"/>
                  <a:pt x="270579" y="283095"/>
                  <a:pt x="277329" y="276345"/>
                </a:cubicBezTo>
                <a:cubicBezTo>
                  <a:pt x="283517" y="270158"/>
                  <a:pt x="284079" y="259470"/>
                  <a:pt x="277892" y="252720"/>
                </a:cubicBezTo>
                <a:lnTo>
                  <a:pt x="236267" y="211095"/>
                </a:lnTo>
                <a:cubicBezTo>
                  <a:pt x="255392" y="202095"/>
                  <a:pt x="278454" y="206033"/>
                  <a:pt x="293642" y="221220"/>
                </a:cubicBezTo>
                <a:lnTo>
                  <a:pt x="341454" y="269033"/>
                </a:lnTo>
                <a:cubicBezTo>
                  <a:pt x="360579" y="288720"/>
                  <a:pt x="360579" y="320220"/>
                  <a:pt x="340892" y="340470"/>
                </a:cubicBezTo>
                <a:close/>
                <a:moveTo>
                  <a:pt x="93954" y="164970"/>
                </a:moveTo>
                <a:lnTo>
                  <a:pt x="46142" y="117158"/>
                </a:lnTo>
                <a:cubicBezTo>
                  <a:pt x="26454" y="97470"/>
                  <a:pt x="26454" y="65408"/>
                  <a:pt x="46142" y="45720"/>
                </a:cubicBezTo>
                <a:cubicBezTo>
                  <a:pt x="65829" y="26033"/>
                  <a:pt x="97892" y="26033"/>
                  <a:pt x="117579" y="45720"/>
                </a:cubicBezTo>
                <a:lnTo>
                  <a:pt x="165392" y="93533"/>
                </a:lnTo>
                <a:cubicBezTo>
                  <a:pt x="180579" y="108720"/>
                  <a:pt x="184517" y="131783"/>
                  <a:pt x="175517" y="150908"/>
                </a:cubicBezTo>
                <a:lnTo>
                  <a:pt x="141767" y="117158"/>
                </a:lnTo>
                <a:cubicBezTo>
                  <a:pt x="135017" y="110970"/>
                  <a:pt x="124892" y="110970"/>
                  <a:pt x="118142" y="117720"/>
                </a:cubicBezTo>
                <a:cubicBezTo>
                  <a:pt x="111954" y="123908"/>
                  <a:pt x="111392" y="134595"/>
                  <a:pt x="117579" y="141345"/>
                </a:cubicBezTo>
                <a:lnTo>
                  <a:pt x="151329" y="175095"/>
                </a:lnTo>
                <a:cubicBezTo>
                  <a:pt x="132204" y="184095"/>
                  <a:pt x="109142" y="180158"/>
                  <a:pt x="93954" y="164970"/>
                </a:cubicBezTo>
                <a:close/>
                <a:moveTo>
                  <a:pt x="364517" y="244845"/>
                </a:moveTo>
                <a:lnTo>
                  <a:pt x="316704" y="197033"/>
                </a:lnTo>
                <a:cubicBezTo>
                  <a:pt x="288579" y="168345"/>
                  <a:pt x="243579" y="163845"/>
                  <a:pt x="210392" y="186345"/>
                </a:cubicBezTo>
                <a:lnTo>
                  <a:pt x="200267" y="176220"/>
                </a:lnTo>
                <a:cubicBezTo>
                  <a:pt x="222204" y="143033"/>
                  <a:pt x="217704" y="98595"/>
                  <a:pt x="189579" y="69908"/>
                </a:cubicBezTo>
                <a:lnTo>
                  <a:pt x="141767" y="22095"/>
                </a:lnTo>
                <a:cubicBezTo>
                  <a:pt x="108579" y="-8280"/>
                  <a:pt x="56829" y="-7155"/>
                  <a:pt x="24767" y="24345"/>
                </a:cubicBezTo>
                <a:cubicBezTo>
                  <a:pt x="-7296" y="56408"/>
                  <a:pt x="-8421" y="107595"/>
                  <a:pt x="22517" y="141345"/>
                </a:cubicBezTo>
                <a:lnTo>
                  <a:pt x="70329" y="189158"/>
                </a:lnTo>
                <a:cubicBezTo>
                  <a:pt x="98454" y="217845"/>
                  <a:pt x="143454" y="222345"/>
                  <a:pt x="176642" y="199845"/>
                </a:cubicBezTo>
                <a:lnTo>
                  <a:pt x="186767" y="209970"/>
                </a:lnTo>
                <a:cubicBezTo>
                  <a:pt x="164829" y="243158"/>
                  <a:pt x="169329" y="287595"/>
                  <a:pt x="197454" y="316283"/>
                </a:cubicBezTo>
                <a:lnTo>
                  <a:pt x="245267" y="364095"/>
                </a:lnTo>
                <a:cubicBezTo>
                  <a:pt x="278454" y="395033"/>
                  <a:pt x="330204" y="393908"/>
                  <a:pt x="362267" y="361845"/>
                </a:cubicBezTo>
                <a:cubicBezTo>
                  <a:pt x="394329" y="329783"/>
                  <a:pt x="395454" y="278033"/>
                  <a:pt x="364517" y="244845"/>
                </a:cubicBezTo>
                <a:lnTo>
                  <a:pt x="364517" y="244845"/>
                </a:lnTo>
                <a:close/>
              </a:path>
            </a:pathLst>
          </a:custGeom>
          <a:solidFill>
            <a:schemeClr val="accent1"/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Hexagon 41"/>
          <p:cNvSpPr/>
          <p:nvPr/>
        </p:nvSpPr>
        <p:spPr>
          <a:xfrm rot="5400000">
            <a:off x="6043982" y="5670658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/>
          <p:cNvSpPr/>
          <p:nvPr/>
        </p:nvSpPr>
        <p:spPr>
          <a:xfrm rot="5400000">
            <a:off x="6043982" y="51335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/>
          <p:cNvSpPr/>
          <p:nvPr/>
        </p:nvSpPr>
        <p:spPr>
          <a:xfrm rot="1800000">
            <a:off x="6532363" y="-32716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965736" y="-434343"/>
            <a:ext cx="2920401" cy="3651470"/>
            <a:chOff x="9965736" y="-434343"/>
            <a:chExt cx="2920401" cy="3651470"/>
          </a:xfrm>
          <a:solidFill>
            <a:schemeClr val="bg1">
              <a:alpha val="20000"/>
            </a:schemeClr>
          </a:solidFill>
        </p:grpSpPr>
        <p:sp>
          <p:nvSpPr>
            <p:cNvPr id="55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6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7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8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9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0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1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62" name="Hexagon 61"/>
          <p:cNvSpPr/>
          <p:nvPr/>
        </p:nvSpPr>
        <p:spPr>
          <a:xfrm rot="5400000">
            <a:off x="1451574" y="637089"/>
            <a:ext cx="618424" cy="533124"/>
          </a:xfrm>
          <a:prstGeom prst="hexagon">
            <a:avLst>
              <a:gd name="adj" fmla="val 29933"/>
              <a:gd name="vf" fmla="val 115470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3" name="Hexagon 62"/>
          <p:cNvSpPr/>
          <p:nvPr/>
        </p:nvSpPr>
        <p:spPr>
          <a:xfrm rot="5400000">
            <a:off x="1451562" y="2235420"/>
            <a:ext cx="618424" cy="533124"/>
          </a:xfrm>
          <a:prstGeom prst="hexagon">
            <a:avLst>
              <a:gd name="adj" fmla="val 29933"/>
              <a:gd name="vf" fmla="val 115470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Hexagon 63"/>
          <p:cNvSpPr/>
          <p:nvPr/>
        </p:nvSpPr>
        <p:spPr>
          <a:xfrm rot="5400000">
            <a:off x="1451562" y="3833751"/>
            <a:ext cx="618424" cy="533124"/>
          </a:xfrm>
          <a:prstGeom prst="hexagon">
            <a:avLst>
              <a:gd name="adj" fmla="val 29933"/>
              <a:gd name="vf" fmla="val 115470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5" name="Hexagon 64"/>
          <p:cNvSpPr/>
          <p:nvPr/>
        </p:nvSpPr>
        <p:spPr>
          <a:xfrm rot="5400000">
            <a:off x="1451550" y="5432082"/>
            <a:ext cx="618424" cy="533124"/>
          </a:xfrm>
          <a:prstGeom prst="hexagon">
            <a:avLst>
              <a:gd name="adj" fmla="val 29933"/>
              <a:gd name="vf" fmla="val 115470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6" name="TextBox 65"/>
          <p:cNvSpPr txBox="1"/>
          <p:nvPr/>
        </p:nvSpPr>
        <p:spPr>
          <a:xfrm>
            <a:off x="1426157" y="737046"/>
            <a:ext cx="6746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423254" y="2349511"/>
            <a:ext cx="6746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23254" y="3946865"/>
            <a:ext cx="6746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419668" y="5546173"/>
            <a:ext cx="6746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72" name="Google Shape;392;p17"/>
          <p:cNvSpPr/>
          <p:nvPr/>
        </p:nvSpPr>
        <p:spPr>
          <a:xfrm rot="5400000" flipH="1">
            <a:off x="6692485" y="1727960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1614277-EDEF-4315-922F-5E5FA90290CA}"/>
              </a:ext>
            </a:extLst>
          </p:cNvPr>
          <p:cNvGrpSpPr/>
          <p:nvPr/>
        </p:nvGrpSpPr>
        <p:grpSpPr>
          <a:xfrm>
            <a:off x="6435046" y="1690076"/>
            <a:ext cx="5925301" cy="840269"/>
            <a:chOff x="3784390" y="327027"/>
            <a:chExt cx="4765766" cy="840269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6EEDB17-D313-41EE-AC55-CBDEF4D3D804}"/>
                </a:ext>
              </a:extLst>
            </p:cNvPr>
            <p:cNvSpPr/>
            <p:nvPr userDrawn="1"/>
          </p:nvSpPr>
          <p:spPr>
            <a:xfrm>
              <a:off x="4223649" y="327027"/>
              <a:ext cx="4169328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Let’s  Recite </a:t>
              </a:r>
              <a:r>
                <a:rPr lang="zh-CN" altLang="en-US" sz="2800" dirty="0"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可以做到什么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9805F7B-7753-4C2A-888B-69E8A973BE5D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</a:rPr>
                <a:t>       What can you do,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</a:rPr>
                <a:t>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</a:rPr>
                <a:t>Let’s  Recite ?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46" name="Group 53">
            <a:extLst>
              <a:ext uri="{FF2B5EF4-FFF2-40B4-BE49-F238E27FC236}">
                <a16:creationId xmlns:a16="http://schemas.microsoft.com/office/drawing/2014/main" id="{9D7AF0B4-1F15-46D5-B1CF-8D438D6470CA}"/>
              </a:ext>
            </a:extLst>
          </p:cNvPr>
          <p:cNvGrpSpPr/>
          <p:nvPr/>
        </p:nvGrpSpPr>
        <p:grpSpPr>
          <a:xfrm>
            <a:off x="8718008" y="3249128"/>
            <a:ext cx="2920401" cy="3651470"/>
            <a:chOff x="9965736" y="-434343"/>
            <a:chExt cx="2920401" cy="3651470"/>
          </a:xfrm>
          <a:solidFill>
            <a:schemeClr val="bg1">
              <a:alpha val="20000"/>
            </a:schemeClr>
          </a:solidFill>
        </p:grpSpPr>
        <p:sp>
          <p:nvSpPr>
            <p:cNvPr id="47" name="Google Shape;388;p17">
              <a:extLst>
                <a:ext uri="{FF2B5EF4-FFF2-40B4-BE49-F238E27FC236}">
                  <a16:creationId xmlns:a16="http://schemas.microsoft.com/office/drawing/2014/main" id="{02684D46-930D-4E3B-A7A2-C5902FBA8D10}"/>
                </a:ext>
              </a:extLst>
            </p:cNvPr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8" name="Google Shape;389;p17">
              <a:extLst>
                <a:ext uri="{FF2B5EF4-FFF2-40B4-BE49-F238E27FC236}">
                  <a16:creationId xmlns:a16="http://schemas.microsoft.com/office/drawing/2014/main" id="{CBE5241B-2DCF-428A-B058-0B90B441614F}"/>
                </a:ext>
              </a:extLst>
            </p:cNvPr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9" name="Google Shape;390;p17">
              <a:extLst>
                <a:ext uri="{FF2B5EF4-FFF2-40B4-BE49-F238E27FC236}">
                  <a16:creationId xmlns:a16="http://schemas.microsoft.com/office/drawing/2014/main" id="{80F7CA66-A449-492D-B961-CDDC9E101D53}"/>
                </a:ext>
              </a:extLst>
            </p:cNvPr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0" name="Google Shape;391;p17">
              <a:extLst>
                <a:ext uri="{FF2B5EF4-FFF2-40B4-BE49-F238E27FC236}">
                  <a16:creationId xmlns:a16="http://schemas.microsoft.com/office/drawing/2014/main" id="{1AE1444A-13C9-4F4F-B585-6231D81FE358}"/>
                </a:ext>
              </a:extLst>
            </p:cNvPr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1" name="Google Shape;392;p17">
              <a:extLst>
                <a:ext uri="{FF2B5EF4-FFF2-40B4-BE49-F238E27FC236}">
                  <a16:creationId xmlns:a16="http://schemas.microsoft.com/office/drawing/2014/main" id="{F41423B4-FDDD-4A56-BAEF-7A8EC1DC8120}"/>
                </a:ext>
              </a:extLst>
            </p:cNvPr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0" name="Google Shape;394;p17">
              <a:extLst>
                <a:ext uri="{FF2B5EF4-FFF2-40B4-BE49-F238E27FC236}">
                  <a16:creationId xmlns:a16="http://schemas.microsoft.com/office/drawing/2014/main" id="{BD8E1519-B957-43BF-AF38-76C4D9F8C743}"/>
                </a:ext>
              </a:extLst>
            </p:cNvPr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3" name="Google Shape;392;p17">
              <a:extLst>
                <a:ext uri="{FF2B5EF4-FFF2-40B4-BE49-F238E27FC236}">
                  <a16:creationId xmlns:a16="http://schemas.microsoft.com/office/drawing/2014/main" id="{F712BDCF-97A2-4A8C-8257-2543AB3C5CFB}"/>
                </a:ext>
              </a:extLst>
            </p:cNvPr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74" name="TextBox 9">
            <a:extLst>
              <a:ext uri="{FF2B5EF4-FFF2-40B4-BE49-F238E27FC236}">
                <a16:creationId xmlns:a16="http://schemas.microsoft.com/office/drawing/2014/main" id="{B7E97EC9-58B6-4032-BDF2-5E0DC306F30B}"/>
              </a:ext>
            </a:extLst>
          </p:cNvPr>
          <p:cNvSpPr txBox="1"/>
          <p:nvPr/>
        </p:nvSpPr>
        <p:spPr>
          <a:xfrm>
            <a:off x="2511989" y="594439"/>
            <a:ext cx="3445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单词记忆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id="{EACC1FD6-292F-4953-B447-0C2FA7FCBBE3}"/>
              </a:ext>
            </a:extLst>
          </p:cNvPr>
          <p:cNvSpPr txBox="1"/>
          <p:nvPr/>
        </p:nvSpPr>
        <p:spPr>
          <a:xfrm>
            <a:off x="2516540" y="3805768"/>
            <a:ext cx="35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图表多方面展示学习情况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76" name="TextBox 9">
            <a:extLst>
              <a:ext uri="{FF2B5EF4-FFF2-40B4-BE49-F238E27FC236}">
                <a16:creationId xmlns:a16="http://schemas.microsoft.com/office/drawing/2014/main" id="{08EB00A3-7348-4F0C-BE17-E1D4DC074B96}"/>
              </a:ext>
            </a:extLst>
          </p:cNvPr>
          <p:cNvSpPr txBox="1"/>
          <p:nvPr/>
        </p:nvSpPr>
        <p:spPr>
          <a:xfrm>
            <a:off x="2510491" y="5401657"/>
            <a:ext cx="356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自定义记忆方案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77" name="Rectangle 10">
            <a:extLst>
              <a:ext uri="{FF2B5EF4-FFF2-40B4-BE49-F238E27FC236}">
                <a16:creationId xmlns:a16="http://schemas.microsoft.com/office/drawing/2014/main" id="{CD7FE02C-D803-4091-BF1B-CC38087ABEB9}"/>
              </a:ext>
            </a:extLst>
          </p:cNvPr>
          <p:cNvSpPr/>
          <p:nvPr/>
        </p:nvSpPr>
        <p:spPr>
          <a:xfrm>
            <a:off x="2517225" y="5791873"/>
            <a:ext cx="3017268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90000" pitchFamily="34" charset="-122"/>
                <a:ea typeface="思源黑体" panose="020B0500000000090000" pitchFamily="34" charset="-122"/>
              </a:rPr>
              <a:t>用户可自定义学习规划参数及记忆能力系数。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78" name="Rectangle 10">
            <a:extLst>
              <a:ext uri="{FF2B5EF4-FFF2-40B4-BE49-F238E27FC236}">
                <a16:creationId xmlns:a16="http://schemas.microsoft.com/office/drawing/2014/main" id="{B73C7CD8-D30C-4B8B-AE8D-F2D9C68316EF}"/>
              </a:ext>
            </a:extLst>
          </p:cNvPr>
          <p:cNvSpPr/>
          <p:nvPr/>
        </p:nvSpPr>
        <p:spPr>
          <a:xfrm>
            <a:off x="2510873" y="4256263"/>
            <a:ext cx="3017268" cy="704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90000" pitchFamily="34" charset="-122"/>
                <a:ea typeface="思源黑体" panose="020B0500000000090000" pitchFamily="34" charset="-122"/>
              </a:rPr>
              <a:t>包括遗忘曲线在内的多种图表全方面地向用户展示学习情况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79" name="Rectangle 10">
            <a:extLst>
              <a:ext uri="{FF2B5EF4-FFF2-40B4-BE49-F238E27FC236}">
                <a16:creationId xmlns:a16="http://schemas.microsoft.com/office/drawing/2014/main" id="{CBEA3F4E-EDAC-4D96-ACB1-90C29A2F52FA}"/>
              </a:ext>
            </a:extLst>
          </p:cNvPr>
          <p:cNvSpPr/>
          <p:nvPr/>
        </p:nvSpPr>
        <p:spPr>
          <a:xfrm>
            <a:off x="2511989" y="2620717"/>
            <a:ext cx="3017268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90000" pitchFamily="34" charset="-122"/>
                <a:ea typeface="思源黑体" panose="020B0500000000090000" pitchFamily="34" charset="-122"/>
              </a:rPr>
              <a:t>以牛顿冷却定律为基础，结合神经科学研究成果，成就我们独创的记忆评估算法。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538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5400000">
            <a:off x="7488527" y="1132331"/>
            <a:ext cx="2287685" cy="7119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xagon 1"/>
          <p:cNvSpPr/>
          <p:nvPr/>
        </p:nvSpPr>
        <p:spPr>
          <a:xfrm rot="5400000">
            <a:off x="1330662" y="3704282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9011" y="3902314"/>
            <a:ext cx="17509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3338" y="3892886"/>
            <a:ext cx="17509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8" name="Hexagon 7"/>
          <p:cNvSpPr/>
          <p:nvPr/>
        </p:nvSpPr>
        <p:spPr>
          <a:xfrm rot="5400000">
            <a:off x="883181" y="30861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883181" y="5373785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390302" y="396784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-141798" y="30861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-152468" y="4849856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2986939" y="5067853"/>
            <a:ext cx="747887" cy="644730"/>
          </a:xfrm>
          <a:prstGeom prst="hexagon">
            <a:avLst>
              <a:gd name="adj" fmla="val 29933"/>
              <a:gd name="vf" fmla="val 11547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2419684" y="5731681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924908" y="3705889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3925327" y="-491560"/>
            <a:ext cx="8900729" cy="2790366"/>
            <a:chOff x="-740364" y="4437124"/>
            <a:chExt cx="8900729" cy="2790366"/>
          </a:xfrm>
        </p:grpSpPr>
        <p:sp>
          <p:nvSpPr>
            <p:cNvPr id="19" name="Google Shape;388;p17"/>
            <p:cNvSpPr/>
            <p:nvPr/>
          </p:nvSpPr>
          <p:spPr>
            <a:xfrm flipH="1">
              <a:off x="771301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89;p17"/>
            <p:cNvSpPr/>
            <p:nvPr/>
          </p:nvSpPr>
          <p:spPr>
            <a:xfrm flipH="1">
              <a:off x="-225656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90;p17"/>
            <p:cNvSpPr/>
            <p:nvPr/>
          </p:nvSpPr>
          <p:spPr>
            <a:xfrm flipH="1">
              <a:off x="1252842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2;p17"/>
            <p:cNvSpPr/>
            <p:nvPr/>
          </p:nvSpPr>
          <p:spPr>
            <a:xfrm flipH="1">
              <a:off x="255884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394;p17"/>
            <p:cNvSpPr/>
            <p:nvPr/>
          </p:nvSpPr>
          <p:spPr>
            <a:xfrm flipH="1">
              <a:off x="-7403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88;p17"/>
            <p:cNvSpPr/>
            <p:nvPr/>
          </p:nvSpPr>
          <p:spPr>
            <a:xfrm flipH="1">
              <a:off x="2764537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89;p17"/>
            <p:cNvSpPr/>
            <p:nvPr/>
          </p:nvSpPr>
          <p:spPr>
            <a:xfrm flipH="1">
              <a:off x="1767580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390;p17"/>
            <p:cNvSpPr/>
            <p:nvPr/>
          </p:nvSpPr>
          <p:spPr>
            <a:xfrm flipH="1">
              <a:off x="4243006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" name="Google Shape;392;p17"/>
            <p:cNvSpPr/>
            <p:nvPr/>
          </p:nvSpPr>
          <p:spPr>
            <a:xfrm flipH="1">
              <a:off x="3246048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" name="Google Shape;394;p17"/>
            <p:cNvSpPr/>
            <p:nvPr/>
          </p:nvSpPr>
          <p:spPr>
            <a:xfrm flipH="1">
              <a:off x="2249800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" name="Google Shape;390;p17"/>
            <p:cNvSpPr/>
            <p:nvPr/>
          </p:nvSpPr>
          <p:spPr>
            <a:xfrm flipH="1">
              <a:off x="7233170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0" name="Google Shape;392;p17"/>
            <p:cNvSpPr/>
            <p:nvPr/>
          </p:nvSpPr>
          <p:spPr>
            <a:xfrm flipH="1">
              <a:off x="6236212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1" name="Google Shape;394;p17"/>
            <p:cNvSpPr/>
            <p:nvPr/>
          </p:nvSpPr>
          <p:spPr>
            <a:xfrm flipH="1">
              <a:off x="52399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2" name="Google Shape;388;p17"/>
            <p:cNvSpPr/>
            <p:nvPr/>
          </p:nvSpPr>
          <p:spPr>
            <a:xfrm flipH="1">
              <a:off x="4757743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3" name="Google Shape;388;p17"/>
            <p:cNvSpPr/>
            <p:nvPr/>
          </p:nvSpPr>
          <p:spPr>
            <a:xfrm flipH="1">
              <a:off x="6750979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" name="Google Shape;389;p17"/>
            <p:cNvSpPr/>
            <p:nvPr/>
          </p:nvSpPr>
          <p:spPr>
            <a:xfrm flipH="1">
              <a:off x="5754022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5" name="Google Shape;388;p17"/>
            <p:cNvSpPr/>
            <p:nvPr/>
          </p:nvSpPr>
          <p:spPr>
            <a:xfrm flipH="1">
              <a:off x="2281748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6" name="Google Shape;388;p17"/>
            <p:cNvSpPr/>
            <p:nvPr/>
          </p:nvSpPr>
          <p:spPr>
            <a:xfrm flipH="1">
              <a:off x="4274984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7" name="Google Shape;389;p17"/>
            <p:cNvSpPr/>
            <p:nvPr/>
          </p:nvSpPr>
          <p:spPr>
            <a:xfrm flipH="1">
              <a:off x="3278027" y="4437125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8" name="Google Shape;388;p17"/>
            <p:cNvSpPr/>
            <p:nvPr/>
          </p:nvSpPr>
          <p:spPr>
            <a:xfrm flipH="1">
              <a:off x="294286" y="443712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643005" y="4114596"/>
            <a:ext cx="426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算法设计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62195" y="4657044"/>
            <a:ext cx="3678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Algorithm Design</a:t>
            </a:r>
          </a:p>
        </p:txBody>
      </p:sp>
      <p:sp>
        <p:nvSpPr>
          <p:cNvPr id="42" name="Google Shape;388;p17"/>
          <p:cNvSpPr/>
          <p:nvPr/>
        </p:nvSpPr>
        <p:spPr>
          <a:xfrm rot="10800000" flipH="1">
            <a:off x="938799" y="373292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3" name="Google Shape;390;p17"/>
          <p:cNvSpPr/>
          <p:nvPr/>
        </p:nvSpPr>
        <p:spPr>
          <a:xfrm rot="10800000" flipH="1">
            <a:off x="441649" y="-491559"/>
            <a:ext cx="927195" cy="1054512"/>
          </a:xfrm>
          <a:custGeom>
            <a:avLst/>
            <a:gdLst/>
            <a:ahLst/>
            <a:cxnLst/>
            <a:rect l="l" t="t" r="r" b="b"/>
            <a:pathLst>
              <a:path w="31366" h="35673" extrusionOk="0">
                <a:moveTo>
                  <a:pt x="15213" y="0"/>
                </a:moveTo>
                <a:lnTo>
                  <a:pt x="0" y="9348"/>
                </a:lnTo>
                <a:lnTo>
                  <a:pt x="481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7" y="8523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51" name="Group 50"/>
          <p:cNvGrpSpPr/>
          <p:nvPr/>
        </p:nvGrpSpPr>
        <p:grpSpPr>
          <a:xfrm>
            <a:off x="11306468" y="3882635"/>
            <a:ext cx="900000" cy="1618650"/>
            <a:chOff x="11277158" y="4020326"/>
            <a:chExt cx="900000" cy="1618650"/>
          </a:xfrm>
        </p:grpSpPr>
        <p:sp>
          <p:nvSpPr>
            <p:cNvPr id="44" name="Rectangle 43"/>
            <p:cNvSpPr/>
            <p:nvPr/>
          </p:nvSpPr>
          <p:spPr>
            <a:xfrm>
              <a:off x="11277158" y="402032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77158" y="438056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77158" y="4739651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277158" y="5099891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277158" y="545897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82679" y="2903460"/>
            <a:ext cx="755294" cy="109488"/>
            <a:chOff x="5068749" y="3100669"/>
            <a:chExt cx="1443277" cy="209219"/>
          </a:xfrm>
          <a:noFill/>
        </p:grpSpPr>
        <p:sp>
          <p:nvSpPr>
            <p:cNvPr id="45" name="Hexagon 44"/>
            <p:cNvSpPr/>
            <p:nvPr/>
          </p:nvSpPr>
          <p:spPr>
            <a:xfrm rot="5400000">
              <a:off x="5054321" y="3115097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5400000">
              <a:off x="5371438" y="3115100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5400000">
              <a:off x="5688554" y="3115099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5400000">
              <a:off x="6005671" y="3115102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5400000">
              <a:off x="6317241" y="3115098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-45280" y="2187276"/>
            <a:ext cx="755294" cy="109488"/>
            <a:chOff x="5068749" y="3100669"/>
            <a:chExt cx="1443277" cy="209219"/>
          </a:xfrm>
          <a:noFill/>
        </p:grpSpPr>
        <p:sp>
          <p:nvSpPr>
            <p:cNvPr id="62" name="Hexagon 61"/>
            <p:cNvSpPr/>
            <p:nvPr/>
          </p:nvSpPr>
          <p:spPr>
            <a:xfrm rot="5400000">
              <a:off x="5054321" y="3115097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5400000">
              <a:off x="5371438" y="3115100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5400000">
              <a:off x="5688554" y="3115099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5400000">
              <a:off x="6005671" y="3115102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5400000">
              <a:off x="6317241" y="3115098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Google Shape;388;p17">
            <a:extLst>
              <a:ext uri="{FF2B5EF4-FFF2-40B4-BE49-F238E27FC236}">
                <a16:creationId xmlns:a16="http://schemas.microsoft.com/office/drawing/2014/main" id="{A574DB29-2D6F-441C-9B6B-EDE05B4AE38F}"/>
              </a:ext>
            </a:extLst>
          </p:cNvPr>
          <p:cNvSpPr/>
          <p:nvPr/>
        </p:nvSpPr>
        <p:spPr>
          <a:xfrm rot="10800000" flipH="1">
            <a:off x="2639010" y="1456039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2477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2880698" y="263950"/>
            <a:ext cx="6275866" cy="857034"/>
            <a:chOff x="3784390" y="285256"/>
            <a:chExt cx="4765766" cy="857034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285256"/>
              <a:ext cx="3424145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算法简介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3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Aparajita" panose="020B0604020202020204" pitchFamily="34" charset="0"/>
                </a:rPr>
                <a:t>Brief Intro of Algorithm</a:t>
              </a: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408D63C-28E2-4BB3-AFC3-28B6FF5E0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07" b="25080"/>
          <a:stretch/>
        </p:blipFill>
        <p:spPr>
          <a:xfrm>
            <a:off x="2137187" y="2781012"/>
            <a:ext cx="7931228" cy="3454521"/>
          </a:xfrm>
          <a:prstGeom prst="rect">
            <a:avLst/>
          </a:prstGeom>
        </p:spPr>
      </p:pic>
      <p:sp>
        <p:nvSpPr>
          <p:cNvPr id="8" name="Rectangle 49">
            <a:extLst>
              <a:ext uri="{FF2B5EF4-FFF2-40B4-BE49-F238E27FC236}">
                <a16:creationId xmlns:a16="http://schemas.microsoft.com/office/drawing/2014/main" id="{C9EDB9DB-63D6-4B16-B03F-1160CA8163BF}"/>
              </a:ext>
            </a:extLst>
          </p:cNvPr>
          <p:cNvSpPr/>
          <p:nvPr/>
        </p:nvSpPr>
        <p:spPr>
          <a:xfrm>
            <a:off x="2958065" y="1386505"/>
            <a:ext cx="6481304" cy="1530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我们算法的主要目标是评估用户对每个单词的记忆程度。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为此，我们汲取了物理学与神经科学这两个领域各自的专业精华，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并融入到我们的算法设计中：</a:t>
            </a: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36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2958067" y="353561"/>
            <a:ext cx="6275866" cy="808491"/>
            <a:chOff x="3784390" y="358805"/>
            <a:chExt cx="4765766" cy="80849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背景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Background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016A8B79-319A-4499-A0C0-30E9F7D45FD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352" r="2352"/>
          <a:stretch>
            <a:fillRect/>
          </a:stretch>
        </p:blipFill>
        <p:spPr>
          <a:xfrm>
            <a:off x="8118785" y="3115357"/>
            <a:ext cx="3768415" cy="2424925"/>
          </a:xfrm>
        </p:spPr>
      </p:pic>
      <p:sp>
        <p:nvSpPr>
          <p:cNvPr id="12" name="Rectangle 49">
            <a:extLst>
              <a:ext uri="{FF2B5EF4-FFF2-40B4-BE49-F238E27FC236}">
                <a16:creationId xmlns:a16="http://schemas.microsoft.com/office/drawing/2014/main" id="{BBF0EAC1-140D-47C7-B37F-9F62143BF4F5}"/>
              </a:ext>
            </a:extLst>
          </p:cNvPr>
          <p:cNvSpPr/>
          <p:nvPr/>
        </p:nvSpPr>
        <p:spPr>
          <a:xfrm>
            <a:off x="1347790" y="2237342"/>
            <a:ext cx="6384995" cy="189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 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提到遗忘评估，则不得不提艾宾浩斯遗忘曲线</a:t>
            </a: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 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艾宾浩斯遗忘曲线虽然能够直观表征人的记忆规律，揭示了人类记忆特点的共性，却忽略了每个个体彼此之间记忆能力的差异。</a:t>
            </a: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5258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Microsoft Windows NT 10.0"/>
  <p:tag name="AS_OS" val="Microsoft Windows NT 1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BeeBoss Color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6DE03"/>
      </a:accent1>
      <a:accent2>
        <a:srgbClr val="F8C803"/>
      </a:accent2>
      <a:accent3>
        <a:srgbClr val="FCB33A"/>
      </a:accent3>
      <a:accent4>
        <a:srgbClr val="985A12"/>
      </a:accent4>
      <a:accent5>
        <a:srgbClr val="6A4600"/>
      </a:accent5>
      <a:accent6>
        <a:srgbClr val="8867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Ethi" typeface="Nyala"/>
        <a:font script="Talu" typeface="Microsoft New Tai Lue"/>
        <a:font script="Olck" typeface="Nirmala UI"/>
        <a:font script="Yiii" typeface="Microsoft Yi Baiti"/>
        <a:font script="Uigh" typeface="Microsoft Uighur"/>
        <a:font script="Hebr" typeface="Times New Roman"/>
        <a:font script="Tibt" typeface="Microsoft Himalaya"/>
        <a:font script="Telu" typeface="Gautami"/>
        <a:font script="Armn" typeface="Arial"/>
        <a:font script="Deva" typeface="Mangal"/>
        <a:font script="Guru" typeface="Raavi"/>
        <a:font script="Sinh" typeface="Iskoola Pota"/>
        <a:font script="Phag" typeface="Phagspa"/>
        <a:font script="Mymr" typeface="Myanmar Text"/>
        <a:font script="Tale" typeface="Microsoft Tai Le"/>
        <a:font script="Lisu" typeface="Segoe UI"/>
        <a:font script="Beng" typeface="Vrinda"/>
        <a:font script="Syrj" typeface="Estrangelo Edessa"/>
        <a:font script="Syre" typeface="Estrangelo Edessa"/>
        <a:font script="Syrc" typeface="Estrangelo Edessa"/>
        <a:font script="Cher" typeface="Plantagenet Cherokee"/>
        <a:font script="Viet" typeface="Times New Roman"/>
        <a:font script="Thai" typeface="Angsana New"/>
        <a:font script="Gujr" typeface="Shruti"/>
        <a:font script="Mlym" typeface="Kartika"/>
        <a:font script="Hant" typeface="新細明體"/>
        <a:font script="Hans" typeface="等线 Light"/>
        <a:font script="Java" typeface="Javanese Text"/>
        <a:font script="Thaa" typeface="MV Boli"/>
        <a:font script="Knda" typeface="Tunga"/>
        <a:font script="Laoo" typeface="DokChampa"/>
        <a:font script="Cans" typeface="Euphemia"/>
        <a:font script="Hang" typeface="맑은 고딕"/>
        <a:font script="Sora" typeface="Nirmala UI"/>
        <a:font script="Tfng" typeface="Ebrima"/>
        <a:font script="Khmr" typeface="MoolBoran"/>
        <a:font script="Arab" typeface="Times New Roman"/>
        <a:font script="Geor" typeface="Sylfaen"/>
        <a:font script="Bugi" typeface="Leelawadee UI"/>
        <a:font script="Bopo" typeface="Microsoft JhengHei"/>
        <a:font script="Jpan" typeface="游ゴシック Light"/>
        <a:font script="Mong" typeface="Mongolian Baiti"/>
        <a:font script="Taml" typeface="Latha"/>
        <a:font script="Orya" typeface="Kalinga"/>
        <a:font script="Syrn" typeface="Estrangelo Edessa"/>
        <a:font script="Osma" typeface="Ebrima"/>
        <a:font script="Nkoo" typeface="Ebrima"/>
      </a:majorFont>
      <a:minorFont>
        <a:latin typeface="Calibri" panose="020F0502020204030204"/>
        <a:ea typeface=""/>
        <a:cs typeface=""/>
        <a:font script="Ethi" typeface="Nyala"/>
        <a:font script="Talu" typeface="Microsoft New Tai Lue"/>
        <a:font script="Olck" typeface="Nirmala UI"/>
        <a:font script="Yiii" typeface="Microsoft Yi Baiti"/>
        <a:font script="Uigh" typeface="Microsoft Uighur"/>
        <a:font script="Hebr" typeface="Arial"/>
        <a:font script="Tibt" typeface="Microsoft Himalaya"/>
        <a:font script="Telu" typeface="Gautami"/>
        <a:font script="Armn" typeface="Arial"/>
        <a:font script="Deva" typeface="Mangal"/>
        <a:font script="Guru" typeface="Raavi"/>
        <a:font script="Sinh" typeface="Iskoola Pota"/>
        <a:font script="Phag" typeface="Phagspa"/>
        <a:font script="Mymr" typeface="Myanmar Text"/>
        <a:font script="Tale" typeface="Microsoft Tai Le"/>
        <a:font script="Lisu" typeface="Segoe UI"/>
        <a:font script="Beng" typeface="Vrinda"/>
        <a:font script="Syrj" typeface="Estrangelo Edessa"/>
        <a:font script="Syre" typeface="Estrangelo Edessa"/>
        <a:font script="Syrc" typeface="Estrangelo Edessa"/>
        <a:font script="Cher" typeface="Plantagenet Cherokee"/>
        <a:font script="Viet" typeface="Arial"/>
        <a:font script="Thai" typeface="Cordia New"/>
        <a:font script="Gujr" typeface="Shruti"/>
        <a:font script="Mlym" typeface="Kartika"/>
        <a:font script="Hant" typeface="新細明體"/>
        <a:font script="Hans" typeface="等线"/>
        <a:font script="Java" typeface="Javanese Text"/>
        <a:font script="Thaa" typeface="MV Boli"/>
        <a:font script="Knda" typeface="Tunga"/>
        <a:font script="Laoo" typeface="DokChampa"/>
        <a:font script="Cans" typeface="Euphemia"/>
        <a:font script="Hang" typeface="맑은 고딕"/>
        <a:font script="Sora" typeface="Nirmala UI"/>
        <a:font script="Tfng" typeface="Ebrima"/>
        <a:font script="Khmr" typeface="DaunPenh"/>
        <a:font script="Arab" typeface="Arial"/>
        <a:font script="Geor" typeface="Sylfaen"/>
        <a:font script="Bugi" typeface="Leelawadee UI"/>
        <a:font script="Bopo" typeface="Microsoft JhengHei"/>
        <a:font script="Jpan" typeface="游ゴシック"/>
        <a:font script="Mong" typeface="Mongolian Baiti"/>
        <a:font script="Taml" typeface="Latha"/>
        <a:font script="Orya" typeface="Kalinga"/>
        <a:font script="Syrn" typeface="Estrangelo Edessa"/>
        <a:font script="Osma" typeface="Ebrima"/>
        <a:font script="Nkoo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Ethi" typeface="Nyala"/>
        <a:font script="Talu" typeface="Microsoft New Tai Lue"/>
        <a:font script="Olck" typeface="Nirmala UI"/>
        <a:font script="Yiii" typeface="Microsoft Yi Baiti"/>
        <a:font script="Uigh" typeface="Microsoft Uighur"/>
        <a:font script="Hebr" typeface="Times New Roman"/>
        <a:font script="Tibt" typeface="Microsoft Himalaya"/>
        <a:font script="Telu" typeface="Gautami"/>
        <a:font script="Armn" typeface="Arial"/>
        <a:font script="Deva" typeface="Mangal"/>
        <a:font script="Guru" typeface="Raavi"/>
        <a:font script="Sinh" typeface="Iskoola Pota"/>
        <a:font script="Phag" typeface="Phagspa"/>
        <a:font script="Mymr" typeface="Myanmar Text"/>
        <a:font script="Tale" typeface="Microsoft Tai Le"/>
        <a:font script="Lisu" typeface="Segoe UI"/>
        <a:font script="Beng" typeface="Vrinda"/>
        <a:font script="Syrj" typeface="Estrangelo Edessa"/>
        <a:font script="Syre" typeface="Estrangelo Edessa"/>
        <a:font script="Syrc" typeface="Estrangelo Edessa"/>
        <a:font script="Cher" typeface="Plantagenet Cherokee"/>
        <a:font script="Viet" typeface="Times New Roman"/>
        <a:font script="Thai" typeface="Angsana New"/>
        <a:font script="Gujr" typeface="Shruti"/>
        <a:font script="Mlym" typeface="Kartika"/>
        <a:font script="Hant" typeface="新細明體"/>
        <a:font script="Hans" typeface="等线 Light"/>
        <a:font script="Java" typeface="Javanese Text"/>
        <a:font script="Thaa" typeface="MV Boli"/>
        <a:font script="Knda" typeface="Tunga"/>
        <a:font script="Laoo" typeface="DokChampa"/>
        <a:font script="Cans" typeface="Euphemia"/>
        <a:font script="Hang" typeface="맑은 고딕"/>
        <a:font script="Sora" typeface="Nirmala UI"/>
        <a:font script="Tfng" typeface="Ebrima"/>
        <a:font script="Khmr" typeface="MoolBoran"/>
        <a:font script="Arab" typeface="Times New Roman"/>
        <a:font script="Geor" typeface="Sylfaen"/>
        <a:font script="Bugi" typeface="Leelawadee UI"/>
        <a:font script="Bopo" typeface="Microsoft JhengHei"/>
        <a:font script="Jpan" typeface="游ゴシック Light"/>
        <a:font script="Mong" typeface="Mongolian Baiti"/>
        <a:font script="Taml" typeface="Latha"/>
        <a:font script="Orya" typeface="Kalinga"/>
        <a:font script="Syrn" typeface="Estrangelo Edessa"/>
        <a:font script="Osma" typeface="Ebrima"/>
        <a:font script="Nkoo" typeface="Ebrima"/>
      </a:majorFont>
      <a:minorFont>
        <a:latin typeface="Calibri" panose="020F0502020204030204"/>
        <a:ea typeface=""/>
        <a:cs typeface=""/>
        <a:font script="Ethi" typeface="Nyala"/>
        <a:font script="Talu" typeface="Microsoft New Tai Lue"/>
        <a:font script="Olck" typeface="Nirmala UI"/>
        <a:font script="Yiii" typeface="Microsoft Yi Baiti"/>
        <a:font script="Uigh" typeface="Microsoft Uighur"/>
        <a:font script="Hebr" typeface="Arial"/>
        <a:font script="Tibt" typeface="Microsoft Himalaya"/>
        <a:font script="Telu" typeface="Gautami"/>
        <a:font script="Armn" typeface="Arial"/>
        <a:font script="Deva" typeface="Mangal"/>
        <a:font script="Guru" typeface="Raavi"/>
        <a:font script="Sinh" typeface="Iskoola Pota"/>
        <a:font script="Phag" typeface="Phagspa"/>
        <a:font script="Mymr" typeface="Myanmar Text"/>
        <a:font script="Tale" typeface="Microsoft Tai Le"/>
        <a:font script="Lisu" typeface="Segoe UI"/>
        <a:font script="Beng" typeface="Vrinda"/>
        <a:font script="Syrj" typeface="Estrangelo Edessa"/>
        <a:font script="Syre" typeface="Estrangelo Edessa"/>
        <a:font script="Syrc" typeface="Estrangelo Edessa"/>
        <a:font script="Cher" typeface="Plantagenet Cherokee"/>
        <a:font script="Viet" typeface="Arial"/>
        <a:font script="Thai" typeface="Cordia New"/>
        <a:font script="Gujr" typeface="Shruti"/>
        <a:font script="Mlym" typeface="Kartika"/>
        <a:font script="Hant" typeface="新細明體"/>
        <a:font script="Hans" typeface="等线"/>
        <a:font script="Java" typeface="Javanese Text"/>
        <a:font script="Thaa" typeface="MV Boli"/>
        <a:font script="Knda" typeface="Tunga"/>
        <a:font script="Laoo" typeface="DokChampa"/>
        <a:font script="Cans" typeface="Euphemia"/>
        <a:font script="Hang" typeface="맑은 고딕"/>
        <a:font script="Sora" typeface="Nirmala UI"/>
        <a:font script="Tfng" typeface="Ebrima"/>
        <a:font script="Khmr" typeface="DaunPenh"/>
        <a:font script="Arab" typeface="Arial"/>
        <a:font script="Geor" typeface="Sylfaen"/>
        <a:font script="Bugi" typeface="Leelawadee UI"/>
        <a:font script="Bopo" typeface="Microsoft JhengHei"/>
        <a:font script="Jpan" typeface="游ゴシック"/>
        <a:font script="Mong" typeface="Mongolian Baiti"/>
        <a:font script="Taml" typeface="Latha"/>
        <a:font script="Orya" typeface="Kalinga"/>
        <a:font script="Syrn" typeface="Estrangelo Edessa"/>
        <a:font script="Osma" typeface="Ebrima"/>
        <a:font script="Nkoo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Ethi" typeface="Nyala"/>
        <a:font script="Talu" typeface="Microsoft New Tai Lue"/>
        <a:font script="Olck" typeface="Nirmala UI"/>
        <a:font script="Yiii" typeface="Microsoft Yi Baiti"/>
        <a:font script="Uigh" typeface="Microsoft Uighur"/>
        <a:font script="Hebr" typeface="Times New Roman"/>
        <a:font script="Tibt" typeface="Microsoft Himalaya"/>
        <a:font script="Telu" typeface="Gautami"/>
        <a:font script="Armn" typeface="Arial"/>
        <a:font script="Deva" typeface="Mangal"/>
        <a:font script="Guru" typeface="Raavi"/>
        <a:font script="Sinh" typeface="Iskoola Pota"/>
        <a:font script="Phag" typeface="Phagspa"/>
        <a:font script="Mymr" typeface="Myanmar Text"/>
        <a:font script="Tale" typeface="Microsoft Tai Le"/>
        <a:font script="Lisu" typeface="Segoe UI"/>
        <a:font script="Beng" typeface="Vrinda"/>
        <a:font script="Syrj" typeface="Estrangelo Edessa"/>
        <a:font script="Syre" typeface="Estrangelo Edessa"/>
        <a:font script="Syrc" typeface="Estrangelo Edessa"/>
        <a:font script="Cher" typeface="Plantagenet Cherokee"/>
        <a:font script="Viet" typeface="Times New Roman"/>
        <a:font script="Thai" typeface="Angsana New"/>
        <a:font script="Gujr" typeface="Shruti"/>
        <a:font script="Mlym" typeface="Kartika"/>
        <a:font script="Hant" typeface="新細明體"/>
        <a:font script="Hans" typeface="等线 Light"/>
        <a:font script="Java" typeface="Javanese Text"/>
        <a:font script="Thaa" typeface="MV Boli"/>
        <a:font script="Knda" typeface="Tunga"/>
        <a:font script="Laoo" typeface="DokChampa"/>
        <a:font script="Cans" typeface="Euphemia"/>
        <a:font script="Hang" typeface="맑은 고딕"/>
        <a:font script="Sora" typeface="Nirmala UI"/>
        <a:font script="Tfng" typeface="Ebrima"/>
        <a:font script="Khmr" typeface="MoolBoran"/>
        <a:font script="Arab" typeface="Times New Roman"/>
        <a:font script="Geor" typeface="Sylfaen"/>
        <a:font script="Bugi" typeface="Leelawadee UI"/>
        <a:font script="Bopo" typeface="Microsoft JhengHei"/>
        <a:font script="Jpan" typeface="游ゴシック Light"/>
        <a:font script="Mong" typeface="Mongolian Baiti"/>
        <a:font script="Taml" typeface="Latha"/>
        <a:font script="Orya" typeface="Kalinga"/>
        <a:font script="Syrn" typeface="Estrangelo Edessa"/>
        <a:font script="Osma" typeface="Ebrima"/>
        <a:font script="Nkoo" typeface="Ebrima"/>
      </a:majorFont>
      <a:minorFont>
        <a:latin typeface="Calibri" panose="020F0502020204030204"/>
        <a:ea typeface=""/>
        <a:cs typeface=""/>
        <a:font script="Ethi" typeface="Nyala"/>
        <a:font script="Talu" typeface="Microsoft New Tai Lue"/>
        <a:font script="Olck" typeface="Nirmala UI"/>
        <a:font script="Yiii" typeface="Microsoft Yi Baiti"/>
        <a:font script="Uigh" typeface="Microsoft Uighur"/>
        <a:font script="Hebr" typeface="Arial"/>
        <a:font script="Tibt" typeface="Microsoft Himalaya"/>
        <a:font script="Telu" typeface="Gautami"/>
        <a:font script="Armn" typeface="Arial"/>
        <a:font script="Deva" typeface="Mangal"/>
        <a:font script="Guru" typeface="Raavi"/>
        <a:font script="Sinh" typeface="Iskoola Pota"/>
        <a:font script="Phag" typeface="Phagspa"/>
        <a:font script="Mymr" typeface="Myanmar Text"/>
        <a:font script="Tale" typeface="Microsoft Tai Le"/>
        <a:font script="Lisu" typeface="Segoe UI"/>
        <a:font script="Beng" typeface="Vrinda"/>
        <a:font script="Syrj" typeface="Estrangelo Edessa"/>
        <a:font script="Syre" typeface="Estrangelo Edessa"/>
        <a:font script="Syrc" typeface="Estrangelo Edessa"/>
        <a:font script="Cher" typeface="Plantagenet Cherokee"/>
        <a:font script="Viet" typeface="Arial"/>
        <a:font script="Thai" typeface="Cordia New"/>
        <a:font script="Gujr" typeface="Shruti"/>
        <a:font script="Mlym" typeface="Kartika"/>
        <a:font script="Hant" typeface="新細明體"/>
        <a:font script="Hans" typeface="等线"/>
        <a:font script="Java" typeface="Javanese Text"/>
        <a:font script="Thaa" typeface="MV Boli"/>
        <a:font script="Knda" typeface="Tunga"/>
        <a:font script="Laoo" typeface="DokChampa"/>
        <a:font script="Cans" typeface="Euphemia"/>
        <a:font script="Hang" typeface="맑은 고딕"/>
        <a:font script="Sora" typeface="Nirmala UI"/>
        <a:font script="Tfng" typeface="Ebrima"/>
        <a:font script="Khmr" typeface="DaunPenh"/>
        <a:font script="Arab" typeface="Arial"/>
        <a:font script="Geor" typeface="Sylfaen"/>
        <a:font script="Bugi" typeface="Leelawadee UI"/>
        <a:font script="Bopo" typeface="Microsoft JhengHei"/>
        <a:font script="Jpan" typeface="游ゴシック"/>
        <a:font script="Mong" typeface="Mongolian Baiti"/>
        <a:font script="Taml" typeface="Latha"/>
        <a:font script="Orya" typeface="Kalinga"/>
        <a:font script="Syrn" typeface="Estrangelo Edessa"/>
        <a:font script="Osma" typeface="Ebrima"/>
        <a:font script="Nkoo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1715</Words>
  <Application>Microsoft Office PowerPoint</Application>
  <PresentationFormat>宽屏</PresentationFormat>
  <Paragraphs>305</Paragraphs>
  <Slides>37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等线</vt:lpstr>
      <vt:lpstr>思源黑体</vt:lpstr>
      <vt:lpstr>Arial</vt:lpstr>
      <vt:lpstr>Calibri</vt:lpstr>
      <vt:lpstr>Calibri Light</vt:lpstr>
      <vt:lpstr>Cambria Math</vt:lpstr>
      <vt:lpstr>Nunito</vt:lpstr>
      <vt:lpstr>Open Sans</vt:lpstr>
      <vt:lpstr>Poppins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TMint Developer</dc:creator>
  <cp:lastModifiedBy>杨 一帆</cp:lastModifiedBy>
  <cp:revision>210</cp:revision>
  <dcterms:created xsi:type="dcterms:W3CDTF">2020-07-15T03:01:47Z</dcterms:created>
  <dcterms:modified xsi:type="dcterms:W3CDTF">2022-05-05T14:03:50Z</dcterms:modified>
</cp:coreProperties>
</file>