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9" r:id="rId4"/>
    <p:sldId id="264" r:id="rId5"/>
    <p:sldId id="265" r:id="rId6"/>
    <p:sldId id="260" r:id="rId7"/>
    <p:sldId id="267" r:id="rId8"/>
    <p:sldId id="266" r:id="rId9"/>
    <p:sldId id="258" r:id="rId10"/>
    <p:sldId id="274" r:id="rId11"/>
    <p:sldId id="275" r:id="rId12"/>
    <p:sldId id="276"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9955"/>
    <a:srgbClr val="6F86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94660"/>
  </p:normalViewPr>
  <p:slideViewPr>
    <p:cSldViewPr snapToGrid="0">
      <p:cViewPr varScale="1">
        <p:scale>
          <a:sx n="56" d="100"/>
          <a:sy n="56" d="100"/>
        </p:scale>
        <p:origin x="7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DDE9-0706-47FC-B04E-CDEAD323BBB3}" type="datetimeFigureOut">
              <a:rPr kumimoji="1" lang="ja-JP" altLang="en-US" smtClean="0"/>
              <a:t>2023/6/12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76A65-15D1-469D-8920-8E75B2AB0005}" type="slidenum">
              <a:rPr kumimoji="1" lang="ja-JP" altLang="en-US" smtClean="0"/>
              <a:t>‹#›</a:t>
            </a:fld>
            <a:endParaRPr kumimoji="1" lang="ja-JP" altLang="en-US"/>
          </a:p>
        </p:txBody>
      </p:sp>
    </p:spTree>
    <p:extLst>
      <p:ext uri="{BB962C8B-B14F-4D97-AF65-F5344CB8AC3E}">
        <p14:creationId xmlns:p14="http://schemas.microsoft.com/office/powerpoint/2010/main" val="16685495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この列の概念は後に使うので覚えておくように</a:t>
            </a:r>
          </a:p>
        </p:txBody>
      </p:sp>
      <p:sp>
        <p:nvSpPr>
          <p:cNvPr id="4" name="スライド番号プレースホルダー 3"/>
          <p:cNvSpPr>
            <a:spLocks noGrp="1"/>
          </p:cNvSpPr>
          <p:nvPr>
            <p:ph type="sldNum" sz="quarter" idx="5"/>
          </p:nvPr>
        </p:nvSpPr>
        <p:spPr/>
        <p:txBody>
          <a:bodyPr/>
          <a:lstStyle/>
          <a:p>
            <a:fld id="{B4876A65-15D1-469D-8920-8E75B2AB0005}" type="slidenum">
              <a:rPr kumimoji="1" lang="ja-JP" altLang="en-US" smtClean="0"/>
              <a:t>5</a:t>
            </a:fld>
            <a:endParaRPr kumimoji="1" lang="ja-JP" altLang="en-US"/>
          </a:p>
        </p:txBody>
      </p:sp>
    </p:spTree>
    <p:extLst>
      <p:ext uri="{BB962C8B-B14F-4D97-AF65-F5344CB8AC3E}">
        <p14:creationId xmlns:p14="http://schemas.microsoft.com/office/powerpoint/2010/main" val="818928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の哲学にある「</a:t>
            </a:r>
            <a:r>
              <a:rPr lang="en-US" altLang="ja-JP" b="0" i="0" dirty="0">
                <a:solidFill>
                  <a:srgbClr val="000000"/>
                </a:solidFill>
                <a:effectLst/>
                <a:latin typeface="Meiryo" panose="020B0604030504040204" pitchFamily="50" charset="-128"/>
                <a:ea typeface="Meiryo" panose="020B0604030504040204" pitchFamily="50" charset="-128"/>
              </a:rPr>
              <a:t>Explicit is better than implicit</a:t>
            </a:r>
            <a:r>
              <a:rPr lang="ja-JP" altLang="en-US" b="0" i="0" dirty="0">
                <a:solidFill>
                  <a:srgbClr val="000000"/>
                </a:solidFill>
                <a:effectLst/>
                <a:latin typeface="Meiryo" panose="020B0604030504040204" pitchFamily="50" charset="-128"/>
                <a:ea typeface="Meiryo" panose="020B0604030504040204" pitchFamily="50" charset="-128"/>
              </a:rPr>
              <a:t>」（暗黙的よりも明示的である方がよい）という言葉などにも、このことが表れている。文字列と数値を加算したときに、その加算処理は数値を文字列化して結合するのか、文字列を暗黙的に数値に変換して数値同士の加算とするのかがあいまいにならないように、こうなっているとも考えられる。</a:t>
            </a:r>
            <a:endParaRPr kumimoji="1" lang="ja-JP" altLang="en-US" dirty="0"/>
          </a:p>
        </p:txBody>
      </p:sp>
      <p:sp>
        <p:nvSpPr>
          <p:cNvPr id="4" name="スライド番号プレースホルダー 3"/>
          <p:cNvSpPr>
            <a:spLocks noGrp="1"/>
          </p:cNvSpPr>
          <p:nvPr>
            <p:ph type="sldNum" sz="quarter" idx="5"/>
          </p:nvPr>
        </p:nvSpPr>
        <p:spPr/>
        <p:txBody>
          <a:bodyPr/>
          <a:lstStyle/>
          <a:p>
            <a:fld id="{B4876A65-15D1-469D-8920-8E75B2AB0005}" type="slidenum">
              <a:rPr kumimoji="1" lang="ja-JP" altLang="en-US" smtClean="0"/>
              <a:t>14</a:t>
            </a:fld>
            <a:endParaRPr kumimoji="1" lang="ja-JP" altLang="en-US"/>
          </a:p>
        </p:txBody>
      </p:sp>
    </p:spTree>
    <p:extLst>
      <p:ext uri="{BB962C8B-B14F-4D97-AF65-F5344CB8AC3E}">
        <p14:creationId xmlns:p14="http://schemas.microsoft.com/office/powerpoint/2010/main" val="144743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46FB25F-76C0-4204-9702-92224DCAD0C4}" type="datetimeFigureOut">
              <a:rPr kumimoji="1" lang="ja-JP" altLang="en-US" smtClean="0"/>
              <a:t>2023/6/12</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6A8F530-81B4-4A7A-AC52-C42E47F0738F}"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39997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150552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365870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68552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539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119844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63994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244750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330210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177403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6FB25F-76C0-4204-9702-92224DCAD0C4}" type="datetimeFigureOut">
              <a:rPr kumimoji="1" lang="ja-JP" altLang="en-US" smtClean="0"/>
              <a:t>2023/6/12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30560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46FB25F-76C0-4204-9702-92224DCAD0C4}" type="datetimeFigureOut">
              <a:rPr kumimoji="1" lang="ja-JP" altLang="en-US" smtClean="0"/>
              <a:t>2023/6/12</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6A8F530-81B4-4A7A-AC52-C42E47F0738F}" type="slidenum">
              <a:rPr kumimoji="1" lang="ja-JP" altLang="en-US" smtClean="0"/>
              <a:t>‹#›</a:t>
            </a:fld>
            <a:endParaRPr kumimoji="1" lang="ja-JP" altLang="en-US"/>
          </a:p>
        </p:txBody>
      </p:sp>
    </p:spTree>
    <p:extLst>
      <p:ext uri="{BB962C8B-B14F-4D97-AF65-F5344CB8AC3E}">
        <p14:creationId xmlns:p14="http://schemas.microsoft.com/office/powerpoint/2010/main" val="428674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0EF7-3B03-60B8-EE71-AB52AFB443EB}"/>
              </a:ext>
            </a:extLst>
          </p:cNvPr>
          <p:cNvSpPr>
            <a:spLocks noGrp="1"/>
          </p:cNvSpPr>
          <p:nvPr>
            <p:ph type="ctrTitle"/>
          </p:nvPr>
        </p:nvSpPr>
        <p:spPr/>
        <p:txBody>
          <a:bodyPr>
            <a:normAutofit/>
          </a:bodyPr>
          <a:lstStyle/>
          <a:p>
            <a:r>
              <a:rPr kumimoji="1" lang="ja-JP" altLang="en-US" sz="16600" dirty="0"/>
              <a:t>データ型</a:t>
            </a:r>
          </a:p>
        </p:txBody>
      </p:sp>
      <p:sp>
        <p:nvSpPr>
          <p:cNvPr id="3" name="字幕 2">
            <a:extLst>
              <a:ext uri="{FF2B5EF4-FFF2-40B4-BE49-F238E27FC236}">
                <a16:creationId xmlns:a16="http://schemas.microsoft.com/office/drawing/2014/main" id="{C3AF8D6F-C487-A101-E102-04F39AF1952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4722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A2279-EB06-57EF-ADC6-2376BBD29DAF}"/>
              </a:ext>
            </a:extLst>
          </p:cNvPr>
          <p:cNvSpPr>
            <a:spLocks noGrp="1"/>
          </p:cNvSpPr>
          <p:nvPr>
            <p:ph type="title"/>
          </p:nvPr>
        </p:nvSpPr>
        <p:spPr/>
        <p:txBody>
          <a:bodyPr>
            <a:normAutofit/>
          </a:bodyPr>
          <a:lstStyle/>
          <a:p>
            <a:r>
              <a:rPr kumimoji="1" lang="ja-JP" altLang="en-US" sz="6000" dirty="0"/>
              <a:t>コンテナデータ型</a:t>
            </a:r>
          </a:p>
        </p:txBody>
      </p:sp>
      <p:sp>
        <p:nvSpPr>
          <p:cNvPr id="3" name="コンテンツ プレースホルダー 2">
            <a:extLst>
              <a:ext uri="{FF2B5EF4-FFF2-40B4-BE49-F238E27FC236}">
                <a16:creationId xmlns:a16="http://schemas.microsoft.com/office/drawing/2014/main" id="{8E0E209C-0BE6-69DA-5D9C-EDEEC616FE99}"/>
              </a:ext>
            </a:extLst>
          </p:cNvPr>
          <p:cNvSpPr>
            <a:spLocks noGrp="1"/>
          </p:cNvSpPr>
          <p:nvPr>
            <p:ph idx="1"/>
          </p:nvPr>
        </p:nvSpPr>
        <p:spPr>
          <a:xfrm>
            <a:off x="1261872" y="1828800"/>
            <a:ext cx="8780486" cy="4351337"/>
          </a:xfrm>
        </p:spPr>
        <p:txBody>
          <a:bodyPr>
            <a:normAutofit/>
          </a:bodyPr>
          <a:lstStyle/>
          <a:p>
            <a:pPr marL="0" indent="0">
              <a:buNone/>
            </a:pPr>
            <a:r>
              <a:rPr kumimoji="1" lang="ja-JP" altLang="en-US" sz="3600" dirty="0"/>
              <a:t>データの集合を扱うデータ型</a:t>
            </a:r>
            <a:endParaRPr lang="en-US" altLang="ja-JP" sz="3600" dirty="0"/>
          </a:p>
          <a:p>
            <a:pPr marL="0" indent="0">
              <a:buNone/>
            </a:pPr>
            <a:r>
              <a:rPr lang="ja-JP" altLang="en-US" sz="3600" dirty="0"/>
              <a:t>・リスト</a:t>
            </a:r>
            <a:r>
              <a:rPr lang="en-US" altLang="ja-JP" sz="3600" dirty="0"/>
              <a:t>(list)</a:t>
            </a:r>
            <a:r>
              <a:rPr lang="ja-JP" altLang="en-US" sz="3600"/>
              <a:t>←今回はここのみ</a:t>
            </a:r>
            <a:endParaRPr lang="en-US" altLang="ja-JP" sz="3600" dirty="0"/>
          </a:p>
          <a:p>
            <a:pPr marL="0" indent="0">
              <a:buNone/>
            </a:pPr>
            <a:r>
              <a:rPr kumimoji="1" lang="ja-JP" altLang="en-US" sz="3600" dirty="0"/>
              <a:t>・タプル</a:t>
            </a:r>
            <a:r>
              <a:rPr kumimoji="1" lang="en-US" altLang="ja-JP" sz="3600" dirty="0"/>
              <a:t>(tuple)</a:t>
            </a:r>
          </a:p>
          <a:p>
            <a:pPr marL="0" indent="0">
              <a:buNone/>
            </a:pPr>
            <a:r>
              <a:rPr lang="ja-JP" altLang="en-US" sz="3600" dirty="0"/>
              <a:t>・辞書</a:t>
            </a:r>
            <a:r>
              <a:rPr lang="en-US" altLang="ja-JP" sz="3600" dirty="0"/>
              <a:t>(</a:t>
            </a:r>
            <a:r>
              <a:rPr lang="en-US" altLang="ja-JP" sz="3600" dirty="0" err="1"/>
              <a:t>dict</a:t>
            </a:r>
            <a:r>
              <a:rPr lang="en-US" altLang="ja-JP" sz="3600" dirty="0"/>
              <a:t>)</a:t>
            </a:r>
          </a:p>
          <a:p>
            <a:pPr marL="0" indent="0">
              <a:buNone/>
            </a:pPr>
            <a:r>
              <a:rPr lang="ja-JP" altLang="en-US" sz="3600" dirty="0"/>
              <a:t>に分類される</a:t>
            </a:r>
            <a:endParaRPr kumimoji="1" lang="en-US" altLang="ja-JP" sz="3600" dirty="0"/>
          </a:p>
        </p:txBody>
      </p:sp>
    </p:spTree>
    <p:extLst>
      <p:ext uri="{BB962C8B-B14F-4D97-AF65-F5344CB8AC3E}">
        <p14:creationId xmlns:p14="http://schemas.microsoft.com/office/powerpoint/2010/main" val="78647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1CBA6-8466-F63B-3166-86FF7CF24377}"/>
              </a:ext>
            </a:extLst>
          </p:cNvPr>
          <p:cNvSpPr>
            <a:spLocks noGrp="1"/>
          </p:cNvSpPr>
          <p:nvPr>
            <p:ph type="title"/>
          </p:nvPr>
        </p:nvSpPr>
        <p:spPr/>
        <p:txBody>
          <a:bodyPr>
            <a:normAutofit/>
          </a:bodyPr>
          <a:lstStyle/>
          <a:p>
            <a:r>
              <a:rPr kumimoji="1" lang="en-US" altLang="ja-JP" sz="6000" dirty="0"/>
              <a:t>list</a:t>
            </a:r>
            <a:r>
              <a:rPr kumimoji="1" lang="ja-JP" altLang="en-US" sz="6000" dirty="0"/>
              <a:t>型</a:t>
            </a:r>
          </a:p>
        </p:txBody>
      </p:sp>
      <p:sp>
        <p:nvSpPr>
          <p:cNvPr id="3" name="コンテンツ プレースホルダー 2">
            <a:extLst>
              <a:ext uri="{FF2B5EF4-FFF2-40B4-BE49-F238E27FC236}">
                <a16:creationId xmlns:a16="http://schemas.microsoft.com/office/drawing/2014/main" id="{8AB4F943-F3D8-7178-8A70-6EA22CDA5571}"/>
              </a:ext>
            </a:extLst>
          </p:cNvPr>
          <p:cNvSpPr>
            <a:spLocks noGrp="1"/>
          </p:cNvSpPr>
          <p:nvPr>
            <p:ph idx="1"/>
          </p:nvPr>
        </p:nvSpPr>
        <p:spPr>
          <a:xfrm>
            <a:off x="1261872" y="1828800"/>
            <a:ext cx="8796528" cy="4351337"/>
          </a:xfrm>
        </p:spPr>
        <p:txBody>
          <a:bodyPr>
            <a:normAutofit/>
          </a:bodyPr>
          <a:lstStyle/>
          <a:p>
            <a:pPr marL="0" indent="0">
              <a:buNone/>
            </a:pPr>
            <a:r>
              <a:rPr kumimoji="1" lang="en-US" altLang="ja-JP" sz="3600" dirty="0"/>
              <a:t>List</a:t>
            </a:r>
            <a:r>
              <a:rPr kumimoji="1" lang="ja-JP" altLang="en-US" sz="3600" dirty="0"/>
              <a:t>：配列 例</a:t>
            </a:r>
            <a:r>
              <a:rPr kumimoji="1" lang="en-US" altLang="ja-JP" sz="3600" dirty="0"/>
              <a:t>)</a:t>
            </a:r>
            <a:r>
              <a:rPr lang="en-US" altLang="ja-JP" sz="3600" dirty="0"/>
              <a:t>word=</a:t>
            </a:r>
            <a:r>
              <a:rPr kumimoji="1" lang="en-US" altLang="ja-JP" sz="3600" dirty="0"/>
              <a:t>[‘apple’, ’pen’, ’pine’]</a:t>
            </a:r>
          </a:p>
          <a:p>
            <a:pPr marL="0" indent="0">
              <a:buNone/>
            </a:pPr>
            <a:r>
              <a:rPr kumimoji="1" lang="en-US" altLang="ja-JP" sz="3600" dirty="0"/>
              <a:t>[]</a:t>
            </a:r>
            <a:r>
              <a:rPr kumimoji="1" lang="ja-JP" altLang="en-US" sz="3600" dirty="0"/>
              <a:t>←で囲ってコンマで区切る</a:t>
            </a:r>
            <a:endParaRPr kumimoji="1" lang="en-US" altLang="ja-JP" sz="3600" dirty="0"/>
          </a:p>
          <a:p>
            <a:pPr marL="0" indent="0">
              <a:buNone/>
            </a:pPr>
            <a:r>
              <a:rPr kumimoji="1" lang="ja-JP" altLang="en-US" sz="3600" dirty="0"/>
              <a:t>要素を後から変更可能</a:t>
            </a:r>
          </a:p>
        </p:txBody>
      </p:sp>
      <p:graphicFrame>
        <p:nvGraphicFramePr>
          <p:cNvPr id="4" name="表 4">
            <a:extLst>
              <a:ext uri="{FF2B5EF4-FFF2-40B4-BE49-F238E27FC236}">
                <a16:creationId xmlns:a16="http://schemas.microsoft.com/office/drawing/2014/main" id="{F35156B6-FDFB-95B5-57E1-D272FB74E3FA}"/>
              </a:ext>
            </a:extLst>
          </p:cNvPr>
          <p:cNvGraphicFramePr>
            <a:graphicFrameLocks noGrp="1"/>
          </p:cNvGraphicFramePr>
          <p:nvPr>
            <p:extLst>
              <p:ext uri="{D42A27DB-BD31-4B8C-83A1-F6EECF244321}">
                <p14:modId xmlns:p14="http://schemas.microsoft.com/office/powerpoint/2010/main" val="2064982292"/>
              </p:ext>
            </p:extLst>
          </p:nvPr>
        </p:nvGraphicFramePr>
        <p:xfrm>
          <a:off x="1261872" y="4064626"/>
          <a:ext cx="5162991" cy="1804646"/>
        </p:xfrm>
        <a:graphic>
          <a:graphicData uri="http://schemas.openxmlformats.org/drawingml/2006/table">
            <a:tbl>
              <a:tblPr firstRow="1" bandRow="1">
                <a:tableStyleId>{69C7853C-536D-4A76-A0AE-DD22124D55A5}</a:tableStyleId>
              </a:tblPr>
              <a:tblGrid>
                <a:gridCol w="1720997">
                  <a:extLst>
                    <a:ext uri="{9D8B030D-6E8A-4147-A177-3AD203B41FA5}">
                      <a16:colId xmlns:a16="http://schemas.microsoft.com/office/drawing/2014/main" val="1748286085"/>
                    </a:ext>
                  </a:extLst>
                </a:gridCol>
                <a:gridCol w="1720997">
                  <a:extLst>
                    <a:ext uri="{9D8B030D-6E8A-4147-A177-3AD203B41FA5}">
                      <a16:colId xmlns:a16="http://schemas.microsoft.com/office/drawing/2014/main" val="595637335"/>
                    </a:ext>
                  </a:extLst>
                </a:gridCol>
                <a:gridCol w="1720997">
                  <a:extLst>
                    <a:ext uri="{9D8B030D-6E8A-4147-A177-3AD203B41FA5}">
                      <a16:colId xmlns:a16="http://schemas.microsoft.com/office/drawing/2014/main" val="2214187640"/>
                    </a:ext>
                  </a:extLst>
                </a:gridCol>
              </a:tblGrid>
              <a:tr h="902323">
                <a:tc>
                  <a:txBody>
                    <a:bodyPr/>
                    <a:lstStyle/>
                    <a:p>
                      <a:pPr algn="ctr"/>
                      <a:r>
                        <a:rPr kumimoji="1" lang="en-US" altLang="ja-JP" sz="4000" dirty="0"/>
                        <a:t>apple</a:t>
                      </a:r>
                      <a:endParaRPr kumimoji="1" lang="ja-JP" altLang="en-US" sz="4000" dirty="0"/>
                    </a:p>
                  </a:txBody>
                  <a:tcPr/>
                </a:tc>
                <a:tc>
                  <a:txBody>
                    <a:bodyPr/>
                    <a:lstStyle/>
                    <a:p>
                      <a:pPr algn="ctr"/>
                      <a:r>
                        <a:rPr kumimoji="1" lang="en-US" altLang="ja-JP" sz="4000" dirty="0"/>
                        <a:t>pen</a:t>
                      </a:r>
                      <a:endParaRPr kumimoji="1" lang="ja-JP" altLang="en-US" sz="4000" dirty="0"/>
                    </a:p>
                  </a:txBody>
                  <a:tcPr/>
                </a:tc>
                <a:tc>
                  <a:txBody>
                    <a:bodyPr/>
                    <a:lstStyle/>
                    <a:p>
                      <a:pPr algn="ctr"/>
                      <a:r>
                        <a:rPr kumimoji="1" lang="en-US" altLang="ja-JP" sz="4000" dirty="0"/>
                        <a:t>pine</a:t>
                      </a:r>
                      <a:endParaRPr kumimoji="1" lang="ja-JP" altLang="en-US" sz="4000" dirty="0"/>
                    </a:p>
                  </a:txBody>
                  <a:tcPr/>
                </a:tc>
                <a:extLst>
                  <a:ext uri="{0D108BD9-81ED-4DB2-BD59-A6C34878D82A}">
                    <a16:rowId xmlns:a16="http://schemas.microsoft.com/office/drawing/2014/main" val="3923340748"/>
                  </a:ext>
                </a:extLst>
              </a:tr>
              <a:tr h="902323">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1</a:t>
                      </a:r>
                      <a:endParaRPr kumimoji="1" lang="ja-JP" altLang="en-US" sz="4000" dirty="0"/>
                    </a:p>
                  </a:txBody>
                  <a:tcPr/>
                </a:tc>
                <a:tc>
                  <a:txBody>
                    <a:bodyPr/>
                    <a:lstStyle/>
                    <a:p>
                      <a:pPr algn="ctr"/>
                      <a:r>
                        <a:rPr kumimoji="1" lang="en-US" altLang="ja-JP" sz="4000" dirty="0"/>
                        <a:t>2</a:t>
                      </a:r>
                      <a:endParaRPr kumimoji="1" lang="ja-JP" altLang="en-US" sz="4000" dirty="0"/>
                    </a:p>
                  </a:txBody>
                  <a:tcPr/>
                </a:tc>
                <a:extLst>
                  <a:ext uri="{0D108BD9-81ED-4DB2-BD59-A6C34878D82A}">
                    <a16:rowId xmlns:a16="http://schemas.microsoft.com/office/drawing/2014/main" val="4121621305"/>
                  </a:ext>
                </a:extLst>
              </a:tr>
            </a:tbl>
          </a:graphicData>
        </a:graphic>
      </p:graphicFrame>
    </p:spTree>
    <p:extLst>
      <p:ext uri="{BB962C8B-B14F-4D97-AF65-F5344CB8AC3E}">
        <p14:creationId xmlns:p14="http://schemas.microsoft.com/office/powerpoint/2010/main" val="136864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EDDD19-331C-0134-FD46-D1D7AE99D00C}"/>
              </a:ext>
            </a:extLst>
          </p:cNvPr>
          <p:cNvSpPr>
            <a:spLocks noGrp="1"/>
          </p:cNvSpPr>
          <p:nvPr>
            <p:ph type="title"/>
          </p:nvPr>
        </p:nvSpPr>
        <p:spPr/>
        <p:txBody>
          <a:bodyPr>
            <a:normAutofit/>
          </a:bodyPr>
          <a:lstStyle/>
          <a:p>
            <a:r>
              <a:rPr kumimoji="1" lang="en-US" altLang="ja-JP" sz="6000" dirty="0"/>
              <a:t>list</a:t>
            </a:r>
            <a:r>
              <a:rPr kumimoji="1" lang="ja-JP" altLang="en-US" sz="6000" dirty="0"/>
              <a:t>型</a:t>
            </a:r>
          </a:p>
        </p:txBody>
      </p:sp>
      <p:sp>
        <p:nvSpPr>
          <p:cNvPr id="3" name="コンテンツ プレースホルダー 2">
            <a:extLst>
              <a:ext uri="{FF2B5EF4-FFF2-40B4-BE49-F238E27FC236}">
                <a16:creationId xmlns:a16="http://schemas.microsoft.com/office/drawing/2014/main" id="{0D5FE9FD-B9EC-59B4-A1D4-84B2E184EEDF}"/>
              </a:ext>
            </a:extLst>
          </p:cNvPr>
          <p:cNvSpPr>
            <a:spLocks noGrp="1"/>
          </p:cNvSpPr>
          <p:nvPr>
            <p:ph idx="1"/>
          </p:nvPr>
        </p:nvSpPr>
        <p:spPr>
          <a:solidFill>
            <a:schemeClr val="tx1"/>
          </a:solidFill>
        </p:spPr>
        <p:txBody>
          <a:bodyPr>
            <a:normAutofit/>
          </a:bodyPr>
          <a:lstStyle/>
          <a:p>
            <a:pPr marL="0" indent="0">
              <a:buNone/>
            </a:pPr>
            <a:r>
              <a:rPr lang="en-US" altLang="ja-JP" sz="2400" b="0" dirty="0">
                <a:solidFill>
                  <a:srgbClr val="9CDCFE"/>
                </a:solidFill>
                <a:effectLst/>
                <a:latin typeface="Consolas" panose="020B0609020204030204" pitchFamily="49" charset="0"/>
              </a:rPr>
              <a:t>family</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a:t>
            </a:r>
            <a:r>
              <a:rPr lang="en-US" altLang="ja-JP" sz="2400" b="0" dirty="0" err="1">
                <a:solidFill>
                  <a:srgbClr val="CE9178"/>
                </a:solidFill>
                <a:effectLst/>
                <a:latin typeface="Consolas" panose="020B0609020204030204" pitchFamily="49" charset="0"/>
              </a:rPr>
              <a:t>aoi</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a:t>
            </a:r>
            <a:r>
              <a:rPr lang="en-US" altLang="ja-JP" sz="2400" b="0" dirty="0" err="1">
                <a:solidFill>
                  <a:srgbClr val="CE9178"/>
                </a:solidFill>
                <a:effectLst/>
                <a:latin typeface="Consolas" panose="020B0609020204030204" pitchFamily="49" charset="0"/>
              </a:rPr>
              <a:t>futaba</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a:t>
            </a:r>
            <a:r>
              <a:rPr lang="en-US" altLang="ja-JP" sz="2400" b="0" dirty="0" err="1">
                <a:solidFill>
                  <a:srgbClr val="CE9178"/>
                </a:solidFill>
                <a:effectLst/>
                <a:latin typeface="Consolas" panose="020B0609020204030204" pitchFamily="49" charset="0"/>
              </a:rPr>
              <a:t>takuya</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a:t>
            </a:r>
            <a:r>
              <a:rPr lang="en-US" altLang="ja-JP" sz="2400" b="0" dirty="0" err="1">
                <a:solidFill>
                  <a:srgbClr val="CE9178"/>
                </a:solidFill>
                <a:effectLst/>
                <a:latin typeface="Consolas" panose="020B0609020204030204" pitchFamily="49" charset="0"/>
              </a:rPr>
              <a:t>chie</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家族の名前を入れてみよう</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できたら歳も</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family</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全員</a:t>
            </a:r>
            <a:endParaRPr lang="en-US" altLang="ja-JP" sz="2400" b="0" dirty="0">
              <a:solidFill>
                <a:srgbClr val="6A9955"/>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family</a:t>
            </a:r>
            <a:r>
              <a:rPr lang="en-US" altLang="ja-JP" sz="2400" b="0" dirty="0">
                <a:solidFill>
                  <a:srgbClr val="CCCCCC"/>
                </a:solidFill>
                <a:effectLst/>
                <a:latin typeface="Consolas" panose="020B0609020204030204" pitchFamily="49" charset="0"/>
              </a:rPr>
              <a:t>[</a:t>
            </a:r>
            <a:r>
              <a:rPr lang="en-US" altLang="ja-JP" sz="2400" b="0" dirty="0">
                <a:solidFill>
                  <a:srgbClr val="B5CEA8"/>
                </a:solidFill>
                <a:effectLst/>
                <a:latin typeface="Consolas" panose="020B0609020204030204" pitchFamily="49" charset="0"/>
              </a:rPr>
              <a:t>0</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自分だけ表示</a:t>
            </a:r>
            <a:endParaRPr lang="en-US" altLang="ja-JP" sz="2400" b="0" dirty="0">
              <a:solidFill>
                <a:srgbClr val="6A9955"/>
              </a:solidFill>
              <a:effectLst/>
              <a:latin typeface="Consolas" panose="020B0609020204030204" pitchFamily="49" charset="0"/>
            </a:endParaRPr>
          </a:p>
          <a:p>
            <a:pPr marL="0" indent="0">
              <a:buNone/>
            </a:pPr>
            <a:endParaRPr lang="en-US" altLang="ja-JP" sz="2400" b="0" dirty="0">
              <a:solidFill>
                <a:srgbClr val="9CDCFE"/>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word</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'apple'</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'pen'</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'pine'</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word</a:t>
            </a:r>
            <a:r>
              <a:rPr lang="en-US" altLang="ja-JP" sz="2400" b="0" dirty="0">
                <a:solidFill>
                  <a:srgbClr val="CCCCCC"/>
                </a:solidFill>
                <a:effectLst/>
                <a:latin typeface="Consolas" panose="020B0609020204030204" pitchFamily="49" charset="0"/>
              </a:rPr>
              <a:t>[</a:t>
            </a:r>
            <a:r>
              <a:rPr lang="en-US" altLang="ja-JP" sz="2400" b="0" dirty="0">
                <a:solidFill>
                  <a:srgbClr val="B5CEA8"/>
                </a:solidFill>
                <a:effectLst/>
                <a:latin typeface="Consolas" panose="020B0609020204030204" pitchFamily="49" charset="0"/>
              </a:rPr>
              <a:t>1</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word</a:t>
            </a:r>
            <a:r>
              <a:rPr lang="en-US" altLang="ja-JP" sz="2400" b="0" dirty="0">
                <a:solidFill>
                  <a:srgbClr val="CCCCCC"/>
                </a:solidFill>
                <a:effectLst/>
                <a:latin typeface="Consolas" panose="020B0609020204030204" pitchFamily="49" charset="0"/>
              </a:rPr>
              <a:t>[</a:t>
            </a:r>
            <a:r>
              <a:rPr lang="en-US" altLang="ja-JP" sz="2400" b="0" dirty="0">
                <a:solidFill>
                  <a:srgbClr val="B5CEA8"/>
                </a:solidFill>
                <a:effectLst/>
                <a:latin typeface="Consolas" panose="020B0609020204030204" pitchFamily="49" charset="0"/>
              </a:rPr>
              <a:t>2</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word</a:t>
            </a:r>
            <a:r>
              <a:rPr lang="en-US" altLang="ja-JP" sz="2400" b="0" dirty="0">
                <a:solidFill>
                  <a:srgbClr val="CCCCCC"/>
                </a:solidFill>
                <a:effectLst/>
                <a:latin typeface="Consolas" panose="020B0609020204030204" pitchFamily="49" charset="0"/>
              </a:rPr>
              <a:t>[</a:t>
            </a:r>
            <a:r>
              <a:rPr lang="en-US" altLang="ja-JP" sz="2400" b="0" dirty="0">
                <a:solidFill>
                  <a:srgbClr val="B5CEA8"/>
                </a:solidFill>
                <a:effectLst/>
                <a:latin typeface="Consolas" panose="020B0609020204030204" pitchFamily="49" charset="0"/>
              </a:rPr>
              <a:t>0</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word</a:t>
            </a:r>
            <a:r>
              <a:rPr lang="en-US" altLang="ja-JP" sz="2400" b="0" dirty="0">
                <a:solidFill>
                  <a:srgbClr val="CCCCCC"/>
                </a:solidFill>
                <a:effectLst/>
                <a:latin typeface="Consolas" panose="020B0609020204030204" pitchFamily="49" charset="0"/>
              </a:rPr>
              <a:t>[</a:t>
            </a:r>
            <a:r>
              <a:rPr lang="en-US" altLang="ja-JP" sz="2400" b="0" dirty="0">
                <a:solidFill>
                  <a:srgbClr val="B5CEA8"/>
                </a:solidFill>
                <a:effectLst/>
                <a:latin typeface="Consolas" panose="020B0609020204030204" pitchFamily="49" charset="0"/>
              </a:rPr>
              <a:t>1</a:t>
            </a:r>
            <a:r>
              <a:rPr lang="en-US" altLang="ja-JP" sz="2400" b="0" dirty="0">
                <a:solidFill>
                  <a:srgbClr val="CCCCCC"/>
                </a:solidFill>
                <a:effectLst/>
                <a:latin typeface="Consolas" panose="020B0609020204030204" pitchFamily="49" charset="0"/>
              </a:rPr>
              <a:t>])</a:t>
            </a:r>
          </a:p>
          <a:p>
            <a:pPr marL="0" indent="0">
              <a:buNone/>
            </a:pPr>
            <a:endParaRPr kumimoji="1" lang="ja-JP" altLang="en-US" sz="2400" dirty="0"/>
          </a:p>
        </p:txBody>
      </p:sp>
    </p:spTree>
    <p:extLst>
      <p:ext uri="{BB962C8B-B14F-4D97-AF65-F5344CB8AC3E}">
        <p14:creationId xmlns:p14="http://schemas.microsoft.com/office/powerpoint/2010/main" val="154493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94B99404-4DAC-226F-8DB6-DCCBF2E59F50}"/>
              </a:ext>
            </a:extLst>
          </p:cNvPr>
          <p:cNvSpPr>
            <a:spLocks noGrp="1"/>
          </p:cNvSpPr>
          <p:nvPr>
            <p:ph idx="1"/>
          </p:nvPr>
        </p:nvSpPr>
        <p:spPr>
          <a:xfrm>
            <a:off x="1261872" y="1909983"/>
            <a:ext cx="8595360" cy="4351337"/>
          </a:xfrm>
          <a:solidFill>
            <a:schemeClr val="tx1">
              <a:lumMod val="95000"/>
              <a:lumOff val="5000"/>
            </a:schemeClr>
          </a:solidFill>
        </p:spPr>
        <p:txBody>
          <a:bodyPr>
            <a:normAutofit/>
          </a:bodyPr>
          <a:lstStyle/>
          <a:p>
            <a:pPr marL="0" indent="0">
              <a:buNone/>
            </a:pP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256</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#b</a:t>
            </a:r>
            <a:r>
              <a:rPr lang="ja-JP" altLang="en-US" sz="2400" b="0" dirty="0">
                <a:solidFill>
                  <a:srgbClr val="6A9955"/>
                </a:solidFill>
                <a:effectLst/>
                <a:latin typeface="Consolas" panose="020B0609020204030204" pitchFamily="49" charset="0"/>
              </a:rPr>
              <a:t>は</a:t>
            </a:r>
            <a:r>
              <a:rPr lang="en-US" altLang="ja-JP" sz="2400" b="0" dirty="0">
                <a:solidFill>
                  <a:srgbClr val="6A9955"/>
                </a:solidFill>
                <a:effectLst/>
                <a:latin typeface="Consolas" panose="020B0609020204030204" pitchFamily="49" charset="0"/>
              </a:rPr>
              <a:t>int</a:t>
            </a:r>
            <a:r>
              <a:rPr lang="ja-JP" altLang="en-US" sz="2400" b="0" dirty="0">
                <a:solidFill>
                  <a:srgbClr val="6A9955"/>
                </a:solidFill>
                <a:effectLst/>
                <a:latin typeface="Consolas" panose="020B0609020204030204" pitchFamily="49" charset="0"/>
              </a:rPr>
              <a:t>型</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input</a:t>
            </a:r>
            <a:r>
              <a:rPr lang="en-US" altLang="ja-JP" sz="2400" b="0" dirty="0">
                <a:solidFill>
                  <a:srgbClr val="CCCCCC"/>
                </a:solidFill>
                <a:effectLst/>
                <a:latin typeface="Consolas" panose="020B0609020204030204" pitchFamily="49" charset="0"/>
              </a:rPr>
              <a:t>()</a:t>
            </a:r>
            <a:r>
              <a:rPr lang="ja-JP" altLang="en-US" sz="2400" dirty="0">
                <a:solidFill>
                  <a:srgbClr val="CCCCCC"/>
                </a:solidFill>
                <a:latin typeface="Consolas" panose="020B0609020204030204" pitchFamily="49" charset="0"/>
              </a:rPr>
              <a:t> </a:t>
            </a:r>
            <a:r>
              <a:rPr lang="en-US" altLang="ja-JP" sz="2400" b="0" dirty="0">
                <a:solidFill>
                  <a:srgbClr val="6A9955"/>
                </a:solidFill>
                <a:effectLst/>
                <a:latin typeface="Consolas" panose="020B0609020204030204" pitchFamily="49" charset="0"/>
              </a:rPr>
              <a:t>#c</a:t>
            </a:r>
            <a:r>
              <a:rPr lang="ja-JP" altLang="en-US" sz="2400" b="0" dirty="0">
                <a:solidFill>
                  <a:srgbClr val="6A9955"/>
                </a:solidFill>
                <a:effectLst/>
                <a:latin typeface="Consolas" panose="020B0609020204030204" pitchFamily="49" charset="0"/>
              </a:rPr>
              <a:t>は</a:t>
            </a:r>
            <a:r>
              <a:rPr lang="en-US" altLang="ja-JP" sz="2400" b="0" dirty="0">
                <a:solidFill>
                  <a:srgbClr val="6A9955"/>
                </a:solidFill>
                <a:effectLst/>
                <a:latin typeface="Consolas" panose="020B0609020204030204" pitchFamily="49" charset="0"/>
              </a:rPr>
              <a:t>str</a:t>
            </a:r>
            <a:r>
              <a:rPr lang="ja-JP" altLang="en-US" sz="2400" b="0" dirty="0">
                <a:solidFill>
                  <a:srgbClr val="6A9955"/>
                </a:solidFill>
                <a:effectLst/>
                <a:latin typeface="Consolas" panose="020B0609020204030204" pitchFamily="49" charset="0"/>
              </a:rPr>
              <a:t>型</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c</a:t>
            </a:r>
            <a:r>
              <a:rPr lang="ja-JP" altLang="en-US" sz="2400" dirty="0">
                <a:solidFill>
                  <a:srgbClr val="9CDCFE"/>
                </a:solidFill>
                <a:latin typeface="Consolas" panose="020B0609020204030204" pitchFamily="49" charset="0"/>
              </a:rPr>
              <a:t> </a:t>
            </a:r>
            <a:r>
              <a:rPr lang="en-US" altLang="ja-JP" sz="2400" dirty="0">
                <a:solidFill>
                  <a:srgbClr val="6A9955"/>
                </a:solidFill>
                <a:latin typeface="Consolas" panose="020B0609020204030204" pitchFamily="49" charset="0"/>
              </a:rPr>
              <a:t>#str</a:t>
            </a:r>
            <a:r>
              <a:rPr lang="ja-JP" altLang="en-US" sz="2400" dirty="0">
                <a:solidFill>
                  <a:srgbClr val="6A9955"/>
                </a:solidFill>
                <a:latin typeface="Consolas" panose="020B0609020204030204" pitchFamily="49" charset="0"/>
              </a:rPr>
              <a:t>型＋</a:t>
            </a:r>
            <a:r>
              <a:rPr lang="en-US" altLang="ja-JP" sz="2400" dirty="0">
                <a:solidFill>
                  <a:srgbClr val="6A9955"/>
                </a:solidFill>
                <a:latin typeface="Consolas" panose="020B0609020204030204" pitchFamily="49" charset="0"/>
              </a:rPr>
              <a:t>int</a:t>
            </a:r>
            <a:r>
              <a:rPr lang="ja-JP" altLang="en-US" sz="2400" dirty="0">
                <a:solidFill>
                  <a:srgbClr val="6A9955"/>
                </a:solidFill>
                <a:latin typeface="Consolas" panose="020B0609020204030204" pitchFamily="49" charset="0"/>
              </a:rPr>
              <a:t>型はできない</a:t>
            </a:r>
            <a:endParaRPr lang="en-US" altLang="ja-JP" sz="2400" b="0" dirty="0">
              <a:solidFill>
                <a:srgbClr val="6A9955"/>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a:t>
            </a:r>
            <a:r>
              <a:rPr lang="ja-JP" altLang="en-US" sz="2400" dirty="0">
                <a:solidFill>
                  <a:srgbClr val="CCCCCC"/>
                </a:solidFill>
                <a:latin typeface="Consolas" panose="020B0609020204030204" pitchFamily="49" charset="0"/>
              </a:rPr>
              <a:t> </a:t>
            </a:r>
            <a:r>
              <a:rPr lang="en-US" altLang="ja-JP" sz="2400" dirty="0">
                <a:solidFill>
                  <a:srgbClr val="6A9955"/>
                </a:solidFill>
                <a:latin typeface="Consolas" panose="020B0609020204030204" pitchFamily="49" charset="0"/>
              </a:rPr>
              <a:t>#error</a:t>
            </a:r>
            <a:r>
              <a:rPr lang="ja-JP" altLang="en-US" sz="2400" dirty="0">
                <a:solidFill>
                  <a:srgbClr val="6A9955"/>
                </a:solidFill>
                <a:latin typeface="Consolas" panose="020B0609020204030204" pitchFamily="49" charset="0"/>
              </a:rPr>
              <a:t>になる</a:t>
            </a:r>
            <a:endParaRPr lang="en-US" altLang="ja-JP" sz="2400" b="0" dirty="0">
              <a:solidFill>
                <a:srgbClr val="6A9955"/>
              </a:solidFill>
              <a:effectLst/>
              <a:latin typeface="Consolas" panose="020B0609020204030204" pitchFamily="49" charset="0"/>
            </a:endParaRPr>
          </a:p>
        </p:txBody>
      </p:sp>
      <p:sp>
        <p:nvSpPr>
          <p:cNvPr id="3" name="タイトル 1">
            <a:extLst>
              <a:ext uri="{FF2B5EF4-FFF2-40B4-BE49-F238E27FC236}">
                <a16:creationId xmlns:a16="http://schemas.microsoft.com/office/drawing/2014/main" id="{F103F9AD-94D7-5289-B2F9-18989513EB24}"/>
              </a:ext>
            </a:extLst>
          </p:cNvPr>
          <p:cNvSpPr>
            <a:spLocks noGrp="1"/>
          </p:cNvSpPr>
          <p:nvPr>
            <p:ph type="title"/>
          </p:nvPr>
        </p:nvSpPr>
        <p:spPr>
          <a:xfrm>
            <a:off x="1261872" y="365760"/>
            <a:ext cx="9692640" cy="1325562"/>
          </a:xfrm>
        </p:spPr>
        <p:txBody>
          <a:bodyPr>
            <a:normAutofit/>
          </a:bodyPr>
          <a:lstStyle/>
          <a:p>
            <a:r>
              <a:rPr lang="ja-JP" altLang="en-US" sz="6000" dirty="0"/>
              <a:t>データ型変換</a:t>
            </a:r>
            <a:endParaRPr kumimoji="1" lang="ja-JP" altLang="en-US" sz="6000" dirty="0"/>
          </a:p>
        </p:txBody>
      </p:sp>
    </p:spTree>
    <p:extLst>
      <p:ext uri="{BB962C8B-B14F-4D97-AF65-F5344CB8AC3E}">
        <p14:creationId xmlns:p14="http://schemas.microsoft.com/office/powerpoint/2010/main" val="319336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CBBB6-BAFC-A87A-D8C5-00E85EF147F1}"/>
              </a:ext>
            </a:extLst>
          </p:cNvPr>
          <p:cNvSpPr>
            <a:spLocks noGrp="1"/>
          </p:cNvSpPr>
          <p:nvPr>
            <p:ph type="title"/>
          </p:nvPr>
        </p:nvSpPr>
        <p:spPr/>
        <p:txBody>
          <a:bodyPr>
            <a:normAutofit/>
          </a:bodyPr>
          <a:lstStyle/>
          <a:p>
            <a:r>
              <a:rPr kumimoji="1" lang="ja-JP" altLang="en-US" sz="6000" dirty="0"/>
              <a:t>データ型変換</a:t>
            </a:r>
          </a:p>
        </p:txBody>
      </p:sp>
      <p:sp>
        <p:nvSpPr>
          <p:cNvPr id="3" name="コンテンツ プレースホルダー 2">
            <a:extLst>
              <a:ext uri="{FF2B5EF4-FFF2-40B4-BE49-F238E27FC236}">
                <a16:creationId xmlns:a16="http://schemas.microsoft.com/office/drawing/2014/main" id="{C5257976-D9CD-4357-597C-80A512E3B66D}"/>
              </a:ext>
            </a:extLst>
          </p:cNvPr>
          <p:cNvSpPr>
            <a:spLocks noGrp="1"/>
          </p:cNvSpPr>
          <p:nvPr>
            <p:ph idx="1"/>
          </p:nvPr>
        </p:nvSpPr>
        <p:spPr>
          <a:xfrm>
            <a:off x="1261871" y="1828800"/>
            <a:ext cx="8697137" cy="4351337"/>
          </a:xfrm>
        </p:spPr>
        <p:txBody>
          <a:bodyPr>
            <a:normAutofit/>
          </a:bodyPr>
          <a:lstStyle/>
          <a:p>
            <a:pPr marL="0" indent="0">
              <a:buNone/>
            </a:pPr>
            <a:r>
              <a:rPr kumimoji="1" lang="ja-JP" altLang="en-US" sz="3600" dirty="0"/>
              <a:t>解決法：データ型を揃える。今回のケースは計算をしたいので整数型に変換する。</a:t>
            </a:r>
            <a:endParaRPr kumimoji="1" lang="en-US" altLang="ja-JP" sz="3600" dirty="0"/>
          </a:p>
          <a:p>
            <a:pPr marL="0" indent="0">
              <a:buNone/>
            </a:pPr>
            <a:r>
              <a:rPr lang="ja-JP" altLang="en-US" sz="3600" dirty="0"/>
              <a:t>・変換したいデータ型</a:t>
            </a:r>
            <a:r>
              <a:rPr lang="en-US" altLang="ja-JP" sz="3600" dirty="0"/>
              <a:t>(</a:t>
            </a:r>
            <a:r>
              <a:rPr lang="ja-JP" altLang="en-US" sz="3600" dirty="0"/>
              <a:t>変数</a:t>
            </a:r>
            <a:r>
              <a:rPr lang="en-US" altLang="ja-JP" sz="3600" dirty="0"/>
              <a:t>)</a:t>
            </a:r>
          </a:p>
          <a:p>
            <a:pPr marL="0" indent="0">
              <a:buNone/>
            </a:pPr>
            <a:r>
              <a:rPr lang="ja-JP" altLang="en-US" sz="3600" dirty="0"/>
              <a:t>例）</a:t>
            </a:r>
            <a:r>
              <a:rPr lang="en-US" altLang="ja-JP" sz="3600" dirty="0"/>
              <a:t>int(a),str(b)</a:t>
            </a:r>
            <a:endParaRPr kumimoji="1" lang="en-US" altLang="ja-JP" sz="3600" dirty="0"/>
          </a:p>
          <a:p>
            <a:pPr marL="0" indent="0">
              <a:buNone/>
            </a:pPr>
            <a:r>
              <a:rPr kumimoji="1" lang="ja-JP" altLang="en-US" sz="3600" dirty="0"/>
              <a:t>・</a:t>
            </a:r>
            <a:r>
              <a:rPr kumimoji="1" lang="en-US" altLang="ja-JP" sz="3600" dirty="0"/>
              <a:t>type(</a:t>
            </a:r>
            <a:r>
              <a:rPr kumimoji="1" lang="ja-JP" altLang="en-US" sz="3600" dirty="0"/>
              <a:t>変数</a:t>
            </a:r>
            <a:r>
              <a:rPr kumimoji="1" lang="en-US" altLang="ja-JP" sz="3600" dirty="0"/>
              <a:t>)</a:t>
            </a:r>
            <a:endParaRPr lang="en-US" altLang="ja-JP" sz="3600" dirty="0"/>
          </a:p>
          <a:p>
            <a:pPr marL="0" indent="0">
              <a:buNone/>
            </a:pPr>
            <a:r>
              <a:rPr kumimoji="1" lang="ja-JP" altLang="en-US" sz="3600" dirty="0"/>
              <a:t>データ型を確かめる。</a:t>
            </a:r>
            <a:endParaRPr kumimoji="1" lang="en-US" altLang="ja-JP" sz="3600" dirty="0"/>
          </a:p>
        </p:txBody>
      </p:sp>
    </p:spTree>
    <p:extLst>
      <p:ext uri="{BB962C8B-B14F-4D97-AF65-F5344CB8AC3E}">
        <p14:creationId xmlns:p14="http://schemas.microsoft.com/office/powerpoint/2010/main" val="110311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94B99404-4DAC-226F-8DB6-DCCBF2E59F50}"/>
              </a:ext>
            </a:extLst>
          </p:cNvPr>
          <p:cNvSpPr>
            <a:spLocks noGrp="1"/>
          </p:cNvSpPr>
          <p:nvPr>
            <p:ph idx="1"/>
          </p:nvPr>
        </p:nvSpPr>
        <p:spPr>
          <a:xfrm>
            <a:off x="1261872" y="1909983"/>
            <a:ext cx="8595360" cy="4351337"/>
          </a:xfrm>
          <a:solidFill>
            <a:schemeClr val="tx1">
              <a:lumMod val="95000"/>
              <a:lumOff val="5000"/>
            </a:schemeClr>
          </a:solidFill>
        </p:spPr>
        <p:txBody>
          <a:bodyPr>
            <a:normAutofit/>
          </a:bodyPr>
          <a:lstStyle/>
          <a:p>
            <a:pPr marL="0" indent="0">
              <a:buNone/>
            </a:pP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256</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int</a:t>
            </a:r>
            <a:r>
              <a:rPr lang="en-US" altLang="ja-JP" sz="2400" b="0" dirty="0">
                <a:solidFill>
                  <a:srgbClr val="CCCCCC"/>
                </a:solidFill>
                <a:effectLst/>
                <a:latin typeface="Consolas" panose="020B0609020204030204" pitchFamily="49" charset="0"/>
              </a:rPr>
              <a:t>(</a:t>
            </a:r>
            <a:r>
              <a:rPr lang="en-US" altLang="ja-JP" sz="2400" b="0" dirty="0">
                <a:solidFill>
                  <a:srgbClr val="DCDCAA"/>
                </a:solidFill>
                <a:effectLst/>
                <a:latin typeface="Consolas" panose="020B0609020204030204" pitchFamily="49" charset="0"/>
              </a:rPr>
              <a:t>input</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#int</a:t>
            </a:r>
            <a:r>
              <a:rPr lang="ja-JP" altLang="en-US" sz="2400" b="0" dirty="0">
                <a:solidFill>
                  <a:srgbClr val="6A9955"/>
                </a:solidFill>
                <a:effectLst/>
                <a:latin typeface="Consolas" panose="020B0609020204030204" pitchFamily="49" charset="0"/>
              </a:rPr>
              <a:t>型に変換</a:t>
            </a:r>
            <a:endParaRPr lang="en-US" altLang="ja-JP" sz="2400" b="0" dirty="0">
              <a:solidFill>
                <a:srgbClr val="6A9955"/>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c</a:t>
            </a:r>
            <a:r>
              <a:rPr lang="ja-JP" altLang="en-US" sz="2400" dirty="0">
                <a:solidFill>
                  <a:srgbClr val="9CDCFE"/>
                </a:solidFill>
                <a:latin typeface="Consolas" panose="020B0609020204030204" pitchFamily="49" charset="0"/>
              </a:rPr>
              <a:t> </a:t>
            </a:r>
            <a:r>
              <a:rPr lang="en-US" altLang="ja-JP" sz="2400" dirty="0">
                <a:solidFill>
                  <a:srgbClr val="6A9955"/>
                </a:solidFill>
                <a:latin typeface="Consolas" panose="020B0609020204030204" pitchFamily="49" charset="0"/>
              </a:rPr>
              <a:t>#int</a:t>
            </a:r>
            <a:r>
              <a:rPr lang="ja-JP" altLang="en-US" sz="2400" dirty="0">
                <a:solidFill>
                  <a:srgbClr val="6A9955"/>
                </a:solidFill>
                <a:latin typeface="Consolas" panose="020B0609020204030204" pitchFamily="49" charset="0"/>
              </a:rPr>
              <a:t>型＋</a:t>
            </a:r>
            <a:r>
              <a:rPr lang="en-US" altLang="ja-JP" sz="2400" dirty="0">
                <a:solidFill>
                  <a:srgbClr val="6A9955"/>
                </a:solidFill>
                <a:latin typeface="Consolas" panose="020B0609020204030204" pitchFamily="49" charset="0"/>
              </a:rPr>
              <a:t>int</a:t>
            </a:r>
            <a:r>
              <a:rPr lang="ja-JP" altLang="en-US" sz="2400" dirty="0">
                <a:solidFill>
                  <a:srgbClr val="6A9955"/>
                </a:solidFill>
                <a:latin typeface="Consolas" panose="020B0609020204030204" pitchFamily="49" charset="0"/>
              </a:rPr>
              <a:t>型〇</a:t>
            </a:r>
            <a:endParaRPr lang="en-US" altLang="ja-JP" sz="2400" b="0" dirty="0">
              <a:solidFill>
                <a:srgbClr val="6A9955"/>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a:t>
            </a:r>
            <a:endParaRPr lang="en-US" altLang="ja-JP" sz="2400" b="0" dirty="0">
              <a:solidFill>
                <a:srgbClr val="6A9955"/>
              </a:solidFill>
              <a:effectLst/>
              <a:latin typeface="Consolas" panose="020B0609020204030204" pitchFamily="49" charset="0"/>
            </a:endParaRPr>
          </a:p>
        </p:txBody>
      </p:sp>
      <p:sp>
        <p:nvSpPr>
          <p:cNvPr id="3" name="タイトル 1">
            <a:extLst>
              <a:ext uri="{FF2B5EF4-FFF2-40B4-BE49-F238E27FC236}">
                <a16:creationId xmlns:a16="http://schemas.microsoft.com/office/drawing/2014/main" id="{F103F9AD-94D7-5289-B2F9-18989513EB24}"/>
              </a:ext>
            </a:extLst>
          </p:cNvPr>
          <p:cNvSpPr>
            <a:spLocks noGrp="1"/>
          </p:cNvSpPr>
          <p:nvPr>
            <p:ph type="title"/>
          </p:nvPr>
        </p:nvSpPr>
        <p:spPr>
          <a:xfrm>
            <a:off x="1261872" y="365760"/>
            <a:ext cx="9692640" cy="1325562"/>
          </a:xfrm>
        </p:spPr>
        <p:txBody>
          <a:bodyPr>
            <a:normAutofit/>
          </a:bodyPr>
          <a:lstStyle/>
          <a:p>
            <a:r>
              <a:rPr lang="ja-JP" altLang="en-US" sz="6000" dirty="0"/>
              <a:t>データ型変換</a:t>
            </a:r>
            <a:endParaRPr kumimoji="1" lang="ja-JP" altLang="en-US" sz="6000" dirty="0"/>
          </a:p>
        </p:txBody>
      </p:sp>
    </p:spTree>
    <p:extLst>
      <p:ext uri="{BB962C8B-B14F-4D97-AF65-F5344CB8AC3E}">
        <p14:creationId xmlns:p14="http://schemas.microsoft.com/office/powerpoint/2010/main" val="132503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94B99404-4DAC-226F-8DB6-DCCBF2E59F50}"/>
              </a:ext>
            </a:extLst>
          </p:cNvPr>
          <p:cNvSpPr>
            <a:spLocks noGrp="1"/>
          </p:cNvSpPr>
          <p:nvPr>
            <p:ph idx="1"/>
          </p:nvPr>
        </p:nvSpPr>
        <p:spPr>
          <a:xfrm>
            <a:off x="1261872" y="1909983"/>
            <a:ext cx="8595360" cy="4351337"/>
          </a:xfrm>
          <a:solidFill>
            <a:schemeClr val="tx1">
              <a:lumMod val="95000"/>
              <a:lumOff val="5000"/>
            </a:schemeClr>
          </a:solidFill>
        </p:spPr>
        <p:txBody>
          <a:bodyPr>
            <a:normAutofit/>
          </a:bodyPr>
          <a:lstStyle/>
          <a:p>
            <a:pPr marL="0" indent="0">
              <a:buNone/>
            </a:pP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256</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#int</a:t>
            </a:r>
            <a:r>
              <a:rPr lang="ja-JP" altLang="en-US" sz="2400" b="0" dirty="0">
                <a:solidFill>
                  <a:srgbClr val="6A9955"/>
                </a:solidFill>
                <a:effectLst/>
                <a:latin typeface="Consolas" panose="020B0609020204030204" pitchFamily="49" charset="0"/>
              </a:rPr>
              <a:t>型</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p>
          <a:p>
            <a:pPr marL="0" indent="0">
              <a:buNone/>
            </a:pP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input</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#str</a:t>
            </a:r>
            <a:r>
              <a:rPr lang="ja-JP" altLang="en-US" sz="2400" b="0" dirty="0">
                <a:solidFill>
                  <a:srgbClr val="6A9955"/>
                </a:solidFill>
                <a:effectLst/>
                <a:latin typeface="Consolas" panose="020B0609020204030204" pitchFamily="49" charset="0"/>
              </a:rPr>
              <a:t>型</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str</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#b</a:t>
            </a:r>
            <a:r>
              <a:rPr lang="ja-JP" altLang="en-US" sz="2400" b="0" dirty="0">
                <a:solidFill>
                  <a:srgbClr val="6A9955"/>
                </a:solidFill>
                <a:effectLst/>
                <a:latin typeface="Consolas" panose="020B0609020204030204" pitchFamily="49" charset="0"/>
              </a:rPr>
              <a:t>を</a:t>
            </a:r>
            <a:r>
              <a:rPr lang="en-US" altLang="ja-JP" sz="2400" b="0" dirty="0">
                <a:solidFill>
                  <a:srgbClr val="6A9955"/>
                </a:solidFill>
                <a:effectLst/>
                <a:latin typeface="Consolas" panose="020B0609020204030204" pitchFamily="49" charset="0"/>
              </a:rPr>
              <a:t>str</a:t>
            </a:r>
            <a:r>
              <a:rPr lang="ja-JP" altLang="en-US" sz="2400" b="0" dirty="0">
                <a:solidFill>
                  <a:srgbClr val="6A9955"/>
                </a:solidFill>
                <a:effectLst/>
                <a:latin typeface="Consolas" panose="020B0609020204030204" pitchFamily="49" charset="0"/>
              </a:rPr>
              <a:t>型に変換</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a:t>
            </a:r>
          </a:p>
          <a:p>
            <a:pPr marL="0" indent="0">
              <a:buNone/>
            </a:pPr>
            <a:endParaRPr lang="en-US" altLang="ja-JP" sz="2400" b="0" dirty="0">
              <a:solidFill>
                <a:srgbClr val="6A9955"/>
              </a:solidFill>
              <a:effectLst/>
              <a:latin typeface="Consolas" panose="020B0609020204030204" pitchFamily="49" charset="0"/>
            </a:endParaRPr>
          </a:p>
        </p:txBody>
      </p:sp>
      <p:sp>
        <p:nvSpPr>
          <p:cNvPr id="3" name="タイトル 1">
            <a:extLst>
              <a:ext uri="{FF2B5EF4-FFF2-40B4-BE49-F238E27FC236}">
                <a16:creationId xmlns:a16="http://schemas.microsoft.com/office/drawing/2014/main" id="{F103F9AD-94D7-5289-B2F9-18989513EB24}"/>
              </a:ext>
            </a:extLst>
          </p:cNvPr>
          <p:cNvSpPr>
            <a:spLocks noGrp="1"/>
          </p:cNvSpPr>
          <p:nvPr>
            <p:ph type="title"/>
          </p:nvPr>
        </p:nvSpPr>
        <p:spPr>
          <a:xfrm>
            <a:off x="1261872" y="365760"/>
            <a:ext cx="9692640" cy="1325562"/>
          </a:xfrm>
        </p:spPr>
        <p:txBody>
          <a:bodyPr>
            <a:normAutofit/>
          </a:bodyPr>
          <a:lstStyle/>
          <a:p>
            <a:r>
              <a:rPr lang="ja-JP" altLang="en-US" sz="6000" dirty="0"/>
              <a:t>データ型変換</a:t>
            </a:r>
            <a:endParaRPr kumimoji="1" lang="ja-JP" altLang="en-US" sz="6000" dirty="0"/>
          </a:p>
        </p:txBody>
      </p:sp>
    </p:spTree>
    <p:extLst>
      <p:ext uri="{BB962C8B-B14F-4D97-AF65-F5344CB8AC3E}">
        <p14:creationId xmlns:p14="http://schemas.microsoft.com/office/powerpoint/2010/main" val="156781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A843C-AD98-3EC6-0406-E1BF936A2BBD}"/>
              </a:ext>
            </a:extLst>
          </p:cNvPr>
          <p:cNvSpPr>
            <a:spLocks noGrp="1"/>
          </p:cNvSpPr>
          <p:nvPr>
            <p:ph type="title"/>
          </p:nvPr>
        </p:nvSpPr>
        <p:spPr/>
        <p:txBody>
          <a:bodyPr>
            <a:normAutofit/>
          </a:bodyPr>
          <a:lstStyle/>
          <a:p>
            <a:r>
              <a:rPr kumimoji="1" lang="ja-JP" altLang="en-US" sz="6000" dirty="0"/>
              <a:t>まとめ</a:t>
            </a:r>
          </a:p>
        </p:txBody>
      </p:sp>
      <p:sp>
        <p:nvSpPr>
          <p:cNvPr id="3" name="コンテンツ プレースホルダー 2">
            <a:extLst>
              <a:ext uri="{FF2B5EF4-FFF2-40B4-BE49-F238E27FC236}">
                <a16:creationId xmlns:a16="http://schemas.microsoft.com/office/drawing/2014/main" id="{5063567C-430C-5B33-47CA-C2BF60FDDAFE}"/>
              </a:ext>
            </a:extLst>
          </p:cNvPr>
          <p:cNvSpPr>
            <a:spLocks noGrp="1"/>
          </p:cNvSpPr>
          <p:nvPr>
            <p:ph idx="1"/>
          </p:nvPr>
        </p:nvSpPr>
        <p:spPr>
          <a:xfrm>
            <a:off x="1261872" y="1808922"/>
            <a:ext cx="8935676" cy="4351337"/>
          </a:xfrm>
        </p:spPr>
        <p:txBody>
          <a:bodyPr>
            <a:normAutofit lnSpcReduction="10000"/>
          </a:bodyPr>
          <a:lstStyle/>
          <a:p>
            <a:r>
              <a:rPr kumimoji="1" lang="ja-JP" altLang="en-US" sz="3600" dirty="0"/>
              <a:t>データには種類がある</a:t>
            </a:r>
            <a:endParaRPr kumimoji="1" lang="en-US" altLang="ja-JP" sz="3600" dirty="0"/>
          </a:p>
          <a:p>
            <a:r>
              <a:rPr lang="en-US" altLang="ja-JP" sz="3600" dirty="0"/>
              <a:t>Python</a:t>
            </a:r>
            <a:r>
              <a:rPr lang="ja-JP" altLang="en-US" sz="3600" dirty="0"/>
              <a:t>では定義なしでもデータ型が暗黙的に宣言される</a:t>
            </a:r>
            <a:endParaRPr lang="en-US" altLang="ja-JP" sz="3600" dirty="0"/>
          </a:p>
          <a:p>
            <a:r>
              <a:rPr kumimoji="1" lang="ja-JP" altLang="en-US" sz="3600" dirty="0"/>
              <a:t>データ型が分からなくなったら、</a:t>
            </a:r>
            <a:r>
              <a:rPr kumimoji="1" lang="en-US" altLang="ja-JP" sz="3600" dirty="0"/>
              <a:t>type</a:t>
            </a:r>
            <a:r>
              <a:rPr kumimoji="1" lang="ja-JP" altLang="en-US" sz="3600" dirty="0"/>
              <a:t>関数を使う</a:t>
            </a:r>
            <a:endParaRPr kumimoji="1" lang="en-US" altLang="ja-JP" sz="3600" dirty="0"/>
          </a:p>
          <a:p>
            <a:r>
              <a:rPr kumimoji="1" lang="ja-JP" altLang="en-US" sz="3600" dirty="0"/>
              <a:t>データを組み合わせる時（計算や文字列を結合）は、データ型を揃える</a:t>
            </a:r>
            <a:endParaRPr kumimoji="1" lang="en-US" altLang="ja-JP" sz="3600" dirty="0"/>
          </a:p>
          <a:p>
            <a:endParaRPr kumimoji="1" lang="ja-JP" altLang="en-US" sz="3600" dirty="0"/>
          </a:p>
        </p:txBody>
      </p:sp>
    </p:spTree>
    <p:extLst>
      <p:ext uri="{BB962C8B-B14F-4D97-AF65-F5344CB8AC3E}">
        <p14:creationId xmlns:p14="http://schemas.microsoft.com/office/powerpoint/2010/main" val="165722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4B2DC-0146-F2D3-214E-118E78DC214D}"/>
              </a:ext>
            </a:extLst>
          </p:cNvPr>
          <p:cNvSpPr>
            <a:spLocks noGrp="1"/>
          </p:cNvSpPr>
          <p:nvPr>
            <p:ph type="title"/>
          </p:nvPr>
        </p:nvSpPr>
        <p:spPr>
          <a:xfrm>
            <a:off x="1261872" y="226613"/>
            <a:ext cx="9692640" cy="1325562"/>
          </a:xfrm>
        </p:spPr>
        <p:txBody>
          <a:bodyPr>
            <a:normAutofit/>
          </a:bodyPr>
          <a:lstStyle/>
          <a:p>
            <a:r>
              <a:rPr kumimoji="1" lang="ja-JP" altLang="en-US" sz="6000" dirty="0"/>
              <a:t>データ型とは</a:t>
            </a:r>
          </a:p>
        </p:txBody>
      </p:sp>
      <p:sp>
        <p:nvSpPr>
          <p:cNvPr id="3" name="コンテンツ プレースホルダー 2">
            <a:extLst>
              <a:ext uri="{FF2B5EF4-FFF2-40B4-BE49-F238E27FC236}">
                <a16:creationId xmlns:a16="http://schemas.microsoft.com/office/drawing/2014/main" id="{99022F43-320F-69EC-B99C-9A478F7D0BF1}"/>
              </a:ext>
            </a:extLst>
          </p:cNvPr>
          <p:cNvSpPr>
            <a:spLocks noGrp="1"/>
          </p:cNvSpPr>
          <p:nvPr>
            <p:ph idx="1"/>
          </p:nvPr>
        </p:nvSpPr>
        <p:spPr>
          <a:xfrm>
            <a:off x="1261872" y="1828800"/>
            <a:ext cx="8796528" cy="4351337"/>
          </a:xfrm>
        </p:spPr>
        <p:txBody>
          <a:bodyPr>
            <a:normAutofit/>
          </a:bodyPr>
          <a:lstStyle/>
          <a:p>
            <a:pPr marL="0" indent="0">
              <a:buNone/>
            </a:pPr>
            <a:r>
              <a:rPr kumimoji="1" lang="ja-JP" altLang="en-US" sz="4000" u="sng" dirty="0"/>
              <a:t>変数の値には種類があり</a:t>
            </a:r>
            <a:r>
              <a:rPr kumimoji="1" lang="ja-JP" altLang="en-US" sz="4000" dirty="0"/>
              <a:t>コンピュータは、それを</a:t>
            </a:r>
            <a:r>
              <a:rPr kumimoji="1" lang="ja-JP" altLang="en-US" sz="4000" u="sng" dirty="0"/>
              <a:t>区別して認識</a:t>
            </a:r>
            <a:r>
              <a:rPr kumimoji="1" lang="ja-JP" altLang="en-US" sz="4000" dirty="0"/>
              <a:t>している。</a:t>
            </a:r>
            <a:endParaRPr kumimoji="1" lang="en-US" altLang="ja-JP" sz="4000" dirty="0"/>
          </a:p>
          <a:p>
            <a:pPr marL="0" indent="0">
              <a:buNone/>
            </a:pPr>
            <a:endParaRPr lang="en-US" altLang="ja-JP" sz="2800" dirty="0"/>
          </a:p>
          <a:p>
            <a:pPr marL="0" indent="0">
              <a:buNone/>
            </a:pPr>
            <a:r>
              <a:rPr lang="en-US" altLang="ja-JP" sz="2800" dirty="0"/>
              <a:t>※</a:t>
            </a:r>
            <a:r>
              <a:rPr lang="ja-JP" altLang="en-US" sz="2800" dirty="0"/>
              <a:t>他の言語では変数のデータ型を定義してから使用　　　　するが、</a:t>
            </a:r>
            <a:r>
              <a:rPr lang="en-US" altLang="ja-JP" sz="2800" dirty="0"/>
              <a:t>Python</a:t>
            </a:r>
            <a:r>
              <a:rPr lang="ja-JP" altLang="en-US" sz="2800" dirty="0"/>
              <a:t>の特徴として定義なしで変数を使える（定義もできる）。</a:t>
            </a:r>
            <a:endParaRPr kumimoji="1" lang="ja-JP" altLang="en-US" sz="2800" dirty="0"/>
          </a:p>
        </p:txBody>
      </p:sp>
    </p:spTree>
    <p:extLst>
      <p:ext uri="{BB962C8B-B14F-4D97-AF65-F5344CB8AC3E}">
        <p14:creationId xmlns:p14="http://schemas.microsoft.com/office/powerpoint/2010/main" val="130600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A2279-EB06-57EF-ADC6-2376BBD29DAF}"/>
              </a:ext>
            </a:extLst>
          </p:cNvPr>
          <p:cNvSpPr>
            <a:spLocks noGrp="1"/>
          </p:cNvSpPr>
          <p:nvPr>
            <p:ph type="title"/>
          </p:nvPr>
        </p:nvSpPr>
        <p:spPr/>
        <p:txBody>
          <a:bodyPr/>
          <a:lstStyle/>
          <a:p>
            <a:r>
              <a:rPr kumimoji="1" lang="ja-JP" altLang="en-US" sz="6000" dirty="0"/>
              <a:t>文字列型</a:t>
            </a:r>
            <a:endParaRPr kumimoji="1" lang="ja-JP" altLang="en-US" dirty="0"/>
          </a:p>
        </p:txBody>
      </p:sp>
      <p:sp>
        <p:nvSpPr>
          <p:cNvPr id="3" name="コンテンツ プレースホルダー 2">
            <a:extLst>
              <a:ext uri="{FF2B5EF4-FFF2-40B4-BE49-F238E27FC236}">
                <a16:creationId xmlns:a16="http://schemas.microsoft.com/office/drawing/2014/main" id="{8E0E209C-0BE6-69DA-5D9C-EDEEC616FE99}"/>
              </a:ext>
            </a:extLst>
          </p:cNvPr>
          <p:cNvSpPr>
            <a:spLocks noGrp="1"/>
          </p:cNvSpPr>
          <p:nvPr>
            <p:ph idx="1"/>
          </p:nvPr>
        </p:nvSpPr>
        <p:spPr/>
        <p:txBody>
          <a:bodyPr>
            <a:normAutofit/>
          </a:bodyPr>
          <a:lstStyle/>
          <a:p>
            <a:pPr marL="0" indent="0">
              <a:buNone/>
            </a:pPr>
            <a:r>
              <a:rPr lang="en-US" altLang="ja-JP" sz="3600" dirty="0"/>
              <a:t>s</a:t>
            </a:r>
            <a:r>
              <a:rPr kumimoji="1" lang="en-US" altLang="ja-JP" sz="3600" dirty="0"/>
              <a:t>tr</a:t>
            </a:r>
            <a:r>
              <a:rPr lang="ja-JP" altLang="en-US" sz="3600" dirty="0"/>
              <a:t>：</a:t>
            </a:r>
            <a:r>
              <a:rPr kumimoji="1" lang="ja-JP" altLang="en-US" sz="3600" dirty="0"/>
              <a:t>文字列型</a:t>
            </a:r>
            <a:r>
              <a:rPr lang="ja-JP" altLang="en-US" sz="3600" dirty="0"/>
              <a:t> 例）</a:t>
            </a:r>
            <a:r>
              <a:rPr lang="en-US" altLang="ja-JP" sz="3600" dirty="0"/>
              <a:t>n</a:t>
            </a:r>
            <a:r>
              <a:rPr kumimoji="1" lang="en-US" altLang="ja-JP" sz="3600" dirty="0"/>
              <a:t>ame = “aoi”</a:t>
            </a:r>
          </a:p>
          <a:p>
            <a:pPr marL="0" indent="0">
              <a:buNone/>
            </a:pPr>
            <a:r>
              <a:rPr lang="ja-JP" altLang="en-US" sz="2800" dirty="0"/>
              <a:t>“”</a:t>
            </a:r>
            <a:r>
              <a:rPr kumimoji="1" lang="en-US" altLang="ja-JP" sz="2800" dirty="0"/>
              <a:t>or</a:t>
            </a:r>
            <a:r>
              <a:rPr lang="ja-JP" altLang="en-US" sz="2800" dirty="0"/>
              <a:t>‘’</a:t>
            </a:r>
            <a:r>
              <a:rPr kumimoji="1" lang="ja-JP" altLang="en-US" sz="2800" dirty="0"/>
              <a:t>で囲って定義</a:t>
            </a:r>
            <a:endParaRPr kumimoji="1" lang="en-US" altLang="ja-JP" sz="2800" dirty="0"/>
          </a:p>
          <a:p>
            <a:pPr marL="0" indent="0">
              <a:buNone/>
            </a:pPr>
            <a:r>
              <a:rPr lang="en-US" altLang="ja-JP" sz="2800" dirty="0"/>
              <a:t>input()</a:t>
            </a:r>
            <a:r>
              <a:rPr lang="ja-JP" altLang="en-US" sz="2800" dirty="0"/>
              <a:t>は</a:t>
            </a:r>
            <a:r>
              <a:rPr lang="en-US" altLang="ja-JP" sz="2800" dirty="0"/>
              <a:t>str</a:t>
            </a:r>
            <a:r>
              <a:rPr lang="ja-JP" altLang="en-US" sz="2800" dirty="0"/>
              <a:t>型で値を返す</a:t>
            </a:r>
            <a:endParaRPr lang="en-US" altLang="ja-JP" sz="2800" dirty="0"/>
          </a:p>
          <a:p>
            <a:pPr marL="0" indent="0">
              <a:buNone/>
            </a:pPr>
            <a:r>
              <a:rPr lang="ja-JP" altLang="en-US" sz="2800" dirty="0"/>
              <a:t>つまり。。。</a:t>
            </a:r>
            <a:endParaRPr lang="en-US" altLang="ja-JP" sz="2800" dirty="0"/>
          </a:p>
        </p:txBody>
      </p:sp>
    </p:spTree>
    <p:extLst>
      <p:ext uri="{BB962C8B-B14F-4D97-AF65-F5344CB8AC3E}">
        <p14:creationId xmlns:p14="http://schemas.microsoft.com/office/powerpoint/2010/main" val="36440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A2279-EB06-57EF-ADC6-2376BBD29DAF}"/>
              </a:ext>
            </a:extLst>
          </p:cNvPr>
          <p:cNvSpPr>
            <a:spLocks noGrp="1"/>
          </p:cNvSpPr>
          <p:nvPr>
            <p:ph type="title"/>
          </p:nvPr>
        </p:nvSpPr>
        <p:spPr/>
        <p:txBody>
          <a:bodyPr>
            <a:normAutofit/>
          </a:bodyPr>
          <a:lstStyle/>
          <a:p>
            <a:r>
              <a:rPr kumimoji="1" lang="ja-JP" altLang="en-US" sz="6000" dirty="0"/>
              <a:t>文字列型おまけ</a:t>
            </a:r>
          </a:p>
        </p:txBody>
      </p:sp>
      <p:sp>
        <p:nvSpPr>
          <p:cNvPr id="3" name="コンテンツ プレースホルダー 2">
            <a:extLst>
              <a:ext uri="{FF2B5EF4-FFF2-40B4-BE49-F238E27FC236}">
                <a16:creationId xmlns:a16="http://schemas.microsoft.com/office/drawing/2014/main" id="{8E0E209C-0BE6-69DA-5D9C-EDEEC616FE99}"/>
              </a:ext>
            </a:extLst>
          </p:cNvPr>
          <p:cNvSpPr>
            <a:spLocks noGrp="1"/>
          </p:cNvSpPr>
          <p:nvPr>
            <p:ph idx="1"/>
          </p:nvPr>
        </p:nvSpPr>
        <p:spPr>
          <a:xfrm>
            <a:off x="1261872" y="1828800"/>
            <a:ext cx="8961420" cy="4663440"/>
          </a:xfrm>
        </p:spPr>
        <p:txBody>
          <a:bodyPr>
            <a:normAutofit lnSpcReduction="10000"/>
          </a:bodyPr>
          <a:lstStyle/>
          <a:p>
            <a:pPr marL="0" indent="0">
              <a:buNone/>
            </a:pPr>
            <a:r>
              <a:rPr lang="en-US" altLang="ja-JP" sz="3600" dirty="0"/>
              <a:t>s</a:t>
            </a:r>
            <a:r>
              <a:rPr kumimoji="1" lang="en-US" altLang="ja-JP" sz="3600" dirty="0"/>
              <a:t>tr</a:t>
            </a:r>
            <a:r>
              <a:rPr lang="ja-JP" altLang="en-US" sz="3600" dirty="0"/>
              <a:t>：</a:t>
            </a:r>
            <a:r>
              <a:rPr kumimoji="1" lang="ja-JP" altLang="en-US" sz="3600" dirty="0"/>
              <a:t>文字列型</a:t>
            </a:r>
            <a:r>
              <a:rPr lang="ja-JP" altLang="en-US" sz="3600" dirty="0"/>
              <a:t> 例）</a:t>
            </a:r>
            <a:r>
              <a:rPr lang="en-US" altLang="ja-JP" sz="3600" dirty="0"/>
              <a:t>n</a:t>
            </a:r>
            <a:r>
              <a:rPr kumimoji="1" lang="en-US" altLang="ja-JP" sz="3600" dirty="0"/>
              <a:t>ame = “aoi”</a:t>
            </a:r>
          </a:p>
          <a:p>
            <a:pPr marL="0" indent="0">
              <a:buNone/>
            </a:pPr>
            <a:r>
              <a:rPr kumimoji="1" lang="ja-JP" altLang="en-US" sz="2800" dirty="0"/>
              <a:t>中身を見てみると。。。</a:t>
            </a:r>
            <a:endParaRPr kumimoji="1" lang="en-US" altLang="ja-JP" sz="2800" dirty="0"/>
          </a:p>
          <a:p>
            <a:pPr marL="0" indent="0">
              <a:buNone/>
            </a:pPr>
            <a:r>
              <a:rPr lang="en-US" altLang="ja-JP" sz="2800" dirty="0"/>
              <a:t>                                             </a:t>
            </a:r>
            <a:r>
              <a:rPr lang="ja-JP" altLang="en-US" sz="2800" dirty="0"/>
              <a:t>←こっちが本体</a:t>
            </a:r>
            <a:endParaRPr lang="en-US" altLang="ja-JP" sz="2800" dirty="0"/>
          </a:p>
          <a:p>
            <a:pPr marL="0" indent="0">
              <a:buNone/>
            </a:pPr>
            <a:endParaRPr kumimoji="1" lang="en-US" altLang="ja-JP" sz="2800" dirty="0"/>
          </a:p>
          <a:p>
            <a:pPr marL="0" indent="0">
              <a:buNone/>
            </a:pPr>
            <a:endParaRPr lang="en-US" altLang="ja-JP" sz="2800" dirty="0"/>
          </a:p>
          <a:p>
            <a:pPr marL="0" indent="0">
              <a:buNone/>
            </a:pPr>
            <a:r>
              <a:rPr lang="en-US" altLang="ja-JP" sz="2800" dirty="0"/>
              <a:t>0</a:t>
            </a:r>
            <a:r>
              <a:rPr lang="ja-JP" altLang="en-US" sz="2800" dirty="0"/>
              <a:t>番目から始まる列になっている！</a:t>
            </a:r>
            <a:endParaRPr lang="en-US" altLang="ja-JP" sz="2800" dirty="0"/>
          </a:p>
          <a:p>
            <a:pPr marL="0" indent="0">
              <a:buNone/>
            </a:pPr>
            <a:r>
              <a:rPr lang="en-US" altLang="ja-JP" sz="2800" dirty="0"/>
              <a:t>Name[0]</a:t>
            </a:r>
            <a:r>
              <a:rPr lang="ja-JP" altLang="en-US" sz="2800" dirty="0"/>
              <a:t>←これは“</a:t>
            </a:r>
            <a:r>
              <a:rPr lang="en-US" altLang="ja-JP" sz="2800" dirty="0"/>
              <a:t>a</a:t>
            </a:r>
            <a:r>
              <a:rPr lang="ja-JP" altLang="en-US" sz="2800" dirty="0"/>
              <a:t>”を表す</a:t>
            </a:r>
            <a:endParaRPr lang="en-US" altLang="ja-JP" sz="2800" dirty="0"/>
          </a:p>
          <a:p>
            <a:pPr marL="0" indent="0">
              <a:buNone/>
            </a:pPr>
            <a:r>
              <a:rPr lang="ja-JP" altLang="en-US" sz="2800" dirty="0"/>
              <a:t>大括弧</a:t>
            </a:r>
            <a:r>
              <a:rPr lang="en-US" altLang="ja-JP" sz="2800" dirty="0"/>
              <a:t>[]</a:t>
            </a:r>
            <a:r>
              <a:rPr lang="ja-JP" altLang="en-US" sz="2800" dirty="0"/>
              <a:t>で何番目を指定</a:t>
            </a:r>
            <a:endParaRPr lang="en-US" altLang="ja-JP" sz="2800" dirty="0"/>
          </a:p>
        </p:txBody>
      </p:sp>
      <p:graphicFrame>
        <p:nvGraphicFramePr>
          <p:cNvPr id="5" name="表 5">
            <a:extLst>
              <a:ext uri="{FF2B5EF4-FFF2-40B4-BE49-F238E27FC236}">
                <a16:creationId xmlns:a16="http://schemas.microsoft.com/office/drawing/2014/main" id="{E7B27FFB-626C-023E-873F-F5FCC0BFED73}"/>
              </a:ext>
            </a:extLst>
          </p:cNvPr>
          <p:cNvGraphicFramePr>
            <a:graphicFrameLocks noGrp="1"/>
          </p:cNvGraphicFramePr>
          <p:nvPr>
            <p:extLst>
              <p:ext uri="{D42A27DB-BD31-4B8C-83A1-F6EECF244321}">
                <p14:modId xmlns:p14="http://schemas.microsoft.com/office/powerpoint/2010/main" val="1797275582"/>
              </p:ext>
            </p:extLst>
          </p:nvPr>
        </p:nvGraphicFramePr>
        <p:xfrm>
          <a:off x="1261873" y="2988356"/>
          <a:ext cx="4509339" cy="1778516"/>
        </p:xfrm>
        <a:graphic>
          <a:graphicData uri="http://schemas.openxmlformats.org/drawingml/2006/table">
            <a:tbl>
              <a:tblPr firstRow="1" bandRow="1">
                <a:tableStyleId>{F5AB1C69-6EDB-4FF4-983F-18BD219EF322}</a:tableStyleId>
              </a:tblPr>
              <a:tblGrid>
                <a:gridCol w="1503113">
                  <a:extLst>
                    <a:ext uri="{9D8B030D-6E8A-4147-A177-3AD203B41FA5}">
                      <a16:colId xmlns:a16="http://schemas.microsoft.com/office/drawing/2014/main" val="2328065291"/>
                    </a:ext>
                  </a:extLst>
                </a:gridCol>
                <a:gridCol w="1503113">
                  <a:extLst>
                    <a:ext uri="{9D8B030D-6E8A-4147-A177-3AD203B41FA5}">
                      <a16:colId xmlns:a16="http://schemas.microsoft.com/office/drawing/2014/main" val="494728462"/>
                    </a:ext>
                  </a:extLst>
                </a:gridCol>
                <a:gridCol w="1503113">
                  <a:extLst>
                    <a:ext uri="{9D8B030D-6E8A-4147-A177-3AD203B41FA5}">
                      <a16:colId xmlns:a16="http://schemas.microsoft.com/office/drawing/2014/main" val="2284007803"/>
                    </a:ext>
                  </a:extLst>
                </a:gridCol>
              </a:tblGrid>
              <a:tr h="889258">
                <a:tc>
                  <a:txBody>
                    <a:bodyPr/>
                    <a:lstStyle/>
                    <a:p>
                      <a:pPr algn="ctr"/>
                      <a:r>
                        <a:rPr kumimoji="1" lang="en-US" altLang="ja-JP" sz="4000" b="1" dirty="0"/>
                        <a:t>a</a:t>
                      </a:r>
                    </a:p>
                  </a:txBody>
                  <a:tcPr anchor="ctr"/>
                </a:tc>
                <a:tc>
                  <a:txBody>
                    <a:bodyPr/>
                    <a:lstStyle/>
                    <a:p>
                      <a:pPr algn="ctr"/>
                      <a:r>
                        <a:rPr kumimoji="1" lang="en-US" altLang="ja-JP" sz="4000" b="1" dirty="0"/>
                        <a:t>o</a:t>
                      </a:r>
                      <a:endParaRPr kumimoji="1" lang="ja-JP" altLang="en-US" sz="4000" b="1" dirty="0"/>
                    </a:p>
                  </a:txBody>
                  <a:tcPr anchor="ctr"/>
                </a:tc>
                <a:tc>
                  <a:txBody>
                    <a:bodyPr/>
                    <a:lstStyle/>
                    <a:p>
                      <a:pPr algn="ctr"/>
                      <a:r>
                        <a:rPr kumimoji="1" lang="en-US" altLang="ja-JP" sz="4000" b="1" dirty="0" err="1"/>
                        <a:t>i</a:t>
                      </a:r>
                      <a:endParaRPr kumimoji="1" lang="ja-JP" altLang="en-US" sz="4000" b="1" dirty="0"/>
                    </a:p>
                  </a:txBody>
                  <a:tcPr anchor="ctr"/>
                </a:tc>
                <a:extLst>
                  <a:ext uri="{0D108BD9-81ED-4DB2-BD59-A6C34878D82A}">
                    <a16:rowId xmlns:a16="http://schemas.microsoft.com/office/drawing/2014/main" val="3335926593"/>
                  </a:ext>
                </a:extLst>
              </a:tr>
              <a:tr h="889258">
                <a:tc>
                  <a:txBody>
                    <a:bodyPr/>
                    <a:lstStyle/>
                    <a:p>
                      <a:pPr algn="ctr"/>
                      <a:r>
                        <a:rPr kumimoji="1" lang="en-US" altLang="ja-JP" sz="4000" dirty="0"/>
                        <a:t>0</a:t>
                      </a:r>
                      <a:endParaRPr kumimoji="1" lang="ja-JP" altLang="en-US" sz="4000" dirty="0"/>
                    </a:p>
                  </a:txBody>
                  <a:tcPr anchor="ctr"/>
                </a:tc>
                <a:tc>
                  <a:txBody>
                    <a:bodyPr/>
                    <a:lstStyle/>
                    <a:p>
                      <a:pPr algn="ctr"/>
                      <a:r>
                        <a:rPr kumimoji="1" lang="en-US" altLang="ja-JP" sz="4000" dirty="0"/>
                        <a:t>1</a:t>
                      </a:r>
                      <a:endParaRPr kumimoji="1" lang="ja-JP" altLang="en-US" sz="4000" dirty="0"/>
                    </a:p>
                  </a:txBody>
                  <a:tcPr anchor="ctr"/>
                </a:tc>
                <a:tc>
                  <a:txBody>
                    <a:bodyPr/>
                    <a:lstStyle/>
                    <a:p>
                      <a:pPr algn="ctr"/>
                      <a:r>
                        <a:rPr kumimoji="1" lang="en-US" altLang="ja-JP" sz="4000" dirty="0"/>
                        <a:t>2</a:t>
                      </a:r>
                      <a:endParaRPr kumimoji="1" lang="ja-JP" altLang="en-US" sz="4000" dirty="0"/>
                    </a:p>
                  </a:txBody>
                  <a:tcPr anchor="ctr"/>
                </a:tc>
                <a:extLst>
                  <a:ext uri="{0D108BD9-81ED-4DB2-BD59-A6C34878D82A}">
                    <a16:rowId xmlns:a16="http://schemas.microsoft.com/office/drawing/2014/main" val="3776340609"/>
                  </a:ext>
                </a:extLst>
              </a:tr>
            </a:tbl>
          </a:graphicData>
        </a:graphic>
      </p:graphicFrame>
    </p:spTree>
    <p:extLst>
      <p:ext uri="{BB962C8B-B14F-4D97-AF65-F5344CB8AC3E}">
        <p14:creationId xmlns:p14="http://schemas.microsoft.com/office/powerpoint/2010/main" val="55432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A2279-EB06-57EF-ADC6-2376BBD29DAF}"/>
              </a:ext>
            </a:extLst>
          </p:cNvPr>
          <p:cNvSpPr>
            <a:spLocks noGrp="1"/>
          </p:cNvSpPr>
          <p:nvPr>
            <p:ph type="title"/>
          </p:nvPr>
        </p:nvSpPr>
        <p:spPr/>
        <p:txBody>
          <a:bodyPr>
            <a:normAutofit/>
          </a:bodyPr>
          <a:lstStyle/>
          <a:p>
            <a:r>
              <a:rPr kumimoji="1" lang="ja-JP" altLang="en-US" sz="6000" dirty="0"/>
              <a:t>文字列型</a:t>
            </a:r>
          </a:p>
        </p:txBody>
      </p:sp>
      <p:sp>
        <p:nvSpPr>
          <p:cNvPr id="4" name="コンテンツ プレースホルダー 2">
            <a:extLst>
              <a:ext uri="{FF2B5EF4-FFF2-40B4-BE49-F238E27FC236}">
                <a16:creationId xmlns:a16="http://schemas.microsoft.com/office/drawing/2014/main" id="{35AFD053-9AB0-BC9B-2729-A78F7010A14C}"/>
              </a:ext>
            </a:extLst>
          </p:cNvPr>
          <p:cNvSpPr>
            <a:spLocks noGrp="1"/>
          </p:cNvSpPr>
          <p:nvPr>
            <p:ph idx="1"/>
          </p:nvPr>
        </p:nvSpPr>
        <p:spPr>
          <a:xfrm>
            <a:off x="1262063" y="1828800"/>
            <a:ext cx="8594725" cy="4664075"/>
          </a:xfrm>
          <a:solidFill>
            <a:schemeClr val="tx1">
              <a:lumMod val="95000"/>
              <a:lumOff val="5000"/>
            </a:schemeClr>
          </a:solidFill>
        </p:spPr>
        <p:txBody>
          <a:bodyPr>
            <a:normAutofit lnSpcReduction="10000"/>
          </a:bodyPr>
          <a:lstStyle/>
          <a:p>
            <a:pPr marL="0" indent="0">
              <a:buNone/>
            </a:pPr>
            <a:r>
              <a:rPr lang="en-US" altLang="ja-JP" sz="2400" b="0" dirty="0">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"Hello World"</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4EC9B0"/>
                </a:solidFill>
                <a:effectLst/>
                <a:latin typeface="Consolas" panose="020B0609020204030204" pitchFamily="49" charset="0"/>
              </a:rPr>
              <a:t>type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#type()</a:t>
            </a:r>
            <a:r>
              <a:rPr lang="ja-JP" altLang="en-US" sz="2400" b="0" dirty="0">
                <a:solidFill>
                  <a:srgbClr val="6A9955"/>
                </a:solidFill>
                <a:effectLst/>
                <a:latin typeface="Consolas" panose="020B0609020204030204" pitchFamily="49" charset="0"/>
              </a:rPr>
              <a:t>データ型を表示</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input</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4EC9B0"/>
                </a:solidFill>
                <a:effectLst/>
                <a:latin typeface="Consolas" panose="020B0609020204030204" pitchFamily="49" charset="0"/>
              </a:rPr>
              <a:t>type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a:t>
            </a:r>
          </a:p>
          <a:p>
            <a:pPr marL="0" indent="0">
              <a:buNone/>
            </a:pPr>
            <a:br>
              <a:rPr lang="en-US" altLang="ja-JP" sz="2400" b="0" dirty="0">
                <a:solidFill>
                  <a:srgbClr val="CCCCCC"/>
                </a:solidFill>
                <a:effectLst/>
                <a:latin typeface="Consolas" panose="020B0609020204030204" pitchFamily="49" charset="0"/>
              </a:rPr>
            </a:br>
            <a:r>
              <a:rPr lang="en-US" altLang="ja-JP" sz="2400" b="0" dirty="0">
                <a:solidFill>
                  <a:srgbClr val="6A9955"/>
                </a:solidFill>
                <a:effectLst/>
                <a:latin typeface="Consolas" panose="020B0609020204030204" pitchFamily="49" charset="0"/>
              </a:rPr>
              <a:t>#print(a[0]) #</a:t>
            </a:r>
            <a:r>
              <a:rPr lang="ja-JP" altLang="en-US" sz="2400" b="0" dirty="0">
                <a:solidFill>
                  <a:srgbClr val="6A9955"/>
                </a:solidFill>
                <a:effectLst/>
                <a:latin typeface="Consolas" panose="020B0609020204030204" pitchFamily="49" charset="0"/>
              </a:rPr>
              <a:t>文字列</a:t>
            </a:r>
            <a:r>
              <a:rPr lang="en-US" altLang="ja-JP" sz="2400" b="0" dirty="0">
                <a:solidFill>
                  <a:srgbClr val="6A9955"/>
                </a:solidFill>
                <a:effectLst/>
                <a:latin typeface="Consolas" panose="020B0609020204030204" pitchFamily="49" charset="0"/>
              </a:rPr>
              <a:t>a</a:t>
            </a:r>
            <a:r>
              <a:rPr lang="ja-JP" altLang="en-US" sz="2400" b="0" dirty="0">
                <a:solidFill>
                  <a:srgbClr val="6A9955"/>
                </a:solidFill>
                <a:effectLst/>
                <a:latin typeface="Consolas" panose="020B0609020204030204" pitchFamily="49" charset="0"/>
              </a:rPr>
              <a:t>の０番目の値を出力</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6A9955"/>
                </a:solidFill>
                <a:effectLst/>
                <a:latin typeface="Consolas" panose="020B0609020204030204" pitchFamily="49" charset="0"/>
              </a:rPr>
              <a:t>#print(a[4]) #</a:t>
            </a:r>
            <a:r>
              <a:rPr lang="ja-JP" altLang="en-US" sz="2400" b="0" dirty="0">
                <a:solidFill>
                  <a:srgbClr val="6A9955"/>
                </a:solidFill>
                <a:effectLst/>
                <a:latin typeface="Consolas" panose="020B0609020204030204" pitchFamily="49" charset="0"/>
              </a:rPr>
              <a:t>何が出力される？</a:t>
            </a:r>
            <a:endParaRPr lang="ja-JP" altLang="en-US" sz="2400" b="0" dirty="0">
              <a:solidFill>
                <a:srgbClr val="CCCCCC"/>
              </a:solidFill>
              <a:effectLst/>
              <a:latin typeface="Consolas" panose="020B0609020204030204" pitchFamily="49" charset="0"/>
            </a:endParaRPr>
          </a:p>
          <a:p>
            <a:pPr marL="0" indent="0">
              <a:buNone/>
            </a:pPr>
            <a:endParaRPr lang="ja-JP" altLang="en-US" sz="2400" b="0" dirty="0">
              <a:solidFill>
                <a:srgbClr val="CCCCCC"/>
              </a:solidFill>
              <a:effectLst/>
              <a:latin typeface="Consolas" panose="020B0609020204030204" pitchFamily="49" charset="0"/>
            </a:endParaRPr>
          </a:p>
          <a:p>
            <a:pPr marL="0" indent="0">
              <a:buNone/>
            </a:pPr>
            <a:endParaRPr kumimoji="1" lang="ja-JP" altLang="en-US" sz="2400" dirty="0"/>
          </a:p>
        </p:txBody>
      </p:sp>
    </p:spTree>
    <p:extLst>
      <p:ext uri="{BB962C8B-B14F-4D97-AF65-F5344CB8AC3E}">
        <p14:creationId xmlns:p14="http://schemas.microsoft.com/office/powerpoint/2010/main" val="32452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A2279-EB06-57EF-ADC6-2376BBD29DAF}"/>
              </a:ext>
            </a:extLst>
          </p:cNvPr>
          <p:cNvSpPr>
            <a:spLocks noGrp="1"/>
          </p:cNvSpPr>
          <p:nvPr>
            <p:ph type="title"/>
          </p:nvPr>
        </p:nvSpPr>
        <p:spPr/>
        <p:txBody>
          <a:bodyPr>
            <a:normAutofit/>
          </a:bodyPr>
          <a:lstStyle/>
          <a:p>
            <a:r>
              <a:rPr lang="ja-JP" altLang="en-US" sz="6000" dirty="0"/>
              <a:t>整数、浮動小数点型</a:t>
            </a:r>
            <a:endParaRPr kumimoji="1" lang="ja-JP" altLang="en-US" sz="6000" dirty="0"/>
          </a:p>
        </p:txBody>
      </p:sp>
      <p:sp>
        <p:nvSpPr>
          <p:cNvPr id="3" name="コンテンツ プレースホルダー 2">
            <a:extLst>
              <a:ext uri="{FF2B5EF4-FFF2-40B4-BE49-F238E27FC236}">
                <a16:creationId xmlns:a16="http://schemas.microsoft.com/office/drawing/2014/main" id="{8E0E209C-0BE6-69DA-5D9C-EDEEC616FE99}"/>
              </a:ext>
            </a:extLst>
          </p:cNvPr>
          <p:cNvSpPr>
            <a:spLocks noGrp="1"/>
          </p:cNvSpPr>
          <p:nvPr>
            <p:ph idx="1"/>
          </p:nvPr>
        </p:nvSpPr>
        <p:spPr/>
        <p:txBody>
          <a:bodyPr>
            <a:normAutofit/>
          </a:bodyPr>
          <a:lstStyle/>
          <a:p>
            <a:pPr marL="0" indent="0">
              <a:buNone/>
            </a:pPr>
            <a:r>
              <a:rPr lang="en-US" altLang="ja-JP" sz="3600" dirty="0"/>
              <a:t>i</a:t>
            </a:r>
            <a:r>
              <a:rPr kumimoji="1" lang="en-US" altLang="ja-JP" sz="3600" dirty="0"/>
              <a:t>nt: </a:t>
            </a:r>
            <a:r>
              <a:rPr kumimoji="1" lang="ja-JP" altLang="en-US" sz="3600" dirty="0"/>
              <a:t>整数型 例）</a:t>
            </a:r>
            <a:r>
              <a:rPr kumimoji="1" lang="en-US" altLang="ja-JP" sz="3600" dirty="0"/>
              <a:t>age = 19</a:t>
            </a:r>
          </a:p>
          <a:p>
            <a:pPr marL="0" indent="0">
              <a:buNone/>
            </a:pPr>
            <a:r>
              <a:rPr kumimoji="1" lang="ja-JP" altLang="en-US" sz="2800" dirty="0"/>
              <a:t>整数</a:t>
            </a:r>
            <a:endParaRPr kumimoji="1" lang="en-US" altLang="ja-JP" sz="2800" dirty="0"/>
          </a:p>
          <a:p>
            <a:pPr marL="0" indent="0">
              <a:buNone/>
            </a:pPr>
            <a:endParaRPr kumimoji="1" lang="en-US" altLang="ja-JP" sz="2800" dirty="0"/>
          </a:p>
          <a:p>
            <a:pPr marL="0" indent="0">
              <a:buNone/>
            </a:pPr>
            <a:r>
              <a:rPr lang="en-US" altLang="ja-JP" sz="3600" dirty="0"/>
              <a:t>float: </a:t>
            </a:r>
            <a:r>
              <a:rPr lang="ja-JP" altLang="en-US" sz="3600" dirty="0"/>
              <a:t>浮動小数点 例） </a:t>
            </a:r>
            <a:r>
              <a:rPr lang="en-US" altLang="ja-JP" sz="3600" dirty="0"/>
              <a:t>num = 3.14</a:t>
            </a:r>
          </a:p>
          <a:p>
            <a:pPr marL="0" indent="0">
              <a:buNone/>
            </a:pPr>
            <a:r>
              <a:rPr kumimoji="1" lang="ja-JP" altLang="en-US" sz="2800" dirty="0"/>
              <a:t>小数点を含む数</a:t>
            </a:r>
          </a:p>
        </p:txBody>
      </p:sp>
    </p:spTree>
    <p:extLst>
      <p:ext uri="{BB962C8B-B14F-4D97-AF65-F5344CB8AC3E}">
        <p14:creationId xmlns:p14="http://schemas.microsoft.com/office/powerpoint/2010/main" val="375831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4B2DC-0146-F2D3-214E-118E78DC214D}"/>
              </a:ext>
            </a:extLst>
          </p:cNvPr>
          <p:cNvSpPr>
            <a:spLocks noGrp="1"/>
          </p:cNvSpPr>
          <p:nvPr>
            <p:ph type="title"/>
          </p:nvPr>
        </p:nvSpPr>
        <p:spPr>
          <a:xfrm>
            <a:off x="1261872" y="226613"/>
            <a:ext cx="9692640" cy="1325562"/>
          </a:xfrm>
        </p:spPr>
        <p:txBody>
          <a:bodyPr>
            <a:normAutofit/>
          </a:bodyPr>
          <a:lstStyle/>
          <a:p>
            <a:r>
              <a:rPr kumimoji="1" lang="ja-JP" altLang="en-US" sz="6000" dirty="0"/>
              <a:t>整数、浮動小数点型</a:t>
            </a:r>
          </a:p>
        </p:txBody>
      </p:sp>
      <p:sp>
        <p:nvSpPr>
          <p:cNvPr id="4" name="コンテンツ プレースホルダー 2">
            <a:extLst>
              <a:ext uri="{FF2B5EF4-FFF2-40B4-BE49-F238E27FC236}">
                <a16:creationId xmlns:a16="http://schemas.microsoft.com/office/drawing/2014/main" id="{94B99404-4DAC-226F-8DB6-DCCBF2E59F50}"/>
              </a:ext>
            </a:extLst>
          </p:cNvPr>
          <p:cNvSpPr>
            <a:spLocks noGrp="1"/>
          </p:cNvSpPr>
          <p:nvPr>
            <p:ph idx="1"/>
          </p:nvPr>
        </p:nvSpPr>
        <p:spPr>
          <a:xfrm>
            <a:off x="1261872" y="1909983"/>
            <a:ext cx="8595360" cy="4351337"/>
          </a:xfrm>
          <a:solidFill>
            <a:schemeClr val="tx1">
              <a:lumMod val="95000"/>
              <a:lumOff val="5000"/>
            </a:schemeClr>
          </a:solidFill>
        </p:spPr>
        <p:txBody>
          <a:bodyPr>
            <a:normAutofit fontScale="92500" lnSpcReduction="10000"/>
          </a:bodyPr>
          <a:lstStyle/>
          <a:p>
            <a:pPr marL="0" indent="0">
              <a:buNone/>
            </a:pP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256</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#int</a:t>
            </a:r>
            <a:r>
              <a:rPr lang="ja-JP" altLang="en-US" sz="2400" b="0" dirty="0">
                <a:solidFill>
                  <a:srgbClr val="6A9955"/>
                </a:solidFill>
                <a:effectLst/>
                <a:latin typeface="Consolas" panose="020B0609020204030204" pitchFamily="49" charset="0"/>
              </a:rPr>
              <a:t>型</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4EC9B0"/>
                </a:solidFill>
                <a:effectLst/>
                <a:latin typeface="Consolas" panose="020B0609020204030204" pitchFamily="49" charset="0"/>
              </a:rPr>
              <a:t>type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3.14</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#float</a:t>
            </a:r>
            <a:r>
              <a:rPr lang="ja-JP" altLang="en-US" sz="2400" b="0" dirty="0">
                <a:solidFill>
                  <a:srgbClr val="6A9955"/>
                </a:solidFill>
                <a:effectLst/>
                <a:latin typeface="Consolas" panose="020B0609020204030204" pitchFamily="49" charset="0"/>
              </a:rPr>
              <a:t>型</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4EC9B0"/>
                </a:solidFill>
                <a:effectLst/>
                <a:latin typeface="Consolas" panose="020B0609020204030204" pitchFamily="49" charset="0"/>
              </a:rPr>
              <a:t>type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c</a:t>
            </a:r>
            <a:r>
              <a:rPr lang="en-US" altLang="ja-JP" sz="2400" b="0" dirty="0">
                <a:solidFill>
                  <a:srgbClr val="CCCCCC"/>
                </a:solidFill>
                <a:effectLst/>
                <a:latin typeface="Consolas" panose="020B0609020204030204" pitchFamily="49" charset="0"/>
              </a:rPr>
              <a:t> </a:t>
            </a:r>
            <a:r>
              <a:rPr lang="en-US" altLang="ja-JP" sz="2400" b="0" dirty="0">
                <a:solidFill>
                  <a:srgbClr val="6F8664"/>
                </a:solidFill>
                <a:effectLst/>
                <a:latin typeface="Consolas" panose="020B0609020204030204" pitchFamily="49" charset="0"/>
              </a:rPr>
              <a:t>#d</a:t>
            </a:r>
            <a:r>
              <a:rPr lang="ja-JP" altLang="en-US" sz="2400" b="0" dirty="0">
                <a:solidFill>
                  <a:srgbClr val="6F8664"/>
                </a:solidFill>
                <a:effectLst/>
                <a:latin typeface="Consolas" panose="020B0609020204030204" pitchFamily="49" charset="0"/>
              </a:rPr>
              <a:t>は小数なので</a:t>
            </a:r>
            <a:r>
              <a:rPr lang="en-US" altLang="ja-JP" sz="2400" b="0" dirty="0">
                <a:solidFill>
                  <a:srgbClr val="6F8664"/>
                </a:solidFill>
                <a:effectLst/>
                <a:latin typeface="Consolas" panose="020B0609020204030204" pitchFamily="49" charset="0"/>
              </a:rPr>
              <a:t>float</a:t>
            </a:r>
            <a:r>
              <a:rPr lang="ja-JP" altLang="en-US" sz="2400" b="0" dirty="0">
                <a:solidFill>
                  <a:srgbClr val="6F8664"/>
                </a:solidFill>
                <a:effectLst/>
                <a:latin typeface="Consolas" panose="020B0609020204030204" pitchFamily="49" charset="0"/>
              </a:rPr>
              <a:t>型になる</a:t>
            </a:r>
            <a:endParaRPr lang="en-US" altLang="ja-JP" sz="2400" b="0" dirty="0">
              <a:solidFill>
                <a:srgbClr val="6F8664"/>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4EC9B0"/>
                </a:solidFill>
                <a:effectLst/>
                <a:latin typeface="Consolas" panose="020B0609020204030204" pitchFamily="49" charset="0"/>
              </a:rPr>
              <a:t>type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d</a:t>
            </a:r>
            <a:r>
              <a:rPr lang="en-US" altLang="ja-JP" sz="2400" b="0" dirty="0">
                <a:solidFill>
                  <a:srgbClr val="CCCCCC"/>
                </a:solidFill>
                <a:effectLst/>
                <a:latin typeface="Consolas" panose="020B0609020204030204" pitchFamily="49" charset="0"/>
              </a:rPr>
              <a:t>)</a:t>
            </a:r>
          </a:p>
          <a:p>
            <a:pPr marL="0" indent="0">
              <a:buNone/>
            </a:pPr>
            <a:endParaRPr kumimoji="1" lang="ja-JP" altLang="en-US" sz="2400" dirty="0"/>
          </a:p>
        </p:txBody>
      </p:sp>
    </p:spTree>
    <p:extLst>
      <p:ext uri="{BB962C8B-B14F-4D97-AF65-F5344CB8AC3E}">
        <p14:creationId xmlns:p14="http://schemas.microsoft.com/office/powerpoint/2010/main" val="366940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A2279-EB06-57EF-ADC6-2376BBD29DAF}"/>
              </a:ext>
            </a:extLst>
          </p:cNvPr>
          <p:cNvSpPr>
            <a:spLocks noGrp="1"/>
          </p:cNvSpPr>
          <p:nvPr>
            <p:ph type="title"/>
          </p:nvPr>
        </p:nvSpPr>
        <p:spPr/>
        <p:txBody>
          <a:bodyPr>
            <a:normAutofit/>
          </a:bodyPr>
          <a:lstStyle/>
          <a:p>
            <a:r>
              <a:rPr kumimoji="1" lang="en-US" altLang="ja-JP" sz="6000" dirty="0"/>
              <a:t>bool(</a:t>
            </a:r>
            <a:r>
              <a:rPr kumimoji="1" lang="ja-JP" altLang="en-US" sz="6000" dirty="0"/>
              <a:t>ブール</a:t>
            </a:r>
            <a:r>
              <a:rPr kumimoji="1" lang="en-US" altLang="ja-JP" sz="6000" dirty="0"/>
              <a:t>)</a:t>
            </a:r>
            <a:r>
              <a:rPr kumimoji="1" lang="ja-JP" altLang="en-US" sz="6000" dirty="0"/>
              <a:t>型</a:t>
            </a:r>
          </a:p>
        </p:txBody>
      </p:sp>
      <p:sp>
        <p:nvSpPr>
          <p:cNvPr id="3" name="コンテンツ プレースホルダー 2">
            <a:extLst>
              <a:ext uri="{FF2B5EF4-FFF2-40B4-BE49-F238E27FC236}">
                <a16:creationId xmlns:a16="http://schemas.microsoft.com/office/drawing/2014/main" id="{8E0E209C-0BE6-69DA-5D9C-EDEEC616FE99}"/>
              </a:ext>
            </a:extLst>
          </p:cNvPr>
          <p:cNvSpPr>
            <a:spLocks noGrp="1"/>
          </p:cNvSpPr>
          <p:nvPr>
            <p:ph idx="1"/>
          </p:nvPr>
        </p:nvSpPr>
        <p:spPr>
          <a:xfrm>
            <a:off x="1261872" y="1828800"/>
            <a:ext cx="8780486" cy="4351337"/>
          </a:xfrm>
        </p:spPr>
        <p:txBody>
          <a:bodyPr>
            <a:normAutofit/>
          </a:bodyPr>
          <a:lstStyle/>
          <a:p>
            <a:pPr marL="0" indent="0">
              <a:buNone/>
            </a:pPr>
            <a:endParaRPr kumimoji="1" lang="en-US" altLang="ja-JP" sz="3600" dirty="0"/>
          </a:p>
          <a:p>
            <a:pPr marL="0" indent="0">
              <a:buNone/>
            </a:pPr>
            <a:r>
              <a:rPr lang="en-US" altLang="ja-JP" sz="3600" dirty="0"/>
              <a:t>b</a:t>
            </a:r>
            <a:r>
              <a:rPr kumimoji="1" lang="en-US" altLang="ja-JP" sz="3600" dirty="0"/>
              <a:t>ool</a:t>
            </a:r>
            <a:r>
              <a:rPr kumimoji="1" lang="ja-JP" altLang="en-US" sz="3600" dirty="0"/>
              <a:t>：</a:t>
            </a:r>
            <a:r>
              <a:rPr lang="ja-JP" altLang="en-US" sz="3600" dirty="0"/>
              <a:t>真偽値 例）論理演算等＜＞＝</a:t>
            </a:r>
            <a:endParaRPr kumimoji="1" lang="en-US" altLang="ja-JP" sz="3600" dirty="0"/>
          </a:p>
          <a:p>
            <a:pPr marL="0" indent="0">
              <a:buNone/>
            </a:pPr>
            <a:r>
              <a:rPr kumimoji="1" lang="ja-JP" altLang="en-US" sz="2800" dirty="0"/>
              <a:t>真（</a:t>
            </a:r>
            <a:r>
              <a:rPr kumimoji="1" lang="en-US" altLang="ja-JP" sz="2800" dirty="0"/>
              <a:t>true=1</a:t>
            </a:r>
            <a:r>
              <a:rPr kumimoji="1" lang="ja-JP" altLang="en-US" sz="2800" dirty="0"/>
              <a:t>）か偽（</a:t>
            </a:r>
            <a:r>
              <a:rPr kumimoji="1" lang="en-US" altLang="ja-JP" sz="2800" dirty="0"/>
              <a:t>false=0</a:t>
            </a:r>
            <a:r>
              <a:rPr kumimoji="1" lang="ja-JP" altLang="en-US" sz="2800" dirty="0"/>
              <a:t>）</a:t>
            </a:r>
            <a:r>
              <a:rPr lang="ja-JP" altLang="en-US" sz="2800" dirty="0"/>
              <a:t>を表す</a:t>
            </a:r>
            <a:endParaRPr kumimoji="1" lang="en-US" altLang="ja-JP" sz="2800" dirty="0"/>
          </a:p>
          <a:p>
            <a:pPr marL="0" indent="0">
              <a:buNone/>
            </a:pPr>
            <a:r>
              <a:rPr lang="en-US" altLang="ja-JP" sz="2800" dirty="0"/>
              <a:t>3&lt;5</a:t>
            </a:r>
            <a:r>
              <a:rPr lang="ja-JP" altLang="en-US" sz="2800" dirty="0"/>
              <a:t> </a:t>
            </a:r>
            <a:r>
              <a:rPr lang="en-US" altLang="ja-JP" sz="2800" dirty="0"/>
              <a:t>= </a:t>
            </a:r>
            <a:r>
              <a:rPr kumimoji="1" lang="en-US" altLang="ja-JP" sz="2800" dirty="0"/>
              <a:t>true, 3&gt;5 </a:t>
            </a:r>
            <a:r>
              <a:rPr lang="en-US" altLang="ja-JP" sz="2800" dirty="0"/>
              <a:t>=</a:t>
            </a:r>
            <a:r>
              <a:rPr lang="ja-JP" altLang="en-US" sz="2800" dirty="0"/>
              <a:t> </a:t>
            </a:r>
            <a:r>
              <a:rPr kumimoji="1" lang="en-US" altLang="ja-JP" sz="2800" dirty="0"/>
              <a:t>false</a:t>
            </a:r>
          </a:p>
        </p:txBody>
      </p:sp>
    </p:spTree>
    <p:extLst>
      <p:ext uri="{BB962C8B-B14F-4D97-AF65-F5344CB8AC3E}">
        <p14:creationId xmlns:p14="http://schemas.microsoft.com/office/powerpoint/2010/main" val="113625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94B99404-4DAC-226F-8DB6-DCCBF2E59F50}"/>
              </a:ext>
            </a:extLst>
          </p:cNvPr>
          <p:cNvSpPr>
            <a:spLocks noGrp="1"/>
          </p:cNvSpPr>
          <p:nvPr>
            <p:ph idx="1"/>
          </p:nvPr>
        </p:nvSpPr>
        <p:spPr>
          <a:xfrm>
            <a:off x="1261872" y="1909983"/>
            <a:ext cx="8595360" cy="4351337"/>
          </a:xfrm>
          <a:solidFill>
            <a:schemeClr val="tx1">
              <a:lumMod val="95000"/>
              <a:lumOff val="5000"/>
            </a:schemeClr>
          </a:solidFill>
        </p:spPr>
        <p:txBody>
          <a:bodyPr>
            <a:normAutofit/>
          </a:bodyPr>
          <a:lstStyle/>
          <a:p>
            <a:pPr marL="0" indent="0">
              <a:buNone/>
            </a:pPr>
            <a:r>
              <a:rPr lang="en-US" altLang="ja-JP" sz="2400" b="0" dirty="0">
                <a:solidFill>
                  <a:srgbClr val="9CDCFE"/>
                </a:solidFill>
                <a:effectLst/>
                <a:latin typeface="Consolas" panose="020B0609020204030204" pitchFamily="49" charset="0"/>
              </a:rPr>
              <a:t>true</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3</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&lt;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5</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#bool</a:t>
            </a:r>
            <a:r>
              <a:rPr lang="ja-JP" altLang="en-US" sz="2400" b="0" dirty="0">
                <a:solidFill>
                  <a:srgbClr val="6A9955"/>
                </a:solidFill>
                <a:effectLst/>
                <a:latin typeface="Consolas" panose="020B0609020204030204" pitchFamily="49" charset="0"/>
              </a:rPr>
              <a:t>型真の論理式</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true</a:t>
            </a:r>
            <a:r>
              <a:rPr lang="en-US" altLang="ja-JP" sz="2400" b="0" dirty="0">
                <a:solidFill>
                  <a:srgbClr val="CCCCCC"/>
                </a:solidFill>
                <a:effectLst/>
                <a:latin typeface="Consolas" panose="020B0609020204030204" pitchFamily="49" charset="0"/>
              </a:rPr>
              <a:t>) </a:t>
            </a:r>
          </a:p>
          <a:p>
            <a:pPr marL="0" indent="0">
              <a:buNone/>
            </a:pPr>
            <a:r>
              <a:rPr lang="en-US" altLang="ja-JP" sz="2400" b="0" dirty="0">
                <a:solidFill>
                  <a:srgbClr val="9CDCFE"/>
                </a:solidFill>
                <a:effectLst/>
                <a:latin typeface="Consolas" panose="020B0609020204030204" pitchFamily="49" charset="0"/>
              </a:rPr>
              <a:t>false</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3</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&gt;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5</a:t>
            </a:r>
            <a:r>
              <a:rPr lang="ja-JP" altLang="en-US" sz="2400" dirty="0">
                <a:solidFill>
                  <a:srgbClr val="B5CEA8"/>
                </a:solidFill>
                <a:latin typeface="Consolas" panose="020B0609020204030204" pitchFamily="49" charset="0"/>
              </a:rPr>
              <a:t> </a:t>
            </a:r>
            <a:r>
              <a:rPr lang="en-US" altLang="ja-JP" sz="2400" b="0" dirty="0">
                <a:solidFill>
                  <a:srgbClr val="6A9955"/>
                </a:solidFill>
                <a:effectLst/>
                <a:latin typeface="Consolas" panose="020B0609020204030204" pitchFamily="49" charset="0"/>
              </a:rPr>
              <a:t>#bool</a:t>
            </a:r>
            <a:r>
              <a:rPr lang="ja-JP" altLang="en-US" sz="2400" b="0" dirty="0">
                <a:solidFill>
                  <a:srgbClr val="6A9955"/>
                </a:solidFill>
                <a:effectLst/>
                <a:latin typeface="Consolas" panose="020B0609020204030204" pitchFamily="49" charset="0"/>
              </a:rPr>
              <a:t>型偽の論理式</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false</a:t>
            </a:r>
            <a:r>
              <a:rPr lang="en-US" altLang="ja-JP" sz="2400" b="0" dirty="0">
                <a:solidFill>
                  <a:srgbClr val="CCCCCC"/>
                </a:solidFill>
                <a:effectLst/>
                <a:latin typeface="Consolas" panose="020B0609020204030204" pitchFamily="49" charset="0"/>
              </a:rPr>
              <a:t>) </a:t>
            </a:r>
            <a:endParaRPr lang="ja-JP" altLang="en-US" sz="2400" b="0" dirty="0">
              <a:solidFill>
                <a:srgbClr val="CCCCCC"/>
              </a:solidFill>
              <a:effectLst/>
              <a:latin typeface="Consolas" panose="020B0609020204030204" pitchFamily="49" charset="0"/>
            </a:endParaRPr>
          </a:p>
          <a:p>
            <a:pPr marL="0" indent="0">
              <a:buNone/>
            </a:pPr>
            <a:endParaRPr kumimoji="1" lang="ja-JP" altLang="en-US" sz="2400" dirty="0"/>
          </a:p>
        </p:txBody>
      </p:sp>
      <p:sp>
        <p:nvSpPr>
          <p:cNvPr id="3" name="タイトル 1">
            <a:extLst>
              <a:ext uri="{FF2B5EF4-FFF2-40B4-BE49-F238E27FC236}">
                <a16:creationId xmlns:a16="http://schemas.microsoft.com/office/drawing/2014/main" id="{F103F9AD-94D7-5289-B2F9-18989513EB24}"/>
              </a:ext>
            </a:extLst>
          </p:cNvPr>
          <p:cNvSpPr>
            <a:spLocks noGrp="1"/>
          </p:cNvSpPr>
          <p:nvPr>
            <p:ph type="title"/>
          </p:nvPr>
        </p:nvSpPr>
        <p:spPr>
          <a:xfrm>
            <a:off x="1261872" y="365760"/>
            <a:ext cx="9692640" cy="1325562"/>
          </a:xfrm>
        </p:spPr>
        <p:txBody>
          <a:bodyPr>
            <a:normAutofit/>
          </a:bodyPr>
          <a:lstStyle/>
          <a:p>
            <a:r>
              <a:rPr kumimoji="1" lang="en-US" altLang="ja-JP" sz="6000" dirty="0"/>
              <a:t>bool</a:t>
            </a:r>
            <a:r>
              <a:rPr kumimoji="1" lang="ja-JP" altLang="en-US" sz="6000" dirty="0"/>
              <a:t>型</a:t>
            </a:r>
          </a:p>
        </p:txBody>
      </p:sp>
    </p:spTree>
    <p:extLst>
      <p:ext uri="{BB962C8B-B14F-4D97-AF65-F5344CB8AC3E}">
        <p14:creationId xmlns:p14="http://schemas.microsoft.com/office/powerpoint/2010/main" val="954176326"/>
      </p:ext>
    </p:extLst>
  </p:cSld>
  <p:clrMapOvr>
    <a:masterClrMapping/>
  </p:clrMapOvr>
</p:sld>
</file>

<file path=ppt/theme/theme1.xml><?xml version="1.0" encoding="utf-8"?>
<a:theme xmlns:a="http://schemas.openxmlformats.org/drawingml/2006/main" name="ビュー">
  <a:themeElements>
    <a:clrScheme name="ビュー">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ビュー">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ビュー">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ビュー</Template>
  <TotalTime>1507</TotalTime>
  <Words>819</Words>
  <Application>Microsoft Office PowerPoint</Application>
  <PresentationFormat>ワイド画面</PresentationFormat>
  <Paragraphs>117</Paragraphs>
  <Slides>17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vt:lpstr>
      <vt:lpstr>游ゴシック</vt:lpstr>
      <vt:lpstr>Arial</vt:lpstr>
      <vt:lpstr>Century Schoolbook</vt:lpstr>
      <vt:lpstr>Consolas</vt:lpstr>
      <vt:lpstr>Wingdings 2</vt:lpstr>
      <vt:lpstr>ビュー</vt:lpstr>
      <vt:lpstr>データ型</vt:lpstr>
      <vt:lpstr>データ型とは</vt:lpstr>
      <vt:lpstr>文字列型</vt:lpstr>
      <vt:lpstr>文字列型おまけ</vt:lpstr>
      <vt:lpstr>文字列型</vt:lpstr>
      <vt:lpstr>整数、浮動小数点型</vt:lpstr>
      <vt:lpstr>整数、浮動小数点型</vt:lpstr>
      <vt:lpstr>bool(ブール)型</vt:lpstr>
      <vt:lpstr>bool型</vt:lpstr>
      <vt:lpstr>コンテナデータ型</vt:lpstr>
      <vt:lpstr>list型</vt:lpstr>
      <vt:lpstr>list型</vt:lpstr>
      <vt:lpstr>データ型変換</vt:lpstr>
      <vt:lpstr>データ型変換</vt:lpstr>
      <vt:lpstr>データ型変換</vt:lpstr>
      <vt:lpstr>データ型変換</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データ型</dc:title>
  <dc:creator>橋本 葵</dc:creator>
  <cp:lastModifiedBy>橋本 葵</cp:lastModifiedBy>
  <cp:revision>10</cp:revision>
  <dcterms:created xsi:type="dcterms:W3CDTF">2023-05-16T06:50:09Z</dcterms:created>
  <dcterms:modified xsi:type="dcterms:W3CDTF">2023-06-12T06:51:40Z</dcterms:modified>
</cp:coreProperties>
</file>