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  <p:sldId id="271" r:id="rId18"/>
    <p:sldId id="273" r:id="rId19"/>
    <p:sldId id="276" r:id="rId20"/>
    <p:sldId id="275" r:id="rId21"/>
    <p:sldId id="274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21:01.4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0 24575,'-1'89'0,"-1"-34"0,2-1 0,2 1 0,3-1 0,17 78 0,-7-68 0,-4 0 0,8 128 0,-20 134 0,-3-138 0,4 412-1365,0-543-5461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21:06.0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383 475 24575,'74'-71'0,"3"3"0,3 4 0,3 3 0,165-91 0,-226 142 0,-1 1 0,1 0 0,1 2 0,0 1 0,0 1 0,45-5 0,143 8 0,-180 3 0,-16-1 0,0 1 0,0 0 0,0 2 0,-1-1 0,1 2 0,0 0 0,25 11 0,-33-11 0,1 1 0,-1-1 0,0 1 0,0 1 0,0-1 0,-1 1 0,0 0 0,0 1 0,0-1 0,-1 1 0,0 0 0,0 1 0,-1-1 0,0 1 0,3 9 0,1 6 0,-1-1 0,-1 1 0,-1 1 0,-1-1 0,1 44 0,-10 126 0,1-97 0,3 122 0,-5 100 0,3-295 0,0-1 0,-2 1 0,-1-1 0,-1 1 0,-18 39 0,-62 97 0,73-138 0,-1-2 0,0 0 0,-1 0 0,-1-2 0,-1 0 0,-28 21 0,-128 76 0,135-90 0,-376 230 0,210-125 0,-245 173 0,394-255 0,53-44 0,0 0 0,0 1 0,0-1 0,0 1 0,0-1 0,1 1 0,0 0 0,0 0 0,0 0 0,0 1 0,1-1 0,-2 7 0,2-9 0,1-1 0,0 1 0,1-1 0,-1 1 0,0 0 0,0-1 0,1 1 0,-1-1 0,1 1 0,-1-1 0,1 1 0,-1-1 0,1 1 0,0-1 0,0 0 0,0 1 0,0-1 0,0 0 0,0 0 0,0 0 0,0 0 0,1 0 0,-1 0 0,2 1 0,38 17 0,-37-18 0,41 14 0,0-3 0,1-2 0,66 7 0,142-3 0,-92-8 0,-77 2 0,-1 3 0,143 38 0,-58 7 0,-43-12 0,-108-38 0,49 16 0,1-2 0,0-3 0,2-4 0,80 7 0,-19-19-1365,-74-2-5461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21:11.1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50 609 24575,'1'-36'0,"1"1"0,3 0 0,0 0 0,3 0 0,0 0 0,3 1 0,0 1 0,18-34 0,-22 54 0,1 0 0,0 0 0,1 0 0,1 1 0,0 1 0,1 0 0,0 0 0,0 1 0,1 0 0,0 1 0,1 0 0,0 1 0,1 1 0,-1 0 0,1 1 0,1 0 0,-1 1 0,1 0 0,29-4 0,108-17 0,106-12 0,-205 33 0,76-1 0,-113 6 0,0 0 0,-1 2 0,1 0 0,-1 1 0,27 8 0,-36-8 0,0 0 0,-1 0 0,1 0 0,-1 1 0,0 0 0,0 0 0,-1 1 0,1-1 0,-1 1 0,0 0 0,0 0 0,-1 0 0,1 1 0,-1-1 0,0 1 0,-1 0 0,0 0 0,1 0 0,-2 0 0,1 0 0,1 12 0,1 14 0,0-1 0,-3 1 0,-1 34 0,-1-46 0,-8 123 0,7-125 0,-2 0 0,0-1 0,-1 1 0,-1-1 0,-15 32 0,-23 23 0,-3-3 0,-4-1 0,-107 112 0,-308 250 0,411-383 0,-2-2 0,-2-3 0,-105 57 0,123-78 0,41-21 0,0 0 0,0 0 0,-1 0 0,1 0 0,0 1 0,-1-1 0,1 0 0,0 0 0,0 0 0,-1 0 0,1 0 0,0 1 0,0-1 0,-1 0 0,1 0 0,0 0 0,0 1 0,0-1 0,-1 0 0,1 0 0,0 1 0,0-1 0,0 0 0,0 0 0,0 1 0,-1-1 0,1 0 0,0 1 0,0-1 0,0 0 0,0 0 0,0 1 0,0-1 0,0 0 0,0 1 0,0-1 0,0 0 0,0 0 0,0 1 0,0-1 0,1 0 0,-1 1 0,0-1 0,0 0 0,0 0 0,0 1 0,0-1 0,1 0 0,-1 0 0,0 1 0,0-1 0,0 0 0,1 0 0,-1 0 0,0 1 0,0-1 0,1 0 0,-1 0 0,0 0 0,0 0 0,1 1 0,-1-1 0,0 0 0,0 0 0,1 0 0,-1 0 0,0 0 0,1 0 0,-1 0 0,24 4 0,-23-4 0,31-1 0,0-1 0,-1-1 0,1-2 0,61-17 0,26-4 0,-70 18 0,0 2 0,1 2 0,53 3 0,-83 2 0,-1 1 0,0 1 0,0 1 0,-1 1 0,1 0 0,-1 1 0,0 1 0,-1 1 0,1 0 0,-2 2 0,17 11 0,-9-2 0,0 0 0,-2 2 0,-1 1 0,0 1 0,-2 0 0,-1 2 0,-1 0 0,-1 1 0,-1 0 0,-1 1 0,-1 1 0,10 35 0,-16-42 0,-2 0 0,0 1 0,-2 0 0,0 0 0,-1 0 0,-1 0 0,-1 0 0,-2 0 0,0 0 0,-1 0 0,-1 0 0,-1 0 0,-1-1 0,-1 0 0,0 0 0,-2-1 0,0 0 0,-2 0 0,-13 18 0,-21 19 0,-3-2 0,-2-3 0,-113 92 0,149-133 0,-1 0 0,0-1 0,-1-1 0,0 0 0,0-1 0,-1-1 0,0-1 0,0 0 0,-20 4 0,-1-4 0,0-1 0,0-2 0,-48-2 0,33 0-341,0 3 0,1 3-1,-54 12 1,57-8-6485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21:14.5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1025 0 24575,'-12'0'0,"0"1"0,0 1 0,0-1 0,0 2 0,0 0 0,1 0 0,-1 1 0,1 0 0,0 1 0,-17 10 0,13-5 0,0 1 0,0 0 0,1 1 0,1 1 0,0 0 0,-13 19 0,-8 15 0,3 2 0,3 2 0,-31 71 0,52-106 0,-58 123 0,-7-3 0,-153 221 0,182-298 0,3 3 0,2 1 0,4 1 0,-39 100 0,69-155 0,0 1 0,1 0 0,1-1 0,0 1 0,0 0 0,1 0 0,0 0 0,1 0 0,0 0 0,2 19 0,0-23 0,-1 1 0,2-1 0,-1 0 0,1 1 0,0-1 0,0 0 0,0-1 0,1 1 0,0 0 0,0-1 0,0 0 0,1 0 0,0 0 0,0-1 0,0 0 0,0 1 0,12 5 0,41 20 0,1-3 0,97 32 0,56 24 0,244 153 0,-379-202-149,2-4-1,126 31 1,-143-44-768,17 6-5909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21:16.6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347 0 24575,'0'1010'0,"0"-986"0,-2 0 0,0-1 0,-2 1 0,-1 0 0,0-1 0,-10 23 0,0-9 0,-2 0 0,-37 60 0,24-46 0,-36 80 0,55-104 0,1 0 0,1 1 0,2 1 0,1 0 0,-3 30 0,6 393 0,3-60 0,-2-362-227,-2 1-1,-1-1 1,-1 0-1,-2-1 1,-17 44-1,-2-15-6598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318E190-C67F-46D5-982B-33E42C74DB78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3FC0909-32CF-48B5-A824-0E1A71F3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1953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E190-C67F-46D5-982B-33E42C74DB78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0909-32CF-48B5-A824-0E1A71F3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20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E190-C67F-46D5-982B-33E42C74DB78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0909-32CF-48B5-A824-0E1A71F3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92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E190-C67F-46D5-982B-33E42C74DB78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0909-32CF-48B5-A824-0E1A71F3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04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E190-C67F-46D5-982B-33E42C74DB78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0909-32CF-48B5-A824-0E1A71F3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410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E190-C67F-46D5-982B-33E42C74DB78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0909-32CF-48B5-A824-0E1A71F3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82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E190-C67F-46D5-982B-33E42C74DB78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0909-32CF-48B5-A824-0E1A71F3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50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E190-C67F-46D5-982B-33E42C74DB78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0909-32CF-48B5-A824-0E1A71F3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48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E190-C67F-46D5-982B-33E42C74DB78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0909-32CF-48B5-A824-0E1A71F3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53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E190-C67F-46D5-982B-33E42C74DB78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0909-32CF-48B5-A824-0E1A71F3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50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E190-C67F-46D5-982B-33E42C74DB78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0909-32CF-48B5-A824-0E1A71F3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93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318E190-C67F-46D5-982B-33E42C74DB78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3FC0909-32CF-48B5-A824-0E1A71F3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14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edium-company.com/%E5%9F%BA%E6%9C%AC%E6%83%85%E5%A0%B1-%E6%95%B4%E5%88%97%E3%82%A2%E3%83%AB%E3%82%B4%E3%83%AA%E3%82%BA%E3%83%A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dium-company.com/%e9%81%b8%e6%8a%9e%e3%82%bd%e3%83%bc%e3%83%88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4.xml"/><Relationship Id="rId3" Type="http://schemas.openxmlformats.org/officeDocument/2006/relationships/image" Target="../media/image4.png"/><Relationship Id="rId7" Type="http://schemas.openxmlformats.org/officeDocument/2006/relationships/customXml" Target="../ink/ink1.xml"/><Relationship Id="rId12" Type="http://schemas.openxmlformats.org/officeDocument/2006/relationships/image" Target="../media/image10.png"/><Relationship Id="rId2" Type="http://schemas.openxmlformats.org/officeDocument/2006/relationships/hyperlink" Target="https://medium-company.com/%e9%81%b8%e6%8a%9e%e3%82%bd%e3%83%bc%e3%83%88/" TargetMode="Externa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3.xml"/><Relationship Id="rId5" Type="http://schemas.openxmlformats.org/officeDocument/2006/relationships/image" Target="../media/image6.png"/><Relationship Id="rId15" Type="http://schemas.openxmlformats.org/officeDocument/2006/relationships/customXml" Target="../ink/ink5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customXml" Target="../ink/ink2.xml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reezegroup.co.jp/202006/algorithm-search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BE954-DFC7-597B-B9C6-6A44CE693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16600" dirty="0"/>
              <a:t>配列演習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E16441-413D-9B81-8252-2B878F164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53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6FE4A-CD44-3B51-D298-2FC3EDA4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ソートのアルゴリズム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E35CB1-263D-0EF5-0D08-DF2BE209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/>
              <a:t>通常であれば</a:t>
            </a:r>
            <a:r>
              <a:rPr kumimoji="1" lang="en-US" altLang="ja-JP" sz="4000" dirty="0"/>
              <a:t>sort</a:t>
            </a:r>
            <a:r>
              <a:rPr kumimoji="1" lang="ja-JP" altLang="en-US" sz="4000" dirty="0"/>
              <a:t>関数を利用すればよいが、処理の中に一部を組み込んだり、条件を細かく決めたい場合自分でソートのアルゴリズムを組む必要がある。</a:t>
            </a:r>
          </a:p>
        </p:txBody>
      </p:sp>
    </p:spTree>
    <p:extLst>
      <p:ext uri="{BB962C8B-B14F-4D97-AF65-F5344CB8AC3E}">
        <p14:creationId xmlns:p14="http://schemas.microsoft.com/office/powerpoint/2010/main" val="11229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4ECDE-1C2F-128C-5AD3-854D80F6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ソートのアルゴリズム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A76C65-681B-EA43-D8CD-12B618D8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/>
              <a:t>・バブルソート</a:t>
            </a:r>
            <a:endParaRPr kumimoji="1"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・クイックソート</a:t>
            </a:r>
            <a:endParaRPr lang="en-US" altLang="ja-JP" sz="4000" dirty="0"/>
          </a:p>
          <a:p>
            <a:pPr marL="0" indent="0">
              <a:buNone/>
            </a:pPr>
            <a:r>
              <a:rPr kumimoji="1" lang="ja-JP" altLang="en-US" sz="4000" dirty="0"/>
              <a:t>・インサートソート</a:t>
            </a:r>
            <a:endParaRPr kumimoji="1" lang="en-US" altLang="ja-JP" sz="4000" dirty="0"/>
          </a:p>
          <a:p>
            <a:pPr marL="0" indent="0">
              <a:buNone/>
            </a:pPr>
            <a:r>
              <a:rPr lang="en-US" altLang="ja-JP" sz="4000" dirty="0"/>
              <a:t>※</a:t>
            </a:r>
            <a:r>
              <a:rPr lang="ja-JP" altLang="en-US" sz="4000" dirty="0"/>
              <a:t>ほかにもクイックソート、ヒープソート、マージソートなどが有名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8098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2535B-5F48-F9C1-285F-A3FE4AD6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バブルソート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744139-3130-6580-BCB2-AF83D5D15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4000" dirty="0"/>
              <a:t>隣り合う二つの要素を比較し、比較した結果によって要素を入れ替える。</a:t>
            </a:r>
            <a:endParaRPr kumimoji="1" lang="en-US" altLang="ja-JP" sz="4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4000" b="0" i="0" dirty="0">
                <a:solidFill>
                  <a:srgbClr val="333333"/>
                </a:solidFill>
                <a:effectLst/>
                <a:latin typeface="Hiragino Kaku Gothic ProN"/>
              </a:rPr>
              <a:t>左にある要素より右にある要素の方が</a:t>
            </a:r>
            <a:r>
              <a:rPr lang="ja-JP" altLang="en-US" sz="4000" b="1" i="0" dirty="0">
                <a:solidFill>
                  <a:srgbClr val="333333"/>
                </a:solidFill>
                <a:effectLst/>
                <a:latin typeface="Hiragino Kaku Gothic ProN"/>
              </a:rPr>
              <a:t>大きい</a:t>
            </a:r>
            <a:r>
              <a:rPr lang="ja-JP" altLang="en-US" sz="4000" b="0" i="0" dirty="0">
                <a:solidFill>
                  <a:srgbClr val="333333"/>
                </a:solidFill>
                <a:effectLst/>
                <a:latin typeface="Hiragino Kaku Gothic ProN"/>
              </a:rPr>
              <a:t>場合、</a:t>
            </a:r>
            <a:r>
              <a:rPr lang="ja-JP" altLang="en-US" sz="4000" b="1" i="0" dirty="0">
                <a:solidFill>
                  <a:srgbClr val="333333"/>
                </a:solidFill>
                <a:effectLst/>
                <a:latin typeface="Hiragino Kaku Gothic ProN"/>
              </a:rPr>
              <a:t>何もしない</a:t>
            </a:r>
            <a:endParaRPr lang="ja-JP" altLang="en-US" sz="4000" b="0" i="0" dirty="0">
              <a:solidFill>
                <a:srgbClr val="333333"/>
              </a:solidFill>
              <a:effectLst/>
              <a:latin typeface="Hiragino Kaku Gothic Pro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4000" b="0" i="0" dirty="0">
                <a:solidFill>
                  <a:srgbClr val="333333"/>
                </a:solidFill>
                <a:effectLst/>
                <a:latin typeface="Hiragino Kaku Gothic ProN"/>
              </a:rPr>
              <a:t>左にある要素より右にある要素の方が</a:t>
            </a:r>
            <a:r>
              <a:rPr lang="ja-JP" altLang="en-US" sz="4000" b="1" i="0" dirty="0">
                <a:solidFill>
                  <a:srgbClr val="333333"/>
                </a:solidFill>
                <a:effectLst/>
                <a:latin typeface="Hiragino Kaku Gothic ProN"/>
              </a:rPr>
              <a:t>小さい</a:t>
            </a:r>
            <a:r>
              <a:rPr lang="ja-JP" altLang="en-US" sz="4000" b="0" i="0" dirty="0">
                <a:solidFill>
                  <a:srgbClr val="333333"/>
                </a:solidFill>
                <a:effectLst/>
                <a:latin typeface="Hiragino Kaku Gothic ProN"/>
              </a:rPr>
              <a:t>場合、</a:t>
            </a:r>
            <a:r>
              <a:rPr lang="ja-JP" altLang="en-US" sz="4000" b="1" i="0" dirty="0">
                <a:solidFill>
                  <a:srgbClr val="333333"/>
                </a:solidFill>
                <a:effectLst/>
                <a:latin typeface="Hiragino Kaku Gothic ProN"/>
              </a:rPr>
              <a:t>左と右の要素を入れ替える</a:t>
            </a:r>
            <a:endParaRPr lang="ja-JP" altLang="en-US" sz="4000" b="0" i="0" dirty="0">
              <a:solidFill>
                <a:srgbClr val="333333"/>
              </a:solidFill>
              <a:effectLst/>
              <a:latin typeface="Hiragino Kaku Gothic ProN"/>
            </a:endParaRPr>
          </a:p>
          <a:p>
            <a:pPr marL="0" indent="0">
              <a:buNone/>
            </a:pP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1474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2D057F-C187-599D-2EF4-555F7761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hlinkClick r:id="rId2"/>
              </a:rPr>
              <a:t>参照元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8C7FEA3-7CF5-6F4C-ECC0-F98DCF523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16" y="1828800"/>
            <a:ext cx="5687819" cy="4351338"/>
          </a:xfrm>
        </p:spPr>
      </p:pic>
    </p:spTree>
    <p:extLst>
      <p:ext uri="{BB962C8B-B14F-4D97-AF65-F5344CB8AC3E}">
        <p14:creationId xmlns:p14="http://schemas.microsoft.com/office/powerpoint/2010/main" val="901315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A43F8-DEAF-FE1A-0C80-BE895597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5082"/>
            <a:ext cx="9692640" cy="1325562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使用例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3B922F-56C2-06F4-377C-39432FB6B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340644"/>
            <a:ext cx="8880909" cy="518047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list_gen</a:t>
            </a:r>
            <a:endParaRPr lang="en-US" altLang="ja-JP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list_gen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list_gen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745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250F-7662-5230-8F7B-BED2CD99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選択ソート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B7986E-BC9F-AA70-755D-F001AB4B6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/>
              <a:t>端に入るデータ（最大</a:t>
            </a:r>
            <a:r>
              <a:rPr kumimoji="1" lang="en-US" altLang="ja-JP" sz="4000" dirty="0"/>
              <a:t>or</a:t>
            </a:r>
            <a:r>
              <a:rPr kumimoji="1" lang="ja-JP" altLang="en-US" sz="4000" dirty="0"/>
              <a:t>最小）を選択していくソート</a:t>
            </a:r>
            <a:endParaRPr kumimoji="1" lang="en-US" altLang="ja-JP" sz="4000" dirty="0"/>
          </a:p>
          <a:p>
            <a:pPr algn="l">
              <a:buFont typeface="+mj-lt"/>
              <a:buAutoNum type="arabicPeriod"/>
            </a:pPr>
            <a:r>
              <a:rPr lang="ja-JP" altLang="en-US" sz="4000" b="0" i="0" dirty="0">
                <a:solidFill>
                  <a:srgbClr val="333333"/>
                </a:solidFill>
                <a:effectLst/>
                <a:latin typeface="Hiragino Kaku Gothic ProN"/>
              </a:rPr>
              <a:t>未整列のデータの中から一番</a:t>
            </a:r>
            <a:r>
              <a:rPr lang="en-US" altLang="ja-JP" sz="4000" b="0" i="0" dirty="0">
                <a:solidFill>
                  <a:srgbClr val="333333"/>
                </a:solidFill>
                <a:effectLst/>
                <a:latin typeface="Hiragino Kaku Gothic ProN"/>
              </a:rPr>
              <a:t>(</a:t>
            </a:r>
            <a:r>
              <a:rPr lang="ja-JP" altLang="en-US" sz="4000" b="1" i="0" dirty="0">
                <a:solidFill>
                  <a:srgbClr val="333333"/>
                </a:solidFill>
                <a:effectLst/>
                <a:latin typeface="Hiragino Kaku Gothic ProN"/>
              </a:rPr>
              <a:t>小さい</a:t>
            </a:r>
            <a:r>
              <a:rPr lang="en-US" altLang="ja-JP" sz="4000" b="1" i="0" dirty="0">
                <a:solidFill>
                  <a:srgbClr val="333333"/>
                </a:solidFill>
                <a:effectLst/>
                <a:latin typeface="Hiragino Kaku Gothic ProN"/>
              </a:rPr>
              <a:t>or</a:t>
            </a:r>
            <a:r>
              <a:rPr lang="ja-JP" altLang="en-US" sz="4000" b="1" i="0" dirty="0">
                <a:solidFill>
                  <a:srgbClr val="333333"/>
                </a:solidFill>
                <a:effectLst/>
                <a:latin typeface="Hiragino Kaku Gothic ProN"/>
              </a:rPr>
              <a:t>大きい</a:t>
            </a:r>
            <a:r>
              <a:rPr lang="en-US" altLang="ja-JP" sz="4000" b="1" i="0" dirty="0">
                <a:solidFill>
                  <a:srgbClr val="333333"/>
                </a:solidFill>
                <a:effectLst/>
                <a:latin typeface="Hiragino Kaku Gothic ProN"/>
              </a:rPr>
              <a:t>)</a:t>
            </a:r>
            <a:r>
              <a:rPr lang="ja-JP" altLang="en-US" sz="4000" b="0" i="0" dirty="0">
                <a:solidFill>
                  <a:srgbClr val="333333"/>
                </a:solidFill>
                <a:effectLst/>
                <a:latin typeface="Hiragino Kaku Gothic ProN"/>
              </a:rPr>
              <a:t>要素を選択する</a:t>
            </a:r>
          </a:p>
          <a:p>
            <a:pPr algn="l">
              <a:buFont typeface="+mj-lt"/>
              <a:buAutoNum type="arabicPeriod"/>
            </a:pPr>
            <a:r>
              <a:rPr lang="ja-JP" altLang="en-US" sz="4000" b="0" i="0" dirty="0">
                <a:solidFill>
                  <a:srgbClr val="333333"/>
                </a:solidFill>
                <a:effectLst/>
                <a:latin typeface="Hiragino Kaku Gothic ProN"/>
              </a:rPr>
              <a:t>選択した要素と未整列のデータの先頭と入れ替える</a:t>
            </a:r>
          </a:p>
          <a:p>
            <a:pPr marL="0" indent="0">
              <a:buNone/>
            </a:pP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7549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110F5B-376B-9EAA-CAB9-4CB4B685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hlinkClick r:id="rId2"/>
              </a:rPr>
              <a:t>参照元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8381210-100C-6FF8-8E31-97AB6B848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02" y="1828800"/>
            <a:ext cx="5673446" cy="4351338"/>
          </a:xfrm>
        </p:spPr>
      </p:pic>
    </p:spTree>
    <p:extLst>
      <p:ext uri="{BB962C8B-B14F-4D97-AF65-F5344CB8AC3E}">
        <p14:creationId xmlns:p14="http://schemas.microsoft.com/office/powerpoint/2010/main" val="66447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A43F8-DEAF-FE1A-0C80-BE895597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5082"/>
            <a:ext cx="9692640" cy="1325562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使用例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3B922F-56C2-06F4-377C-39432FB6B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340644"/>
            <a:ext cx="8880909" cy="5180472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list_gen</a:t>
            </a:r>
            <a:endParaRPr lang="en-US" altLang="ja-JP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list_gen.list_gen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index </a:t>
            </a: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,length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index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(index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length):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list[</a:t>
            </a: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list[n]: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list[index], list[</a:t>
            </a: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list[</a:t>
            </a: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list[index]</a:t>
            </a:r>
          </a:p>
          <a:p>
            <a:pPr marL="0" indent="0">
              <a:buNone/>
            </a:pPr>
            <a:b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11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5CE7E-3EF0-85E4-224A-6BAE3473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挿入ソート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0817BE-67F4-28EC-A745-4BCDF5F98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3200" dirty="0"/>
              <a:t>未整列の配列からひとつずつ値を取り出し、整列済みの配列の適切な位置へ挿入していくソート</a:t>
            </a:r>
            <a:endParaRPr kumimoji="1" lang="en-US" altLang="ja-JP" sz="3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3200" b="0" i="0" dirty="0">
                <a:solidFill>
                  <a:srgbClr val="333333"/>
                </a:solidFill>
                <a:effectLst/>
                <a:latin typeface="Hiragino Kaku Gothic ProN"/>
              </a:rPr>
              <a:t>整列済みのデータの方が大きい場合は、一つ前の整列済みデータと未整列のデータを比較する。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3200" b="0" i="0" dirty="0">
                <a:solidFill>
                  <a:srgbClr val="333333"/>
                </a:solidFill>
                <a:effectLst/>
                <a:latin typeface="Hiragino Kaku Gothic ProN"/>
              </a:rPr>
              <a:t>整列済みのデータの方が小さい場合は、整列済みデータの後ろに未整列のデータを挿入する。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3200" b="0" i="0" dirty="0">
                <a:solidFill>
                  <a:srgbClr val="333333"/>
                </a:solidFill>
                <a:effectLst/>
                <a:latin typeface="Hiragino Kaku Gothic ProN"/>
              </a:rPr>
              <a:t>もし比較する整列済みデータが存在しない（先頭まできた）時は未整列のデータを先頭に挿入する。</a:t>
            </a:r>
          </a:p>
          <a:p>
            <a:pPr marL="0" indent="0">
              <a:buNone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09889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110F5B-376B-9EAA-CAB9-4CB4B685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hlinkClick r:id="rId2"/>
              </a:rPr>
              <a:t>参照元</a:t>
            </a:r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17071F63-4A2D-3DC0-9631-3EA302283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2" y="65351"/>
            <a:ext cx="5944954" cy="3251941"/>
          </a:xfr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DA56B4E-E90D-E09E-FCD5-107DD0941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53" y="52648"/>
            <a:ext cx="5817925" cy="326464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5565CD3-AC15-6B81-1347-BA639FECC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2" y="3502599"/>
            <a:ext cx="5779817" cy="329005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DA73936-4AE1-9E95-B240-37E784A3E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18" y="3413679"/>
            <a:ext cx="5970360" cy="33916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C31BB57D-F89A-5514-2521-DD3C7B24A00C}"/>
                  </a:ext>
                </a:extLst>
              </p14:cNvPr>
              <p14:cNvContentPartPr/>
              <p14:nvPr/>
            </p14:nvContentPartPr>
            <p14:xfrm>
              <a:off x="311002" y="264411"/>
              <a:ext cx="27000" cy="695160"/>
            </p14:xfrm>
          </p:contentPart>
        </mc:Choice>
        <mc:Fallback xmlns=""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C31BB57D-F89A-5514-2521-DD3C7B24A0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2362" y="255411"/>
                <a:ext cx="4464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24CC598F-5240-EB17-7CA4-32A8772D9FE7}"/>
                  </a:ext>
                </a:extLst>
              </p14:cNvPr>
              <p14:cNvContentPartPr/>
              <p14:nvPr/>
            </p14:nvContentPartPr>
            <p14:xfrm>
              <a:off x="6310762" y="165411"/>
              <a:ext cx="737640" cy="1063440"/>
            </p14:xfrm>
          </p:contentPart>
        </mc:Choice>
        <mc:Fallback xmlns=""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24CC598F-5240-EB17-7CA4-32A8772D9F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01762" y="156771"/>
                <a:ext cx="755280" cy="10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インク 15">
                <a:extLst>
                  <a:ext uri="{FF2B5EF4-FFF2-40B4-BE49-F238E27FC236}">
                    <a16:creationId xmlns:a16="http://schemas.microsoft.com/office/drawing/2014/main" id="{FB320138-2812-BA14-3037-0FC9D7E5AE8A}"/>
                  </a:ext>
                </a:extLst>
              </p14:cNvPr>
              <p14:cNvContentPartPr/>
              <p14:nvPr/>
            </p14:nvContentPartPr>
            <p14:xfrm>
              <a:off x="174562" y="4015251"/>
              <a:ext cx="432360" cy="1056600"/>
            </p14:xfrm>
          </p:contentPart>
        </mc:Choice>
        <mc:Fallback xmlns="">
          <p:pic>
            <p:nvPicPr>
              <p:cNvPr id="16" name="インク 15">
                <a:extLst>
                  <a:ext uri="{FF2B5EF4-FFF2-40B4-BE49-F238E27FC236}">
                    <a16:creationId xmlns:a16="http://schemas.microsoft.com/office/drawing/2014/main" id="{FB320138-2812-BA14-3037-0FC9D7E5AE8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5562" y="4006611"/>
                <a:ext cx="450000" cy="10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3983420-B2EA-8695-9825-78339AE33BFD}"/>
              </a:ext>
            </a:extLst>
          </p:cNvPr>
          <p:cNvGrpSpPr/>
          <p:nvPr/>
        </p:nvGrpSpPr>
        <p:grpSpPr>
          <a:xfrm>
            <a:off x="6055162" y="3801411"/>
            <a:ext cx="548640" cy="1348200"/>
            <a:chOff x="6055162" y="3801411"/>
            <a:chExt cx="548640" cy="134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8868F884-93F0-E048-E219-BA43CC33CA25}"/>
                    </a:ext>
                  </a:extLst>
                </p14:cNvPr>
                <p14:cNvContentPartPr/>
                <p14:nvPr/>
              </p14:nvContentPartPr>
              <p14:xfrm>
                <a:off x="6055162" y="3801411"/>
                <a:ext cx="548640" cy="829440"/>
              </p14:xfrm>
            </p:contentPart>
          </mc:Choice>
          <mc:Fallback xmlns=""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8868F884-93F0-E048-E219-BA43CC33CA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46522" y="3792411"/>
                  <a:ext cx="56628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38465BDA-3E9E-0EAC-D117-8A0AB90067CE}"/>
                    </a:ext>
                  </a:extLst>
                </p14:cNvPr>
                <p14:cNvContentPartPr/>
                <p14:nvPr/>
              </p14:nvContentPartPr>
              <p14:xfrm>
                <a:off x="6371962" y="4114251"/>
                <a:ext cx="125280" cy="1035360"/>
              </p14:xfrm>
            </p:contentPart>
          </mc:Choice>
          <mc:Fallback xmlns=""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38465BDA-3E9E-0EAC-D117-8A0AB90067C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62962" y="4105251"/>
                  <a:ext cx="142920" cy="105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57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3D8BB-C869-CC2C-7949-5DDC48FE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6000" dirty="0"/>
              <a:t>ランダムなリスト生成関数</a:t>
            </a:r>
            <a:r>
              <a:rPr lang="en-US" altLang="ja-JP" sz="6000" dirty="0"/>
              <a:t>(1)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73CD3B-A92D-B14B-CD23-062A02B8E2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endParaRPr lang="en-US" altLang="ja-JP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list_gen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altLang="ja-JP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ファイル名</a:t>
            </a:r>
            <a:r>
              <a:rPr lang="en-US" altLang="ja-JP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list_gen</a:t>
            </a:r>
            <a:r>
              <a:rPr lang="en-US" altLang="ja-JP" sz="2400" dirty="0">
                <a:solidFill>
                  <a:srgbClr val="6A9955"/>
                </a:solidFill>
                <a:latin typeface="Consolas" panose="020B0609020204030204" pitchFamily="49" charset="0"/>
              </a:rPr>
              <a:t>.py</a:t>
            </a:r>
            <a:r>
              <a:rPr lang="ja-JP" alt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で作成してください。詳しくは次回解説します</a:t>
            </a:r>
            <a:endParaRPr lang="ja-JP" alt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8344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A43F8-DEAF-FE1A-0C80-BE895597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5082"/>
            <a:ext cx="9692640" cy="1325562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使用例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3B922F-56C2-06F4-377C-39432FB6B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340644"/>
            <a:ext cx="8880909" cy="5180472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list_gen</a:t>
            </a:r>
            <a:endParaRPr lang="en-US" altLang="ja-JP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list_gen.list_gen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index </a:t>
            </a: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length):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arrange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list[index]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index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ja-JP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list[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arrange: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list[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list[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ja-JP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list[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arrange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9083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57DF9-4524-08D0-AC3F-6A61A491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A5863C-3DCA-AC37-CAFB-535EB556D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08313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800" dirty="0"/>
              <a:t>１．好きなソートと探索法を利用してリストを整理しよう！！</a:t>
            </a:r>
            <a:endParaRPr lang="en-US" altLang="ja-JP" sz="4800" dirty="0"/>
          </a:p>
          <a:p>
            <a:pPr marL="0" indent="0">
              <a:buNone/>
            </a:pP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２．二次元配列のソートをしてみよう（難）</a:t>
            </a:r>
            <a:endParaRPr lang="en-US" altLang="ja-JP" sz="4800" dirty="0"/>
          </a:p>
          <a:p>
            <a:pPr marL="0" indent="0">
              <a:buNone/>
            </a:pP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73033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272D56-05DE-D581-D3E4-BC94AC78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E5B9E3-A53D-B32D-5A90-F18587082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7798D2-6A52-7EE6-9116-1FCA927C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6000" dirty="0"/>
              <a:t>ランダムなリスト生成関数</a:t>
            </a:r>
            <a:r>
              <a:rPr lang="en-US" altLang="ja-JP" sz="6000" dirty="0"/>
              <a:t>(2)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6D5AF8-B6FE-1033-FD1E-1BC0A82E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dirty="0"/>
              <a:t>Slack or </a:t>
            </a:r>
            <a:r>
              <a:rPr kumimoji="1" lang="ja-JP" altLang="en-US" sz="4400" dirty="0"/>
              <a:t>ドライブから</a:t>
            </a:r>
            <a:endParaRPr kumimoji="1" lang="en-US" altLang="ja-JP" sz="4400" dirty="0"/>
          </a:p>
          <a:p>
            <a:pPr marL="0" indent="0">
              <a:buNone/>
            </a:pPr>
            <a:r>
              <a:rPr kumimoji="1" lang="ja-JP" altLang="en-US" sz="4400" dirty="0"/>
              <a:t>ダウンロードしてください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425519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FD45C-D8BE-EC2D-D091-7237CE2F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検索のアルゴリズム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2CE735-82B6-93A1-0575-293658F4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dirty="0"/>
              <a:t>100</a:t>
            </a:r>
            <a:r>
              <a:rPr kumimoji="1" lang="ja-JP" altLang="en-US" sz="4000" dirty="0"/>
              <a:t>の整数の要素を持つリスト</a:t>
            </a:r>
            <a:r>
              <a:rPr kumimoji="1" lang="en-US" altLang="ja-JP" sz="4000" dirty="0"/>
              <a:t>X</a:t>
            </a:r>
            <a:r>
              <a:rPr kumimoji="1" lang="ja-JP" altLang="en-US" sz="4000" dirty="0"/>
              <a:t>の中からある数ｎを探索したい</a:t>
            </a:r>
            <a:endParaRPr kumimoji="1"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・線形探索</a:t>
            </a:r>
            <a:endParaRPr lang="en-US" altLang="ja-JP" sz="4000" dirty="0"/>
          </a:p>
          <a:p>
            <a:pPr marL="0" indent="0">
              <a:buNone/>
            </a:pPr>
            <a:r>
              <a:rPr kumimoji="1" lang="ja-JP" altLang="en-US" sz="4000" dirty="0"/>
              <a:t>・二分探索</a:t>
            </a:r>
            <a:endParaRPr kumimoji="1"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・ハッシュ探索←割愛します</a:t>
            </a:r>
            <a:endParaRPr kumimoji="1" lang="en-US" altLang="ja-JP" sz="4000" dirty="0"/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031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28DCA-24A4-294C-3570-372B218D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5" y="317634"/>
            <a:ext cx="9692640" cy="1325562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線形探索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AC13B6-BA54-2473-0F49-D9E12CF2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5" y="1828800"/>
            <a:ext cx="1044340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データ（リスト）の端から順番にチェック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していく探索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メリット：データがそろっていなくても探索にかけれる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デメリット：遅い。とにかく遅い！！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10000</a:t>
            </a:r>
            <a:r>
              <a:rPr lang="ja-JP" altLang="en-US" sz="3200" dirty="0"/>
              <a:t>個のデータを探索する場合</a:t>
            </a:r>
            <a:r>
              <a:rPr lang="ja-JP" altLang="en-US" sz="3200" u="sng" dirty="0"/>
              <a:t>最大一万回</a:t>
            </a:r>
            <a:r>
              <a:rPr lang="ja-JP" altLang="en-US" sz="3200" dirty="0"/>
              <a:t>処理する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292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A43F8-DEAF-FE1A-0C80-BE895597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5082"/>
            <a:ext cx="9692640" cy="1325562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使用例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3B922F-56C2-06F4-377C-39432FB6B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40644"/>
            <a:ext cx="8595360" cy="5180472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list_gen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次回解説します</a:t>
            </a:r>
            <a:endParaRPr lang="ja-JP" alt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list_gen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list_gen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ja-JP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ランダムなリストを取得</a:t>
            </a:r>
            <a:endParaRPr lang="ja-JP" alt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"what number?"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ja-JP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その数は要素に含まれてないです</a:t>
            </a:r>
            <a:r>
              <a:rPr lang="en-US" altLang="ja-JP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ja-JP" alt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は</a:t>
            </a:r>
            <a:r>
              <a:rPr lang="en-US" altLang="ja-JP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ja-JP" alt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番目にありました</a:t>
            </a:r>
            <a:r>
              <a:rPr lang="en-US" altLang="ja-JP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069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2F5225-E739-840C-A467-80D91C28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二分探索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475F88-FF33-3E9E-C2EA-A528C9D72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200" dirty="0"/>
              <a:t>データを二分割して中心から検索する探索法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メリット</a:t>
            </a:r>
            <a:r>
              <a:rPr lang="en-US" altLang="ja-JP" sz="3200" dirty="0"/>
              <a:t>:</a:t>
            </a:r>
            <a:r>
              <a:rPr lang="ja-JP" altLang="en-US" sz="3200" dirty="0"/>
              <a:t>線形探索より処理回数が少ない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→処理が速い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デメリット</a:t>
            </a:r>
            <a:r>
              <a:rPr lang="en-US" altLang="ja-JP" sz="3200" dirty="0"/>
              <a:t>:</a:t>
            </a:r>
            <a:r>
              <a:rPr lang="ja-JP" altLang="en-US" sz="3200" dirty="0"/>
              <a:t>データが昇順もしくは降順になっていないと検索ができない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10000</a:t>
            </a:r>
            <a:r>
              <a:rPr lang="ja-JP" altLang="en-US" sz="3200" dirty="0"/>
              <a:t>個のデータを探索する場合</a:t>
            </a:r>
            <a:r>
              <a:rPr lang="ja-JP" altLang="en-US" sz="3200" u="sng" dirty="0"/>
              <a:t>最大</a:t>
            </a:r>
            <a:r>
              <a:rPr lang="en-US" altLang="ja-JP" sz="3200" u="sng" dirty="0"/>
              <a:t>14</a:t>
            </a:r>
            <a:r>
              <a:rPr lang="ja-JP" altLang="en-US" sz="3200" u="sng" dirty="0"/>
              <a:t>回</a:t>
            </a:r>
            <a:r>
              <a:rPr lang="ja-JP" altLang="en-US" sz="3200" dirty="0"/>
              <a:t>処理する</a:t>
            </a:r>
            <a:endParaRPr kumimoji="1" lang="ja-JP" altLang="en-US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10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2A3E2-0045-35DC-5A53-48C7D9AB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hlinkClick r:id="rId2"/>
              </a:rPr>
              <a:t>https://breezegroup.co.jp/202006/algorithm-search/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1FABEFA-BEC2-D71F-548E-FC8A31AF1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944243"/>
            <a:ext cx="7545244" cy="4547997"/>
          </a:xfrm>
        </p:spPr>
      </p:pic>
    </p:spTree>
    <p:extLst>
      <p:ext uri="{BB962C8B-B14F-4D97-AF65-F5344CB8AC3E}">
        <p14:creationId xmlns:p14="http://schemas.microsoft.com/office/powerpoint/2010/main" val="356427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A43F8-DEAF-FE1A-0C80-BE895597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5082"/>
            <a:ext cx="9692640" cy="1325562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使用例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3B922F-56C2-06F4-377C-39432FB6B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40644"/>
            <a:ext cx="8595360" cy="550227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ts val="800"/>
              </a:lnSpc>
              <a:buNone/>
            </a:pPr>
            <a:endParaRPr lang="en-US" altLang="ja-JP" sz="20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800"/>
              </a:lnSpc>
              <a:buNone/>
            </a:pPr>
            <a:r>
              <a:rPr lang="en-US" altLang="ja-JP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list_gen2</a:t>
            </a:r>
            <a:endParaRPr lang="en-US" altLang="ja-JP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800"/>
              </a:lnSpc>
              <a:buNone/>
            </a:pP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list_gen2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list_gen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"what num?"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800"/>
              </a:lnSpc>
              <a:buNone/>
            </a:pP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ja-JP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800"/>
              </a:lnSpc>
              <a:buNone/>
            </a:pP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800"/>
              </a:lnSpc>
              <a:buNone/>
            </a:pPr>
            <a:r>
              <a:rPr lang="en-US" altLang="ja-JP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ja-JP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800"/>
              </a:lnSpc>
              <a:buNone/>
            </a:pP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ja-JP" alt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は</a:t>
            </a:r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ja-JP" alt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番目にあります</a:t>
            </a:r>
            <a:r>
              <a:rPr lang="en-US" altLang="ja-JP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ja-JP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800"/>
              </a:lnSpc>
              <a:buNone/>
            </a:pP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ja-JP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800"/>
              </a:lnSpc>
              <a:buNone/>
            </a:pPr>
            <a:r>
              <a:rPr lang="en-US" altLang="ja-JP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要素にない数です</a:t>
            </a:r>
            <a:r>
              <a:rPr lang="en-US" altLang="ja-JP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600"/>
              </a:lnSpc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4306243"/>
      </p:ext>
    </p:extLst>
  </p:cSld>
  <p:clrMapOvr>
    <a:masterClrMapping/>
  </p:clrMapOvr>
</p:sld>
</file>

<file path=ppt/theme/theme1.xml><?xml version="1.0" encoding="utf-8"?>
<a:theme xmlns:a="http://schemas.openxmlformats.org/drawingml/2006/main" name="ビュー">
  <a:themeElements>
    <a:clrScheme name="ビュー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ビュー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ビュー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ビュー</Template>
  <TotalTime>307</TotalTime>
  <Words>975</Words>
  <Application>Microsoft Office PowerPoint</Application>
  <PresentationFormat>ワイド画面</PresentationFormat>
  <Paragraphs>122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Hiragino Kaku Gothic ProN</vt:lpstr>
      <vt:lpstr>Arial</vt:lpstr>
      <vt:lpstr>Century Schoolbook</vt:lpstr>
      <vt:lpstr>Consolas</vt:lpstr>
      <vt:lpstr>Wingdings 2</vt:lpstr>
      <vt:lpstr>ビュー</vt:lpstr>
      <vt:lpstr>配列演習</vt:lpstr>
      <vt:lpstr>ランダムなリスト生成関数(1)</vt:lpstr>
      <vt:lpstr>ランダムなリスト生成関数(2)</vt:lpstr>
      <vt:lpstr>検索のアルゴリズム</vt:lpstr>
      <vt:lpstr>線形探索</vt:lpstr>
      <vt:lpstr>使用例</vt:lpstr>
      <vt:lpstr>二分探索</vt:lpstr>
      <vt:lpstr>https://breezegroup.co.jp/202006/algorithm-search/</vt:lpstr>
      <vt:lpstr>使用例</vt:lpstr>
      <vt:lpstr>ソートのアルゴリズム</vt:lpstr>
      <vt:lpstr>ソートのアルゴリズム</vt:lpstr>
      <vt:lpstr>バブルソート</vt:lpstr>
      <vt:lpstr>参照元</vt:lpstr>
      <vt:lpstr>使用例</vt:lpstr>
      <vt:lpstr>選択ソート</vt:lpstr>
      <vt:lpstr>参照元</vt:lpstr>
      <vt:lpstr>使用例</vt:lpstr>
      <vt:lpstr>挿入ソート</vt:lpstr>
      <vt:lpstr>参照元</vt:lpstr>
      <vt:lpstr>使用例</vt:lpstr>
      <vt:lpstr>演習</vt:lpstr>
      <vt:lpstr>QR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配列演習</dc:title>
  <dc:creator>橋本 葵</dc:creator>
  <cp:lastModifiedBy>橋本 葵</cp:lastModifiedBy>
  <cp:revision>10</cp:revision>
  <dcterms:created xsi:type="dcterms:W3CDTF">2023-06-24T06:18:31Z</dcterms:created>
  <dcterms:modified xsi:type="dcterms:W3CDTF">2023-06-24T11:52:58Z</dcterms:modified>
</cp:coreProperties>
</file>