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4" r:id="rId9"/>
    <p:sldId id="265" r:id="rId10"/>
    <p:sldId id="266" r:id="rId11"/>
    <p:sldId id="267" r:id="rId12"/>
    <p:sldId id="268" r:id="rId13"/>
    <p:sldId id="269" r:id="rId14"/>
    <p:sldId id="270" r:id="rId15"/>
    <p:sldId id="271" r:id="rId16"/>
    <p:sldId id="273" r:id="rId17"/>
    <p:sldId id="27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7" autoAdjust="0"/>
    <p:restoredTop sz="94660"/>
  </p:normalViewPr>
  <p:slideViewPr>
    <p:cSldViewPr snapToGrid="0">
      <p:cViewPr varScale="1">
        <p:scale>
          <a:sx n="40" d="100"/>
          <a:sy n="40" d="100"/>
        </p:scale>
        <p:origin x="72"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638D869-83F6-4993-9911-DB7152936CD0}"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B95733F-ED3A-4244-BB00-827D694C55AB}"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75222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253757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321938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338096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351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77050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59435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7353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18982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137809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38D869-83F6-4993-9911-DB7152936CD0}" type="datetimeFigureOut">
              <a:rPr kumimoji="1" lang="ja-JP" altLang="en-US" smtClean="0"/>
              <a:t>2023/6/28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211906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638D869-83F6-4993-9911-DB7152936CD0}" type="datetimeFigureOut">
              <a:rPr kumimoji="1" lang="ja-JP" altLang="en-US" smtClean="0"/>
              <a:t>2023/6/28</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B95733F-ED3A-4244-BB00-827D694C55AB}" type="slidenum">
              <a:rPr kumimoji="1" lang="ja-JP" altLang="en-US" smtClean="0"/>
              <a:t>‹#›</a:t>
            </a:fld>
            <a:endParaRPr kumimoji="1" lang="ja-JP" altLang="en-US"/>
          </a:p>
        </p:txBody>
      </p:sp>
    </p:spTree>
    <p:extLst>
      <p:ext uri="{BB962C8B-B14F-4D97-AF65-F5344CB8AC3E}">
        <p14:creationId xmlns:p14="http://schemas.microsoft.com/office/powerpoint/2010/main" val="2924935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0A21F-7358-B0EE-E509-A8B57B5AA3E2}"/>
              </a:ext>
            </a:extLst>
          </p:cNvPr>
          <p:cNvSpPr>
            <a:spLocks noGrp="1"/>
          </p:cNvSpPr>
          <p:nvPr>
            <p:ph type="ctrTitle"/>
          </p:nvPr>
        </p:nvSpPr>
        <p:spPr/>
        <p:txBody>
          <a:bodyPr/>
          <a:lstStyle/>
          <a:p>
            <a:r>
              <a:rPr lang="en-US" altLang="ja-JP" dirty="0"/>
              <a:t>class</a:t>
            </a:r>
            <a:endParaRPr kumimoji="1" lang="ja-JP" altLang="en-US" dirty="0"/>
          </a:p>
        </p:txBody>
      </p:sp>
      <p:sp>
        <p:nvSpPr>
          <p:cNvPr id="3" name="字幕 2">
            <a:extLst>
              <a:ext uri="{FF2B5EF4-FFF2-40B4-BE49-F238E27FC236}">
                <a16:creationId xmlns:a16="http://schemas.microsoft.com/office/drawing/2014/main" id="{9509B93F-ADE0-3A31-86D0-D53BC3ADBBCF}"/>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29527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E93E0-6B3E-7A19-2559-47CC977FE712}"/>
              </a:ext>
            </a:extLst>
          </p:cNvPr>
          <p:cNvSpPr>
            <a:spLocks noGrp="1"/>
          </p:cNvSpPr>
          <p:nvPr>
            <p:ph type="title"/>
          </p:nvPr>
        </p:nvSpPr>
        <p:spPr/>
        <p:txBody>
          <a:bodyPr/>
          <a:lstStyle/>
          <a:p>
            <a:r>
              <a:rPr lang="ja-JP" altLang="en-US" dirty="0"/>
              <a:t>コンストラクタ</a:t>
            </a:r>
            <a:endParaRPr kumimoji="1" lang="ja-JP" altLang="en-US" dirty="0"/>
          </a:p>
        </p:txBody>
      </p:sp>
      <p:sp>
        <p:nvSpPr>
          <p:cNvPr id="3" name="コンテンツ プレースホルダー 2">
            <a:extLst>
              <a:ext uri="{FF2B5EF4-FFF2-40B4-BE49-F238E27FC236}">
                <a16:creationId xmlns:a16="http://schemas.microsoft.com/office/drawing/2014/main" id="{64E9CC81-D855-BDCD-DF23-CF221D8D6C2C}"/>
              </a:ext>
            </a:extLst>
          </p:cNvPr>
          <p:cNvSpPr>
            <a:spLocks noGrp="1"/>
          </p:cNvSpPr>
          <p:nvPr>
            <p:ph idx="1"/>
          </p:nvPr>
        </p:nvSpPr>
        <p:spPr/>
        <p:txBody>
          <a:bodyPr/>
          <a:lstStyle/>
          <a:p>
            <a:pPr marL="0" indent="0">
              <a:buNone/>
            </a:pPr>
            <a:r>
              <a:rPr kumimoji="1" lang="ja-JP" altLang="en-US" dirty="0"/>
              <a:t>コンストラクタ</a:t>
            </a:r>
            <a:r>
              <a:rPr kumimoji="1" lang="en-US" altLang="ja-JP" dirty="0"/>
              <a:t>:</a:t>
            </a:r>
            <a:r>
              <a:rPr kumimoji="1" lang="ja-JP" altLang="en-US" dirty="0"/>
              <a:t>インスタンス化されたときに最初に呼ばれるメソッド主に初期化に利用する。</a:t>
            </a:r>
            <a:endParaRPr kumimoji="1" lang="en-US" altLang="ja-JP" dirty="0"/>
          </a:p>
          <a:p>
            <a:pPr marL="0" indent="0">
              <a:buNone/>
            </a:pPr>
            <a:r>
              <a:rPr lang="ja-JP" altLang="en-US" dirty="0"/>
              <a:t>・コンストラクタは複数持つことが可能</a:t>
            </a:r>
            <a:endParaRPr lang="en-US" altLang="ja-JP" dirty="0"/>
          </a:p>
          <a:p>
            <a:pPr marL="0" indent="0">
              <a:buNone/>
            </a:pPr>
            <a:r>
              <a:rPr lang="ja-JP" altLang="en-US" dirty="0"/>
              <a:t>・</a:t>
            </a:r>
            <a:r>
              <a:rPr kumimoji="1" lang="ja-JP" altLang="en-US" dirty="0"/>
              <a:t>コンストラクタに引数を設定することも可能</a:t>
            </a:r>
            <a:endParaRPr kumimoji="1" lang="en-US" altLang="ja-JP" dirty="0"/>
          </a:p>
          <a:p>
            <a:pPr marL="0" indent="0">
              <a:buNone/>
            </a:pPr>
            <a:r>
              <a:rPr lang="en-US" altLang="ja-JP" dirty="0"/>
              <a:t>※</a:t>
            </a:r>
            <a:r>
              <a:rPr kumimoji="1" lang="en-US" altLang="ja-JP" dirty="0"/>
              <a:t> </a:t>
            </a:r>
            <a:r>
              <a:rPr kumimoji="1" lang="ja-JP" altLang="en-US" dirty="0"/>
              <a:t>どのコンストラクタが呼ばれるかは引数の数で決定する。</a:t>
            </a:r>
          </a:p>
        </p:txBody>
      </p:sp>
    </p:spTree>
    <p:extLst>
      <p:ext uri="{BB962C8B-B14F-4D97-AF65-F5344CB8AC3E}">
        <p14:creationId xmlns:p14="http://schemas.microsoft.com/office/powerpoint/2010/main" val="412271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908B2-66D5-CD15-14BC-5B2080577556}"/>
              </a:ext>
            </a:extLst>
          </p:cNvPr>
          <p:cNvSpPr>
            <a:spLocks noGrp="1"/>
          </p:cNvSpPr>
          <p:nvPr>
            <p:ph type="title"/>
          </p:nvPr>
        </p:nvSpPr>
        <p:spPr/>
        <p:txBody>
          <a:bodyPr/>
          <a:lstStyle/>
          <a:p>
            <a:r>
              <a:rPr lang="ja-JP" altLang="en-US" dirty="0"/>
              <a:t>コンストラクタ</a:t>
            </a:r>
            <a:endParaRPr kumimoji="1" lang="ja-JP" altLang="en-US" dirty="0"/>
          </a:p>
        </p:txBody>
      </p:sp>
      <p:sp>
        <p:nvSpPr>
          <p:cNvPr id="3" name="コンテンツ プレースホルダー 2">
            <a:extLst>
              <a:ext uri="{FF2B5EF4-FFF2-40B4-BE49-F238E27FC236}">
                <a16:creationId xmlns:a16="http://schemas.microsoft.com/office/drawing/2014/main" id="{3591CAF3-485F-3A7C-7160-4E58FD5D87F4}"/>
              </a:ext>
            </a:extLst>
          </p:cNvPr>
          <p:cNvSpPr>
            <a:spLocks noGrp="1"/>
          </p:cNvSpPr>
          <p:nvPr>
            <p:ph idx="1"/>
          </p:nvPr>
        </p:nvSpPr>
        <p:spPr/>
        <p:txBody>
          <a:bodyPr/>
          <a:lstStyle/>
          <a:p>
            <a:pPr marL="0" indent="0">
              <a:buNone/>
            </a:pPr>
            <a:r>
              <a:rPr lang="ja-JP" altLang="en-US" dirty="0"/>
              <a:t>基本構文</a:t>
            </a:r>
            <a:r>
              <a:rPr lang="en-US" altLang="ja-JP" dirty="0"/>
              <a:t>:</a:t>
            </a:r>
          </a:p>
          <a:p>
            <a:pPr marL="0" indent="0">
              <a:buNone/>
            </a:pPr>
            <a:r>
              <a:rPr lang="en-US" altLang="ja-JP" dirty="0"/>
              <a:t>c</a:t>
            </a:r>
            <a:r>
              <a:rPr kumimoji="1" lang="en-US" altLang="ja-JP" dirty="0"/>
              <a:t>lass </a:t>
            </a:r>
            <a:r>
              <a:rPr kumimoji="1" lang="ja-JP" altLang="en-US" dirty="0"/>
              <a:t>クラス名</a:t>
            </a:r>
            <a:r>
              <a:rPr kumimoji="1" lang="en-US" altLang="ja-JP" dirty="0"/>
              <a:t>:</a:t>
            </a:r>
          </a:p>
          <a:p>
            <a:pPr marL="0" indent="0">
              <a:buNone/>
            </a:pPr>
            <a:r>
              <a:rPr lang="en-US" altLang="ja-JP" dirty="0"/>
              <a:t>    def __</a:t>
            </a:r>
            <a:r>
              <a:rPr lang="en-US" altLang="ja-JP" dirty="0" err="1"/>
              <a:t>init</a:t>
            </a:r>
            <a:r>
              <a:rPr lang="en-US" altLang="ja-JP" dirty="0"/>
              <a:t>__(self):</a:t>
            </a:r>
          </a:p>
          <a:p>
            <a:pPr marL="0" indent="0">
              <a:buNone/>
            </a:pPr>
            <a:r>
              <a:rPr kumimoji="1" lang="en-US" altLang="ja-JP" dirty="0"/>
              <a:t>        </a:t>
            </a:r>
            <a:r>
              <a:rPr kumimoji="1" lang="ja-JP" altLang="en-US" dirty="0"/>
              <a:t>処理</a:t>
            </a:r>
            <a:endParaRPr kumimoji="1" lang="en-US" altLang="ja-JP" dirty="0"/>
          </a:p>
          <a:p>
            <a:pPr marL="0" indent="0">
              <a:buNone/>
            </a:pPr>
            <a:r>
              <a:rPr kumimoji="1" lang="en-US" altLang="ja-JP" dirty="0"/>
              <a:t>※</a:t>
            </a:r>
            <a:r>
              <a:rPr kumimoji="1" lang="ja-JP" altLang="en-US" dirty="0"/>
              <a:t>アンダーバー</a:t>
            </a:r>
            <a:r>
              <a:rPr kumimoji="1" lang="en-US" altLang="ja-JP" dirty="0"/>
              <a:t>×</a:t>
            </a:r>
            <a:r>
              <a:rPr kumimoji="1" lang="ja-JP" altLang="en-US" dirty="0"/>
              <a:t>２</a:t>
            </a:r>
            <a:r>
              <a:rPr kumimoji="1" lang="en-US" altLang="ja-JP" dirty="0" err="1"/>
              <a:t>init</a:t>
            </a:r>
            <a:r>
              <a:rPr kumimoji="1" lang="ja-JP" altLang="en-US" dirty="0"/>
              <a:t>アンダーバー</a:t>
            </a:r>
            <a:r>
              <a:rPr kumimoji="1" lang="en-US" altLang="ja-JP" dirty="0"/>
              <a:t>×</a:t>
            </a:r>
            <a:r>
              <a:rPr kumimoji="1" lang="ja-JP" altLang="en-US" dirty="0"/>
              <a:t>２</a:t>
            </a:r>
          </a:p>
        </p:txBody>
      </p:sp>
    </p:spTree>
    <p:extLst>
      <p:ext uri="{BB962C8B-B14F-4D97-AF65-F5344CB8AC3E}">
        <p14:creationId xmlns:p14="http://schemas.microsoft.com/office/powerpoint/2010/main" val="362797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B1F7F-CEF3-9DCF-C0AC-3ECDF9722F2A}"/>
              </a:ext>
            </a:extLst>
          </p:cNvPr>
          <p:cNvSpPr>
            <a:spLocks noGrp="1"/>
          </p:cNvSpPr>
          <p:nvPr>
            <p:ph type="title"/>
          </p:nvPr>
        </p:nvSpPr>
        <p:spPr>
          <a:xfrm>
            <a:off x="1261872" y="0"/>
            <a:ext cx="9692640" cy="1325562"/>
          </a:xfrm>
        </p:spPr>
        <p:txBody>
          <a:bodyPr/>
          <a:lstStyle/>
          <a:p>
            <a:r>
              <a:rPr kumimoji="1" lang="ja-JP" altLang="en-US" dirty="0"/>
              <a:t>使用例</a:t>
            </a:r>
          </a:p>
        </p:txBody>
      </p:sp>
      <p:sp>
        <p:nvSpPr>
          <p:cNvPr id="3" name="コンテンツ プレースホルダー 2">
            <a:extLst>
              <a:ext uri="{FF2B5EF4-FFF2-40B4-BE49-F238E27FC236}">
                <a16:creationId xmlns:a16="http://schemas.microsoft.com/office/drawing/2014/main" id="{465DED11-4E85-04BE-D40B-CB4B43BECBA5}"/>
              </a:ext>
            </a:extLst>
          </p:cNvPr>
          <p:cNvSpPr>
            <a:spLocks noGrp="1"/>
          </p:cNvSpPr>
          <p:nvPr>
            <p:ph idx="1"/>
          </p:nvPr>
        </p:nvSpPr>
        <p:spPr>
          <a:xfrm>
            <a:off x="1261872" y="1325562"/>
            <a:ext cx="8595360" cy="5532438"/>
          </a:xfrm>
          <a:solidFill>
            <a:schemeClr val="tx1"/>
          </a:solidFill>
        </p:spPr>
        <p:txBody>
          <a:bodyPr>
            <a:normAutofit fontScale="92500" lnSpcReduction="10000"/>
          </a:bodyPr>
          <a:lstStyle/>
          <a:p>
            <a:pPr marL="0" indent="0">
              <a:buNone/>
            </a:pPr>
            <a:r>
              <a:rPr lang="en-US" altLang="ja-JP" sz="2400" b="0" dirty="0">
                <a:solidFill>
                  <a:srgbClr val="569CD6"/>
                </a:solidFill>
                <a:effectLst/>
                <a:latin typeface="Consolas" panose="020B0609020204030204" pitchFamily="49" charset="0"/>
              </a:rPr>
              <a:t>class</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Sample</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初期化処理</a:t>
            </a:r>
            <a:endParaRPr lang="ja-JP" altLang="en-US" sz="2400" b="0" dirty="0">
              <a:solidFill>
                <a:srgbClr val="CCCCCC"/>
              </a:solidFill>
              <a:effectLst/>
              <a:latin typeface="Consolas" panose="020B0609020204030204" pitchFamily="49" charset="0"/>
            </a:endParaRPr>
          </a:p>
          <a:p>
            <a:pPr marL="0" indent="0">
              <a:buNone/>
            </a:pPr>
            <a:r>
              <a:rPr lang="ja-JP" altLang="en-US" sz="2400" b="0" dirty="0">
                <a:solidFill>
                  <a:srgbClr val="CCCCCC"/>
                </a:solidFill>
                <a:effectLst/>
                <a:latin typeface="Consolas" panose="020B0609020204030204" pitchFamily="49" charset="0"/>
              </a:rPr>
              <a:t>    </a:t>
            </a:r>
            <a:r>
              <a:rPr lang="en-US" altLang="ja-JP" sz="2400" b="0" dirty="0">
                <a:solidFill>
                  <a:srgbClr val="569CD6"/>
                </a:solidFill>
                <a:effectLst/>
                <a:latin typeface="Consolas" panose="020B0609020204030204" pitchFamily="49" charset="0"/>
              </a:rPr>
              <a:t>def</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__</a:t>
            </a:r>
            <a:r>
              <a:rPr lang="en-US" altLang="ja-JP" sz="2400" b="0" dirty="0" err="1">
                <a:solidFill>
                  <a:srgbClr val="DCDCAA"/>
                </a:solidFill>
                <a:effectLst/>
                <a:latin typeface="Consolas" panose="020B0609020204030204" pitchFamily="49" charset="0"/>
              </a:rPr>
              <a:t>init</a:t>
            </a:r>
            <a:r>
              <a:rPr lang="en-US" altLang="ja-JP" sz="2400" b="0" dirty="0">
                <a:solidFill>
                  <a:srgbClr val="DCDCAA"/>
                </a:solidFill>
                <a:effectLst/>
                <a:latin typeface="Consolas" panose="020B0609020204030204" pitchFamily="49" charset="0"/>
              </a:rPr>
              <a:t>__</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self</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a</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0</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CCCCCC"/>
                </a:solidFill>
                <a:effectLst/>
                <a:latin typeface="Consolas" panose="020B0609020204030204" pitchFamily="49" charset="0"/>
              </a:rPr>
              <a:t>        </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0</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569CD6"/>
                </a:solidFill>
                <a:effectLst/>
                <a:latin typeface="Consolas" panose="020B0609020204030204" pitchFamily="49" charset="0"/>
              </a:rPr>
              <a:t>def</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sum</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self</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C586C0"/>
                </a:solidFill>
                <a:effectLst/>
                <a:latin typeface="Consolas" panose="020B0609020204030204" pitchFamily="49" charset="0"/>
              </a:rPr>
              <a:t>return</a:t>
            </a:r>
            <a:r>
              <a:rPr lang="en-US" altLang="ja-JP" sz="2400" b="0" dirty="0">
                <a:solidFill>
                  <a:srgbClr val="CCCCCC"/>
                </a:solidFill>
                <a:effectLst/>
                <a:latin typeface="Consolas" panose="020B0609020204030204" pitchFamily="49" charset="0"/>
              </a:rPr>
              <a:t> </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a</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b</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CCCCCC"/>
                </a:solidFill>
                <a:effectLst/>
                <a:latin typeface="Consolas" panose="020B0609020204030204" pitchFamily="49" charset="0"/>
              </a:rPr>
              <a:t>    </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569CD6"/>
                </a:solidFill>
                <a:effectLst/>
                <a:latin typeface="Consolas" panose="020B0609020204030204" pitchFamily="49" charset="0"/>
              </a:rPr>
              <a:t>def</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num</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self</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a</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p>
          <a:p>
            <a:pPr marL="0" indent="0">
              <a:buNone/>
            </a:pPr>
            <a:r>
              <a:rPr lang="en-US" altLang="ja-JP" sz="2400" b="0" dirty="0">
                <a:solidFill>
                  <a:srgbClr val="CCCCCC"/>
                </a:solidFill>
                <a:effectLst/>
                <a:latin typeface="Consolas" panose="020B0609020204030204" pitchFamily="49" charset="0"/>
              </a:rPr>
              <a:t>        </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a</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a</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CCCCCC"/>
                </a:solidFill>
                <a:effectLst/>
                <a:latin typeface="Consolas" panose="020B0609020204030204" pitchFamily="49" charset="0"/>
              </a:rPr>
              <a:t>        </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b</a:t>
            </a:r>
            <a:endParaRPr lang="en-US" altLang="ja-JP" sz="2400" b="0" dirty="0">
              <a:solidFill>
                <a:srgbClr val="CCCCCC"/>
              </a:solidFill>
              <a:effectLst/>
              <a:latin typeface="Consolas" panose="020B0609020204030204" pitchFamily="49" charset="0"/>
            </a:endParaRPr>
          </a:p>
          <a:p>
            <a:pPr marL="0" indent="0">
              <a:buNone/>
            </a:pPr>
            <a:endParaRPr kumimoji="1" lang="ja-JP" altLang="en-US" sz="2400" dirty="0"/>
          </a:p>
        </p:txBody>
      </p:sp>
    </p:spTree>
    <p:extLst>
      <p:ext uri="{BB962C8B-B14F-4D97-AF65-F5344CB8AC3E}">
        <p14:creationId xmlns:p14="http://schemas.microsoft.com/office/powerpoint/2010/main" val="253901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9706F-9E62-DADE-98D4-42BA84D53533}"/>
              </a:ext>
            </a:extLst>
          </p:cNvPr>
          <p:cNvSpPr>
            <a:spLocks noGrp="1"/>
          </p:cNvSpPr>
          <p:nvPr>
            <p:ph type="title"/>
          </p:nvPr>
        </p:nvSpPr>
        <p:spPr/>
        <p:txBody>
          <a:bodyPr/>
          <a:lstStyle/>
          <a:p>
            <a:r>
              <a:rPr lang="ja-JP" altLang="en-US" dirty="0"/>
              <a:t>継承</a:t>
            </a:r>
            <a:r>
              <a:rPr lang="en-US" altLang="ja-JP" dirty="0"/>
              <a:t>(</a:t>
            </a:r>
            <a:r>
              <a:rPr lang="ja-JP" altLang="en-US" dirty="0"/>
              <a:t>インヘリタンス</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0B7EE31-11E4-56FF-909E-D3CCFAD65185}"/>
              </a:ext>
            </a:extLst>
          </p:cNvPr>
          <p:cNvSpPr>
            <a:spLocks noGrp="1"/>
          </p:cNvSpPr>
          <p:nvPr>
            <p:ph idx="1"/>
          </p:nvPr>
        </p:nvSpPr>
        <p:spPr/>
        <p:txBody>
          <a:bodyPr/>
          <a:lstStyle/>
          <a:p>
            <a:pPr marL="0" indent="0">
              <a:buNone/>
            </a:pPr>
            <a:r>
              <a:rPr kumimoji="1" lang="ja-JP" altLang="en-US" dirty="0"/>
              <a:t>クラスを引き継いでより細かい処理のクラスを作成する。</a:t>
            </a:r>
            <a:endParaRPr kumimoji="1" lang="en-US" altLang="ja-JP" dirty="0"/>
          </a:p>
          <a:p>
            <a:pPr marL="0" indent="0">
              <a:buNone/>
            </a:pPr>
            <a:r>
              <a:rPr lang="ja-JP" altLang="en-US" dirty="0"/>
              <a:t>クラスを継承すると引き継いだクラスのメソッドと新たに追加したメソッドを利用できる。</a:t>
            </a:r>
            <a:endParaRPr lang="en-US" altLang="ja-JP" dirty="0"/>
          </a:p>
          <a:p>
            <a:pPr marL="0" indent="0">
              <a:buNone/>
            </a:pPr>
            <a:r>
              <a:rPr kumimoji="1" lang="ja-JP" altLang="en-US" dirty="0"/>
              <a:t>継承は何重にもすることができる。</a:t>
            </a:r>
            <a:endParaRPr kumimoji="1" lang="en-US" altLang="ja-JP" dirty="0"/>
          </a:p>
          <a:p>
            <a:pPr marL="0" indent="0">
              <a:buNone/>
            </a:pPr>
            <a:r>
              <a:rPr lang="en-US" altLang="ja-JP" dirty="0"/>
              <a:t>※</a:t>
            </a:r>
            <a:r>
              <a:rPr lang="ja-JP" altLang="en-US" dirty="0"/>
              <a:t>但し、継承しすぎると何を継承してるのかわからなくなるので注意</a:t>
            </a:r>
            <a:endParaRPr kumimoji="1" lang="ja-JP" altLang="en-US" dirty="0"/>
          </a:p>
        </p:txBody>
      </p:sp>
    </p:spTree>
    <p:extLst>
      <p:ext uri="{BB962C8B-B14F-4D97-AF65-F5344CB8AC3E}">
        <p14:creationId xmlns:p14="http://schemas.microsoft.com/office/powerpoint/2010/main" val="233724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B88-E16D-42D9-1B23-66FDC18CC852}"/>
              </a:ext>
            </a:extLst>
          </p:cNvPr>
          <p:cNvSpPr>
            <a:spLocks noGrp="1"/>
          </p:cNvSpPr>
          <p:nvPr>
            <p:ph type="title"/>
          </p:nvPr>
        </p:nvSpPr>
        <p:spPr/>
        <p:txBody>
          <a:bodyPr/>
          <a:lstStyle/>
          <a:p>
            <a:r>
              <a:rPr kumimoji="1" lang="ja-JP" altLang="en-US" dirty="0"/>
              <a:t>継承</a:t>
            </a:r>
            <a:r>
              <a:rPr kumimoji="1" lang="en-US" altLang="ja-JP" dirty="0"/>
              <a:t>(</a:t>
            </a:r>
            <a:r>
              <a:rPr kumimoji="1" lang="ja-JP" altLang="en-US" dirty="0"/>
              <a:t>インヘリタンス</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6F0A894-AA96-00CA-BF85-96BC671C57E7}"/>
              </a:ext>
            </a:extLst>
          </p:cNvPr>
          <p:cNvSpPr>
            <a:spLocks noGrp="1"/>
          </p:cNvSpPr>
          <p:nvPr>
            <p:ph idx="1"/>
          </p:nvPr>
        </p:nvSpPr>
        <p:spPr/>
        <p:txBody>
          <a:bodyPr/>
          <a:lstStyle/>
          <a:p>
            <a:pPr marL="0" indent="0">
              <a:buNone/>
            </a:pPr>
            <a:r>
              <a:rPr kumimoji="1" lang="ja-JP" altLang="en-US" dirty="0"/>
              <a:t>基本構文</a:t>
            </a:r>
            <a:r>
              <a:rPr kumimoji="1" lang="en-US" altLang="ja-JP" dirty="0"/>
              <a:t>:</a:t>
            </a:r>
          </a:p>
          <a:p>
            <a:pPr marL="0" indent="0">
              <a:buNone/>
            </a:pPr>
            <a:r>
              <a:rPr lang="en-US" altLang="ja-JP" dirty="0"/>
              <a:t>class </a:t>
            </a:r>
            <a:r>
              <a:rPr lang="ja-JP" altLang="en-US" dirty="0"/>
              <a:t>クラス名</a:t>
            </a:r>
            <a:r>
              <a:rPr lang="en-US" altLang="ja-JP" dirty="0"/>
              <a:t>(</a:t>
            </a:r>
            <a:r>
              <a:rPr lang="ja-JP" altLang="en-US" dirty="0"/>
              <a:t>継承するクラス名</a:t>
            </a:r>
            <a:r>
              <a:rPr lang="en-US" altLang="ja-JP" dirty="0"/>
              <a:t>):</a:t>
            </a:r>
          </a:p>
          <a:p>
            <a:pPr marL="0" indent="0">
              <a:buNone/>
            </a:pPr>
            <a:r>
              <a:rPr lang="en-US" altLang="ja-JP" dirty="0"/>
              <a:t>    </a:t>
            </a:r>
            <a:r>
              <a:rPr lang="ja-JP" altLang="en-US" dirty="0"/>
              <a:t>メソッド内で</a:t>
            </a:r>
            <a:endParaRPr lang="en-US" altLang="ja-JP" dirty="0"/>
          </a:p>
          <a:p>
            <a:pPr marL="0" indent="0">
              <a:buNone/>
            </a:pPr>
            <a:r>
              <a:rPr lang="en-US" altLang="ja-JP" dirty="0"/>
              <a:t>        super().</a:t>
            </a:r>
            <a:r>
              <a:rPr lang="ja-JP" altLang="en-US" dirty="0"/>
              <a:t>継承したクラスのメソッド名</a:t>
            </a:r>
            <a:r>
              <a:rPr lang="en-US" altLang="ja-JP" dirty="0"/>
              <a:t>()</a:t>
            </a:r>
          </a:p>
          <a:p>
            <a:pPr marL="0" indent="0">
              <a:buNone/>
            </a:pPr>
            <a:r>
              <a:rPr lang="ja-JP" altLang="en-US" dirty="0"/>
              <a:t>    </a:t>
            </a:r>
            <a:endParaRPr kumimoji="1" lang="ja-JP" altLang="en-US" dirty="0"/>
          </a:p>
        </p:txBody>
      </p:sp>
    </p:spTree>
    <p:extLst>
      <p:ext uri="{BB962C8B-B14F-4D97-AF65-F5344CB8AC3E}">
        <p14:creationId xmlns:p14="http://schemas.microsoft.com/office/powerpoint/2010/main" val="274660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B1F7F-CEF3-9DCF-C0AC-3ECDF9722F2A}"/>
              </a:ext>
            </a:extLst>
          </p:cNvPr>
          <p:cNvSpPr>
            <a:spLocks noGrp="1"/>
          </p:cNvSpPr>
          <p:nvPr>
            <p:ph type="title"/>
          </p:nvPr>
        </p:nvSpPr>
        <p:spPr>
          <a:xfrm>
            <a:off x="1261872" y="0"/>
            <a:ext cx="9692640" cy="1325562"/>
          </a:xfrm>
        </p:spPr>
        <p:txBody>
          <a:bodyPr/>
          <a:lstStyle/>
          <a:p>
            <a:r>
              <a:rPr kumimoji="1" lang="ja-JP" altLang="en-US" dirty="0"/>
              <a:t>使用例</a:t>
            </a:r>
            <a:r>
              <a:rPr kumimoji="1" lang="en-US" altLang="ja-JP" dirty="0"/>
              <a:t>(1/3)</a:t>
            </a:r>
            <a:endParaRPr kumimoji="1" lang="ja-JP" altLang="en-US" dirty="0"/>
          </a:p>
        </p:txBody>
      </p:sp>
      <p:sp>
        <p:nvSpPr>
          <p:cNvPr id="3" name="コンテンツ プレースホルダー 2">
            <a:extLst>
              <a:ext uri="{FF2B5EF4-FFF2-40B4-BE49-F238E27FC236}">
                <a16:creationId xmlns:a16="http://schemas.microsoft.com/office/drawing/2014/main" id="{465DED11-4E85-04BE-D40B-CB4B43BECBA5}"/>
              </a:ext>
            </a:extLst>
          </p:cNvPr>
          <p:cNvSpPr>
            <a:spLocks noGrp="1"/>
          </p:cNvSpPr>
          <p:nvPr>
            <p:ph idx="1"/>
          </p:nvPr>
        </p:nvSpPr>
        <p:spPr>
          <a:xfrm>
            <a:off x="1261872" y="1325562"/>
            <a:ext cx="8595360" cy="5532438"/>
          </a:xfrm>
          <a:solidFill>
            <a:schemeClr val="tx1"/>
          </a:solidFill>
        </p:spPr>
        <p:txBody>
          <a:bodyPr>
            <a:normAutofit/>
          </a:bodyPr>
          <a:lstStyle/>
          <a:p>
            <a:pPr marL="0" indent="0">
              <a:buNone/>
            </a:pPr>
            <a:r>
              <a:rPr lang="en-US" altLang="ja-JP" sz="2400" b="0" dirty="0">
                <a:solidFill>
                  <a:srgbClr val="569CD6"/>
                </a:solidFill>
                <a:effectLst/>
                <a:latin typeface="Consolas" panose="020B0609020204030204" pitchFamily="49" charset="0"/>
              </a:rPr>
              <a:t>class</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character</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569CD6"/>
                </a:solidFill>
                <a:effectLst/>
                <a:latin typeface="Consolas" panose="020B0609020204030204" pitchFamily="49" charset="0"/>
              </a:rPr>
              <a:t>def</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__</a:t>
            </a:r>
            <a:r>
              <a:rPr lang="en-US" altLang="ja-JP" sz="2400" b="0" dirty="0" err="1">
                <a:solidFill>
                  <a:srgbClr val="DCDCAA"/>
                </a:solidFill>
                <a:effectLst/>
                <a:latin typeface="Consolas" panose="020B0609020204030204" pitchFamily="49" charset="0"/>
              </a:rPr>
              <a:t>init</a:t>
            </a:r>
            <a:r>
              <a:rPr lang="en-US" altLang="ja-JP" sz="2400" b="0" dirty="0">
                <a:solidFill>
                  <a:srgbClr val="DCDCAA"/>
                </a:solidFill>
                <a:effectLst/>
                <a:latin typeface="Consolas" panose="020B0609020204030204" pitchFamily="49" charset="0"/>
              </a:rPr>
              <a:t>__</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self</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name</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age</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self</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name</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name</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CCCCCC"/>
                </a:solidFill>
                <a:effectLst/>
                <a:latin typeface="Consolas" panose="020B0609020204030204" pitchFamily="49" charset="0"/>
              </a:rPr>
              <a:t>        </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age</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age</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CCCCCC"/>
                </a:solidFill>
                <a:effectLst/>
                <a:latin typeface="Consolas" panose="020B0609020204030204" pitchFamily="49" charset="0"/>
              </a:rPr>
              <a:t>    </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569CD6"/>
                </a:solidFill>
                <a:effectLst/>
                <a:latin typeface="Consolas" panose="020B0609020204030204" pitchFamily="49" charset="0"/>
              </a:rPr>
              <a:t>def</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introduce</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self</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"I'm </a:t>
            </a:r>
            <a:r>
              <a:rPr lang="en-US" altLang="ja-JP" sz="2400" b="0" dirty="0">
                <a:solidFill>
                  <a:srgbClr val="569CD6"/>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a:t>
            </a:r>
            <a:r>
              <a:rPr lang="en-US" altLang="ja-JP" sz="2400" b="0" dirty="0">
                <a:solidFill>
                  <a:srgbClr val="DCDCAA"/>
                </a:solidFill>
                <a:effectLst/>
                <a:latin typeface="Consolas" panose="020B0609020204030204" pitchFamily="49" charset="0"/>
              </a:rPr>
              <a:t>format</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self</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name</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"My age is </a:t>
            </a:r>
            <a:r>
              <a:rPr lang="en-US" altLang="ja-JP" sz="2400" b="0" dirty="0">
                <a:solidFill>
                  <a:srgbClr val="569CD6"/>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a:t>
            </a:r>
            <a:r>
              <a:rPr lang="en-US" altLang="ja-JP" sz="2400" b="0" dirty="0">
                <a:solidFill>
                  <a:srgbClr val="DCDCAA"/>
                </a:solidFill>
                <a:effectLst/>
                <a:latin typeface="Consolas" panose="020B0609020204030204" pitchFamily="49" charset="0"/>
              </a:rPr>
              <a:t>format</a:t>
            </a:r>
            <a:r>
              <a:rPr lang="en-US" altLang="ja-JP" sz="2400" b="0" dirty="0">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age</a:t>
            </a:r>
            <a:r>
              <a:rPr lang="en-US" altLang="ja-JP" sz="2400" b="0" dirty="0">
                <a:solidFill>
                  <a:srgbClr val="CCCCCC"/>
                </a:solidFill>
                <a:effectLst/>
                <a:latin typeface="Consolas" panose="020B0609020204030204" pitchFamily="49" charset="0"/>
              </a:rPr>
              <a:t>))</a:t>
            </a:r>
          </a:p>
          <a:p>
            <a:pPr marL="0" indent="0">
              <a:buNone/>
            </a:pPr>
            <a:br>
              <a:rPr lang="en-US" altLang="ja-JP" sz="2400" b="0" dirty="0">
                <a:solidFill>
                  <a:srgbClr val="CCCCCC"/>
                </a:solidFill>
                <a:effectLst/>
                <a:latin typeface="Consolas" panose="020B0609020204030204" pitchFamily="49" charset="0"/>
              </a:rPr>
            </a:br>
            <a:endParaRPr lang="en-US" altLang="ja-JP" sz="2400" b="0" dirty="0">
              <a:solidFill>
                <a:srgbClr val="CCCCCC"/>
              </a:solidFill>
              <a:effectLst/>
              <a:latin typeface="Consolas" panose="020B0609020204030204" pitchFamily="49" charset="0"/>
            </a:endParaRPr>
          </a:p>
          <a:p>
            <a:pPr marL="0" indent="0">
              <a:buNone/>
            </a:pPr>
            <a:endParaRPr kumimoji="1" lang="ja-JP" altLang="en-US" sz="2400" dirty="0"/>
          </a:p>
        </p:txBody>
      </p:sp>
    </p:spTree>
    <p:extLst>
      <p:ext uri="{BB962C8B-B14F-4D97-AF65-F5344CB8AC3E}">
        <p14:creationId xmlns:p14="http://schemas.microsoft.com/office/powerpoint/2010/main" val="265135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B1F7F-CEF3-9DCF-C0AC-3ECDF9722F2A}"/>
              </a:ext>
            </a:extLst>
          </p:cNvPr>
          <p:cNvSpPr>
            <a:spLocks noGrp="1"/>
          </p:cNvSpPr>
          <p:nvPr>
            <p:ph type="title"/>
          </p:nvPr>
        </p:nvSpPr>
        <p:spPr>
          <a:xfrm>
            <a:off x="1261872" y="0"/>
            <a:ext cx="9692640" cy="1325562"/>
          </a:xfrm>
        </p:spPr>
        <p:txBody>
          <a:bodyPr/>
          <a:lstStyle/>
          <a:p>
            <a:r>
              <a:rPr kumimoji="1" lang="ja-JP" altLang="en-US" dirty="0"/>
              <a:t>使用例</a:t>
            </a:r>
            <a:r>
              <a:rPr kumimoji="1" lang="en-US" altLang="ja-JP" dirty="0"/>
              <a:t>(2/3)</a:t>
            </a:r>
            <a:endParaRPr kumimoji="1" lang="ja-JP" altLang="en-US" dirty="0"/>
          </a:p>
        </p:txBody>
      </p:sp>
      <p:sp>
        <p:nvSpPr>
          <p:cNvPr id="3" name="コンテンツ プレースホルダー 2">
            <a:extLst>
              <a:ext uri="{FF2B5EF4-FFF2-40B4-BE49-F238E27FC236}">
                <a16:creationId xmlns:a16="http://schemas.microsoft.com/office/drawing/2014/main" id="{465DED11-4E85-04BE-D40B-CB4B43BECBA5}"/>
              </a:ext>
            </a:extLst>
          </p:cNvPr>
          <p:cNvSpPr>
            <a:spLocks noGrp="1"/>
          </p:cNvSpPr>
          <p:nvPr>
            <p:ph idx="1"/>
          </p:nvPr>
        </p:nvSpPr>
        <p:spPr>
          <a:xfrm>
            <a:off x="1015465" y="1325562"/>
            <a:ext cx="9692640" cy="5532438"/>
          </a:xfrm>
          <a:solidFill>
            <a:schemeClr val="tx1"/>
          </a:solidFill>
        </p:spPr>
        <p:txBody>
          <a:bodyPr>
            <a:normAutofit/>
          </a:bodyPr>
          <a:lstStyle/>
          <a:p>
            <a:pPr marL="0" indent="0">
              <a:buNone/>
            </a:pPr>
            <a:r>
              <a:rPr lang="en-US" altLang="ja-JP" sz="2400" b="0" dirty="0">
                <a:solidFill>
                  <a:srgbClr val="569CD6"/>
                </a:solidFill>
                <a:effectLst/>
                <a:latin typeface="Consolas" panose="020B0609020204030204" pitchFamily="49" charset="0"/>
              </a:rPr>
              <a:t>class</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Aoi</a:t>
            </a:r>
            <a:r>
              <a:rPr lang="en-US" altLang="ja-JP" sz="2400" b="0" dirty="0">
                <a:solidFill>
                  <a:srgbClr val="CCCCCC"/>
                </a:solidFill>
                <a:effectLst/>
                <a:latin typeface="Consolas" panose="020B0609020204030204" pitchFamily="49" charset="0"/>
              </a:rPr>
              <a:t>(</a:t>
            </a:r>
            <a:r>
              <a:rPr lang="en-US" altLang="ja-JP" sz="2400" b="0" dirty="0">
                <a:solidFill>
                  <a:srgbClr val="4EC9B0"/>
                </a:solidFill>
                <a:effectLst/>
                <a:latin typeface="Consolas" panose="020B0609020204030204" pitchFamily="49" charset="0"/>
              </a:rPr>
              <a:t>character</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569CD6"/>
                </a:solidFill>
                <a:effectLst/>
                <a:latin typeface="Consolas" panose="020B0609020204030204" pitchFamily="49" charset="0"/>
              </a:rPr>
              <a:t>def</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__</a:t>
            </a:r>
            <a:r>
              <a:rPr lang="en-US" altLang="ja-JP" sz="2400" b="0" dirty="0" err="1">
                <a:solidFill>
                  <a:srgbClr val="DCDCAA"/>
                </a:solidFill>
                <a:effectLst/>
                <a:latin typeface="Consolas" panose="020B0609020204030204" pitchFamily="49" charset="0"/>
              </a:rPr>
              <a:t>init</a:t>
            </a:r>
            <a:r>
              <a:rPr lang="en-US" altLang="ja-JP" sz="2400" b="0" dirty="0">
                <a:solidFill>
                  <a:srgbClr val="DCDCAA"/>
                </a:solidFill>
                <a:effectLst/>
                <a:latin typeface="Consolas" panose="020B0609020204030204" pitchFamily="49" charset="0"/>
              </a:rPr>
              <a:t>__</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self</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name</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age</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birthday</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super</a:t>
            </a:r>
            <a:r>
              <a:rPr lang="en-US" altLang="ja-JP" sz="2400" b="0" dirty="0">
                <a:solidFill>
                  <a:srgbClr val="CCCCCC"/>
                </a:solidFill>
                <a:effectLst/>
                <a:latin typeface="Consolas" panose="020B0609020204030204" pitchFamily="49" charset="0"/>
              </a:rPr>
              <a:t>().</a:t>
            </a:r>
            <a:r>
              <a:rPr lang="en-US" altLang="ja-JP" sz="2400" b="0" dirty="0">
                <a:solidFill>
                  <a:srgbClr val="DCDCAA"/>
                </a:solidFill>
                <a:effectLst/>
                <a:latin typeface="Consolas" panose="020B0609020204030204" pitchFamily="49" charset="0"/>
              </a:rPr>
              <a:t>__</a:t>
            </a:r>
            <a:r>
              <a:rPr lang="en-US" altLang="ja-JP" sz="2400" b="0" dirty="0" err="1">
                <a:solidFill>
                  <a:srgbClr val="DCDCAA"/>
                </a:solidFill>
                <a:effectLst/>
                <a:latin typeface="Consolas" panose="020B0609020204030204" pitchFamily="49" charset="0"/>
              </a:rPr>
              <a:t>init</a:t>
            </a:r>
            <a:r>
              <a:rPr lang="en-US" altLang="ja-JP" sz="2400" b="0" dirty="0">
                <a:solidFill>
                  <a:srgbClr val="DCDCAA"/>
                </a:solidFill>
                <a:effectLst/>
                <a:latin typeface="Consolas" panose="020B0609020204030204" pitchFamily="49" charset="0"/>
              </a:rPr>
              <a:t>__</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name</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age</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birthday</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9CDCFE"/>
                </a:solidFill>
                <a:effectLst/>
                <a:latin typeface="Consolas" panose="020B0609020204030204" pitchFamily="49" charset="0"/>
              </a:rPr>
              <a:t>birthday</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569CD6"/>
                </a:solidFill>
                <a:effectLst/>
                <a:latin typeface="Consolas" panose="020B0609020204030204" pitchFamily="49" charset="0"/>
              </a:rPr>
              <a:t>def</a:t>
            </a: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introduce</a:t>
            </a:r>
            <a:r>
              <a:rPr lang="en-US" altLang="ja-JP" sz="2400" b="0" dirty="0">
                <a:solidFill>
                  <a:srgbClr val="CCCCCC"/>
                </a:solidFill>
                <a:effectLst/>
                <a:latin typeface="Consolas" panose="020B0609020204030204" pitchFamily="49" charset="0"/>
              </a:rPr>
              <a:t>(</a:t>
            </a:r>
            <a:r>
              <a:rPr lang="en-US" altLang="ja-JP" sz="2400" b="0" dirty="0">
                <a:solidFill>
                  <a:srgbClr val="9CDCFE"/>
                </a:solidFill>
                <a:effectLst/>
                <a:latin typeface="Consolas" panose="020B0609020204030204" pitchFamily="49" charset="0"/>
              </a:rPr>
              <a:t>self</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super</a:t>
            </a:r>
            <a:r>
              <a:rPr lang="en-US" altLang="ja-JP" sz="2400" b="0" dirty="0">
                <a:solidFill>
                  <a:srgbClr val="CCCCCC"/>
                </a:solidFill>
                <a:effectLst/>
                <a:latin typeface="Consolas" panose="020B0609020204030204" pitchFamily="49" charset="0"/>
              </a:rPr>
              <a:t>().</a:t>
            </a:r>
            <a:r>
              <a:rPr lang="en-US" altLang="ja-JP" sz="2400" b="0" dirty="0">
                <a:solidFill>
                  <a:srgbClr val="DCDCAA"/>
                </a:solidFill>
                <a:effectLst/>
                <a:latin typeface="Consolas" panose="020B0609020204030204" pitchFamily="49" charset="0"/>
              </a:rPr>
              <a:t>introduce</a:t>
            </a:r>
            <a:r>
              <a:rPr lang="en-US" altLang="ja-JP" sz="2400" b="0" dirty="0">
                <a:solidFill>
                  <a:srgbClr val="CCCCCC"/>
                </a:solidFill>
                <a:effectLst/>
                <a:latin typeface="Consolas" panose="020B0609020204030204" pitchFamily="49" charset="0"/>
              </a:rPr>
              <a:t>()</a:t>
            </a:r>
          </a:p>
          <a:p>
            <a:pPr marL="0" indent="0">
              <a:buNone/>
            </a:pPr>
            <a:r>
              <a:rPr lang="en-US" altLang="ja-JP" sz="2400" b="0" dirty="0">
                <a:solidFill>
                  <a:srgbClr val="CCCCCC"/>
                </a:solidFill>
                <a:effectLst/>
                <a:latin typeface="Consolas" panose="020B0609020204030204" pitchFamily="49" charset="0"/>
              </a:rPr>
              <a:t>        </a:t>
            </a:r>
            <a:r>
              <a:rPr lang="en-US" altLang="ja-JP" sz="2400" b="0" dirty="0">
                <a:solidFill>
                  <a:srgbClr val="DCDCAA"/>
                </a:solidFill>
                <a:effectLst/>
                <a:latin typeface="Consolas" panose="020B0609020204030204" pitchFamily="49" charset="0"/>
              </a:rPr>
              <a:t>print</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"My birthday is </a:t>
            </a:r>
            <a:r>
              <a:rPr lang="en-US" altLang="ja-JP" sz="2400" b="0" dirty="0">
                <a:solidFill>
                  <a:srgbClr val="569CD6"/>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a:t>
            </a:r>
            <a:r>
              <a:rPr lang="en-US" altLang="ja-JP" sz="2400" b="0" dirty="0">
                <a:solidFill>
                  <a:srgbClr val="DCDCAA"/>
                </a:solidFill>
                <a:effectLst/>
                <a:latin typeface="Consolas" panose="020B0609020204030204" pitchFamily="49" charset="0"/>
              </a:rPr>
              <a:t>format</a:t>
            </a:r>
            <a:r>
              <a:rPr lang="en-US" altLang="ja-JP" sz="2400" b="0" dirty="0">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self</a:t>
            </a:r>
            <a:r>
              <a:rPr lang="en-US" altLang="ja-JP" sz="2400" b="0" dirty="0" err="1">
                <a:solidFill>
                  <a:srgbClr val="CCCCCC"/>
                </a:solidFill>
                <a:effectLst/>
                <a:latin typeface="Consolas" panose="020B0609020204030204" pitchFamily="49" charset="0"/>
              </a:rPr>
              <a:t>.</a:t>
            </a:r>
            <a:r>
              <a:rPr lang="en-US" altLang="ja-JP" sz="2400" b="0" dirty="0" err="1">
                <a:solidFill>
                  <a:srgbClr val="9CDCFE"/>
                </a:solidFill>
                <a:effectLst/>
                <a:latin typeface="Consolas" panose="020B0609020204030204" pitchFamily="49" charset="0"/>
              </a:rPr>
              <a:t>birthday</a:t>
            </a:r>
            <a:r>
              <a:rPr lang="en-US" altLang="ja-JP" sz="2400" b="0" dirty="0">
                <a:solidFill>
                  <a:srgbClr val="CCCCCC"/>
                </a:solidFill>
                <a:effectLst/>
                <a:latin typeface="Consolas" panose="020B0609020204030204" pitchFamily="49" charset="0"/>
              </a:rPr>
              <a:t>))</a:t>
            </a:r>
            <a:br>
              <a:rPr lang="en-US" altLang="ja-JP" sz="2400" b="0" dirty="0">
                <a:solidFill>
                  <a:srgbClr val="CCCCCC"/>
                </a:solidFill>
                <a:effectLst/>
                <a:latin typeface="Consolas" panose="020B0609020204030204" pitchFamily="49" charset="0"/>
              </a:rPr>
            </a:br>
            <a:endParaRPr lang="en-US" altLang="ja-JP" sz="2400" b="0" dirty="0">
              <a:solidFill>
                <a:srgbClr val="CCCCCC"/>
              </a:solidFill>
              <a:effectLst/>
              <a:latin typeface="Consolas" panose="020B0609020204030204" pitchFamily="49" charset="0"/>
            </a:endParaRPr>
          </a:p>
          <a:p>
            <a:pPr marL="0" indent="0">
              <a:buNone/>
            </a:pPr>
            <a:endParaRPr kumimoji="1" lang="ja-JP" altLang="en-US" sz="2400" dirty="0"/>
          </a:p>
        </p:txBody>
      </p:sp>
    </p:spTree>
    <p:extLst>
      <p:ext uri="{BB962C8B-B14F-4D97-AF65-F5344CB8AC3E}">
        <p14:creationId xmlns:p14="http://schemas.microsoft.com/office/powerpoint/2010/main" val="127053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B1F7F-CEF3-9DCF-C0AC-3ECDF9722F2A}"/>
              </a:ext>
            </a:extLst>
          </p:cNvPr>
          <p:cNvSpPr>
            <a:spLocks noGrp="1"/>
          </p:cNvSpPr>
          <p:nvPr>
            <p:ph type="title"/>
          </p:nvPr>
        </p:nvSpPr>
        <p:spPr>
          <a:xfrm>
            <a:off x="1261872" y="0"/>
            <a:ext cx="9692640" cy="1325562"/>
          </a:xfrm>
        </p:spPr>
        <p:txBody>
          <a:bodyPr/>
          <a:lstStyle/>
          <a:p>
            <a:r>
              <a:rPr kumimoji="1" lang="ja-JP" altLang="en-US" dirty="0"/>
              <a:t>使用例</a:t>
            </a:r>
            <a:r>
              <a:rPr kumimoji="1" lang="en-US" altLang="ja-JP" dirty="0"/>
              <a:t>(3/3)</a:t>
            </a:r>
            <a:endParaRPr kumimoji="1" lang="ja-JP" altLang="en-US" dirty="0"/>
          </a:p>
        </p:txBody>
      </p:sp>
      <p:sp>
        <p:nvSpPr>
          <p:cNvPr id="3" name="コンテンツ プレースホルダー 2">
            <a:extLst>
              <a:ext uri="{FF2B5EF4-FFF2-40B4-BE49-F238E27FC236}">
                <a16:creationId xmlns:a16="http://schemas.microsoft.com/office/drawing/2014/main" id="{465DED11-4E85-04BE-D40B-CB4B43BECBA5}"/>
              </a:ext>
            </a:extLst>
          </p:cNvPr>
          <p:cNvSpPr>
            <a:spLocks noGrp="1"/>
          </p:cNvSpPr>
          <p:nvPr>
            <p:ph idx="1"/>
          </p:nvPr>
        </p:nvSpPr>
        <p:spPr>
          <a:xfrm>
            <a:off x="1261872" y="1325562"/>
            <a:ext cx="8595360" cy="5532438"/>
          </a:xfrm>
          <a:solidFill>
            <a:schemeClr val="tx1"/>
          </a:solidFill>
        </p:spPr>
        <p:txBody>
          <a:bodyPr>
            <a:normAutofit/>
          </a:bodyPr>
          <a:lstStyle/>
          <a:p>
            <a:pPr marL="0" indent="0">
              <a:buNone/>
            </a:pPr>
            <a:r>
              <a:rPr lang="en-US" altLang="ja-JP" sz="2400" b="0" dirty="0" err="1">
                <a:solidFill>
                  <a:srgbClr val="9CDCFE"/>
                </a:solidFill>
                <a:effectLst/>
                <a:latin typeface="Consolas" panose="020B0609020204030204" pitchFamily="49" charset="0"/>
              </a:rPr>
              <a:t>charaA</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Aoi</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"Aoi"</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19</a:t>
            </a:r>
            <a:r>
              <a:rPr lang="en-US" altLang="ja-JP" sz="2400" b="0" dirty="0">
                <a:solidFill>
                  <a:srgbClr val="CCCCCC"/>
                </a:solidFill>
                <a:effectLst/>
                <a:latin typeface="Consolas" panose="020B0609020204030204" pitchFamily="49" charset="0"/>
              </a:rPr>
              <a:t>, </a:t>
            </a:r>
            <a:r>
              <a:rPr lang="en-US" altLang="ja-JP" sz="2400" b="0" dirty="0">
                <a:solidFill>
                  <a:srgbClr val="CE9178"/>
                </a:solidFill>
                <a:effectLst/>
                <a:latin typeface="Consolas" panose="020B0609020204030204" pitchFamily="49" charset="0"/>
              </a:rPr>
              <a:t>"2003/10/20"</a:t>
            </a:r>
            <a:r>
              <a:rPr lang="en-US" altLang="ja-JP" sz="2400" b="0" dirty="0">
                <a:solidFill>
                  <a:srgbClr val="CCCCCC"/>
                </a:solidFill>
                <a:effectLst/>
                <a:latin typeface="Consolas" panose="020B0609020204030204" pitchFamily="49" charset="0"/>
              </a:rPr>
              <a:t>)</a:t>
            </a:r>
          </a:p>
          <a:p>
            <a:pPr marL="0" indent="0">
              <a:buNone/>
            </a:pPr>
            <a:br>
              <a:rPr lang="en-US" altLang="ja-JP" sz="2400" b="0" dirty="0">
                <a:solidFill>
                  <a:srgbClr val="CCCCCC"/>
                </a:solidFill>
                <a:effectLst/>
                <a:latin typeface="Consolas" panose="020B0609020204030204" pitchFamily="49" charset="0"/>
              </a:rPr>
            </a:br>
            <a:r>
              <a:rPr lang="en-US" altLang="ja-JP" sz="2400" b="0" dirty="0" err="1">
                <a:solidFill>
                  <a:srgbClr val="9CDCFE"/>
                </a:solidFill>
                <a:effectLst/>
                <a:latin typeface="Consolas" panose="020B0609020204030204" pitchFamily="49" charset="0"/>
              </a:rPr>
              <a:t>charaA</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introduce</a:t>
            </a:r>
            <a:r>
              <a:rPr lang="en-US" altLang="ja-JP" sz="2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108899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3476C-1237-C499-CA82-33DF45633313}"/>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C18BE0C6-A201-0579-F636-00D16E2BCE85}"/>
              </a:ext>
            </a:extLst>
          </p:cNvPr>
          <p:cNvSpPr>
            <a:spLocks noGrp="1"/>
          </p:cNvSpPr>
          <p:nvPr>
            <p:ph idx="1"/>
          </p:nvPr>
        </p:nvSpPr>
        <p:spPr/>
        <p:txBody>
          <a:bodyPr/>
          <a:lstStyle/>
          <a:p>
            <a:pPr marL="0" indent="0">
              <a:buNone/>
            </a:pPr>
            <a:r>
              <a:rPr lang="ja-JP" altLang="en-US" dirty="0"/>
              <a:t>クラスはデータと処理の手順をまとめた設計図</a:t>
            </a:r>
            <a:endParaRPr lang="en-US" altLang="ja-JP" dirty="0"/>
          </a:p>
          <a:p>
            <a:pPr marL="0" indent="0">
              <a:buNone/>
            </a:pPr>
            <a:r>
              <a:rPr kumimoji="1" lang="ja-JP" altLang="en-US" dirty="0"/>
              <a:t>クラスを利用するときはインスタンス化する</a:t>
            </a:r>
            <a:endParaRPr kumimoji="1" lang="en-US" altLang="ja-JP" dirty="0"/>
          </a:p>
          <a:p>
            <a:pPr marL="0" indent="0">
              <a:buNone/>
            </a:pPr>
            <a:r>
              <a:rPr kumimoji="1" lang="ja-JP" altLang="en-US" dirty="0"/>
              <a:t>クラスがインスタンス化されたときの処理をコンストラクタ</a:t>
            </a:r>
            <a:endParaRPr kumimoji="1" lang="en-US" altLang="ja-JP" dirty="0"/>
          </a:p>
          <a:p>
            <a:pPr marL="0" indent="0">
              <a:buNone/>
            </a:pPr>
            <a:r>
              <a:rPr lang="ja-JP" altLang="en-US"/>
              <a:t>クラスは抽象度の高い処理から作っていき細分化されたクラスに継承（インヘリテンス）していく</a:t>
            </a:r>
            <a:endParaRPr kumimoji="1" lang="ja-JP" altLang="en-US" dirty="0"/>
          </a:p>
        </p:txBody>
      </p:sp>
    </p:spTree>
    <p:extLst>
      <p:ext uri="{BB962C8B-B14F-4D97-AF65-F5344CB8AC3E}">
        <p14:creationId xmlns:p14="http://schemas.microsoft.com/office/powerpoint/2010/main" val="145749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05203-F729-0517-972A-D8CDB41C76D6}"/>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592AD00A-3A07-3C1B-3A97-35EADADB81A9}"/>
              </a:ext>
            </a:extLst>
          </p:cNvPr>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40166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E6C84-7EBD-5BBD-E761-9E351F4041FA}"/>
              </a:ext>
            </a:extLst>
          </p:cNvPr>
          <p:cNvSpPr>
            <a:spLocks noGrp="1"/>
          </p:cNvSpPr>
          <p:nvPr>
            <p:ph type="title"/>
          </p:nvPr>
        </p:nvSpPr>
        <p:spPr/>
        <p:txBody>
          <a:bodyPr>
            <a:normAutofit/>
          </a:bodyPr>
          <a:lstStyle/>
          <a:p>
            <a:r>
              <a:rPr kumimoji="1" lang="en-US" altLang="ja-JP" sz="6000" dirty="0"/>
              <a:t>class</a:t>
            </a:r>
            <a:endParaRPr kumimoji="1" lang="ja-JP" altLang="en-US" sz="6000" dirty="0"/>
          </a:p>
        </p:txBody>
      </p:sp>
      <p:sp>
        <p:nvSpPr>
          <p:cNvPr id="3" name="コンテンツ プレースホルダー 2">
            <a:extLst>
              <a:ext uri="{FF2B5EF4-FFF2-40B4-BE49-F238E27FC236}">
                <a16:creationId xmlns:a16="http://schemas.microsoft.com/office/drawing/2014/main" id="{BF999A7B-63D9-F327-1672-108CE865A180}"/>
              </a:ext>
            </a:extLst>
          </p:cNvPr>
          <p:cNvSpPr>
            <a:spLocks noGrp="1"/>
          </p:cNvSpPr>
          <p:nvPr>
            <p:ph idx="1"/>
          </p:nvPr>
        </p:nvSpPr>
        <p:spPr/>
        <p:txBody>
          <a:bodyPr/>
          <a:lstStyle/>
          <a:p>
            <a:pPr marL="0" indent="0">
              <a:buNone/>
            </a:pPr>
            <a:r>
              <a:rPr kumimoji="1" lang="ja-JP" altLang="en-US" sz="2800" dirty="0"/>
              <a:t>データの種類や処理の仕方をまとめたもの。</a:t>
            </a:r>
            <a:endParaRPr kumimoji="1" lang="en-US" altLang="ja-JP" sz="2800" dirty="0"/>
          </a:p>
          <a:p>
            <a:pPr marL="0" indent="0">
              <a:buNone/>
            </a:pPr>
            <a:r>
              <a:rPr lang="ja-JP" altLang="en-US" sz="2800" dirty="0"/>
              <a:t>イメージは設計図や鋳型に近い</a:t>
            </a:r>
            <a:endParaRPr lang="en-US" altLang="ja-JP" sz="2800" dirty="0"/>
          </a:p>
          <a:p>
            <a:pPr marL="0" indent="0">
              <a:buNone/>
            </a:pPr>
            <a:endParaRPr kumimoji="1" lang="en-US" altLang="ja-JP" sz="2800" dirty="0"/>
          </a:p>
          <a:p>
            <a:pPr marL="0" indent="0">
              <a:buNone/>
            </a:pPr>
            <a:r>
              <a:rPr kumimoji="1" lang="ja-JP" altLang="en-US" sz="4000" dirty="0"/>
              <a:t>関数との違い</a:t>
            </a:r>
            <a:endParaRPr kumimoji="1" lang="en-US" altLang="ja-JP" sz="4000" dirty="0"/>
          </a:p>
          <a:p>
            <a:pPr marL="0" indent="0">
              <a:buNone/>
            </a:pPr>
            <a:r>
              <a:rPr kumimoji="1" lang="ja-JP" altLang="en-US" sz="2800" dirty="0"/>
              <a:t>関数：</a:t>
            </a:r>
            <a:r>
              <a:rPr lang="ja-JP" altLang="en-US" sz="2800" dirty="0"/>
              <a:t>処理のまとまりを記述したもの</a:t>
            </a:r>
            <a:endParaRPr lang="en-US" altLang="ja-JP" sz="2800" dirty="0"/>
          </a:p>
          <a:p>
            <a:pPr marL="0" indent="0">
              <a:buNone/>
            </a:pPr>
            <a:r>
              <a:rPr kumimoji="1" lang="ja-JP" altLang="en-US" sz="2800" dirty="0"/>
              <a:t>クラス：処理＋データ構造までを記述したもの</a:t>
            </a:r>
            <a:endParaRPr kumimoji="1" lang="en-US" altLang="ja-JP" sz="2800" dirty="0"/>
          </a:p>
        </p:txBody>
      </p:sp>
    </p:spTree>
    <p:extLst>
      <p:ext uri="{BB962C8B-B14F-4D97-AF65-F5344CB8AC3E}">
        <p14:creationId xmlns:p14="http://schemas.microsoft.com/office/powerpoint/2010/main" val="270351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97CC-C353-EDD8-76AF-BFB26470B521}"/>
              </a:ext>
            </a:extLst>
          </p:cNvPr>
          <p:cNvSpPr>
            <a:spLocks noGrp="1"/>
          </p:cNvSpPr>
          <p:nvPr>
            <p:ph type="title"/>
          </p:nvPr>
        </p:nvSpPr>
        <p:spPr/>
        <p:txBody>
          <a:bodyPr/>
          <a:lstStyle/>
          <a:p>
            <a:r>
              <a:rPr lang="en-US" altLang="ja-JP" dirty="0"/>
              <a:t>class</a:t>
            </a:r>
            <a:endParaRPr kumimoji="1" lang="ja-JP" altLang="en-US" dirty="0"/>
          </a:p>
        </p:txBody>
      </p:sp>
      <p:sp>
        <p:nvSpPr>
          <p:cNvPr id="3" name="コンテンツ プレースホルダー 2">
            <a:extLst>
              <a:ext uri="{FF2B5EF4-FFF2-40B4-BE49-F238E27FC236}">
                <a16:creationId xmlns:a16="http://schemas.microsoft.com/office/drawing/2014/main" id="{4103F6B8-0FC6-21A0-130E-AFB816B6F73C}"/>
              </a:ext>
            </a:extLst>
          </p:cNvPr>
          <p:cNvSpPr>
            <a:spLocks noGrp="1"/>
          </p:cNvSpPr>
          <p:nvPr>
            <p:ph idx="1"/>
          </p:nvPr>
        </p:nvSpPr>
        <p:spPr/>
        <p:txBody>
          <a:bodyPr/>
          <a:lstStyle/>
          <a:p>
            <a:pPr marL="0" indent="0">
              <a:buNone/>
            </a:pPr>
            <a:r>
              <a:rPr kumimoji="1" lang="ja-JP" altLang="en-US" dirty="0"/>
              <a:t>メソッド</a:t>
            </a:r>
            <a:r>
              <a:rPr kumimoji="1" lang="en-US" altLang="ja-JP" dirty="0"/>
              <a:t>:class</a:t>
            </a:r>
            <a:r>
              <a:rPr kumimoji="1" lang="ja-JP" altLang="en-US" dirty="0"/>
              <a:t>の中で処理の仕方に当たる部分≒関数</a:t>
            </a:r>
            <a:endParaRPr kumimoji="1" lang="en-US" altLang="ja-JP" dirty="0"/>
          </a:p>
          <a:p>
            <a:pPr marL="0" indent="0">
              <a:buNone/>
            </a:pPr>
            <a:r>
              <a:rPr lang="ja-JP" altLang="en-US" dirty="0"/>
              <a:t>インスタンス化</a:t>
            </a:r>
            <a:r>
              <a:rPr lang="en-US" altLang="ja-JP" dirty="0"/>
              <a:t>:class</a:t>
            </a:r>
            <a:r>
              <a:rPr lang="ja-JP" altLang="en-US" dirty="0"/>
              <a:t>は、設計図や鋳型のようなもの、設計図や鋳型を利用して実際にモノを作る工程のこと。</a:t>
            </a:r>
            <a:endParaRPr lang="en-US" altLang="ja-JP" dirty="0"/>
          </a:p>
          <a:p>
            <a:pPr marL="0" indent="0">
              <a:buNone/>
            </a:pPr>
            <a:r>
              <a:rPr lang="ja-JP" altLang="en-US" dirty="0"/>
              <a:t>インスタンス変数</a:t>
            </a:r>
            <a:r>
              <a:rPr lang="en-US" altLang="ja-JP" dirty="0"/>
              <a:t>:</a:t>
            </a:r>
            <a:r>
              <a:rPr lang="ja-JP" altLang="en-US" dirty="0"/>
              <a:t>インスタンス化によって作られた</a:t>
            </a:r>
            <a:r>
              <a:rPr lang="en-US" altLang="ja-JP" dirty="0"/>
              <a:t>class</a:t>
            </a:r>
            <a:r>
              <a:rPr lang="ja-JP" altLang="en-US" dirty="0"/>
              <a:t>の情報の持つ変数。実際に処理を行うのはこっち</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93308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BE37-7D0B-2D36-A671-C7FA4016CCD7}"/>
              </a:ext>
            </a:extLst>
          </p:cNvPr>
          <p:cNvSpPr>
            <a:spLocks noGrp="1"/>
          </p:cNvSpPr>
          <p:nvPr>
            <p:ph type="title"/>
          </p:nvPr>
        </p:nvSpPr>
        <p:spPr/>
        <p:txBody>
          <a:bodyPr/>
          <a:lstStyle/>
          <a:p>
            <a:r>
              <a:rPr kumimoji="1" lang="en-US" altLang="ja-JP" dirty="0"/>
              <a:t>class</a:t>
            </a:r>
            <a:r>
              <a:rPr kumimoji="1" lang="ja-JP" altLang="en-US" dirty="0"/>
              <a:t>定義</a:t>
            </a:r>
          </a:p>
        </p:txBody>
      </p:sp>
      <p:sp>
        <p:nvSpPr>
          <p:cNvPr id="3" name="コンテンツ プレースホルダー 2">
            <a:extLst>
              <a:ext uri="{FF2B5EF4-FFF2-40B4-BE49-F238E27FC236}">
                <a16:creationId xmlns:a16="http://schemas.microsoft.com/office/drawing/2014/main" id="{262B4443-5A43-0430-4AA4-46390EDF5D28}"/>
              </a:ext>
            </a:extLst>
          </p:cNvPr>
          <p:cNvSpPr>
            <a:spLocks noGrp="1"/>
          </p:cNvSpPr>
          <p:nvPr>
            <p:ph idx="1"/>
          </p:nvPr>
        </p:nvSpPr>
        <p:spPr/>
        <p:txBody>
          <a:bodyPr/>
          <a:lstStyle/>
          <a:p>
            <a:pPr marL="0" indent="0">
              <a:buNone/>
            </a:pPr>
            <a:r>
              <a:rPr kumimoji="1" lang="ja-JP" altLang="en-US" dirty="0"/>
              <a:t>基本構文</a:t>
            </a:r>
            <a:r>
              <a:rPr kumimoji="1" lang="en-US" altLang="ja-JP" dirty="0"/>
              <a:t>:</a:t>
            </a:r>
          </a:p>
          <a:p>
            <a:pPr marL="0" indent="0">
              <a:buNone/>
            </a:pPr>
            <a:r>
              <a:rPr lang="en-US" altLang="ja-JP" dirty="0"/>
              <a:t>class </a:t>
            </a:r>
            <a:r>
              <a:rPr lang="ja-JP" altLang="en-US" dirty="0"/>
              <a:t>クラス名</a:t>
            </a:r>
            <a:r>
              <a:rPr lang="en-US" altLang="ja-JP" dirty="0"/>
              <a:t>:</a:t>
            </a:r>
          </a:p>
          <a:p>
            <a:pPr marL="0" indent="0">
              <a:buNone/>
            </a:pPr>
            <a:r>
              <a:rPr lang="en-US" altLang="ja-JP" dirty="0"/>
              <a:t>    </a:t>
            </a:r>
            <a:r>
              <a:rPr lang="ja-JP" altLang="en-US" dirty="0"/>
              <a:t>メソッド</a:t>
            </a:r>
            <a:endParaRPr lang="en-US" altLang="ja-JP" dirty="0"/>
          </a:p>
          <a:p>
            <a:pPr marL="0" indent="0">
              <a:buNone/>
            </a:pPr>
            <a:r>
              <a:rPr lang="en-US" altLang="ja-JP" dirty="0"/>
              <a:t>------------------------------------------------------------------------------------------------------------</a:t>
            </a:r>
          </a:p>
          <a:p>
            <a:pPr marL="0" indent="0">
              <a:buNone/>
            </a:pPr>
            <a:r>
              <a:rPr lang="ja-JP" altLang="en-US" dirty="0"/>
              <a:t>インスタンス変数 </a:t>
            </a:r>
            <a:r>
              <a:rPr lang="en-US" altLang="ja-JP" dirty="0"/>
              <a:t>= </a:t>
            </a:r>
            <a:r>
              <a:rPr lang="ja-JP" altLang="en-US" dirty="0"/>
              <a:t>クラス名</a:t>
            </a:r>
            <a:r>
              <a:rPr lang="en-US" altLang="ja-JP" dirty="0"/>
              <a:t>()</a:t>
            </a:r>
            <a:r>
              <a:rPr lang="ja-JP" altLang="en-US" dirty="0"/>
              <a:t>　←インスタンス化</a:t>
            </a:r>
            <a:endParaRPr lang="en-US" altLang="ja-JP" dirty="0"/>
          </a:p>
          <a:p>
            <a:pPr marL="0" indent="0">
              <a:buNone/>
            </a:pPr>
            <a:r>
              <a:rPr lang="ja-JP" altLang="en-US" dirty="0"/>
              <a:t>インスタンス変数</a:t>
            </a:r>
            <a:r>
              <a:rPr lang="en-US" altLang="ja-JP" dirty="0"/>
              <a:t>.</a:t>
            </a:r>
            <a:r>
              <a:rPr lang="ja-JP" altLang="en-US" dirty="0"/>
              <a:t>メソッド名</a:t>
            </a:r>
            <a:r>
              <a:rPr lang="en-US" altLang="ja-JP" dirty="0"/>
              <a:t>()</a:t>
            </a:r>
          </a:p>
        </p:txBody>
      </p:sp>
    </p:spTree>
    <p:extLst>
      <p:ext uri="{BB962C8B-B14F-4D97-AF65-F5344CB8AC3E}">
        <p14:creationId xmlns:p14="http://schemas.microsoft.com/office/powerpoint/2010/main" val="22960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F11A7-D36C-2106-4ECA-683175C33F18}"/>
              </a:ext>
            </a:extLst>
          </p:cNvPr>
          <p:cNvSpPr>
            <a:spLocks noGrp="1"/>
          </p:cNvSpPr>
          <p:nvPr>
            <p:ph type="title"/>
          </p:nvPr>
        </p:nvSpPr>
        <p:spPr/>
        <p:txBody>
          <a:bodyPr/>
          <a:lstStyle/>
          <a:p>
            <a:r>
              <a:rPr kumimoji="1" lang="en-US" altLang="ja-JP" dirty="0"/>
              <a:t>class</a:t>
            </a:r>
            <a:r>
              <a:rPr kumimoji="1" lang="ja-JP" altLang="en-US" dirty="0"/>
              <a:t>定義</a:t>
            </a:r>
          </a:p>
        </p:txBody>
      </p:sp>
      <p:sp>
        <p:nvSpPr>
          <p:cNvPr id="3" name="コンテンツ プレースホルダー 2">
            <a:extLst>
              <a:ext uri="{FF2B5EF4-FFF2-40B4-BE49-F238E27FC236}">
                <a16:creationId xmlns:a16="http://schemas.microsoft.com/office/drawing/2014/main" id="{C2EE93D8-AE94-97E6-715D-16732D05F0B8}"/>
              </a:ext>
            </a:extLst>
          </p:cNvPr>
          <p:cNvSpPr>
            <a:spLocks noGrp="1"/>
          </p:cNvSpPr>
          <p:nvPr>
            <p:ph idx="1"/>
          </p:nvPr>
        </p:nvSpPr>
        <p:spPr/>
        <p:txBody>
          <a:bodyPr/>
          <a:lstStyle/>
          <a:p>
            <a:pPr marL="0" indent="0">
              <a:buNone/>
            </a:pPr>
            <a:r>
              <a:rPr kumimoji="1" lang="ja-JP" altLang="en-US" dirty="0"/>
              <a:t>メソッド定義</a:t>
            </a:r>
            <a:endParaRPr kumimoji="1" lang="en-US" altLang="ja-JP" dirty="0"/>
          </a:p>
          <a:p>
            <a:pPr marL="0" indent="0">
              <a:buNone/>
            </a:pPr>
            <a:r>
              <a:rPr lang="ja-JP" altLang="en-US" dirty="0"/>
              <a:t>基本構文</a:t>
            </a:r>
            <a:r>
              <a:rPr lang="en-US" altLang="ja-JP" dirty="0"/>
              <a:t>:</a:t>
            </a:r>
          </a:p>
          <a:p>
            <a:pPr marL="0" indent="0">
              <a:buNone/>
            </a:pPr>
            <a:r>
              <a:rPr lang="en-US" altLang="ja-JP" dirty="0"/>
              <a:t>d</a:t>
            </a:r>
            <a:r>
              <a:rPr kumimoji="1" lang="en-US" altLang="ja-JP" dirty="0"/>
              <a:t>ef </a:t>
            </a:r>
            <a:r>
              <a:rPr kumimoji="1" lang="ja-JP" altLang="en-US" dirty="0"/>
              <a:t>メソッド名</a:t>
            </a:r>
            <a:r>
              <a:rPr kumimoji="1" lang="en-US" altLang="ja-JP" dirty="0"/>
              <a:t>(self,</a:t>
            </a:r>
            <a:r>
              <a:rPr kumimoji="1" lang="ja-JP" altLang="en-US" dirty="0"/>
              <a:t>引数</a:t>
            </a:r>
            <a:r>
              <a:rPr kumimoji="1" lang="en-US" altLang="ja-JP" dirty="0"/>
              <a:t>):</a:t>
            </a:r>
          </a:p>
          <a:p>
            <a:pPr marL="0" indent="0">
              <a:buNone/>
            </a:pPr>
            <a:r>
              <a:rPr kumimoji="1" lang="ja-JP" altLang="en-US" dirty="0"/>
              <a:t>    </a:t>
            </a:r>
            <a:r>
              <a:rPr lang="en-US" altLang="ja-JP" dirty="0"/>
              <a:t>self.</a:t>
            </a:r>
            <a:r>
              <a:rPr lang="ja-JP" altLang="en-US" dirty="0"/>
              <a:t>変数 </a:t>
            </a:r>
            <a:r>
              <a:rPr lang="en-US" altLang="ja-JP" dirty="0"/>
              <a:t>= </a:t>
            </a:r>
            <a:r>
              <a:rPr lang="ja-JP" altLang="en-US" dirty="0"/>
              <a:t>変数</a:t>
            </a:r>
            <a:endParaRPr lang="en-US" altLang="ja-JP" dirty="0"/>
          </a:p>
          <a:p>
            <a:pPr marL="0" indent="0">
              <a:buNone/>
            </a:pPr>
            <a:r>
              <a:rPr lang="en-US" altLang="ja-JP" dirty="0"/>
              <a:t>※</a:t>
            </a:r>
            <a:r>
              <a:rPr lang="ja-JP" altLang="en-US" dirty="0"/>
              <a:t>メソッドの第一引数には必ず</a:t>
            </a:r>
            <a:r>
              <a:rPr lang="en-US" altLang="ja-JP" dirty="0"/>
              <a:t>self</a:t>
            </a:r>
            <a:r>
              <a:rPr lang="ja-JP" altLang="en-US" dirty="0"/>
              <a:t>をつける←これはそういうものと覚えてください</a:t>
            </a:r>
            <a:r>
              <a:rPr kumimoji="1" lang="en-US" altLang="ja-JP" dirty="0"/>
              <a:t> </a:t>
            </a:r>
          </a:p>
          <a:p>
            <a:pPr marL="0" indent="0">
              <a:buNone/>
            </a:pPr>
            <a:r>
              <a:rPr kumimoji="1" lang="en-US" altLang="ja-JP" dirty="0"/>
              <a:t>※</a:t>
            </a:r>
            <a:r>
              <a:rPr kumimoji="1" lang="ja-JP" altLang="en-US" dirty="0"/>
              <a:t>変数を代入するときも</a:t>
            </a:r>
            <a:r>
              <a:rPr kumimoji="1" lang="en-US" altLang="ja-JP" dirty="0"/>
              <a:t>self.</a:t>
            </a:r>
            <a:r>
              <a:rPr kumimoji="1" lang="ja-JP" altLang="en-US" dirty="0"/>
              <a:t>をつけてください</a:t>
            </a:r>
          </a:p>
        </p:txBody>
      </p:sp>
    </p:spTree>
    <p:extLst>
      <p:ext uri="{BB962C8B-B14F-4D97-AF65-F5344CB8AC3E}">
        <p14:creationId xmlns:p14="http://schemas.microsoft.com/office/powerpoint/2010/main" val="375684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B1F7F-CEF3-9DCF-C0AC-3ECDF9722F2A}"/>
              </a:ext>
            </a:extLst>
          </p:cNvPr>
          <p:cNvSpPr>
            <a:spLocks noGrp="1"/>
          </p:cNvSpPr>
          <p:nvPr>
            <p:ph type="title"/>
          </p:nvPr>
        </p:nvSpPr>
        <p:spPr>
          <a:xfrm>
            <a:off x="1261872" y="0"/>
            <a:ext cx="9692640" cy="1325562"/>
          </a:xfrm>
        </p:spPr>
        <p:txBody>
          <a:bodyPr/>
          <a:lstStyle/>
          <a:p>
            <a:r>
              <a:rPr kumimoji="1" lang="ja-JP" altLang="en-US" dirty="0"/>
              <a:t>使用例</a:t>
            </a:r>
          </a:p>
        </p:txBody>
      </p:sp>
      <p:sp>
        <p:nvSpPr>
          <p:cNvPr id="3" name="コンテンツ プレースホルダー 2">
            <a:extLst>
              <a:ext uri="{FF2B5EF4-FFF2-40B4-BE49-F238E27FC236}">
                <a16:creationId xmlns:a16="http://schemas.microsoft.com/office/drawing/2014/main" id="{465DED11-4E85-04BE-D40B-CB4B43BECBA5}"/>
              </a:ext>
            </a:extLst>
          </p:cNvPr>
          <p:cNvSpPr>
            <a:spLocks noGrp="1"/>
          </p:cNvSpPr>
          <p:nvPr>
            <p:ph idx="1"/>
          </p:nvPr>
        </p:nvSpPr>
        <p:spPr>
          <a:xfrm>
            <a:off x="1261872" y="1325562"/>
            <a:ext cx="8595360" cy="5532438"/>
          </a:xfrm>
          <a:solidFill>
            <a:schemeClr val="tx1"/>
          </a:solidFill>
        </p:spPr>
        <p:txBody>
          <a:bodyPr>
            <a:normAutofit lnSpcReduction="10000"/>
          </a:bodyPr>
          <a:lstStyle/>
          <a:p>
            <a:pPr marL="0" indent="0">
              <a:buNone/>
            </a:pPr>
            <a:r>
              <a:rPr lang="en-US" altLang="ja-JP" sz="2000" b="0" dirty="0">
                <a:solidFill>
                  <a:srgbClr val="569CD6"/>
                </a:solidFill>
                <a:effectLst/>
                <a:latin typeface="Consolas" panose="020B0609020204030204" pitchFamily="49" charset="0"/>
              </a:rPr>
              <a:t>class</a:t>
            </a:r>
            <a:r>
              <a:rPr lang="en-US" altLang="ja-JP" sz="2000" b="0" dirty="0">
                <a:solidFill>
                  <a:srgbClr val="CCCCCC"/>
                </a:solidFill>
                <a:effectLst/>
                <a:latin typeface="Consolas" panose="020B0609020204030204" pitchFamily="49" charset="0"/>
              </a:rPr>
              <a:t> </a:t>
            </a:r>
            <a:r>
              <a:rPr lang="en-US" altLang="ja-JP" sz="2000" b="0" dirty="0">
                <a:solidFill>
                  <a:srgbClr val="4EC9B0"/>
                </a:solidFill>
                <a:effectLst/>
                <a:latin typeface="Consolas" panose="020B0609020204030204" pitchFamily="49" charset="0"/>
              </a:rPr>
              <a:t>Sample</a:t>
            </a:r>
            <a:r>
              <a:rPr lang="en-US" altLang="ja-JP" sz="2000" b="0" dirty="0">
                <a:solidFill>
                  <a:srgbClr val="CCCCCC"/>
                </a:solidFill>
                <a:effectLst/>
                <a:latin typeface="Consolas" panose="020B0609020204030204" pitchFamily="49" charset="0"/>
              </a:rPr>
              <a:t>:</a:t>
            </a:r>
          </a:p>
          <a:p>
            <a:pPr marL="0" indent="0">
              <a:buNone/>
            </a:pPr>
            <a:r>
              <a:rPr lang="ja-JP" altLang="en-US" sz="2000" b="0" dirty="0">
                <a:solidFill>
                  <a:srgbClr val="CCCCCC"/>
                </a:solidFill>
                <a:effectLst/>
                <a:latin typeface="Consolas" panose="020B0609020204030204" pitchFamily="49" charset="0"/>
              </a:rPr>
              <a:t>    </a:t>
            </a:r>
            <a:r>
              <a:rPr lang="en-US" altLang="ja-JP" sz="2000" b="0" dirty="0">
                <a:solidFill>
                  <a:srgbClr val="CCCCCC"/>
                </a:solidFill>
                <a:effectLst/>
                <a:latin typeface="Consolas" panose="020B0609020204030204" pitchFamily="49" charset="0"/>
              </a:rPr>
              <a:t>a, b </a:t>
            </a:r>
            <a:r>
              <a:rPr lang="en-US" altLang="ja-JP" sz="2000" b="0" dirty="0">
                <a:solidFill>
                  <a:srgbClr val="D4D4D4"/>
                </a:solidFill>
                <a:effectLst/>
                <a:latin typeface="Consolas" panose="020B0609020204030204" pitchFamily="49" charset="0"/>
              </a:rPr>
              <a:t>=</a:t>
            </a:r>
            <a:r>
              <a:rPr lang="en-US" altLang="ja-JP" sz="2000" b="0" dirty="0">
                <a:solidFill>
                  <a:srgbClr val="CCCCCC"/>
                </a:solidFill>
                <a:effectLst/>
                <a:latin typeface="Consolas" panose="020B0609020204030204" pitchFamily="49" charset="0"/>
              </a:rPr>
              <a:t> </a:t>
            </a:r>
            <a:r>
              <a:rPr lang="en-US" altLang="ja-JP" sz="2000" b="0" dirty="0">
                <a:solidFill>
                  <a:srgbClr val="B5CEA8"/>
                </a:solidFill>
                <a:effectLst/>
                <a:latin typeface="Consolas" panose="020B0609020204030204" pitchFamily="49" charset="0"/>
              </a:rPr>
              <a:t>0</a:t>
            </a:r>
            <a:r>
              <a:rPr lang="en-US" altLang="ja-JP" sz="2000" b="0" dirty="0">
                <a:solidFill>
                  <a:srgbClr val="CCCCCC"/>
                </a:solidFill>
                <a:effectLst/>
                <a:latin typeface="Consolas" panose="020B0609020204030204" pitchFamily="49" charset="0"/>
              </a:rPr>
              <a:t>, </a:t>
            </a:r>
            <a:r>
              <a:rPr lang="en-US" altLang="ja-JP" sz="2000" b="0" dirty="0">
                <a:solidFill>
                  <a:srgbClr val="B5CEA8"/>
                </a:solidFill>
                <a:effectLst/>
                <a:latin typeface="Consolas" panose="020B0609020204030204" pitchFamily="49" charset="0"/>
              </a:rPr>
              <a:t>0</a:t>
            </a:r>
            <a:br>
              <a:rPr lang="en-US" altLang="ja-JP" sz="2000" b="0" dirty="0">
                <a:solidFill>
                  <a:srgbClr val="CCCCCC"/>
                </a:solidFill>
                <a:effectLst/>
                <a:latin typeface="Consolas" panose="020B0609020204030204" pitchFamily="49" charset="0"/>
              </a:rPr>
            </a:br>
            <a:r>
              <a:rPr lang="en-US" altLang="ja-JP" sz="2000" b="0" dirty="0">
                <a:solidFill>
                  <a:srgbClr val="CCCCCC"/>
                </a:solidFill>
                <a:effectLst/>
                <a:latin typeface="Consolas" panose="020B0609020204030204" pitchFamily="49" charset="0"/>
              </a:rPr>
              <a:t>    </a:t>
            </a:r>
          </a:p>
          <a:p>
            <a:pPr marL="0" indent="0">
              <a:buNone/>
            </a:pPr>
            <a:r>
              <a:rPr lang="en-US" altLang="ja-JP" sz="2000" dirty="0">
                <a:solidFill>
                  <a:srgbClr val="CCCCCC"/>
                </a:solidFill>
                <a:latin typeface="Consolas" panose="020B0609020204030204" pitchFamily="49" charset="0"/>
              </a:rPr>
              <a:t>    </a:t>
            </a:r>
            <a:r>
              <a:rPr lang="en-US" altLang="ja-JP" sz="2000" b="0" dirty="0">
                <a:solidFill>
                  <a:srgbClr val="569CD6"/>
                </a:solidFill>
                <a:effectLst/>
                <a:latin typeface="Consolas" panose="020B0609020204030204" pitchFamily="49" charset="0"/>
              </a:rPr>
              <a:t>def</a:t>
            </a:r>
            <a:r>
              <a:rPr lang="en-US" altLang="ja-JP" sz="2000" b="0" dirty="0">
                <a:solidFill>
                  <a:srgbClr val="CCCCCC"/>
                </a:solidFill>
                <a:effectLst/>
                <a:latin typeface="Consolas" panose="020B0609020204030204" pitchFamily="49" charset="0"/>
              </a:rPr>
              <a:t> </a:t>
            </a:r>
            <a:r>
              <a:rPr lang="en-US" altLang="ja-JP" sz="2000" b="0" dirty="0">
                <a:solidFill>
                  <a:srgbClr val="DCDCAA"/>
                </a:solidFill>
                <a:effectLst/>
                <a:latin typeface="Consolas" panose="020B0609020204030204" pitchFamily="49" charset="0"/>
              </a:rPr>
              <a:t>sum</a:t>
            </a:r>
            <a:r>
              <a:rPr lang="en-US" altLang="ja-JP" sz="2000" b="0" dirty="0">
                <a:solidFill>
                  <a:srgbClr val="CCCCCC"/>
                </a:solidFill>
                <a:effectLst/>
                <a:latin typeface="Consolas" panose="020B0609020204030204" pitchFamily="49" charset="0"/>
              </a:rPr>
              <a:t>(</a:t>
            </a:r>
            <a:r>
              <a:rPr lang="en-US" altLang="ja-JP" sz="2000" b="0" dirty="0">
                <a:solidFill>
                  <a:srgbClr val="9CDCFE"/>
                </a:solidFill>
                <a:effectLst/>
                <a:latin typeface="Consolas" panose="020B0609020204030204" pitchFamily="49" charset="0"/>
              </a:rPr>
              <a:t>self</a:t>
            </a:r>
            <a:r>
              <a:rPr lang="en-US" altLang="ja-JP" sz="2000" b="0" dirty="0">
                <a:solidFill>
                  <a:srgbClr val="CCCCCC"/>
                </a:solidFill>
                <a:effectLst/>
                <a:latin typeface="Consolas" panose="020B0609020204030204" pitchFamily="49" charset="0"/>
              </a:rPr>
              <a:t>):</a:t>
            </a:r>
          </a:p>
          <a:p>
            <a:pPr marL="0" indent="0">
              <a:buNone/>
            </a:pPr>
            <a:r>
              <a:rPr lang="en-US" altLang="ja-JP" sz="2000" b="0" dirty="0">
                <a:solidFill>
                  <a:srgbClr val="CCCCCC"/>
                </a:solidFill>
                <a:effectLst/>
                <a:latin typeface="Consolas" panose="020B0609020204030204" pitchFamily="49" charset="0"/>
              </a:rPr>
              <a:t>        </a:t>
            </a:r>
            <a:r>
              <a:rPr lang="en-US" altLang="ja-JP" sz="2000" b="0" dirty="0">
                <a:solidFill>
                  <a:srgbClr val="C586C0"/>
                </a:solidFill>
                <a:effectLst/>
                <a:latin typeface="Consolas" panose="020B0609020204030204" pitchFamily="49" charset="0"/>
              </a:rPr>
              <a:t>return</a:t>
            </a:r>
            <a:r>
              <a:rPr lang="en-US" altLang="ja-JP" sz="2000" b="0" dirty="0">
                <a:solidFill>
                  <a:srgbClr val="CCCCCC"/>
                </a:solidFill>
                <a:effectLst/>
                <a:latin typeface="Consolas" panose="020B0609020204030204" pitchFamily="49" charset="0"/>
              </a:rPr>
              <a:t> </a:t>
            </a:r>
            <a:r>
              <a:rPr lang="en-US" altLang="ja-JP" sz="2000" b="0" dirty="0" err="1">
                <a:solidFill>
                  <a:srgbClr val="569CD6"/>
                </a:solidFill>
                <a:effectLst/>
                <a:latin typeface="Consolas" panose="020B0609020204030204" pitchFamily="49" charset="0"/>
              </a:rPr>
              <a:t>self</a:t>
            </a:r>
            <a:r>
              <a:rPr lang="en-US" altLang="ja-JP" sz="2000" b="0" dirty="0" err="1">
                <a:solidFill>
                  <a:srgbClr val="CCCCCC"/>
                </a:solidFill>
                <a:effectLst/>
                <a:latin typeface="Consolas" panose="020B0609020204030204" pitchFamily="49" charset="0"/>
              </a:rPr>
              <a:t>.a</a:t>
            </a:r>
            <a:r>
              <a:rPr lang="en-US" altLang="ja-JP" sz="2000" b="0" dirty="0">
                <a:solidFill>
                  <a:srgbClr val="CCCCCC"/>
                </a:solidFill>
                <a:effectLst/>
                <a:latin typeface="Consolas" panose="020B0609020204030204" pitchFamily="49" charset="0"/>
              </a:rPr>
              <a:t> </a:t>
            </a:r>
            <a:r>
              <a:rPr lang="en-US" altLang="ja-JP" sz="2000" b="0" dirty="0">
                <a:solidFill>
                  <a:srgbClr val="D4D4D4"/>
                </a:solidFill>
                <a:effectLst/>
                <a:latin typeface="Consolas" panose="020B0609020204030204" pitchFamily="49" charset="0"/>
              </a:rPr>
              <a:t>+</a:t>
            </a:r>
            <a:r>
              <a:rPr lang="en-US" altLang="ja-JP" sz="2000" b="0" dirty="0">
                <a:solidFill>
                  <a:srgbClr val="CCCCCC"/>
                </a:solidFill>
                <a:effectLst/>
                <a:latin typeface="Consolas" panose="020B0609020204030204" pitchFamily="49" charset="0"/>
              </a:rPr>
              <a:t> </a:t>
            </a:r>
            <a:r>
              <a:rPr lang="en-US" altLang="ja-JP" sz="2000" b="0" dirty="0" err="1">
                <a:solidFill>
                  <a:srgbClr val="569CD6"/>
                </a:solidFill>
                <a:effectLst/>
                <a:latin typeface="Consolas" panose="020B0609020204030204" pitchFamily="49" charset="0"/>
              </a:rPr>
              <a:t>self</a:t>
            </a:r>
            <a:r>
              <a:rPr lang="en-US" altLang="ja-JP" sz="2000" b="0" dirty="0" err="1">
                <a:solidFill>
                  <a:srgbClr val="CCCCCC"/>
                </a:solidFill>
                <a:effectLst/>
                <a:latin typeface="Consolas" panose="020B0609020204030204" pitchFamily="49" charset="0"/>
              </a:rPr>
              <a:t>.b</a:t>
            </a:r>
            <a:endParaRPr lang="en-US" altLang="ja-JP" sz="2000" b="0" dirty="0">
              <a:solidFill>
                <a:srgbClr val="CCCCCC"/>
              </a:solidFill>
              <a:effectLst/>
              <a:latin typeface="Consolas" panose="020B0609020204030204" pitchFamily="49" charset="0"/>
            </a:endParaRPr>
          </a:p>
          <a:p>
            <a:pPr marL="0" indent="0">
              <a:buNone/>
            </a:pPr>
            <a:r>
              <a:rPr lang="en-US" altLang="ja-JP" sz="2000" b="0" dirty="0">
                <a:solidFill>
                  <a:srgbClr val="CCCCCC"/>
                </a:solidFill>
                <a:effectLst/>
                <a:latin typeface="Consolas" panose="020B0609020204030204" pitchFamily="49" charset="0"/>
              </a:rPr>
              <a:t>    </a:t>
            </a:r>
          </a:p>
          <a:p>
            <a:pPr marL="0" indent="0">
              <a:buNone/>
            </a:pPr>
            <a:r>
              <a:rPr lang="en-US" altLang="ja-JP" sz="2000" b="0" dirty="0">
                <a:solidFill>
                  <a:srgbClr val="CCCCCC"/>
                </a:solidFill>
                <a:effectLst/>
                <a:latin typeface="Consolas" panose="020B0609020204030204" pitchFamily="49" charset="0"/>
              </a:rPr>
              <a:t>    </a:t>
            </a:r>
            <a:r>
              <a:rPr lang="en-US" altLang="ja-JP" sz="2000" b="0" dirty="0">
                <a:solidFill>
                  <a:srgbClr val="569CD6"/>
                </a:solidFill>
                <a:effectLst/>
                <a:latin typeface="Consolas" panose="020B0609020204030204" pitchFamily="49" charset="0"/>
              </a:rPr>
              <a:t>def</a:t>
            </a:r>
            <a:r>
              <a:rPr lang="en-US" altLang="ja-JP" sz="2000" b="0" dirty="0">
                <a:solidFill>
                  <a:srgbClr val="CCCCCC"/>
                </a:solidFill>
                <a:effectLst/>
                <a:latin typeface="Consolas" panose="020B0609020204030204" pitchFamily="49" charset="0"/>
              </a:rPr>
              <a:t> </a:t>
            </a:r>
            <a:r>
              <a:rPr lang="en-US" altLang="ja-JP" sz="2000" b="0" dirty="0">
                <a:solidFill>
                  <a:srgbClr val="DCDCAA"/>
                </a:solidFill>
                <a:effectLst/>
                <a:latin typeface="Consolas" panose="020B0609020204030204" pitchFamily="49" charset="0"/>
              </a:rPr>
              <a:t>num</a:t>
            </a:r>
            <a:r>
              <a:rPr lang="en-US" altLang="ja-JP" sz="2000" b="0" dirty="0">
                <a:solidFill>
                  <a:srgbClr val="CCCCCC"/>
                </a:solidFill>
                <a:effectLst/>
                <a:latin typeface="Consolas" panose="020B0609020204030204" pitchFamily="49" charset="0"/>
              </a:rPr>
              <a:t>(</a:t>
            </a:r>
            <a:r>
              <a:rPr lang="en-US" altLang="ja-JP" sz="2000" b="0" dirty="0">
                <a:solidFill>
                  <a:srgbClr val="9CDCFE"/>
                </a:solidFill>
                <a:effectLst/>
                <a:latin typeface="Consolas" panose="020B0609020204030204" pitchFamily="49" charset="0"/>
              </a:rPr>
              <a:t>self</a:t>
            </a:r>
            <a:r>
              <a:rPr lang="en-US" altLang="ja-JP" sz="2000" b="0" dirty="0">
                <a:solidFill>
                  <a:srgbClr val="CCCCCC"/>
                </a:solidFill>
                <a:effectLst/>
                <a:latin typeface="Consolas" panose="020B0609020204030204" pitchFamily="49" charset="0"/>
              </a:rPr>
              <a:t>, </a:t>
            </a:r>
            <a:r>
              <a:rPr lang="en-US" altLang="ja-JP" sz="2000" b="0" dirty="0">
                <a:solidFill>
                  <a:srgbClr val="9CDCFE"/>
                </a:solidFill>
                <a:effectLst/>
                <a:latin typeface="Consolas" panose="020B0609020204030204" pitchFamily="49" charset="0"/>
              </a:rPr>
              <a:t>a</a:t>
            </a:r>
            <a:r>
              <a:rPr lang="en-US" altLang="ja-JP" sz="2000" b="0" dirty="0">
                <a:solidFill>
                  <a:srgbClr val="CCCCCC"/>
                </a:solidFill>
                <a:effectLst/>
                <a:latin typeface="Consolas" panose="020B0609020204030204" pitchFamily="49" charset="0"/>
              </a:rPr>
              <a:t>, </a:t>
            </a:r>
            <a:r>
              <a:rPr lang="en-US" altLang="ja-JP" sz="2000" b="0" dirty="0">
                <a:solidFill>
                  <a:srgbClr val="9CDCFE"/>
                </a:solidFill>
                <a:effectLst/>
                <a:latin typeface="Consolas" panose="020B0609020204030204" pitchFamily="49" charset="0"/>
              </a:rPr>
              <a:t>b</a:t>
            </a:r>
            <a:r>
              <a:rPr lang="en-US" altLang="ja-JP" sz="2000" b="0" dirty="0">
                <a:solidFill>
                  <a:srgbClr val="CCCCCC"/>
                </a:solidFill>
                <a:effectLst/>
                <a:latin typeface="Consolas" panose="020B0609020204030204" pitchFamily="49" charset="0"/>
              </a:rPr>
              <a:t>): </a:t>
            </a:r>
            <a:r>
              <a:rPr lang="en-US" altLang="ja-JP" sz="2000" b="0" dirty="0">
                <a:solidFill>
                  <a:srgbClr val="6A9955"/>
                </a:solidFill>
                <a:effectLst/>
                <a:latin typeface="Consolas" panose="020B0609020204030204" pitchFamily="49" charset="0"/>
              </a:rPr>
              <a:t>#</a:t>
            </a:r>
            <a:r>
              <a:rPr lang="ja-JP" altLang="en-US" sz="2000" b="0" dirty="0">
                <a:solidFill>
                  <a:srgbClr val="6A9955"/>
                </a:solidFill>
                <a:effectLst/>
                <a:latin typeface="Consolas" panose="020B0609020204030204" pitchFamily="49" charset="0"/>
              </a:rPr>
              <a:t>引数を変数にセット</a:t>
            </a:r>
            <a:endParaRPr lang="ja-JP" altLang="en-US" sz="2000" b="0" dirty="0">
              <a:solidFill>
                <a:srgbClr val="CCCCCC"/>
              </a:solidFill>
              <a:effectLst/>
              <a:latin typeface="Consolas" panose="020B0609020204030204" pitchFamily="49" charset="0"/>
            </a:endParaRPr>
          </a:p>
          <a:p>
            <a:pPr marL="0" indent="0">
              <a:buNone/>
            </a:pPr>
            <a:r>
              <a:rPr lang="ja-JP" altLang="en-US" sz="2000" b="0" dirty="0">
                <a:solidFill>
                  <a:srgbClr val="CCCCCC"/>
                </a:solidFill>
                <a:effectLst/>
                <a:latin typeface="Consolas" panose="020B0609020204030204" pitchFamily="49" charset="0"/>
              </a:rPr>
              <a:t>        </a:t>
            </a:r>
            <a:r>
              <a:rPr lang="en-US" altLang="ja-JP" sz="2000" b="0" dirty="0" err="1">
                <a:solidFill>
                  <a:srgbClr val="569CD6"/>
                </a:solidFill>
                <a:effectLst/>
                <a:latin typeface="Consolas" panose="020B0609020204030204" pitchFamily="49" charset="0"/>
              </a:rPr>
              <a:t>self</a:t>
            </a:r>
            <a:r>
              <a:rPr lang="en-US" altLang="ja-JP" sz="2000" b="0" dirty="0" err="1">
                <a:solidFill>
                  <a:srgbClr val="CCCCCC"/>
                </a:solidFill>
                <a:effectLst/>
                <a:latin typeface="Consolas" panose="020B0609020204030204" pitchFamily="49" charset="0"/>
              </a:rPr>
              <a:t>.a</a:t>
            </a:r>
            <a:r>
              <a:rPr lang="en-US" altLang="ja-JP" sz="2000" b="0" dirty="0">
                <a:solidFill>
                  <a:srgbClr val="CCCCCC"/>
                </a:solidFill>
                <a:effectLst/>
                <a:latin typeface="Consolas" panose="020B0609020204030204" pitchFamily="49" charset="0"/>
              </a:rPr>
              <a:t> </a:t>
            </a:r>
            <a:r>
              <a:rPr lang="en-US" altLang="ja-JP" sz="2000" b="0" dirty="0">
                <a:solidFill>
                  <a:srgbClr val="D4D4D4"/>
                </a:solidFill>
                <a:effectLst/>
                <a:latin typeface="Consolas" panose="020B0609020204030204" pitchFamily="49" charset="0"/>
              </a:rPr>
              <a:t>=</a:t>
            </a:r>
            <a:r>
              <a:rPr lang="en-US" altLang="ja-JP" sz="2000" b="0" dirty="0">
                <a:solidFill>
                  <a:srgbClr val="CCCCCC"/>
                </a:solidFill>
                <a:effectLst/>
                <a:latin typeface="Consolas" panose="020B0609020204030204" pitchFamily="49" charset="0"/>
              </a:rPr>
              <a:t> a</a:t>
            </a:r>
          </a:p>
          <a:p>
            <a:pPr marL="0" indent="0">
              <a:buNone/>
            </a:pPr>
            <a:r>
              <a:rPr lang="en-US" altLang="ja-JP" sz="2000" b="0" dirty="0">
                <a:solidFill>
                  <a:srgbClr val="CCCCCC"/>
                </a:solidFill>
                <a:effectLst/>
                <a:latin typeface="Consolas" panose="020B0609020204030204" pitchFamily="49" charset="0"/>
              </a:rPr>
              <a:t>        </a:t>
            </a:r>
            <a:r>
              <a:rPr lang="en-US" altLang="ja-JP" sz="2000" b="0" dirty="0" err="1">
                <a:solidFill>
                  <a:srgbClr val="569CD6"/>
                </a:solidFill>
                <a:effectLst/>
                <a:latin typeface="Consolas" panose="020B0609020204030204" pitchFamily="49" charset="0"/>
              </a:rPr>
              <a:t>self</a:t>
            </a:r>
            <a:r>
              <a:rPr lang="en-US" altLang="ja-JP" sz="2000" b="0" dirty="0" err="1">
                <a:solidFill>
                  <a:srgbClr val="CCCCCC"/>
                </a:solidFill>
                <a:effectLst/>
                <a:latin typeface="Consolas" panose="020B0609020204030204" pitchFamily="49" charset="0"/>
              </a:rPr>
              <a:t>.b</a:t>
            </a:r>
            <a:r>
              <a:rPr lang="en-US" altLang="ja-JP" sz="2000" b="0" dirty="0">
                <a:solidFill>
                  <a:srgbClr val="CCCCCC"/>
                </a:solidFill>
                <a:effectLst/>
                <a:latin typeface="Consolas" panose="020B0609020204030204" pitchFamily="49" charset="0"/>
              </a:rPr>
              <a:t> </a:t>
            </a:r>
            <a:r>
              <a:rPr lang="en-US" altLang="ja-JP" sz="2000" b="0" dirty="0">
                <a:solidFill>
                  <a:srgbClr val="D4D4D4"/>
                </a:solidFill>
                <a:effectLst/>
                <a:latin typeface="Consolas" panose="020B0609020204030204" pitchFamily="49" charset="0"/>
              </a:rPr>
              <a:t>=</a:t>
            </a:r>
            <a:r>
              <a:rPr lang="en-US" altLang="ja-JP" sz="2000" b="0" dirty="0">
                <a:solidFill>
                  <a:srgbClr val="CCCCCC"/>
                </a:solidFill>
                <a:effectLst/>
                <a:latin typeface="Consolas" panose="020B0609020204030204" pitchFamily="49" charset="0"/>
              </a:rPr>
              <a:t> b</a:t>
            </a:r>
          </a:p>
          <a:p>
            <a:pPr marL="0" indent="0">
              <a:buNone/>
            </a:pPr>
            <a:br>
              <a:rPr lang="en-US" altLang="ja-JP" sz="2000" b="0" dirty="0">
                <a:solidFill>
                  <a:srgbClr val="CCCCCC"/>
                </a:solidFill>
                <a:effectLst/>
                <a:latin typeface="Consolas" panose="020B0609020204030204" pitchFamily="49" charset="0"/>
              </a:rPr>
            </a:br>
            <a:r>
              <a:rPr lang="en-US" altLang="ja-JP" sz="2000" b="0" dirty="0">
                <a:solidFill>
                  <a:srgbClr val="CCCCCC"/>
                </a:solidFill>
                <a:effectLst/>
                <a:latin typeface="Consolas" panose="020B0609020204030204" pitchFamily="49" charset="0"/>
              </a:rPr>
              <a:t>data </a:t>
            </a:r>
            <a:r>
              <a:rPr lang="en-US" altLang="ja-JP" sz="2000" b="0" dirty="0">
                <a:solidFill>
                  <a:srgbClr val="D4D4D4"/>
                </a:solidFill>
                <a:effectLst/>
                <a:latin typeface="Consolas" panose="020B0609020204030204" pitchFamily="49" charset="0"/>
              </a:rPr>
              <a:t>=</a:t>
            </a:r>
            <a:r>
              <a:rPr lang="en-US" altLang="ja-JP" sz="2000" b="0" dirty="0">
                <a:solidFill>
                  <a:srgbClr val="CCCCCC"/>
                </a:solidFill>
                <a:effectLst/>
                <a:latin typeface="Consolas" panose="020B0609020204030204" pitchFamily="49" charset="0"/>
              </a:rPr>
              <a:t> Sample() </a:t>
            </a:r>
            <a:r>
              <a:rPr lang="en-US" altLang="ja-JP" sz="2000" b="0" dirty="0">
                <a:solidFill>
                  <a:srgbClr val="6A9955"/>
                </a:solidFill>
                <a:effectLst/>
                <a:latin typeface="Consolas" panose="020B0609020204030204" pitchFamily="49" charset="0"/>
              </a:rPr>
              <a:t>#</a:t>
            </a:r>
            <a:r>
              <a:rPr lang="ja-JP" altLang="en-US" sz="2000" b="0" dirty="0">
                <a:solidFill>
                  <a:srgbClr val="6A9955"/>
                </a:solidFill>
                <a:effectLst/>
                <a:latin typeface="Consolas" panose="020B0609020204030204" pitchFamily="49" charset="0"/>
              </a:rPr>
              <a:t>インスタンス化</a:t>
            </a:r>
            <a:endParaRPr lang="ja-JP" altLang="en-US" sz="2000" b="0" dirty="0">
              <a:solidFill>
                <a:srgbClr val="CCCCCC"/>
              </a:solidFill>
              <a:effectLst/>
              <a:latin typeface="Consolas" panose="020B0609020204030204" pitchFamily="49" charset="0"/>
            </a:endParaRPr>
          </a:p>
          <a:p>
            <a:pPr marL="0" indent="0">
              <a:buNone/>
            </a:pPr>
            <a:r>
              <a:rPr lang="en-US" altLang="ja-JP" sz="2000" b="0" dirty="0" err="1">
                <a:solidFill>
                  <a:srgbClr val="CCCCCC"/>
                </a:solidFill>
                <a:effectLst/>
                <a:latin typeface="Consolas" panose="020B0609020204030204" pitchFamily="49" charset="0"/>
              </a:rPr>
              <a:t>data.num</a:t>
            </a:r>
            <a:r>
              <a:rPr lang="en-US" altLang="ja-JP" sz="2000" b="0" dirty="0">
                <a:solidFill>
                  <a:srgbClr val="CCCCCC"/>
                </a:solidFill>
                <a:effectLst/>
                <a:latin typeface="Consolas" panose="020B0609020204030204" pitchFamily="49" charset="0"/>
              </a:rPr>
              <a:t>(</a:t>
            </a:r>
            <a:r>
              <a:rPr lang="en-US" altLang="ja-JP" sz="2000" b="0" dirty="0">
                <a:solidFill>
                  <a:srgbClr val="B5CEA8"/>
                </a:solidFill>
                <a:effectLst/>
                <a:latin typeface="Consolas" panose="020B0609020204030204" pitchFamily="49" charset="0"/>
              </a:rPr>
              <a:t>3</a:t>
            </a:r>
            <a:r>
              <a:rPr lang="en-US" altLang="ja-JP" sz="2000" b="0" dirty="0">
                <a:solidFill>
                  <a:srgbClr val="CCCCCC"/>
                </a:solidFill>
                <a:effectLst/>
                <a:latin typeface="Consolas" panose="020B0609020204030204" pitchFamily="49" charset="0"/>
              </a:rPr>
              <a:t>, </a:t>
            </a:r>
            <a:r>
              <a:rPr lang="en-US" altLang="ja-JP" sz="2000" b="0" dirty="0">
                <a:solidFill>
                  <a:srgbClr val="B5CEA8"/>
                </a:solidFill>
                <a:effectLst/>
                <a:latin typeface="Consolas" panose="020B0609020204030204" pitchFamily="49" charset="0"/>
              </a:rPr>
              <a:t>7</a:t>
            </a:r>
            <a:r>
              <a:rPr lang="en-US" altLang="ja-JP" sz="2000" b="0" dirty="0">
                <a:solidFill>
                  <a:srgbClr val="CCCCCC"/>
                </a:solidFill>
                <a:effectLst/>
                <a:latin typeface="Consolas" panose="020B0609020204030204" pitchFamily="49" charset="0"/>
              </a:rPr>
              <a:t>) </a:t>
            </a:r>
            <a:r>
              <a:rPr lang="en-US" altLang="ja-JP" sz="2000" b="0" dirty="0">
                <a:solidFill>
                  <a:srgbClr val="6A9955"/>
                </a:solidFill>
                <a:effectLst/>
                <a:latin typeface="Consolas" panose="020B0609020204030204" pitchFamily="49" charset="0"/>
              </a:rPr>
              <a:t>#num</a:t>
            </a:r>
            <a:r>
              <a:rPr lang="ja-JP" altLang="en-US" sz="2000" b="0" dirty="0">
                <a:solidFill>
                  <a:srgbClr val="6A9955"/>
                </a:solidFill>
                <a:effectLst/>
                <a:latin typeface="Consolas" panose="020B0609020204030204" pitchFamily="49" charset="0"/>
              </a:rPr>
              <a:t>メソッド呼び出し</a:t>
            </a:r>
            <a:endParaRPr lang="ja-JP" altLang="en-US" sz="2000" b="0" dirty="0">
              <a:solidFill>
                <a:srgbClr val="CCCCCC"/>
              </a:solidFill>
              <a:effectLst/>
              <a:latin typeface="Consolas" panose="020B0609020204030204" pitchFamily="49" charset="0"/>
            </a:endParaRPr>
          </a:p>
          <a:p>
            <a:pPr marL="0" indent="0">
              <a:buNone/>
            </a:pPr>
            <a:r>
              <a:rPr lang="en-US" altLang="ja-JP" sz="2000" b="0" dirty="0">
                <a:solidFill>
                  <a:srgbClr val="DCDCAA"/>
                </a:solidFill>
                <a:effectLst/>
                <a:latin typeface="Consolas" panose="020B0609020204030204" pitchFamily="49" charset="0"/>
              </a:rPr>
              <a:t>print</a:t>
            </a:r>
            <a:r>
              <a:rPr lang="en-US" altLang="ja-JP" sz="2000" b="0" dirty="0">
                <a:solidFill>
                  <a:srgbClr val="CCCCCC"/>
                </a:solidFill>
                <a:effectLst/>
                <a:latin typeface="Consolas" panose="020B0609020204030204" pitchFamily="49" charset="0"/>
              </a:rPr>
              <a:t>(</a:t>
            </a:r>
            <a:r>
              <a:rPr lang="en-US" altLang="ja-JP" sz="2000" b="0" dirty="0" err="1">
                <a:solidFill>
                  <a:srgbClr val="CCCCCC"/>
                </a:solidFill>
                <a:effectLst/>
                <a:latin typeface="Consolas" panose="020B0609020204030204" pitchFamily="49" charset="0"/>
              </a:rPr>
              <a:t>data.sum</a:t>
            </a:r>
            <a:r>
              <a:rPr lang="en-US" altLang="ja-JP" sz="2000" b="0" dirty="0">
                <a:solidFill>
                  <a:srgbClr val="CCCCCC"/>
                </a:solidFill>
                <a:effectLst/>
                <a:latin typeface="Consolas" panose="020B0609020204030204" pitchFamily="49" charset="0"/>
              </a:rPr>
              <a:t>()) </a:t>
            </a:r>
            <a:r>
              <a:rPr lang="en-US" altLang="ja-JP" sz="2000" b="0" dirty="0">
                <a:solidFill>
                  <a:srgbClr val="6A9955"/>
                </a:solidFill>
                <a:effectLst/>
                <a:latin typeface="Consolas" panose="020B0609020204030204" pitchFamily="49" charset="0"/>
              </a:rPr>
              <a:t>#sum</a:t>
            </a:r>
            <a:r>
              <a:rPr lang="ja-JP" altLang="en-US" sz="2000" b="0" dirty="0">
                <a:solidFill>
                  <a:srgbClr val="6A9955"/>
                </a:solidFill>
                <a:effectLst/>
                <a:latin typeface="Consolas" panose="020B0609020204030204" pitchFamily="49" charset="0"/>
              </a:rPr>
              <a:t>メソッド呼び出し</a:t>
            </a:r>
            <a:endParaRPr lang="ja-JP" altLang="en-US" sz="2000" b="0" dirty="0">
              <a:solidFill>
                <a:srgbClr val="CCCCCC"/>
              </a:solidFill>
              <a:effectLst/>
              <a:latin typeface="Consolas" panose="020B0609020204030204" pitchFamily="49" charset="0"/>
            </a:endParaRPr>
          </a:p>
          <a:p>
            <a:pPr marL="0" indent="0">
              <a:buNone/>
            </a:pPr>
            <a:endParaRPr kumimoji="1" lang="ja-JP" altLang="en-US" sz="2000" dirty="0"/>
          </a:p>
        </p:txBody>
      </p:sp>
    </p:spTree>
    <p:extLst>
      <p:ext uri="{BB962C8B-B14F-4D97-AF65-F5344CB8AC3E}">
        <p14:creationId xmlns:p14="http://schemas.microsoft.com/office/powerpoint/2010/main" val="408938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B1F7F-CEF3-9DCF-C0AC-3ECDF9722F2A}"/>
              </a:ext>
            </a:extLst>
          </p:cNvPr>
          <p:cNvSpPr>
            <a:spLocks noGrp="1"/>
          </p:cNvSpPr>
          <p:nvPr>
            <p:ph type="title"/>
          </p:nvPr>
        </p:nvSpPr>
        <p:spPr>
          <a:xfrm>
            <a:off x="1261872" y="0"/>
            <a:ext cx="9692640" cy="1325562"/>
          </a:xfrm>
        </p:spPr>
        <p:txBody>
          <a:bodyPr/>
          <a:lstStyle/>
          <a:p>
            <a:r>
              <a:rPr kumimoji="1" lang="ja-JP" altLang="en-US" dirty="0"/>
              <a:t>使用例</a:t>
            </a:r>
            <a:r>
              <a:rPr kumimoji="1"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465DED11-4E85-04BE-D40B-CB4B43BECBA5}"/>
              </a:ext>
            </a:extLst>
          </p:cNvPr>
          <p:cNvSpPr>
            <a:spLocks noGrp="1"/>
          </p:cNvSpPr>
          <p:nvPr>
            <p:ph idx="1"/>
          </p:nvPr>
        </p:nvSpPr>
        <p:spPr>
          <a:xfrm>
            <a:off x="1261872" y="1325562"/>
            <a:ext cx="8595360" cy="5532438"/>
          </a:xfrm>
          <a:solidFill>
            <a:schemeClr val="tx1"/>
          </a:solidFill>
        </p:spPr>
        <p:txBody>
          <a:bodyPr>
            <a:normAutofit/>
          </a:bodyPr>
          <a:lstStyle/>
          <a:p>
            <a:pPr marL="0" indent="0">
              <a:buNone/>
            </a:pPr>
            <a:r>
              <a:rPr lang="en-US" altLang="ja-JP" sz="2200" b="0" dirty="0">
                <a:solidFill>
                  <a:srgbClr val="569CD6"/>
                </a:solidFill>
                <a:effectLst/>
                <a:latin typeface="Consolas" panose="020B0609020204030204" pitchFamily="49" charset="0"/>
              </a:rPr>
              <a:t>class</a:t>
            </a:r>
            <a:r>
              <a:rPr lang="en-US" altLang="ja-JP" sz="2200" b="0" dirty="0">
                <a:solidFill>
                  <a:srgbClr val="CCCCCC"/>
                </a:solidFill>
                <a:effectLst/>
                <a:latin typeface="Consolas" panose="020B0609020204030204" pitchFamily="49" charset="0"/>
              </a:rPr>
              <a:t> </a:t>
            </a:r>
            <a:r>
              <a:rPr lang="en-US" altLang="ja-JP" sz="2200" b="0" dirty="0">
                <a:solidFill>
                  <a:srgbClr val="4EC9B0"/>
                </a:solidFill>
                <a:effectLst/>
                <a:latin typeface="Consolas" panose="020B0609020204030204" pitchFamily="49" charset="0"/>
              </a:rPr>
              <a:t>character</a:t>
            </a:r>
            <a:r>
              <a:rPr lang="en-US" altLang="ja-JP" sz="2200" b="0" dirty="0">
                <a:solidFill>
                  <a:srgbClr val="CCCCCC"/>
                </a:solidFill>
                <a:effectLst/>
                <a:latin typeface="Consolas" panose="020B0609020204030204" pitchFamily="49" charset="0"/>
              </a:rPr>
              <a:t>:</a:t>
            </a:r>
          </a:p>
          <a:p>
            <a:pPr marL="0" indent="0">
              <a:buNone/>
            </a:pPr>
            <a:br>
              <a:rPr lang="en-US" altLang="ja-JP" sz="2200" b="0" dirty="0">
                <a:solidFill>
                  <a:srgbClr val="CCCCCC"/>
                </a:solidFill>
                <a:effectLst/>
                <a:latin typeface="Consolas" panose="020B0609020204030204" pitchFamily="49" charset="0"/>
              </a:rPr>
            </a:br>
            <a:r>
              <a:rPr lang="en-US" altLang="ja-JP" sz="2200" b="0" dirty="0">
                <a:solidFill>
                  <a:srgbClr val="CCCCCC"/>
                </a:solidFill>
                <a:effectLst/>
                <a:latin typeface="Consolas" panose="020B0609020204030204" pitchFamily="49" charset="0"/>
              </a:rPr>
              <a:t>    </a:t>
            </a:r>
            <a:r>
              <a:rPr lang="en-US" altLang="ja-JP" sz="2200" b="0" dirty="0">
                <a:solidFill>
                  <a:srgbClr val="569CD6"/>
                </a:solidFill>
                <a:effectLst/>
                <a:latin typeface="Consolas" panose="020B0609020204030204" pitchFamily="49" charset="0"/>
              </a:rPr>
              <a:t>def</a:t>
            </a:r>
            <a:r>
              <a:rPr lang="en-US" altLang="ja-JP" sz="2200" b="0" dirty="0">
                <a:solidFill>
                  <a:srgbClr val="CCCCCC"/>
                </a:solidFill>
                <a:effectLst/>
                <a:latin typeface="Consolas" panose="020B0609020204030204" pitchFamily="49" charset="0"/>
              </a:rPr>
              <a:t> </a:t>
            </a:r>
            <a:r>
              <a:rPr lang="en-US" altLang="ja-JP" sz="2200" b="0" dirty="0">
                <a:solidFill>
                  <a:srgbClr val="DCDCAA"/>
                </a:solidFill>
                <a:effectLst/>
                <a:latin typeface="Consolas" panose="020B0609020204030204" pitchFamily="49" charset="0"/>
              </a:rPr>
              <a:t>character</a:t>
            </a:r>
            <a:r>
              <a:rPr lang="en-US" altLang="ja-JP" sz="2200" b="0" dirty="0">
                <a:solidFill>
                  <a:srgbClr val="CCCCCC"/>
                </a:solidFill>
                <a:effectLst/>
                <a:latin typeface="Consolas" panose="020B0609020204030204" pitchFamily="49" charset="0"/>
              </a:rPr>
              <a:t>(</a:t>
            </a:r>
            <a:r>
              <a:rPr lang="en-US" altLang="ja-JP" sz="2200" b="0" dirty="0">
                <a:solidFill>
                  <a:srgbClr val="9CDCFE"/>
                </a:solidFill>
                <a:effectLst/>
                <a:latin typeface="Consolas" panose="020B0609020204030204" pitchFamily="49" charset="0"/>
              </a:rPr>
              <a:t>self</a:t>
            </a:r>
            <a:r>
              <a:rPr lang="en-US" altLang="ja-JP" sz="2200" b="0" dirty="0">
                <a:solidFill>
                  <a:srgbClr val="CCCCCC"/>
                </a:solidFill>
                <a:effectLst/>
                <a:latin typeface="Consolas" panose="020B0609020204030204" pitchFamily="49" charset="0"/>
              </a:rPr>
              <a:t>, </a:t>
            </a:r>
            <a:r>
              <a:rPr lang="en-US" altLang="ja-JP" sz="2200" b="0" dirty="0">
                <a:solidFill>
                  <a:srgbClr val="9CDCFE"/>
                </a:solidFill>
                <a:effectLst/>
                <a:latin typeface="Consolas" panose="020B0609020204030204" pitchFamily="49" charset="0"/>
              </a:rPr>
              <a:t>name</a:t>
            </a:r>
            <a:r>
              <a:rPr lang="en-US" altLang="ja-JP" sz="2200" b="0" dirty="0">
                <a:solidFill>
                  <a:srgbClr val="CCCCCC"/>
                </a:solidFill>
                <a:effectLst/>
                <a:latin typeface="Consolas" panose="020B0609020204030204" pitchFamily="49" charset="0"/>
              </a:rPr>
              <a:t>, </a:t>
            </a:r>
            <a:r>
              <a:rPr lang="en-US" altLang="ja-JP" sz="2200" b="0" dirty="0">
                <a:solidFill>
                  <a:srgbClr val="9CDCFE"/>
                </a:solidFill>
                <a:effectLst/>
                <a:latin typeface="Consolas" panose="020B0609020204030204" pitchFamily="49" charset="0"/>
              </a:rPr>
              <a:t>age</a:t>
            </a:r>
            <a:r>
              <a:rPr lang="en-US" altLang="ja-JP" sz="2200" b="0" dirty="0">
                <a:solidFill>
                  <a:srgbClr val="CCCCCC"/>
                </a:solidFill>
                <a:effectLst/>
                <a:latin typeface="Consolas" panose="020B0609020204030204" pitchFamily="49" charset="0"/>
              </a:rPr>
              <a:t>):</a:t>
            </a:r>
          </a:p>
          <a:p>
            <a:pPr marL="0" indent="0">
              <a:buNone/>
            </a:pPr>
            <a:r>
              <a:rPr lang="en-US" altLang="ja-JP" sz="2200" b="0" dirty="0">
                <a:solidFill>
                  <a:srgbClr val="CCCCCC"/>
                </a:solidFill>
                <a:effectLst/>
                <a:latin typeface="Consolas" panose="020B0609020204030204" pitchFamily="49" charset="0"/>
              </a:rPr>
              <a:t>        </a:t>
            </a:r>
            <a:r>
              <a:rPr lang="en-US" altLang="ja-JP" sz="2200" b="0" dirty="0">
                <a:solidFill>
                  <a:srgbClr val="9CDCFE"/>
                </a:solidFill>
                <a:effectLst/>
                <a:latin typeface="Consolas" panose="020B0609020204030204" pitchFamily="49" charset="0"/>
              </a:rPr>
              <a:t>self</a:t>
            </a:r>
            <a:r>
              <a:rPr lang="en-US" altLang="ja-JP" sz="2200" b="0" dirty="0">
                <a:solidFill>
                  <a:srgbClr val="CCCCCC"/>
                </a:solidFill>
                <a:effectLst/>
                <a:latin typeface="Consolas" panose="020B0609020204030204" pitchFamily="49" charset="0"/>
              </a:rPr>
              <a:t>.</a:t>
            </a:r>
            <a:r>
              <a:rPr lang="en-US" altLang="ja-JP" sz="2200" b="0" dirty="0">
                <a:solidFill>
                  <a:srgbClr val="9CDCFE"/>
                </a:solidFill>
                <a:effectLst/>
                <a:latin typeface="Consolas" panose="020B0609020204030204" pitchFamily="49" charset="0"/>
              </a:rPr>
              <a:t>name</a:t>
            </a:r>
            <a:r>
              <a:rPr lang="en-US" altLang="ja-JP" sz="2200" b="0" dirty="0">
                <a:solidFill>
                  <a:srgbClr val="CCCCCC"/>
                </a:solidFill>
                <a:effectLst/>
                <a:latin typeface="Consolas" panose="020B0609020204030204" pitchFamily="49" charset="0"/>
              </a:rPr>
              <a:t> </a:t>
            </a:r>
            <a:r>
              <a:rPr lang="en-US" altLang="ja-JP" sz="2200" b="0" dirty="0">
                <a:solidFill>
                  <a:srgbClr val="D4D4D4"/>
                </a:solidFill>
                <a:effectLst/>
                <a:latin typeface="Consolas" panose="020B0609020204030204" pitchFamily="49" charset="0"/>
              </a:rPr>
              <a:t>=</a:t>
            </a:r>
            <a:r>
              <a:rPr lang="en-US" altLang="ja-JP" sz="2200" b="0" dirty="0">
                <a:solidFill>
                  <a:srgbClr val="CCCCCC"/>
                </a:solidFill>
                <a:effectLst/>
                <a:latin typeface="Consolas" panose="020B0609020204030204" pitchFamily="49" charset="0"/>
              </a:rPr>
              <a:t> </a:t>
            </a:r>
            <a:r>
              <a:rPr lang="en-US" altLang="ja-JP" sz="2200" b="0" dirty="0">
                <a:solidFill>
                  <a:srgbClr val="9CDCFE"/>
                </a:solidFill>
                <a:effectLst/>
                <a:latin typeface="Consolas" panose="020B0609020204030204" pitchFamily="49" charset="0"/>
              </a:rPr>
              <a:t>name</a:t>
            </a:r>
            <a:endParaRPr lang="en-US" altLang="ja-JP" sz="2200" b="0" dirty="0">
              <a:solidFill>
                <a:srgbClr val="CCCCCC"/>
              </a:solidFill>
              <a:effectLst/>
              <a:latin typeface="Consolas" panose="020B0609020204030204" pitchFamily="49" charset="0"/>
            </a:endParaRPr>
          </a:p>
          <a:p>
            <a:pPr marL="0" indent="0">
              <a:buNone/>
            </a:pPr>
            <a:r>
              <a:rPr lang="en-US" altLang="ja-JP" sz="2200" b="0" dirty="0">
                <a:solidFill>
                  <a:srgbClr val="CCCCCC"/>
                </a:solidFill>
                <a:effectLst/>
                <a:latin typeface="Consolas" panose="020B0609020204030204" pitchFamily="49" charset="0"/>
              </a:rPr>
              <a:t>        </a:t>
            </a:r>
            <a:r>
              <a:rPr lang="en-US" altLang="ja-JP" sz="2200" b="0" dirty="0" err="1">
                <a:solidFill>
                  <a:srgbClr val="9CDCFE"/>
                </a:solidFill>
                <a:effectLst/>
                <a:latin typeface="Consolas" panose="020B0609020204030204" pitchFamily="49" charset="0"/>
              </a:rPr>
              <a:t>self</a:t>
            </a:r>
            <a:r>
              <a:rPr lang="en-US" altLang="ja-JP" sz="2200" b="0" dirty="0" err="1">
                <a:solidFill>
                  <a:srgbClr val="CCCCCC"/>
                </a:solidFill>
                <a:effectLst/>
                <a:latin typeface="Consolas" panose="020B0609020204030204" pitchFamily="49" charset="0"/>
              </a:rPr>
              <a:t>.</a:t>
            </a:r>
            <a:r>
              <a:rPr lang="en-US" altLang="ja-JP" sz="2200" b="0" dirty="0" err="1">
                <a:solidFill>
                  <a:srgbClr val="9CDCFE"/>
                </a:solidFill>
                <a:effectLst/>
                <a:latin typeface="Consolas" panose="020B0609020204030204" pitchFamily="49" charset="0"/>
              </a:rPr>
              <a:t>age</a:t>
            </a:r>
            <a:r>
              <a:rPr lang="en-US" altLang="ja-JP" sz="2200" b="0" dirty="0">
                <a:solidFill>
                  <a:srgbClr val="CCCCCC"/>
                </a:solidFill>
                <a:effectLst/>
                <a:latin typeface="Consolas" panose="020B0609020204030204" pitchFamily="49" charset="0"/>
              </a:rPr>
              <a:t> </a:t>
            </a:r>
            <a:r>
              <a:rPr lang="en-US" altLang="ja-JP" sz="2200" b="0" dirty="0">
                <a:solidFill>
                  <a:srgbClr val="D4D4D4"/>
                </a:solidFill>
                <a:effectLst/>
                <a:latin typeface="Consolas" panose="020B0609020204030204" pitchFamily="49" charset="0"/>
              </a:rPr>
              <a:t>=</a:t>
            </a:r>
            <a:r>
              <a:rPr lang="en-US" altLang="ja-JP" sz="2200" b="0" dirty="0">
                <a:solidFill>
                  <a:srgbClr val="CCCCCC"/>
                </a:solidFill>
                <a:effectLst/>
                <a:latin typeface="Consolas" panose="020B0609020204030204" pitchFamily="49" charset="0"/>
              </a:rPr>
              <a:t> </a:t>
            </a:r>
            <a:r>
              <a:rPr lang="en-US" altLang="ja-JP" sz="2200" b="0" dirty="0">
                <a:solidFill>
                  <a:srgbClr val="9CDCFE"/>
                </a:solidFill>
                <a:effectLst/>
                <a:latin typeface="Consolas" panose="020B0609020204030204" pitchFamily="49" charset="0"/>
              </a:rPr>
              <a:t>age</a:t>
            </a:r>
            <a:endParaRPr lang="en-US" altLang="ja-JP" sz="2200" b="0" dirty="0">
              <a:solidFill>
                <a:srgbClr val="CCCCCC"/>
              </a:solidFill>
              <a:effectLst/>
              <a:latin typeface="Consolas" panose="020B0609020204030204" pitchFamily="49" charset="0"/>
            </a:endParaRPr>
          </a:p>
          <a:p>
            <a:pPr marL="0" indent="0">
              <a:buNone/>
            </a:pPr>
            <a:r>
              <a:rPr lang="en-US" altLang="ja-JP" sz="2200" b="0" dirty="0">
                <a:solidFill>
                  <a:srgbClr val="CCCCCC"/>
                </a:solidFill>
                <a:effectLst/>
                <a:latin typeface="Consolas" panose="020B0609020204030204" pitchFamily="49" charset="0"/>
              </a:rPr>
              <a:t>    </a:t>
            </a:r>
          </a:p>
          <a:p>
            <a:pPr marL="0" indent="0">
              <a:buNone/>
            </a:pPr>
            <a:r>
              <a:rPr lang="en-US" altLang="ja-JP" sz="2200" b="0" dirty="0">
                <a:solidFill>
                  <a:srgbClr val="CCCCCC"/>
                </a:solidFill>
                <a:effectLst/>
                <a:latin typeface="Consolas" panose="020B0609020204030204" pitchFamily="49" charset="0"/>
              </a:rPr>
              <a:t>    </a:t>
            </a:r>
            <a:r>
              <a:rPr lang="en-US" altLang="ja-JP" sz="2200" b="0" dirty="0">
                <a:solidFill>
                  <a:srgbClr val="569CD6"/>
                </a:solidFill>
                <a:effectLst/>
                <a:latin typeface="Consolas" panose="020B0609020204030204" pitchFamily="49" charset="0"/>
              </a:rPr>
              <a:t>def</a:t>
            </a:r>
            <a:r>
              <a:rPr lang="en-US" altLang="ja-JP" sz="2200" b="0" dirty="0">
                <a:solidFill>
                  <a:srgbClr val="CCCCCC"/>
                </a:solidFill>
                <a:effectLst/>
                <a:latin typeface="Consolas" panose="020B0609020204030204" pitchFamily="49" charset="0"/>
              </a:rPr>
              <a:t> </a:t>
            </a:r>
            <a:r>
              <a:rPr lang="en-US" altLang="ja-JP" sz="2200" b="0" dirty="0">
                <a:solidFill>
                  <a:srgbClr val="DCDCAA"/>
                </a:solidFill>
                <a:effectLst/>
                <a:latin typeface="Consolas" panose="020B0609020204030204" pitchFamily="49" charset="0"/>
              </a:rPr>
              <a:t>introduce</a:t>
            </a:r>
            <a:r>
              <a:rPr lang="en-US" altLang="ja-JP" sz="2200" b="0" dirty="0">
                <a:solidFill>
                  <a:srgbClr val="CCCCCC"/>
                </a:solidFill>
                <a:effectLst/>
                <a:latin typeface="Consolas" panose="020B0609020204030204" pitchFamily="49" charset="0"/>
              </a:rPr>
              <a:t>(</a:t>
            </a:r>
            <a:r>
              <a:rPr lang="en-US" altLang="ja-JP" sz="2200" b="0" dirty="0">
                <a:solidFill>
                  <a:srgbClr val="9CDCFE"/>
                </a:solidFill>
                <a:effectLst/>
                <a:latin typeface="Consolas" panose="020B0609020204030204" pitchFamily="49" charset="0"/>
              </a:rPr>
              <a:t>self</a:t>
            </a:r>
            <a:r>
              <a:rPr lang="en-US" altLang="ja-JP" sz="2200" b="0" dirty="0">
                <a:solidFill>
                  <a:srgbClr val="CCCCCC"/>
                </a:solidFill>
                <a:effectLst/>
                <a:latin typeface="Consolas" panose="020B0609020204030204" pitchFamily="49" charset="0"/>
              </a:rPr>
              <a:t>):</a:t>
            </a:r>
          </a:p>
          <a:p>
            <a:pPr marL="0" indent="0">
              <a:buNone/>
            </a:pPr>
            <a:r>
              <a:rPr lang="en-US" altLang="ja-JP" sz="2200" b="0" dirty="0">
                <a:solidFill>
                  <a:srgbClr val="CCCCCC"/>
                </a:solidFill>
                <a:effectLst/>
                <a:latin typeface="Consolas" panose="020B0609020204030204" pitchFamily="49" charset="0"/>
              </a:rPr>
              <a:t>        </a:t>
            </a:r>
            <a:r>
              <a:rPr lang="en-US" altLang="ja-JP" sz="2200" b="0" dirty="0">
                <a:solidFill>
                  <a:srgbClr val="DCDCAA"/>
                </a:solidFill>
                <a:effectLst/>
                <a:latin typeface="Consolas" panose="020B0609020204030204" pitchFamily="49" charset="0"/>
              </a:rPr>
              <a:t>print</a:t>
            </a:r>
            <a:r>
              <a:rPr lang="en-US" altLang="ja-JP" sz="2200" b="0" dirty="0">
                <a:solidFill>
                  <a:srgbClr val="CCCCCC"/>
                </a:solidFill>
                <a:effectLst/>
                <a:latin typeface="Consolas" panose="020B0609020204030204" pitchFamily="49" charset="0"/>
              </a:rPr>
              <a:t>(</a:t>
            </a:r>
            <a:r>
              <a:rPr lang="en-US" altLang="ja-JP" sz="2200" b="0" dirty="0">
                <a:solidFill>
                  <a:srgbClr val="CE9178"/>
                </a:solidFill>
                <a:effectLst/>
                <a:latin typeface="Consolas" panose="020B0609020204030204" pitchFamily="49" charset="0"/>
              </a:rPr>
              <a:t>"I'm </a:t>
            </a:r>
            <a:r>
              <a:rPr lang="en-US" altLang="ja-JP" sz="2200" b="0" dirty="0">
                <a:solidFill>
                  <a:srgbClr val="569CD6"/>
                </a:solidFill>
                <a:effectLst/>
                <a:latin typeface="Consolas" panose="020B0609020204030204" pitchFamily="49" charset="0"/>
              </a:rPr>
              <a:t>{}</a:t>
            </a:r>
            <a:r>
              <a:rPr lang="en-US" altLang="ja-JP" sz="2200" b="0" dirty="0">
                <a:solidFill>
                  <a:srgbClr val="CE9178"/>
                </a:solidFill>
                <a:effectLst/>
                <a:latin typeface="Consolas" panose="020B0609020204030204" pitchFamily="49" charset="0"/>
              </a:rPr>
              <a:t>"</a:t>
            </a:r>
            <a:r>
              <a:rPr lang="en-US" altLang="ja-JP" sz="2200" b="0" dirty="0">
                <a:solidFill>
                  <a:srgbClr val="CCCCCC"/>
                </a:solidFill>
                <a:effectLst/>
                <a:latin typeface="Consolas" panose="020B0609020204030204" pitchFamily="49" charset="0"/>
              </a:rPr>
              <a:t>.</a:t>
            </a:r>
            <a:r>
              <a:rPr lang="en-US" altLang="ja-JP" sz="2200" b="0" dirty="0">
                <a:solidFill>
                  <a:srgbClr val="DCDCAA"/>
                </a:solidFill>
                <a:effectLst/>
                <a:latin typeface="Consolas" panose="020B0609020204030204" pitchFamily="49" charset="0"/>
              </a:rPr>
              <a:t>format</a:t>
            </a:r>
            <a:r>
              <a:rPr lang="en-US" altLang="ja-JP" sz="2200" b="0" dirty="0">
                <a:solidFill>
                  <a:srgbClr val="CCCCCC"/>
                </a:solidFill>
                <a:effectLst/>
                <a:latin typeface="Consolas" panose="020B0609020204030204" pitchFamily="49" charset="0"/>
              </a:rPr>
              <a:t>(</a:t>
            </a:r>
            <a:r>
              <a:rPr lang="en-US" altLang="ja-JP" sz="2200" b="0" dirty="0">
                <a:solidFill>
                  <a:srgbClr val="9CDCFE"/>
                </a:solidFill>
                <a:effectLst/>
                <a:latin typeface="Consolas" panose="020B0609020204030204" pitchFamily="49" charset="0"/>
              </a:rPr>
              <a:t>self</a:t>
            </a:r>
            <a:r>
              <a:rPr lang="en-US" altLang="ja-JP" sz="2200" b="0" dirty="0">
                <a:solidFill>
                  <a:srgbClr val="CCCCCC"/>
                </a:solidFill>
                <a:effectLst/>
                <a:latin typeface="Consolas" panose="020B0609020204030204" pitchFamily="49" charset="0"/>
              </a:rPr>
              <a:t>.</a:t>
            </a:r>
            <a:r>
              <a:rPr lang="en-US" altLang="ja-JP" sz="2200" b="0" dirty="0">
                <a:solidFill>
                  <a:srgbClr val="9CDCFE"/>
                </a:solidFill>
                <a:effectLst/>
                <a:latin typeface="Consolas" panose="020B0609020204030204" pitchFamily="49" charset="0"/>
              </a:rPr>
              <a:t>name</a:t>
            </a:r>
            <a:r>
              <a:rPr lang="en-US" altLang="ja-JP" sz="2200" b="0" dirty="0">
                <a:solidFill>
                  <a:srgbClr val="CCCCCC"/>
                </a:solidFill>
                <a:effectLst/>
                <a:latin typeface="Consolas" panose="020B0609020204030204" pitchFamily="49" charset="0"/>
              </a:rPr>
              <a:t>))</a:t>
            </a:r>
          </a:p>
          <a:p>
            <a:pPr marL="0" indent="0">
              <a:buNone/>
            </a:pPr>
            <a:r>
              <a:rPr lang="en-US" altLang="ja-JP" sz="2200" b="0" dirty="0">
                <a:solidFill>
                  <a:srgbClr val="CCCCCC"/>
                </a:solidFill>
                <a:effectLst/>
                <a:latin typeface="Consolas" panose="020B0609020204030204" pitchFamily="49" charset="0"/>
              </a:rPr>
              <a:t>        </a:t>
            </a:r>
            <a:r>
              <a:rPr lang="en-US" altLang="ja-JP" sz="2200" b="0" dirty="0">
                <a:solidFill>
                  <a:srgbClr val="DCDCAA"/>
                </a:solidFill>
                <a:effectLst/>
                <a:latin typeface="Consolas" panose="020B0609020204030204" pitchFamily="49" charset="0"/>
              </a:rPr>
              <a:t>print</a:t>
            </a:r>
            <a:r>
              <a:rPr lang="en-US" altLang="ja-JP" sz="2200" b="0" dirty="0">
                <a:solidFill>
                  <a:srgbClr val="CCCCCC"/>
                </a:solidFill>
                <a:effectLst/>
                <a:latin typeface="Consolas" panose="020B0609020204030204" pitchFamily="49" charset="0"/>
              </a:rPr>
              <a:t>(</a:t>
            </a:r>
            <a:r>
              <a:rPr lang="en-US" altLang="ja-JP" sz="2200" b="0" dirty="0">
                <a:solidFill>
                  <a:srgbClr val="CE9178"/>
                </a:solidFill>
                <a:effectLst/>
                <a:latin typeface="Consolas" panose="020B0609020204030204" pitchFamily="49" charset="0"/>
              </a:rPr>
              <a:t>"My age is </a:t>
            </a:r>
            <a:r>
              <a:rPr lang="en-US" altLang="ja-JP" sz="2200" b="0" dirty="0">
                <a:solidFill>
                  <a:srgbClr val="569CD6"/>
                </a:solidFill>
                <a:effectLst/>
                <a:latin typeface="Consolas" panose="020B0609020204030204" pitchFamily="49" charset="0"/>
              </a:rPr>
              <a:t>{}</a:t>
            </a:r>
            <a:r>
              <a:rPr lang="en-US" altLang="ja-JP" sz="2200" b="0" dirty="0">
                <a:solidFill>
                  <a:srgbClr val="CE9178"/>
                </a:solidFill>
                <a:effectLst/>
                <a:latin typeface="Consolas" panose="020B0609020204030204" pitchFamily="49" charset="0"/>
              </a:rPr>
              <a:t>"</a:t>
            </a:r>
            <a:r>
              <a:rPr lang="en-US" altLang="ja-JP" sz="2200" b="0" dirty="0">
                <a:solidFill>
                  <a:srgbClr val="CCCCCC"/>
                </a:solidFill>
                <a:effectLst/>
                <a:latin typeface="Consolas" panose="020B0609020204030204" pitchFamily="49" charset="0"/>
              </a:rPr>
              <a:t>.</a:t>
            </a:r>
            <a:r>
              <a:rPr lang="en-US" altLang="ja-JP" sz="2200" b="0" dirty="0">
                <a:solidFill>
                  <a:srgbClr val="DCDCAA"/>
                </a:solidFill>
                <a:effectLst/>
                <a:latin typeface="Consolas" panose="020B0609020204030204" pitchFamily="49" charset="0"/>
              </a:rPr>
              <a:t>format</a:t>
            </a:r>
            <a:r>
              <a:rPr lang="en-US" altLang="ja-JP" sz="2200" b="0" dirty="0">
                <a:solidFill>
                  <a:srgbClr val="CCCCCC"/>
                </a:solidFill>
                <a:effectLst/>
                <a:latin typeface="Consolas" panose="020B0609020204030204" pitchFamily="49" charset="0"/>
              </a:rPr>
              <a:t>(</a:t>
            </a:r>
            <a:r>
              <a:rPr lang="en-US" altLang="ja-JP" sz="2200" b="0" dirty="0" err="1">
                <a:solidFill>
                  <a:srgbClr val="9CDCFE"/>
                </a:solidFill>
                <a:effectLst/>
                <a:latin typeface="Consolas" panose="020B0609020204030204" pitchFamily="49" charset="0"/>
              </a:rPr>
              <a:t>self</a:t>
            </a:r>
            <a:r>
              <a:rPr lang="en-US" altLang="ja-JP" sz="2200" b="0" dirty="0" err="1">
                <a:solidFill>
                  <a:srgbClr val="CCCCCC"/>
                </a:solidFill>
                <a:effectLst/>
                <a:latin typeface="Consolas" panose="020B0609020204030204" pitchFamily="49" charset="0"/>
              </a:rPr>
              <a:t>.</a:t>
            </a:r>
            <a:r>
              <a:rPr lang="en-US" altLang="ja-JP" sz="2200" b="0" dirty="0" err="1">
                <a:solidFill>
                  <a:srgbClr val="9CDCFE"/>
                </a:solidFill>
                <a:effectLst/>
                <a:latin typeface="Consolas" panose="020B0609020204030204" pitchFamily="49" charset="0"/>
              </a:rPr>
              <a:t>age</a:t>
            </a:r>
            <a:r>
              <a:rPr lang="en-US" altLang="ja-JP" sz="2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96769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B1F7F-CEF3-9DCF-C0AC-3ECDF9722F2A}"/>
              </a:ext>
            </a:extLst>
          </p:cNvPr>
          <p:cNvSpPr>
            <a:spLocks noGrp="1"/>
          </p:cNvSpPr>
          <p:nvPr>
            <p:ph type="title"/>
          </p:nvPr>
        </p:nvSpPr>
        <p:spPr>
          <a:xfrm>
            <a:off x="1261872" y="0"/>
            <a:ext cx="9692640" cy="1325562"/>
          </a:xfrm>
        </p:spPr>
        <p:txBody>
          <a:bodyPr/>
          <a:lstStyle/>
          <a:p>
            <a:r>
              <a:rPr kumimoji="1" lang="ja-JP" altLang="en-US" dirty="0"/>
              <a:t>使用例</a:t>
            </a:r>
            <a:r>
              <a:rPr kumimoji="1"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465DED11-4E85-04BE-D40B-CB4B43BECBA5}"/>
              </a:ext>
            </a:extLst>
          </p:cNvPr>
          <p:cNvSpPr>
            <a:spLocks noGrp="1"/>
          </p:cNvSpPr>
          <p:nvPr>
            <p:ph idx="1"/>
          </p:nvPr>
        </p:nvSpPr>
        <p:spPr>
          <a:xfrm>
            <a:off x="1261872" y="1325562"/>
            <a:ext cx="8595360" cy="4816446"/>
          </a:xfrm>
          <a:solidFill>
            <a:schemeClr val="tx1"/>
          </a:solidFill>
        </p:spPr>
        <p:txBody>
          <a:bodyPr>
            <a:normAutofit fontScale="92500" lnSpcReduction="10000"/>
          </a:bodyPr>
          <a:lstStyle/>
          <a:p>
            <a:pPr marL="0" indent="0">
              <a:buNone/>
            </a:pP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別々のインタプリタを定義</a:t>
            </a:r>
            <a:endParaRPr lang="ja-JP" altLang="en-US" sz="2400" b="0" dirty="0">
              <a:solidFill>
                <a:srgbClr val="CCCCCC"/>
              </a:solidFill>
              <a:effectLst/>
              <a:latin typeface="Consolas" panose="020B0609020204030204" pitchFamily="49" charset="0"/>
            </a:endParaRPr>
          </a:p>
          <a:p>
            <a:pPr marL="0" indent="0">
              <a:buNone/>
            </a:pPr>
            <a:r>
              <a:rPr lang="en-US" altLang="ja-JP" sz="2400" b="0" dirty="0" err="1">
                <a:solidFill>
                  <a:srgbClr val="9CDCFE"/>
                </a:solidFill>
                <a:effectLst/>
                <a:latin typeface="Consolas" panose="020B0609020204030204" pitchFamily="49" charset="0"/>
              </a:rPr>
              <a:t>charaA</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character</a:t>
            </a:r>
            <a:r>
              <a:rPr lang="en-US" altLang="ja-JP" sz="2400" b="0" dirty="0">
                <a:solidFill>
                  <a:srgbClr val="CCCCCC"/>
                </a:solidFill>
                <a:effectLst/>
                <a:latin typeface="Consolas" panose="020B0609020204030204" pitchFamily="49" charset="0"/>
              </a:rPr>
              <a:t>()</a:t>
            </a:r>
          </a:p>
          <a:p>
            <a:pPr marL="0" indent="0">
              <a:buNone/>
            </a:pPr>
            <a:r>
              <a:rPr lang="en-US" altLang="ja-JP" sz="2400" b="0" dirty="0" err="1">
                <a:solidFill>
                  <a:srgbClr val="9CDCFE"/>
                </a:solidFill>
                <a:effectLst/>
                <a:latin typeface="Consolas" panose="020B0609020204030204" pitchFamily="49" charset="0"/>
              </a:rPr>
              <a:t>charaB</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character</a:t>
            </a:r>
            <a:r>
              <a:rPr lang="en-US" altLang="ja-JP" sz="2400" b="0" dirty="0">
                <a:solidFill>
                  <a:srgbClr val="CCCCCC"/>
                </a:solidFill>
                <a:effectLst/>
                <a:latin typeface="Consolas" panose="020B0609020204030204" pitchFamily="49" charset="0"/>
              </a:rPr>
              <a:t>()</a:t>
            </a:r>
          </a:p>
          <a:p>
            <a:pPr marL="0" indent="0">
              <a:buNone/>
            </a:pPr>
            <a:endParaRPr lang="en-US" altLang="ja-JP" sz="2400" dirty="0">
              <a:solidFill>
                <a:srgbClr val="CCCCCC"/>
              </a:solidFill>
              <a:latin typeface="Consolas" panose="020B0609020204030204" pitchFamily="49" charset="0"/>
            </a:endParaRPr>
          </a:p>
          <a:p>
            <a:pPr marL="0" indent="0">
              <a:buNone/>
            </a:pPr>
            <a:r>
              <a:rPr lang="en-US" altLang="ja-JP" sz="2400" b="0" dirty="0" err="1">
                <a:solidFill>
                  <a:srgbClr val="9CDCFE"/>
                </a:solidFill>
                <a:effectLst/>
                <a:latin typeface="Consolas" panose="020B0609020204030204" pitchFamily="49" charset="0"/>
              </a:rPr>
              <a:t>charaA</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character</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"Aoi"</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19</a:t>
            </a:r>
            <a:r>
              <a:rPr lang="en-US" altLang="ja-JP" sz="2400" b="0" dirty="0">
                <a:solidFill>
                  <a:srgbClr val="CCCCCC"/>
                </a:solidFill>
                <a:effectLst/>
                <a:latin typeface="Consolas" panose="020B0609020204030204" pitchFamily="49" charset="0"/>
              </a:rPr>
              <a:t>)</a:t>
            </a:r>
          </a:p>
          <a:p>
            <a:pPr marL="0" indent="0">
              <a:buNone/>
            </a:pPr>
            <a:r>
              <a:rPr lang="en-US" altLang="ja-JP" sz="2400" b="0" dirty="0" err="1">
                <a:solidFill>
                  <a:srgbClr val="9CDCFE"/>
                </a:solidFill>
                <a:effectLst/>
                <a:latin typeface="Consolas" panose="020B0609020204030204" pitchFamily="49" charset="0"/>
              </a:rPr>
              <a:t>charaB</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character</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"Nozomi"</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35</a:t>
            </a:r>
            <a:r>
              <a:rPr lang="en-US" altLang="ja-JP" sz="2400" b="0" dirty="0">
                <a:solidFill>
                  <a:srgbClr val="CCCCCC"/>
                </a:solidFill>
                <a:effectLst/>
                <a:latin typeface="Consolas" panose="020B0609020204030204" pitchFamily="49" charset="0"/>
              </a:rPr>
              <a:t>)</a:t>
            </a:r>
          </a:p>
          <a:p>
            <a:pPr marL="0" indent="0">
              <a:buNone/>
            </a:pP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それぞれのインタプリタ変数は違う値を保持している</a:t>
            </a:r>
            <a:endParaRPr lang="ja-JP" altLang="en-US" sz="2400" b="0" dirty="0">
              <a:solidFill>
                <a:srgbClr val="CCCCCC"/>
              </a:solidFill>
              <a:effectLst/>
              <a:latin typeface="Consolas" panose="020B0609020204030204" pitchFamily="49" charset="0"/>
            </a:endParaRPr>
          </a:p>
          <a:p>
            <a:pPr marL="0" indent="0">
              <a:buNone/>
            </a:pPr>
            <a:r>
              <a:rPr lang="en-US" altLang="ja-JP" sz="2400" b="0" dirty="0" err="1">
                <a:solidFill>
                  <a:srgbClr val="9CDCFE"/>
                </a:solidFill>
                <a:effectLst/>
                <a:latin typeface="Consolas" panose="020B0609020204030204" pitchFamily="49" charset="0"/>
              </a:rPr>
              <a:t>charaA</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introduce</a:t>
            </a:r>
            <a:r>
              <a:rPr lang="en-US" altLang="ja-JP" sz="2400" b="0" dirty="0">
                <a:solidFill>
                  <a:srgbClr val="CCCCCC"/>
                </a:solidFill>
                <a:effectLst/>
                <a:latin typeface="Consolas" panose="020B0609020204030204" pitchFamily="49" charset="0"/>
              </a:rPr>
              <a:t>()</a:t>
            </a:r>
          </a:p>
          <a:p>
            <a:pPr marL="0" indent="0">
              <a:buNone/>
            </a:pPr>
            <a:r>
              <a:rPr lang="en-US" altLang="ja-JP" sz="2400" b="0" dirty="0" err="1">
                <a:solidFill>
                  <a:srgbClr val="9CDCFE"/>
                </a:solidFill>
                <a:effectLst/>
                <a:latin typeface="Consolas" panose="020B0609020204030204" pitchFamily="49" charset="0"/>
              </a:rPr>
              <a:t>charaB</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introduce</a:t>
            </a:r>
            <a:r>
              <a:rPr lang="en-US" altLang="ja-JP" sz="2400" b="0" dirty="0">
                <a:solidFill>
                  <a:srgbClr val="CCCCCC"/>
                </a:solidFill>
                <a:effectLst/>
                <a:latin typeface="Consolas" panose="020B0609020204030204" pitchFamily="49" charset="0"/>
              </a:rPr>
              <a:t>()</a:t>
            </a:r>
          </a:p>
          <a:p>
            <a:pPr marL="0" indent="0">
              <a:buNone/>
            </a:pPr>
            <a:endParaRPr kumimoji="1" lang="ja-JP" altLang="en-US" sz="2400" dirty="0"/>
          </a:p>
        </p:txBody>
      </p:sp>
    </p:spTree>
    <p:extLst>
      <p:ext uri="{BB962C8B-B14F-4D97-AF65-F5344CB8AC3E}">
        <p14:creationId xmlns:p14="http://schemas.microsoft.com/office/powerpoint/2010/main" val="1370960029"/>
      </p:ext>
    </p:extLst>
  </p:cSld>
  <p:clrMapOvr>
    <a:masterClrMapping/>
  </p:clrMapOvr>
</p:sld>
</file>

<file path=ppt/theme/theme1.xml><?xml version="1.0" encoding="utf-8"?>
<a:theme xmlns:a="http://schemas.openxmlformats.org/drawingml/2006/main" name="ビュー">
  <a:themeElements>
    <a:clrScheme name="ビュー">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ビュー">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ビュー">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ビュー</Template>
  <TotalTime>1675</TotalTime>
  <Words>812</Words>
  <Application>Microsoft Office PowerPoint</Application>
  <PresentationFormat>ワイド画面</PresentationFormat>
  <Paragraphs>119</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Arial</vt:lpstr>
      <vt:lpstr>Century Schoolbook</vt:lpstr>
      <vt:lpstr>Consolas</vt:lpstr>
      <vt:lpstr>Wingdings 2</vt:lpstr>
      <vt:lpstr>ビュー</vt:lpstr>
      <vt:lpstr>class</vt:lpstr>
      <vt:lpstr>目次</vt:lpstr>
      <vt:lpstr>class</vt:lpstr>
      <vt:lpstr>class</vt:lpstr>
      <vt:lpstr>class定義</vt:lpstr>
      <vt:lpstr>class定義</vt:lpstr>
      <vt:lpstr>使用例</vt:lpstr>
      <vt:lpstr>使用例(1/2)</vt:lpstr>
      <vt:lpstr>使用例(2/2)</vt:lpstr>
      <vt:lpstr>コンストラクタ</vt:lpstr>
      <vt:lpstr>コンストラクタ</vt:lpstr>
      <vt:lpstr>使用例</vt:lpstr>
      <vt:lpstr>継承(インヘリタンス)</vt:lpstr>
      <vt:lpstr>継承(インヘリタンス)</vt:lpstr>
      <vt:lpstr>使用例(1/3)</vt:lpstr>
      <vt:lpstr>使用例(2/3)</vt:lpstr>
      <vt:lpstr>使用例(3/3)</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dc:title>
  <dc:creator>橋本 葵</dc:creator>
  <cp:lastModifiedBy>橋本 葵</cp:lastModifiedBy>
  <cp:revision>11</cp:revision>
  <dcterms:created xsi:type="dcterms:W3CDTF">2023-06-27T04:44:06Z</dcterms:created>
  <dcterms:modified xsi:type="dcterms:W3CDTF">2023-06-28T10:15:22Z</dcterms:modified>
</cp:coreProperties>
</file>