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56" d="100"/>
          <a:sy n="56" d="100"/>
        </p:scale>
        <p:origin x="78"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23EF72C-C44E-4B89-A9D4-48B74869CECD}" type="datetimeFigureOut">
              <a:rPr kumimoji="1" lang="ja-JP" altLang="en-US" smtClean="0"/>
              <a:t>2023/6/29</a:t>
            </a:fld>
            <a:endParaRPr kumimoji="1" lang="ja-JP" alt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4FC66B7-E411-418F-8BC4-50364762B722}" type="slidenum">
              <a:rPr kumimoji="1" lang="ja-JP" altLang="en-US" smtClean="0"/>
              <a:t>‹#›</a:t>
            </a:fld>
            <a:endParaRPr kumimoji="1" lang="ja-JP"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709074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23EF72C-C44E-4B89-A9D4-48B74869CECD}" type="datetimeFigureOut">
              <a:rPr kumimoji="1" lang="ja-JP" altLang="en-US" smtClean="0"/>
              <a:t>2023/6/29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4FC66B7-E411-418F-8BC4-50364762B722}" type="slidenum">
              <a:rPr kumimoji="1" lang="ja-JP" altLang="en-US" smtClean="0"/>
              <a:t>‹#›</a:t>
            </a:fld>
            <a:endParaRPr kumimoji="1" lang="ja-JP" altLang="en-US"/>
          </a:p>
        </p:txBody>
      </p:sp>
    </p:spTree>
    <p:extLst>
      <p:ext uri="{BB962C8B-B14F-4D97-AF65-F5344CB8AC3E}">
        <p14:creationId xmlns:p14="http://schemas.microsoft.com/office/powerpoint/2010/main" val="2605602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23EF72C-C44E-4B89-A9D4-48B74869CECD}" type="datetimeFigureOut">
              <a:rPr kumimoji="1" lang="ja-JP" altLang="en-US" smtClean="0"/>
              <a:t>2023/6/29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4FC66B7-E411-418F-8BC4-50364762B722}" type="slidenum">
              <a:rPr kumimoji="1" lang="ja-JP" altLang="en-US" smtClean="0"/>
              <a:t>‹#›</a:t>
            </a:fld>
            <a:endParaRPr kumimoji="1" lang="ja-JP" altLang="en-US"/>
          </a:p>
        </p:txBody>
      </p:sp>
    </p:spTree>
    <p:extLst>
      <p:ext uri="{BB962C8B-B14F-4D97-AF65-F5344CB8AC3E}">
        <p14:creationId xmlns:p14="http://schemas.microsoft.com/office/powerpoint/2010/main" val="683210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23EF72C-C44E-4B89-A9D4-48B74869CECD}" type="datetimeFigureOut">
              <a:rPr kumimoji="1" lang="ja-JP" altLang="en-US" smtClean="0"/>
              <a:t>2023/6/29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4FC66B7-E411-418F-8BC4-50364762B722}" type="slidenum">
              <a:rPr kumimoji="1" lang="ja-JP" altLang="en-US" smtClean="0"/>
              <a:t>‹#›</a:t>
            </a:fld>
            <a:endParaRPr kumimoji="1" lang="ja-JP" altLang="en-US"/>
          </a:p>
        </p:txBody>
      </p:sp>
    </p:spTree>
    <p:extLst>
      <p:ext uri="{BB962C8B-B14F-4D97-AF65-F5344CB8AC3E}">
        <p14:creationId xmlns:p14="http://schemas.microsoft.com/office/powerpoint/2010/main" val="1501940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23EF72C-C44E-4B89-A9D4-48B74869CECD}" type="datetimeFigureOut">
              <a:rPr kumimoji="1" lang="ja-JP" altLang="en-US" smtClean="0"/>
              <a:t>2023/6/29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4FC66B7-E411-418F-8BC4-50364762B722}" type="slidenum">
              <a:rPr kumimoji="1" lang="ja-JP" altLang="en-US" smtClean="0"/>
              <a:t>‹#›</a:t>
            </a:fld>
            <a:endParaRPr kumimoji="1" lang="ja-JP"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4947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23EF72C-C44E-4B89-A9D4-48B74869CECD}" type="datetimeFigureOut">
              <a:rPr kumimoji="1" lang="ja-JP" altLang="en-US" smtClean="0"/>
              <a:t>2023/6/29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4FC66B7-E411-418F-8BC4-50364762B722}" type="slidenum">
              <a:rPr kumimoji="1" lang="ja-JP" altLang="en-US" smtClean="0"/>
              <a:t>‹#›</a:t>
            </a:fld>
            <a:endParaRPr kumimoji="1" lang="ja-JP" altLang="en-US"/>
          </a:p>
        </p:txBody>
      </p:sp>
    </p:spTree>
    <p:extLst>
      <p:ext uri="{BB962C8B-B14F-4D97-AF65-F5344CB8AC3E}">
        <p14:creationId xmlns:p14="http://schemas.microsoft.com/office/powerpoint/2010/main" val="165082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ja-JP" altLang="en-US"/>
              <a:t>マスター テキストの書式設定</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23EF72C-C44E-4B89-A9D4-48B74869CECD}" type="datetimeFigureOut">
              <a:rPr kumimoji="1" lang="ja-JP" altLang="en-US" smtClean="0"/>
              <a:t>2023/6/29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4FC66B7-E411-418F-8BC4-50364762B722}" type="slidenum">
              <a:rPr kumimoji="1" lang="ja-JP" altLang="en-US" smtClean="0"/>
              <a:t>‹#›</a:t>
            </a:fld>
            <a:endParaRPr kumimoji="1" lang="ja-JP" altLang="en-US"/>
          </a:p>
        </p:txBody>
      </p:sp>
    </p:spTree>
    <p:extLst>
      <p:ext uri="{BB962C8B-B14F-4D97-AF65-F5344CB8AC3E}">
        <p14:creationId xmlns:p14="http://schemas.microsoft.com/office/powerpoint/2010/main" val="343070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23EF72C-C44E-4B89-A9D4-48B74869CECD}" type="datetimeFigureOut">
              <a:rPr kumimoji="1" lang="ja-JP" altLang="en-US" smtClean="0"/>
              <a:t>2023/6/29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4FC66B7-E411-418F-8BC4-50364762B722}" type="slidenum">
              <a:rPr kumimoji="1" lang="ja-JP" altLang="en-US" smtClean="0"/>
              <a:t>‹#›</a:t>
            </a:fld>
            <a:endParaRPr kumimoji="1" lang="ja-JP" altLang="en-US"/>
          </a:p>
        </p:txBody>
      </p:sp>
    </p:spTree>
    <p:extLst>
      <p:ext uri="{BB962C8B-B14F-4D97-AF65-F5344CB8AC3E}">
        <p14:creationId xmlns:p14="http://schemas.microsoft.com/office/powerpoint/2010/main" val="646089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3EF72C-C44E-4B89-A9D4-48B74869CECD}" type="datetimeFigureOut">
              <a:rPr kumimoji="1" lang="ja-JP" altLang="en-US" smtClean="0"/>
              <a:t>2023/6/29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4FC66B7-E411-418F-8BC4-50364762B722}" type="slidenum">
              <a:rPr kumimoji="1" lang="ja-JP" altLang="en-US" smtClean="0"/>
              <a:t>‹#›</a:t>
            </a:fld>
            <a:endParaRPr kumimoji="1" lang="ja-JP" altLang="en-US"/>
          </a:p>
        </p:txBody>
      </p:sp>
    </p:spTree>
    <p:extLst>
      <p:ext uri="{BB962C8B-B14F-4D97-AF65-F5344CB8AC3E}">
        <p14:creationId xmlns:p14="http://schemas.microsoft.com/office/powerpoint/2010/main" val="335170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ja-JP" altLang="en-US"/>
              <a:t>マスター タイトルの書式設定</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3EF72C-C44E-4B89-A9D4-48B74869CECD}" type="datetimeFigureOut">
              <a:rPr kumimoji="1" lang="ja-JP" altLang="en-US" smtClean="0"/>
              <a:t>2023/6/29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4FC66B7-E411-418F-8BC4-50364762B722}" type="slidenum">
              <a:rPr kumimoji="1" lang="ja-JP" altLang="en-US" smtClean="0"/>
              <a:t>‹#›</a:t>
            </a:fld>
            <a:endParaRPr kumimoji="1" lang="ja-JP" altLang="en-US"/>
          </a:p>
        </p:txBody>
      </p:sp>
    </p:spTree>
    <p:extLst>
      <p:ext uri="{BB962C8B-B14F-4D97-AF65-F5344CB8AC3E}">
        <p14:creationId xmlns:p14="http://schemas.microsoft.com/office/powerpoint/2010/main" val="3532371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3EF72C-C44E-4B89-A9D4-48B74869CECD}" type="datetimeFigureOut">
              <a:rPr kumimoji="1" lang="ja-JP" altLang="en-US" smtClean="0"/>
              <a:t>2023/6/29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4FC66B7-E411-418F-8BC4-50364762B722}" type="slidenum">
              <a:rPr kumimoji="1" lang="ja-JP" altLang="en-US" smtClean="0"/>
              <a:t>‹#›</a:t>
            </a:fld>
            <a:endParaRPr kumimoji="1" lang="ja-JP" altLang="en-US"/>
          </a:p>
        </p:txBody>
      </p:sp>
    </p:spTree>
    <p:extLst>
      <p:ext uri="{BB962C8B-B14F-4D97-AF65-F5344CB8AC3E}">
        <p14:creationId xmlns:p14="http://schemas.microsoft.com/office/powerpoint/2010/main" val="4228035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23EF72C-C44E-4B89-A9D4-48B74869CECD}" type="datetimeFigureOut">
              <a:rPr kumimoji="1" lang="ja-JP" altLang="en-US" smtClean="0"/>
              <a:t>2023/6/29</a:t>
            </a:fld>
            <a:endParaRPr kumimoji="1" lang="ja-JP" alt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kumimoji="1" lang="ja-JP" alt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4FC66B7-E411-418F-8BC4-50364762B722}" type="slidenum">
              <a:rPr kumimoji="1" lang="ja-JP" altLang="en-US" smtClean="0"/>
              <a:t>‹#›</a:t>
            </a:fld>
            <a:endParaRPr kumimoji="1" lang="ja-JP" altLang="en-US"/>
          </a:p>
        </p:txBody>
      </p:sp>
    </p:spTree>
    <p:extLst>
      <p:ext uri="{BB962C8B-B14F-4D97-AF65-F5344CB8AC3E}">
        <p14:creationId xmlns:p14="http://schemas.microsoft.com/office/powerpoint/2010/main" val="3652404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kumimoji="1"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668AAA-701F-EFD3-3B28-25124FADAC01}"/>
              </a:ext>
            </a:extLst>
          </p:cNvPr>
          <p:cNvSpPr>
            <a:spLocks noGrp="1"/>
          </p:cNvSpPr>
          <p:nvPr>
            <p:ph type="ctrTitle"/>
          </p:nvPr>
        </p:nvSpPr>
        <p:spPr/>
        <p:txBody>
          <a:bodyPr/>
          <a:lstStyle/>
          <a:p>
            <a:r>
              <a:rPr kumimoji="1" lang="en-US" altLang="ja-JP" dirty="0"/>
              <a:t>Import</a:t>
            </a:r>
            <a:endParaRPr kumimoji="1" lang="ja-JP" altLang="en-US" dirty="0"/>
          </a:p>
        </p:txBody>
      </p:sp>
      <p:sp>
        <p:nvSpPr>
          <p:cNvPr id="3" name="字幕 2">
            <a:extLst>
              <a:ext uri="{FF2B5EF4-FFF2-40B4-BE49-F238E27FC236}">
                <a16:creationId xmlns:a16="http://schemas.microsoft.com/office/drawing/2014/main" id="{5533291E-D7F3-E99F-2799-513FFB199203}"/>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08390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02F6D5-7713-19F5-B4E2-B43AB4200C41}"/>
              </a:ext>
            </a:extLst>
          </p:cNvPr>
          <p:cNvSpPr>
            <a:spLocks noGrp="1"/>
          </p:cNvSpPr>
          <p:nvPr>
            <p:ph type="title"/>
          </p:nvPr>
        </p:nvSpPr>
        <p:spPr/>
        <p:txBody>
          <a:bodyPr/>
          <a:lstStyle/>
          <a:p>
            <a:r>
              <a:rPr lang="ja-JP" altLang="en-US" dirty="0"/>
              <a:t>演習</a:t>
            </a:r>
            <a:endParaRPr kumimoji="1" lang="ja-JP" altLang="en-US" dirty="0"/>
          </a:p>
        </p:txBody>
      </p:sp>
      <p:sp>
        <p:nvSpPr>
          <p:cNvPr id="3" name="コンテンツ プレースホルダー 2">
            <a:extLst>
              <a:ext uri="{FF2B5EF4-FFF2-40B4-BE49-F238E27FC236}">
                <a16:creationId xmlns:a16="http://schemas.microsoft.com/office/drawing/2014/main" id="{13B9B047-E755-7010-C6FE-49C35876974E}"/>
              </a:ext>
            </a:extLst>
          </p:cNvPr>
          <p:cNvSpPr>
            <a:spLocks noGrp="1"/>
          </p:cNvSpPr>
          <p:nvPr>
            <p:ph idx="1"/>
          </p:nvPr>
        </p:nvSpPr>
        <p:spPr/>
        <p:txBody>
          <a:bodyPr/>
          <a:lstStyle/>
          <a:p>
            <a:pPr marL="0" indent="0">
              <a:buNone/>
            </a:pPr>
            <a:r>
              <a:rPr lang="ja-JP" altLang="en-US" dirty="0"/>
              <a:t>・四則演算をそれぞれ関数化して呼び出してみよう</a:t>
            </a:r>
            <a:endParaRPr lang="en-US" altLang="ja-JP" dirty="0"/>
          </a:p>
          <a:p>
            <a:pPr marL="0" indent="0">
              <a:buNone/>
            </a:pPr>
            <a:endParaRPr kumimoji="1" lang="en-US" altLang="ja-JP" dirty="0"/>
          </a:p>
          <a:p>
            <a:pPr marL="0" indent="0">
              <a:buNone/>
            </a:pPr>
            <a:r>
              <a:rPr kumimoji="1" lang="ja-JP" altLang="en-US" dirty="0"/>
              <a:t>・作成した四則演算の関数をファイルに分けてみよう</a:t>
            </a:r>
            <a:endParaRPr kumimoji="1" lang="en-US" altLang="ja-JP" dirty="0"/>
          </a:p>
          <a:p>
            <a:pPr marL="0" indent="0">
              <a:buNone/>
            </a:pPr>
            <a:r>
              <a:rPr lang="ja-JP" altLang="en-US" dirty="0"/>
              <a:t>　（四則演算</a:t>
            </a:r>
            <a:r>
              <a:rPr lang="en-US" altLang="ja-JP" dirty="0"/>
              <a:t>module×</a:t>
            </a:r>
            <a:r>
              <a:rPr lang="ja-JP" altLang="en-US" dirty="0"/>
              <a:t>４と実行ファイルにする）</a:t>
            </a:r>
            <a:endParaRPr lang="en-US" altLang="ja-JP" dirty="0"/>
          </a:p>
          <a:p>
            <a:pPr marL="0" indent="0">
              <a:buNone/>
            </a:pPr>
            <a:endParaRPr kumimoji="1" lang="en-US" altLang="ja-JP" dirty="0"/>
          </a:p>
          <a:p>
            <a:pPr marL="0" indent="0">
              <a:buNone/>
            </a:pPr>
            <a:r>
              <a:rPr kumimoji="1" lang="ja-JP" altLang="en-US" dirty="0"/>
              <a:t>・クラスを作成して実行しよう</a:t>
            </a:r>
            <a:endParaRPr kumimoji="1" lang="en-US" altLang="ja-JP" dirty="0"/>
          </a:p>
          <a:p>
            <a:pPr marL="0" indent="0">
              <a:buNone/>
            </a:pPr>
            <a:r>
              <a:rPr lang="ja-JP" altLang="en-US" dirty="0"/>
              <a:t>　</a:t>
            </a:r>
            <a:r>
              <a:rPr lang="en-US" altLang="ja-JP" dirty="0"/>
              <a:t>※</a:t>
            </a:r>
            <a:r>
              <a:rPr lang="ja-JP" altLang="en-US" dirty="0"/>
              <a:t>思いつかなかったら先ほどの四則演算関数をクラスにしてみよう</a:t>
            </a:r>
            <a:endParaRPr kumimoji="1" lang="ja-JP" altLang="en-US" dirty="0"/>
          </a:p>
        </p:txBody>
      </p:sp>
    </p:spTree>
    <p:extLst>
      <p:ext uri="{BB962C8B-B14F-4D97-AF65-F5344CB8AC3E}">
        <p14:creationId xmlns:p14="http://schemas.microsoft.com/office/powerpoint/2010/main" val="1317152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2FCDA7-C67E-58BC-B22B-E3E9B91091BB}"/>
              </a:ext>
            </a:extLst>
          </p:cNvPr>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a:extLst>
              <a:ext uri="{FF2B5EF4-FFF2-40B4-BE49-F238E27FC236}">
                <a16:creationId xmlns:a16="http://schemas.microsoft.com/office/drawing/2014/main" id="{20B123AF-591F-B847-7016-7B323091B243}"/>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079405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B6B98-02AA-65F1-4371-5166C467CF7A}"/>
              </a:ext>
            </a:extLst>
          </p:cNvPr>
          <p:cNvSpPr>
            <a:spLocks noGrp="1"/>
          </p:cNvSpPr>
          <p:nvPr>
            <p:ph type="title"/>
          </p:nvPr>
        </p:nvSpPr>
        <p:spPr/>
        <p:txBody>
          <a:bodyPr/>
          <a:lstStyle/>
          <a:p>
            <a:r>
              <a:rPr kumimoji="1" lang="ja-JP" altLang="en-US" dirty="0"/>
              <a:t>クラスや関数</a:t>
            </a:r>
          </a:p>
        </p:txBody>
      </p:sp>
      <p:sp>
        <p:nvSpPr>
          <p:cNvPr id="3" name="コンテンツ プレースホルダー 2">
            <a:extLst>
              <a:ext uri="{FF2B5EF4-FFF2-40B4-BE49-F238E27FC236}">
                <a16:creationId xmlns:a16="http://schemas.microsoft.com/office/drawing/2014/main" id="{E251F1AA-0F7F-0128-C70A-38E47E62B992}"/>
              </a:ext>
            </a:extLst>
          </p:cNvPr>
          <p:cNvSpPr>
            <a:spLocks noGrp="1"/>
          </p:cNvSpPr>
          <p:nvPr>
            <p:ph idx="1"/>
          </p:nvPr>
        </p:nvSpPr>
        <p:spPr/>
        <p:txBody>
          <a:bodyPr>
            <a:normAutofit/>
          </a:bodyPr>
          <a:lstStyle/>
          <a:p>
            <a:pPr marL="0" indent="0">
              <a:buNone/>
            </a:pPr>
            <a:r>
              <a:rPr kumimoji="1" lang="ja-JP" altLang="en-US" sz="2800" dirty="0"/>
              <a:t>処理を機能ごとに分けて記述することで再利用や保守が容易になる。</a:t>
            </a:r>
            <a:endParaRPr kumimoji="1" lang="en-US" altLang="ja-JP" sz="2800" dirty="0"/>
          </a:p>
          <a:p>
            <a:pPr marL="0" indent="0">
              <a:buNone/>
            </a:pPr>
            <a:r>
              <a:rPr lang="ja-JP" altLang="en-US" sz="2800" dirty="0"/>
              <a:t>処理がまとまっているので可読性が上がる。</a:t>
            </a:r>
            <a:endParaRPr lang="en-US" altLang="ja-JP" sz="2800" dirty="0"/>
          </a:p>
          <a:p>
            <a:pPr marL="0" indent="0">
              <a:buNone/>
            </a:pPr>
            <a:r>
              <a:rPr lang="ja-JP" altLang="en-US" sz="2800" dirty="0"/>
              <a:t>↓</a:t>
            </a:r>
            <a:endParaRPr lang="en-US" altLang="ja-JP" sz="2800" dirty="0"/>
          </a:p>
          <a:p>
            <a:pPr marL="0" indent="0">
              <a:buNone/>
            </a:pPr>
            <a:r>
              <a:rPr lang="ja-JP" altLang="en-US" sz="2800" dirty="0"/>
              <a:t>規模が大きいプログラムは行数が多い←読みにくい</a:t>
            </a:r>
            <a:endParaRPr lang="en-US" altLang="ja-JP" sz="2800" dirty="0"/>
          </a:p>
          <a:p>
            <a:pPr marL="0" indent="0">
              <a:buNone/>
            </a:pPr>
            <a:r>
              <a:rPr lang="ja-JP" altLang="en-US" sz="2800" dirty="0"/>
              <a:t>みんなで同じファイルを編集できない。</a:t>
            </a:r>
            <a:endParaRPr lang="en-US" altLang="ja-JP" sz="2800" dirty="0"/>
          </a:p>
          <a:p>
            <a:pPr marL="0" indent="0">
              <a:buNone/>
            </a:pPr>
            <a:r>
              <a:rPr lang="ja-JP" altLang="en-US" sz="2800" dirty="0"/>
              <a:t>機能ごとにファイルを分けてもいいのでは？</a:t>
            </a:r>
            <a:endParaRPr lang="en-US" altLang="ja-JP" sz="2800" dirty="0"/>
          </a:p>
          <a:p>
            <a:pPr marL="0" indent="0">
              <a:buNone/>
            </a:pPr>
            <a:endParaRPr lang="en-US" altLang="ja-JP" sz="2800" dirty="0"/>
          </a:p>
        </p:txBody>
      </p:sp>
    </p:spTree>
    <p:extLst>
      <p:ext uri="{BB962C8B-B14F-4D97-AF65-F5344CB8AC3E}">
        <p14:creationId xmlns:p14="http://schemas.microsoft.com/office/powerpoint/2010/main" val="3135345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A989CC-57A3-80CE-488D-0129F186EE02}"/>
              </a:ext>
            </a:extLst>
          </p:cNvPr>
          <p:cNvSpPr>
            <a:spLocks noGrp="1"/>
          </p:cNvSpPr>
          <p:nvPr>
            <p:ph type="title"/>
          </p:nvPr>
        </p:nvSpPr>
        <p:spPr/>
        <p:txBody>
          <a:bodyPr/>
          <a:lstStyle/>
          <a:p>
            <a:r>
              <a:rPr kumimoji="1" lang="ja-JP" altLang="en-US" dirty="0"/>
              <a:t>ファイルを分けて実行</a:t>
            </a:r>
          </a:p>
        </p:txBody>
      </p:sp>
      <p:sp>
        <p:nvSpPr>
          <p:cNvPr id="3" name="コンテンツ プレースホルダー 2">
            <a:extLst>
              <a:ext uri="{FF2B5EF4-FFF2-40B4-BE49-F238E27FC236}">
                <a16:creationId xmlns:a16="http://schemas.microsoft.com/office/drawing/2014/main" id="{9EC0AFE6-9F16-B2CC-ACF7-8F095D08E73D}"/>
              </a:ext>
            </a:extLst>
          </p:cNvPr>
          <p:cNvSpPr>
            <a:spLocks noGrp="1"/>
          </p:cNvSpPr>
          <p:nvPr>
            <p:ph idx="1"/>
          </p:nvPr>
        </p:nvSpPr>
        <p:spPr/>
        <p:txBody>
          <a:bodyPr/>
          <a:lstStyle/>
          <a:p>
            <a:pPr marL="0" indent="0">
              <a:buNone/>
            </a:pPr>
            <a:r>
              <a:rPr kumimoji="1" lang="ja-JP" altLang="en-US" dirty="0"/>
              <a:t>一つのファイルに書かれているプログラムを「モジュール</a:t>
            </a:r>
            <a:r>
              <a:rPr kumimoji="1" lang="en-US" altLang="ja-JP" dirty="0"/>
              <a:t>(</a:t>
            </a:r>
            <a:r>
              <a:rPr kumimoji="1" lang="ja-JP" altLang="en-US" dirty="0"/>
              <a:t>部品</a:t>
            </a:r>
            <a:r>
              <a:rPr kumimoji="1" lang="en-US" altLang="ja-JP" dirty="0"/>
              <a:t>)</a:t>
            </a:r>
            <a:r>
              <a:rPr kumimoji="1" lang="ja-JP" altLang="en-US" dirty="0"/>
              <a:t>」</a:t>
            </a:r>
            <a:endParaRPr kumimoji="1" lang="en-US" altLang="ja-JP" dirty="0"/>
          </a:p>
          <a:p>
            <a:pPr marL="0" indent="0">
              <a:buNone/>
            </a:pPr>
            <a:r>
              <a:rPr kumimoji="1" lang="ja-JP" altLang="en-US" dirty="0"/>
              <a:t>このモジュールを「</a:t>
            </a:r>
            <a:r>
              <a:rPr kumimoji="1" lang="en-US" altLang="ja-JP" dirty="0"/>
              <a:t>import(</a:t>
            </a:r>
            <a:r>
              <a:rPr kumimoji="1" lang="ja-JP" altLang="en-US" dirty="0"/>
              <a:t>読込</a:t>
            </a:r>
            <a:r>
              <a:rPr kumimoji="1" lang="en-US" altLang="ja-JP" dirty="0"/>
              <a:t>)</a:t>
            </a:r>
            <a:r>
              <a:rPr kumimoji="1" lang="ja-JP" altLang="en-US" dirty="0"/>
              <a:t>」</a:t>
            </a:r>
            <a:r>
              <a:rPr lang="ja-JP" altLang="en-US" dirty="0"/>
              <a:t>して実行する</a:t>
            </a:r>
            <a:endParaRPr lang="en-US" altLang="ja-JP" dirty="0"/>
          </a:p>
          <a:p>
            <a:pPr marL="0" indent="0">
              <a:buNone/>
            </a:pPr>
            <a:r>
              <a:rPr kumimoji="1" lang="ja-JP" altLang="en-US" dirty="0"/>
              <a:t>その</a:t>
            </a:r>
            <a:r>
              <a:rPr lang="ja-JP" altLang="en-US" dirty="0"/>
              <a:t>為に処理を関数やクラスにしておく</a:t>
            </a:r>
            <a:endParaRPr lang="en-US" altLang="ja-JP" dirty="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2971086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E8F867-2A71-67A5-B72B-CCCE1EECA7EC}"/>
              </a:ext>
            </a:extLst>
          </p:cNvPr>
          <p:cNvSpPr>
            <a:spLocks noGrp="1"/>
          </p:cNvSpPr>
          <p:nvPr>
            <p:ph type="title"/>
          </p:nvPr>
        </p:nvSpPr>
        <p:spPr/>
        <p:txBody>
          <a:bodyPr/>
          <a:lstStyle/>
          <a:p>
            <a:r>
              <a:rPr kumimoji="1" lang="en-US" altLang="ja-JP" dirty="0"/>
              <a:t>import</a:t>
            </a:r>
            <a:endParaRPr kumimoji="1" lang="ja-JP" altLang="en-US" dirty="0"/>
          </a:p>
        </p:txBody>
      </p:sp>
      <p:sp>
        <p:nvSpPr>
          <p:cNvPr id="3" name="コンテンツ プレースホルダー 2">
            <a:extLst>
              <a:ext uri="{FF2B5EF4-FFF2-40B4-BE49-F238E27FC236}">
                <a16:creationId xmlns:a16="http://schemas.microsoft.com/office/drawing/2014/main" id="{4B41345E-609B-DE6F-8344-BBB0B9AAFC22}"/>
              </a:ext>
            </a:extLst>
          </p:cNvPr>
          <p:cNvSpPr>
            <a:spLocks noGrp="1"/>
          </p:cNvSpPr>
          <p:nvPr>
            <p:ph idx="1"/>
          </p:nvPr>
        </p:nvSpPr>
        <p:spPr/>
        <p:txBody>
          <a:bodyPr/>
          <a:lstStyle/>
          <a:p>
            <a:pPr marL="0" indent="0">
              <a:buNone/>
            </a:pPr>
            <a:r>
              <a:rPr lang="ja-JP" altLang="en-US" dirty="0"/>
              <a:t>基本構文</a:t>
            </a:r>
            <a:r>
              <a:rPr lang="en-US" altLang="ja-JP" dirty="0"/>
              <a:t>:</a:t>
            </a:r>
          </a:p>
          <a:p>
            <a:pPr marL="0" indent="0">
              <a:buNone/>
            </a:pPr>
            <a:r>
              <a:rPr lang="en-US" altLang="ja-JP" dirty="0"/>
              <a:t>import </a:t>
            </a:r>
            <a:r>
              <a:rPr lang="ja-JP" altLang="en-US" dirty="0"/>
              <a:t>モジュール名</a:t>
            </a:r>
            <a:r>
              <a:rPr lang="en-US" altLang="ja-JP" dirty="0"/>
              <a:t>(</a:t>
            </a:r>
            <a:r>
              <a:rPr lang="ja-JP" altLang="en-US" dirty="0"/>
              <a:t>ファイル名</a:t>
            </a:r>
            <a:r>
              <a:rPr lang="en-US" altLang="ja-JP" dirty="0"/>
              <a:t>)</a:t>
            </a:r>
            <a:r>
              <a:rPr lang="ja-JP" altLang="en-US" dirty="0"/>
              <a:t> </a:t>
            </a:r>
            <a:r>
              <a:rPr lang="en-US" altLang="ja-JP" dirty="0"/>
              <a:t>#</a:t>
            </a:r>
            <a:r>
              <a:rPr lang="ja-JP" altLang="en-US" dirty="0"/>
              <a:t>拡張子はいらない</a:t>
            </a:r>
            <a:endParaRPr lang="en-US" altLang="ja-JP" dirty="0"/>
          </a:p>
          <a:p>
            <a:pPr marL="0" indent="0">
              <a:buNone/>
            </a:pPr>
            <a:endParaRPr lang="en-US" altLang="ja-JP" dirty="0"/>
          </a:p>
          <a:p>
            <a:pPr marL="0" indent="0">
              <a:buNone/>
            </a:pPr>
            <a:r>
              <a:rPr lang="ja-JP" altLang="en-US" dirty="0"/>
              <a:t>モジュール名</a:t>
            </a:r>
            <a:r>
              <a:rPr lang="en-US" altLang="ja-JP" dirty="0"/>
              <a:t>.</a:t>
            </a:r>
            <a:r>
              <a:rPr lang="ja-JP" altLang="en-US" dirty="0"/>
              <a:t>関数名</a:t>
            </a:r>
            <a:r>
              <a:rPr lang="en-US" altLang="ja-JP" dirty="0"/>
              <a:t>or</a:t>
            </a:r>
            <a:r>
              <a:rPr lang="ja-JP" altLang="en-US" dirty="0"/>
              <a:t>クラス名</a:t>
            </a:r>
            <a:r>
              <a:rPr lang="en-US" altLang="ja-JP" dirty="0"/>
              <a:t>()</a:t>
            </a:r>
          </a:p>
          <a:p>
            <a:pPr marL="0" indent="0">
              <a:buNone/>
            </a:pPr>
            <a:r>
              <a:rPr lang="en-US" altLang="ja-JP" dirty="0"/>
              <a:t>------------------------------------------------------------------------------------------------------------</a:t>
            </a:r>
          </a:p>
          <a:p>
            <a:pPr marL="0" indent="0">
              <a:buNone/>
            </a:pPr>
            <a:r>
              <a:rPr lang="ja-JP" altLang="en-US" dirty="0"/>
              <a:t>・モジュールは同じフォルダに作成する</a:t>
            </a:r>
            <a:endParaRPr lang="en-US" altLang="ja-JP" dirty="0"/>
          </a:p>
          <a:p>
            <a:pPr marL="0" indent="0">
              <a:buNone/>
            </a:pPr>
            <a:r>
              <a:rPr lang="ja-JP" altLang="en-US" dirty="0"/>
              <a:t>・モジュール名には頭文字に数字や記号を使用しない </a:t>
            </a:r>
            <a:endParaRPr lang="en-US" altLang="ja-JP" dirty="0"/>
          </a:p>
          <a:p>
            <a:pPr marL="0" indent="0">
              <a:buNone/>
            </a:pPr>
            <a:r>
              <a:rPr kumimoji="1" lang="ja-JP" altLang="en-US" dirty="0"/>
              <a:t>・モジュール</a:t>
            </a:r>
            <a:r>
              <a:rPr lang="ja-JP" altLang="en-US" dirty="0"/>
              <a:t>は関数やクラス化しておいて呼び出せるようにしておく。</a:t>
            </a:r>
            <a:endParaRPr kumimoji="1" lang="en-US" altLang="ja-JP" dirty="0"/>
          </a:p>
        </p:txBody>
      </p:sp>
    </p:spTree>
    <p:extLst>
      <p:ext uri="{BB962C8B-B14F-4D97-AF65-F5344CB8AC3E}">
        <p14:creationId xmlns:p14="http://schemas.microsoft.com/office/powerpoint/2010/main" val="1386782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04229D-2CEE-3C41-51E1-800C81BF4D21}"/>
              </a:ext>
            </a:extLst>
          </p:cNvPr>
          <p:cNvSpPr>
            <a:spLocks noGrp="1"/>
          </p:cNvSpPr>
          <p:nvPr>
            <p:ph type="title"/>
          </p:nvPr>
        </p:nvSpPr>
        <p:spPr/>
        <p:txBody>
          <a:bodyPr/>
          <a:lstStyle/>
          <a:p>
            <a:r>
              <a:rPr kumimoji="1" lang="en-US" altLang="ja-JP" dirty="0"/>
              <a:t>import</a:t>
            </a:r>
            <a:endParaRPr kumimoji="1" lang="ja-JP" altLang="en-US" dirty="0"/>
          </a:p>
        </p:txBody>
      </p:sp>
      <p:sp>
        <p:nvSpPr>
          <p:cNvPr id="3" name="コンテンツ プレースホルダー 2">
            <a:extLst>
              <a:ext uri="{FF2B5EF4-FFF2-40B4-BE49-F238E27FC236}">
                <a16:creationId xmlns:a16="http://schemas.microsoft.com/office/drawing/2014/main" id="{1F3028A2-5474-9610-6893-ED30D73ADFF8}"/>
              </a:ext>
            </a:extLst>
          </p:cNvPr>
          <p:cNvSpPr>
            <a:spLocks noGrp="1"/>
          </p:cNvSpPr>
          <p:nvPr>
            <p:ph idx="1"/>
          </p:nvPr>
        </p:nvSpPr>
        <p:spPr/>
        <p:txBody>
          <a:bodyPr/>
          <a:lstStyle/>
          <a:p>
            <a:pPr marL="0" indent="0">
              <a:buNone/>
            </a:pPr>
            <a:r>
              <a:rPr lang="ja-JP" altLang="en-US" dirty="0"/>
              <a:t>基本構文</a:t>
            </a:r>
            <a:r>
              <a:rPr lang="en-US" altLang="ja-JP" dirty="0"/>
              <a:t>2:</a:t>
            </a:r>
          </a:p>
          <a:p>
            <a:pPr marL="0" indent="0">
              <a:buNone/>
            </a:pPr>
            <a:r>
              <a:rPr lang="en-US" altLang="ja-JP" dirty="0"/>
              <a:t>from </a:t>
            </a:r>
            <a:r>
              <a:rPr lang="ja-JP" altLang="en-US" dirty="0"/>
              <a:t>モジュール名 </a:t>
            </a:r>
            <a:r>
              <a:rPr lang="en-US" altLang="ja-JP" dirty="0"/>
              <a:t>import </a:t>
            </a:r>
            <a:r>
              <a:rPr lang="ja-JP" altLang="en-US" dirty="0"/>
              <a:t>関数名</a:t>
            </a:r>
            <a:r>
              <a:rPr lang="en-US" altLang="ja-JP" dirty="0"/>
              <a:t>or </a:t>
            </a:r>
            <a:r>
              <a:rPr lang="ja-JP" altLang="en-US" dirty="0"/>
              <a:t>クラス名</a:t>
            </a:r>
            <a:endParaRPr lang="en-US" altLang="ja-JP" dirty="0"/>
          </a:p>
          <a:p>
            <a:pPr marL="0" indent="0">
              <a:buNone/>
            </a:pPr>
            <a:endParaRPr lang="en-US" altLang="ja-JP" dirty="0"/>
          </a:p>
          <a:p>
            <a:pPr marL="0" indent="0">
              <a:buNone/>
            </a:pPr>
            <a:r>
              <a:rPr lang="ja-JP" altLang="en-US" dirty="0"/>
              <a:t>関数名</a:t>
            </a:r>
            <a:r>
              <a:rPr lang="en-US" altLang="ja-JP" dirty="0"/>
              <a:t>or</a:t>
            </a:r>
            <a:r>
              <a:rPr lang="ja-JP" altLang="en-US" dirty="0"/>
              <a:t>クラス名</a:t>
            </a:r>
            <a:r>
              <a:rPr lang="en-US" altLang="ja-JP" dirty="0"/>
              <a:t>()</a:t>
            </a:r>
          </a:p>
          <a:p>
            <a:pPr marL="0" indent="0">
              <a:buNone/>
            </a:pPr>
            <a:r>
              <a:rPr lang="en-US" altLang="ja-JP" dirty="0"/>
              <a:t>------------------------------------------------------------------------------------------------------------</a:t>
            </a:r>
          </a:p>
          <a:p>
            <a:pPr marL="0" indent="0">
              <a:buNone/>
            </a:pPr>
            <a:r>
              <a:rPr kumimoji="1" lang="ja-JP" altLang="en-US" dirty="0"/>
              <a:t>・こちらの方法は関数やクラスを呼び出すときいちいちモジュール名を記述しな　くていいので文がスマートになる。</a:t>
            </a:r>
            <a:endParaRPr kumimoji="1" lang="en-US" altLang="ja-JP" dirty="0"/>
          </a:p>
          <a:p>
            <a:pPr marL="0" indent="0">
              <a:buNone/>
            </a:pPr>
            <a:r>
              <a:rPr kumimoji="1" lang="ja-JP" altLang="en-US" dirty="0"/>
              <a:t>・呼びたい関数やクラスは</a:t>
            </a:r>
            <a:r>
              <a:rPr kumimoji="1" lang="en-US" altLang="ja-JP" dirty="0"/>
              <a:t>import</a:t>
            </a:r>
            <a:r>
              <a:rPr kumimoji="1" lang="ja-JP" altLang="en-US" dirty="0"/>
              <a:t>後にすべての記述する。</a:t>
            </a:r>
          </a:p>
        </p:txBody>
      </p:sp>
    </p:spTree>
    <p:extLst>
      <p:ext uri="{BB962C8B-B14F-4D97-AF65-F5344CB8AC3E}">
        <p14:creationId xmlns:p14="http://schemas.microsoft.com/office/powerpoint/2010/main" val="2782162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8AEAC3-84C9-0FB9-A549-95C4A7BE6B85}"/>
              </a:ext>
            </a:extLst>
          </p:cNvPr>
          <p:cNvSpPr>
            <a:spLocks noGrp="1"/>
          </p:cNvSpPr>
          <p:nvPr>
            <p:ph type="title"/>
          </p:nvPr>
        </p:nvSpPr>
        <p:spPr/>
        <p:txBody>
          <a:bodyPr/>
          <a:lstStyle/>
          <a:p>
            <a:r>
              <a:rPr kumimoji="1" lang="ja-JP" altLang="en-US" dirty="0"/>
              <a:t>使用例</a:t>
            </a:r>
          </a:p>
        </p:txBody>
      </p:sp>
      <p:sp>
        <p:nvSpPr>
          <p:cNvPr id="3" name="コンテンツ プレースホルダー 2">
            <a:extLst>
              <a:ext uri="{FF2B5EF4-FFF2-40B4-BE49-F238E27FC236}">
                <a16:creationId xmlns:a16="http://schemas.microsoft.com/office/drawing/2014/main" id="{FD8A1EB3-62D6-EB4D-F181-61FC89CA3B21}"/>
              </a:ext>
            </a:extLst>
          </p:cNvPr>
          <p:cNvSpPr>
            <a:spLocks noGrp="1"/>
          </p:cNvSpPr>
          <p:nvPr>
            <p:ph idx="1"/>
          </p:nvPr>
        </p:nvSpPr>
        <p:spPr>
          <a:solidFill>
            <a:schemeClr val="tx1"/>
          </a:solidFill>
        </p:spPr>
        <p:txBody>
          <a:bodyPr>
            <a:normAutofit/>
          </a:bodyPr>
          <a:lstStyle/>
          <a:p>
            <a:pPr marL="0" indent="0">
              <a:buNone/>
            </a:pPr>
            <a:r>
              <a:rPr lang="pt-BR" altLang="ja-JP" sz="2400" b="0" dirty="0">
                <a:solidFill>
                  <a:srgbClr val="C586C0"/>
                </a:solidFill>
                <a:effectLst/>
                <a:latin typeface="Consolas" panose="020B0609020204030204" pitchFamily="49" charset="0"/>
              </a:rPr>
              <a:t>import</a:t>
            </a:r>
            <a:r>
              <a:rPr lang="pt-BR" altLang="ja-JP" sz="2400" b="0" dirty="0">
                <a:solidFill>
                  <a:srgbClr val="CCCCCC"/>
                </a:solidFill>
                <a:effectLst/>
                <a:latin typeface="Consolas" panose="020B0609020204030204" pitchFamily="49" charset="0"/>
              </a:rPr>
              <a:t> </a:t>
            </a:r>
            <a:r>
              <a:rPr lang="pt-BR" altLang="ja-JP" sz="2400" b="0" dirty="0">
                <a:solidFill>
                  <a:srgbClr val="4EC9B0"/>
                </a:solidFill>
                <a:effectLst/>
                <a:latin typeface="Consolas" panose="020B0609020204030204" pitchFamily="49" charset="0"/>
              </a:rPr>
              <a:t>sum_func</a:t>
            </a:r>
            <a:r>
              <a:rPr lang="ja-JP" altLang="en-US" sz="2400" dirty="0">
                <a:solidFill>
                  <a:srgbClr val="4EC9B0"/>
                </a:solidFill>
                <a:latin typeface="Consolas" panose="020B0609020204030204" pitchFamily="49" charset="0"/>
              </a:rPr>
              <a:t> </a:t>
            </a:r>
            <a:r>
              <a:rPr lang="en-US" altLang="ja-JP" sz="2400" b="0" dirty="0">
                <a:solidFill>
                  <a:srgbClr val="6A9955"/>
                </a:solidFill>
                <a:effectLst/>
                <a:latin typeface="Consolas" panose="020B0609020204030204" pitchFamily="49" charset="0"/>
              </a:rPr>
              <a:t>#</a:t>
            </a:r>
            <a:r>
              <a:rPr lang="ja-JP" altLang="en-US" sz="2400" b="0" dirty="0">
                <a:solidFill>
                  <a:srgbClr val="6A9955"/>
                </a:solidFill>
                <a:effectLst/>
                <a:latin typeface="Consolas" panose="020B0609020204030204" pitchFamily="49" charset="0"/>
              </a:rPr>
              <a:t>先ほど作成した関数を利用</a:t>
            </a:r>
            <a:endParaRPr lang="pt-BR" altLang="ja-JP" sz="2400" b="0" dirty="0">
              <a:solidFill>
                <a:srgbClr val="4EC9B0"/>
              </a:solidFill>
              <a:effectLst/>
              <a:latin typeface="Consolas" panose="020B0609020204030204" pitchFamily="49" charset="0"/>
            </a:endParaRPr>
          </a:p>
          <a:p>
            <a:pPr marL="0" indent="0">
              <a:buNone/>
            </a:pPr>
            <a:endParaRPr lang="pt-BR" altLang="ja-JP" sz="2400" b="0" dirty="0">
              <a:solidFill>
                <a:srgbClr val="CCCCCC"/>
              </a:solidFill>
              <a:effectLst/>
              <a:latin typeface="Consolas" panose="020B0609020204030204" pitchFamily="49" charset="0"/>
            </a:endParaRPr>
          </a:p>
          <a:p>
            <a:pPr marL="0" indent="0">
              <a:buNone/>
            </a:pPr>
            <a:r>
              <a:rPr lang="pt-BR" altLang="ja-JP" sz="2400" b="0" dirty="0">
                <a:solidFill>
                  <a:srgbClr val="9CDCFE"/>
                </a:solidFill>
                <a:effectLst/>
                <a:latin typeface="Consolas" panose="020B0609020204030204" pitchFamily="49" charset="0"/>
              </a:rPr>
              <a:t>a</a:t>
            </a:r>
            <a:r>
              <a:rPr lang="pt-BR" altLang="ja-JP" sz="2400" b="0" dirty="0">
                <a:solidFill>
                  <a:srgbClr val="CCCCCC"/>
                </a:solidFill>
                <a:effectLst/>
                <a:latin typeface="Consolas" panose="020B0609020204030204" pitchFamily="49" charset="0"/>
              </a:rPr>
              <a:t>,</a:t>
            </a:r>
            <a:r>
              <a:rPr lang="pt-BR" altLang="ja-JP" sz="2400" b="0" dirty="0">
                <a:solidFill>
                  <a:srgbClr val="9CDCFE"/>
                </a:solidFill>
                <a:effectLst/>
                <a:latin typeface="Consolas" panose="020B0609020204030204" pitchFamily="49" charset="0"/>
              </a:rPr>
              <a:t>b</a:t>
            </a:r>
            <a:r>
              <a:rPr lang="pt-BR" altLang="ja-JP" sz="2400" b="0" dirty="0">
                <a:solidFill>
                  <a:srgbClr val="CCCCCC"/>
                </a:solidFill>
                <a:effectLst/>
                <a:latin typeface="Consolas" panose="020B0609020204030204" pitchFamily="49" charset="0"/>
              </a:rPr>
              <a:t> </a:t>
            </a:r>
            <a:r>
              <a:rPr lang="pt-BR" altLang="ja-JP" sz="2400" b="0" dirty="0">
                <a:solidFill>
                  <a:srgbClr val="D4D4D4"/>
                </a:solidFill>
                <a:effectLst/>
                <a:latin typeface="Consolas" panose="020B0609020204030204" pitchFamily="49" charset="0"/>
              </a:rPr>
              <a:t>=</a:t>
            </a:r>
            <a:r>
              <a:rPr lang="pt-BR" altLang="ja-JP" sz="2400" b="0" dirty="0">
                <a:solidFill>
                  <a:srgbClr val="CCCCCC"/>
                </a:solidFill>
                <a:effectLst/>
                <a:latin typeface="Consolas" panose="020B0609020204030204" pitchFamily="49" charset="0"/>
              </a:rPr>
              <a:t> </a:t>
            </a:r>
            <a:r>
              <a:rPr lang="pt-BR" altLang="ja-JP" sz="2400" b="0" dirty="0">
                <a:solidFill>
                  <a:srgbClr val="B5CEA8"/>
                </a:solidFill>
                <a:effectLst/>
                <a:latin typeface="Consolas" panose="020B0609020204030204" pitchFamily="49" charset="0"/>
              </a:rPr>
              <a:t>10</a:t>
            </a:r>
            <a:r>
              <a:rPr lang="pt-BR" altLang="ja-JP" sz="2400" b="0" dirty="0">
                <a:solidFill>
                  <a:srgbClr val="CCCCCC"/>
                </a:solidFill>
                <a:effectLst/>
                <a:latin typeface="Consolas" panose="020B0609020204030204" pitchFamily="49" charset="0"/>
              </a:rPr>
              <a:t>, </a:t>
            </a:r>
            <a:r>
              <a:rPr lang="pt-BR" altLang="ja-JP" sz="2400" b="0" dirty="0">
                <a:solidFill>
                  <a:srgbClr val="B5CEA8"/>
                </a:solidFill>
                <a:effectLst/>
                <a:latin typeface="Consolas" panose="020B0609020204030204" pitchFamily="49" charset="0"/>
              </a:rPr>
              <a:t>20</a:t>
            </a:r>
            <a:endParaRPr lang="pt-BR" altLang="ja-JP" sz="2400" b="0" dirty="0">
              <a:solidFill>
                <a:srgbClr val="CCCCCC"/>
              </a:solidFill>
              <a:effectLst/>
              <a:latin typeface="Consolas" panose="020B0609020204030204" pitchFamily="49" charset="0"/>
            </a:endParaRPr>
          </a:p>
          <a:p>
            <a:pPr marL="0" indent="0">
              <a:buNone/>
            </a:pPr>
            <a:r>
              <a:rPr lang="pt-BR" altLang="ja-JP" sz="2400" b="0" dirty="0">
                <a:solidFill>
                  <a:srgbClr val="9CDCFE"/>
                </a:solidFill>
                <a:effectLst/>
                <a:latin typeface="Consolas" panose="020B0609020204030204" pitchFamily="49" charset="0"/>
              </a:rPr>
              <a:t>num</a:t>
            </a:r>
            <a:r>
              <a:rPr lang="pt-BR" altLang="ja-JP" sz="2400" b="0" dirty="0">
                <a:solidFill>
                  <a:srgbClr val="CCCCCC"/>
                </a:solidFill>
                <a:effectLst/>
                <a:latin typeface="Consolas" panose="020B0609020204030204" pitchFamily="49" charset="0"/>
              </a:rPr>
              <a:t> </a:t>
            </a:r>
            <a:r>
              <a:rPr lang="pt-BR" altLang="ja-JP" sz="2400" b="0" dirty="0">
                <a:solidFill>
                  <a:srgbClr val="D4D4D4"/>
                </a:solidFill>
                <a:effectLst/>
                <a:latin typeface="Consolas" panose="020B0609020204030204" pitchFamily="49" charset="0"/>
              </a:rPr>
              <a:t>=</a:t>
            </a:r>
            <a:r>
              <a:rPr lang="pt-BR" altLang="ja-JP" sz="2400" b="0" dirty="0">
                <a:solidFill>
                  <a:srgbClr val="CCCCCC"/>
                </a:solidFill>
                <a:effectLst/>
                <a:latin typeface="Consolas" panose="020B0609020204030204" pitchFamily="49" charset="0"/>
              </a:rPr>
              <a:t> </a:t>
            </a:r>
            <a:r>
              <a:rPr lang="pt-BR" altLang="ja-JP" sz="2400" b="0" dirty="0">
                <a:solidFill>
                  <a:srgbClr val="4EC9B0"/>
                </a:solidFill>
                <a:effectLst/>
                <a:latin typeface="Consolas" panose="020B0609020204030204" pitchFamily="49" charset="0"/>
              </a:rPr>
              <a:t>sum_func</a:t>
            </a:r>
            <a:r>
              <a:rPr lang="pt-BR" altLang="ja-JP" sz="2400" b="0" dirty="0">
                <a:solidFill>
                  <a:srgbClr val="CCCCCC"/>
                </a:solidFill>
                <a:effectLst/>
                <a:latin typeface="Consolas" panose="020B0609020204030204" pitchFamily="49" charset="0"/>
              </a:rPr>
              <a:t>.</a:t>
            </a:r>
            <a:r>
              <a:rPr lang="pt-BR" altLang="ja-JP" sz="2400" b="0" dirty="0">
                <a:solidFill>
                  <a:srgbClr val="DCDCAA"/>
                </a:solidFill>
                <a:effectLst/>
                <a:latin typeface="Consolas" panose="020B0609020204030204" pitchFamily="49" charset="0"/>
              </a:rPr>
              <a:t>sum</a:t>
            </a:r>
            <a:r>
              <a:rPr lang="pt-BR" altLang="ja-JP" sz="2400" b="0" dirty="0">
                <a:solidFill>
                  <a:srgbClr val="CCCCCC"/>
                </a:solidFill>
                <a:effectLst/>
                <a:latin typeface="Consolas" panose="020B0609020204030204" pitchFamily="49" charset="0"/>
              </a:rPr>
              <a:t>(</a:t>
            </a:r>
            <a:r>
              <a:rPr lang="pt-BR" altLang="ja-JP" sz="2400" b="0" dirty="0">
                <a:solidFill>
                  <a:srgbClr val="9CDCFE"/>
                </a:solidFill>
                <a:effectLst/>
                <a:latin typeface="Consolas" panose="020B0609020204030204" pitchFamily="49" charset="0"/>
              </a:rPr>
              <a:t>a</a:t>
            </a:r>
            <a:r>
              <a:rPr lang="pt-BR" altLang="ja-JP" sz="2400" b="0" dirty="0">
                <a:solidFill>
                  <a:srgbClr val="CCCCCC"/>
                </a:solidFill>
                <a:effectLst/>
                <a:latin typeface="Consolas" panose="020B0609020204030204" pitchFamily="49" charset="0"/>
              </a:rPr>
              <a:t>, </a:t>
            </a:r>
            <a:r>
              <a:rPr lang="pt-BR" altLang="ja-JP" sz="2400" b="0" dirty="0">
                <a:solidFill>
                  <a:srgbClr val="9CDCFE"/>
                </a:solidFill>
                <a:effectLst/>
                <a:latin typeface="Consolas" panose="020B0609020204030204" pitchFamily="49" charset="0"/>
              </a:rPr>
              <a:t>b</a:t>
            </a:r>
            <a:r>
              <a:rPr lang="pt-BR" altLang="ja-JP" sz="2400" b="0" dirty="0">
                <a:solidFill>
                  <a:srgbClr val="CCCCCC"/>
                </a:solidFill>
                <a:effectLst/>
                <a:latin typeface="Consolas" panose="020B0609020204030204" pitchFamily="49" charset="0"/>
              </a:rPr>
              <a:t>)</a:t>
            </a:r>
          </a:p>
          <a:p>
            <a:pPr marL="0" indent="0">
              <a:buNone/>
            </a:pPr>
            <a:r>
              <a:rPr lang="pt-BR" altLang="ja-JP" sz="2400" b="0" dirty="0">
                <a:solidFill>
                  <a:srgbClr val="DCDCAA"/>
                </a:solidFill>
                <a:effectLst/>
                <a:latin typeface="Consolas" panose="020B0609020204030204" pitchFamily="49" charset="0"/>
              </a:rPr>
              <a:t>print</a:t>
            </a:r>
            <a:r>
              <a:rPr lang="pt-BR" altLang="ja-JP" sz="2400" b="0" dirty="0">
                <a:solidFill>
                  <a:srgbClr val="CCCCCC"/>
                </a:solidFill>
                <a:effectLst/>
                <a:latin typeface="Consolas" panose="020B0609020204030204" pitchFamily="49" charset="0"/>
              </a:rPr>
              <a:t>(</a:t>
            </a:r>
            <a:r>
              <a:rPr lang="pt-BR" altLang="ja-JP" sz="2400" b="0" dirty="0">
                <a:solidFill>
                  <a:srgbClr val="9CDCFE"/>
                </a:solidFill>
                <a:effectLst/>
                <a:latin typeface="Consolas" panose="020B0609020204030204" pitchFamily="49" charset="0"/>
              </a:rPr>
              <a:t>num</a:t>
            </a:r>
            <a:r>
              <a:rPr lang="pt-BR" altLang="ja-JP" sz="2400" b="0" dirty="0">
                <a:solidFill>
                  <a:srgbClr val="CCCCCC"/>
                </a:solidFill>
                <a:effectLst/>
                <a:latin typeface="Consolas" panose="020B0609020204030204" pitchFamily="49" charset="0"/>
              </a:rPr>
              <a:t>)</a:t>
            </a:r>
          </a:p>
          <a:p>
            <a:pPr marL="0" indent="0">
              <a:buNone/>
            </a:pPr>
            <a:endParaRPr kumimoji="1" lang="ja-JP" altLang="en-US" sz="2400" dirty="0"/>
          </a:p>
        </p:txBody>
      </p:sp>
    </p:spTree>
    <p:extLst>
      <p:ext uri="{BB962C8B-B14F-4D97-AF65-F5344CB8AC3E}">
        <p14:creationId xmlns:p14="http://schemas.microsoft.com/office/powerpoint/2010/main" val="4221862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8AEAC3-84C9-0FB9-A549-95C4A7BE6B85}"/>
              </a:ext>
            </a:extLst>
          </p:cNvPr>
          <p:cNvSpPr>
            <a:spLocks noGrp="1"/>
          </p:cNvSpPr>
          <p:nvPr>
            <p:ph type="title"/>
          </p:nvPr>
        </p:nvSpPr>
        <p:spPr/>
        <p:txBody>
          <a:bodyPr/>
          <a:lstStyle/>
          <a:p>
            <a:r>
              <a:rPr kumimoji="1" lang="ja-JP" altLang="en-US" dirty="0"/>
              <a:t>使用例</a:t>
            </a:r>
          </a:p>
        </p:txBody>
      </p:sp>
      <p:sp>
        <p:nvSpPr>
          <p:cNvPr id="3" name="コンテンツ プレースホルダー 2">
            <a:extLst>
              <a:ext uri="{FF2B5EF4-FFF2-40B4-BE49-F238E27FC236}">
                <a16:creationId xmlns:a16="http://schemas.microsoft.com/office/drawing/2014/main" id="{FD8A1EB3-62D6-EB4D-F181-61FC89CA3B21}"/>
              </a:ext>
            </a:extLst>
          </p:cNvPr>
          <p:cNvSpPr>
            <a:spLocks noGrp="1"/>
          </p:cNvSpPr>
          <p:nvPr>
            <p:ph idx="1"/>
          </p:nvPr>
        </p:nvSpPr>
        <p:spPr>
          <a:solidFill>
            <a:schemeClr val="tx1"/>
          </a:solidFill>
        </p:spPr>
        <p:txBody>
          <a:bodyPr>
            <a:normAutofit lnSpcReduction="10000"/>
          </a:bodyPr>
          <a:lstStyle/>
          <a:p>
            <a:pPr marL="0" indent="0">
              <a:buNone/>
            </a:pPr>
            <a:r>
              <a:rPr lang="en-US" altLang="ja-JP" sz="2400" b="0" dirty="0">
                <a:solidFill>
                  <a:srgbClr val="C586C0"/>
                </a:solidFill>
                <a:effectLst/>
                <a:latin typeface="Consolas" panose="020B0609020204030204" pitchFamily="49" charset="0"/>
              </a:rPr>
              <a:t>from</a:t>
            </a:r>
            <a:r>
              <a:rPr lang="en-US" altLang="ja-JP" sz="2400" b="0" dirty="0">
                <a:solidFill>
                  <a:srgbClr val="CCCCCC"/>
                </a:solidFill>
                <a:effectLst/>
                <a:latin typeface="Consolas" panose="020B0609020204030204" pitchFamily="49" charset="0"/>
              </a:rPr>
              <a:t> </a:t>
            </a:r>
            <a:r>
              <a:rPr lang="en-US" altLang="ja-JP" sz="2400" b="0" dirty="0" err="1">
                <a:solidFill>
                  <a:srgbClr val="4EC9B0"/>
                </a:solidFill>
                <a:effectLst/>
                <a:latin typeface="Consolas" panose="020B0609020204030204" pitchFamily="49" charset="0"/>
              </a:rPr>
              <a:t>chara_class</a:t>
            </a:r>
            <a:r>
              <a:rPr lang="en-US" altLang="ja-JP" sz="2400" b="0" dirty="0">
                <a:solidFill>
                  <a:srgbClr val="CCCCCC"/>
                </a:solidFill>
                <a:effectLst/>
                <a:latin typeface="Consolas" panose="020B0609020204030204" pitchFamily="49" charset="0"/>
              </a:rPr>
              <a:t> </a:t>
            </a:r>
            <a:r>
              <a:rPr lang="en-US" altLang="ja-JP" sz="2400" b="0" dirty="0">
                <a:solidFill>
                  <a:srgbClr val="C586C0"/>
                </a:solidFill>
                <a:effectLst/>
                <a:latin typeface="Consolas" panose="020B0609020204030204" pitchFamily="49" charset="0"/>
              </a:rPr>
              <a:t>import</a:t>
            </a:r>
            <a:r>
              <a:rPr lang="en-US" altLang="ja-JP" sz="2400" b="0" dirty="0">
                <a:solidFill>
                  <a:srgbClr val="CCCCCC"/>
                </a:solidFill>
                <a:effectLst/>
                <a:latin typeface="Consolas" panose="020B0609020204030204" pitchFamily="49" charset="0"/>
              </a:rPr>
              <a:t> </a:t>
            </a:r>
            <a:r>
              <a:rPr lang="en-US" altLang="ja-JP" sz="2400" b="0" dirty="0">
                <a:solidFill>
                  <a:srgbClr val="4EC9B0"/>
                </a:solidFill>
                <a:effectLst/>
                <a:latin typeface="Consolas" panose="020B0609020204030204" pitchFamily="49" charset="0"/>
              </a:rPr>
              <a:t>character</a:t>
            </a:r>
            <a:r>
              <a:rPr lang="en-US" altLang="ja-JP" sz="2400" b="0" dirty="0">
                <a:solidFill>
                  <a:srgbClr val="CCCCCC"/>
                </a:solidFill>
                <a:effectLst/>
                <a:latin typeface="Consolas" panose="020B0609020204030204" pitchFamily="49" charset="0"/>
              </a:rPr>
              <a:t> </a:t>
            </a:r>
            <a:r>
              <a:rPr lang="en-US" altLang="ja-JP" sz="2400" b="0" dirty="0">
                <a:solidFill>
                  <a:srgbClr val="C586C0"/>
                </a:solidFill>
                <a:effectLst/>
                <a:latin typeface="Consolas" panose="020B0609020204030204" pitchFamily="49" charset="0"/>
              </a:rPr>
              <a:t>as</a:t>
            </a:r>
            <a:r>
              <a:rPr lang="en-US" altLang="ja-JP" sz="2400" b="0" dirty="0">
                <a:solidFill>
                  <a:srgbClr val="CCCCCC"/>
                </a:solidFill>
                <a:effectLst/>
                <a:latin typeface="Consolas" panose="020B0609020204030204" pitchFamily="49" charset="0"/>
              </a:rPr>
              <a:t> </a:t>
            </a:r>
            <a:r>
              <a:rPr lang="en-US" altLang="ja-JP" sz="2400" b="0" dirty="0">
                <a:solidFill>
                  <a:srgbClr val="4EC9B0"/>
                </a:solidFill>
                <a:effectLst/>
                <a:latin typeface="Consolas" panose="020B0609020204030204" pitchFamily="49" charset="0"/>
              </a:rPr>
              <a:t>cha</a:t>
            </a:r>
            <a:endParaRPr lang="en-US" altLang="ja-JP" sz="2400" b="0" dirty="0">
              <a:solidFill>
                <a:srgbClr val="CCCCCC"/>
              </a:solidFill>
              <a:effectLst/>
              <a:latin typeface="Consolas" panose="020B0609020204030204" pitchFamily="49" charset="0"/>
            </a:endParaRPr>
          </a:p>
          <a:p>
            <a:pPr marL="0" indent="0">
              <a:buNone/>
            </a:pPr>
            <a:r>
              <a:rPr lang="en-US" altLang="ja-JP" sz="2400" b="0" dirty="0">
                <a:solidFill>
                  <a:srgbClr val="6A9955"/>
                </a:solidFill>
                <a:effectLst/>
                <a:latin typeface="Consolas" panose="020B0609020204030204" pitchFamily="49" charset="0"/>
              </a:rPr>
              <a:t>#as</a:t>
            </a:r>
            <a:r>
              <a:rPr lang="ja-JP" altLang="en-US" sz="2400" b="0" dirty="0">
                <a:solidFill>
                  <a:srgbClr val="6A9955"/>
                </a:solidFill>
                <a:effectLst/>
                <a:latin typeface="Consolas" panose="020B0609020204030204" pitchFamily="49" charset="0"/>
              </a:rPr>
              <a:t>でモジュールや関数・クラスに名前をつけることが可</a:t>
            </a:r>
            <a:endParaRPr lang="en-US" altLang="ja-JP" sz="2400" b="0" dirty="0">
              <a:solidFill>
                <a:srgbClr val="6A9955"/>
              </a:solidFill>
              <a:effectLst/>
              <a:latin typeface="Consolas" panose="020B0609020204030204" pitchFamily="49" charset="0"/>
            </a:endParaRPr>
          </a:p>
          <a:p>
            <a:pPr marL="0" indent="0">
              <a:buNone/>
            </a:pPr>
            <a:endParaRPr lang="ja-JP" altLang="en-US" sz="2400" b="0" dirty="0">
              <a:solidFill>
                <a:srgbClr val="CCCCCC"/>
              </a:solidFill>
              <a:effectLst/>
              <a:latin typeface="Consolas" panose="020B0609020204030204" pitchFamily="49" charset="0"/>
            </a:endParaRPr>
          </a:p>
          <a:p>
            <a:pPr marL="0" indent="0">
              <a:buNone/>
            </a:pPr>
            <a:r>
              <a:rPr lang="en-US" altLang="ja-JP" sz="2400" b="0" dirty="0" err="1">
                <a:solidFill>
                  <a:srgbClr val="9CDCFE"/>
                </a:solidFill>
                <a:effectLst/>
                <a:latin typeface="Consolas" panose="020B0609020204030204" pitchFamily="49" charset="0"/>
              </a:rPr>
              <a:t>chara</a:t>
            </a:r>
            <a:r>
              <a:rPr lang="en-US" altLang="ja-JP" sz="2400" b="0" dirty="0">
                <a:solidFill>
                  <a:srgbClr val="CCCCCC"/>
                </a:solidFill>
                <a:effectLst/>
                <a:latin typeface="Consolas" panose="020B0609020204030204" pitchFamily="49" charset="0"/>
              </a:rPr>
              <a:t> </a:t>
            </a:r>
            <a:r>
              <a:rPr lang="en-US" altLang="ja-JP" sz="2400" b="0" dirty="0">
                <a:solidFill>
                  <a:srgbClr val="D4D4D4"/>
                </a:solidFill>
                <a:effectLst/>
                <a:latin typeface="Consolas" panose="020B0609020204030204" pitchFamily="49" charset="0"/>
              </a:rPr>
              <a:t>=</a:t>
            </a:r>
            <a:r>
              <a:rPr lang="en-US" altLang="ja-JP" sz="2400" b="0" dirty="0">
                <a:solidFill>
                  <a:srgbClr val="CCCCCC"/>
                </a:solidFill>
                <a:effectLst/>
                <a:latin typeface="Consolas" panose="020B0609020204030204" pitchFamily="49" charset="0"/>
              </a:rPr>
              <a:t> </a:t>
            </a:r>
            <a:r>
              <a:rPr lang="en-US" altLang="ja-JP" sz="2400" b="0" dirty="0">
                <a:solidFill>
                  <a:srgbClr val="4EC9B0"/>
                </a:solidFill>
                <a:effectLst/>
                <a:latin typeface="Consolas" panose="020B0609020204030204" pitchFamily="49" charset="0"/>
              </a:rPr>
              <a:t>cha</a:t>
            </a:r>
            <a:r>
              <a:rPr lang="en-US" altLang="ja-JP" sz="2400" b="0" dirty="0">
                <a:solidFill>
                  <a:srgbClr val="CCCCCC"/>
                </a:solidFill>
                <a:effectLst/>
                <a:latin typeface="Consolas" panose="020B0609020204030204" pitchFamily="49" charset="0"/>
              </a:rPr>
              <a:t>()</a:t>
            </a:r>
          </a:p>
          <a:p>
            <a:pPr marL="0" indent="0">
              <a:buNone/>
            </a:pPr>
            <a:r>
              <a:rPr lang="en-US" altLang="ja-JP" sz="2400" b="0" dirty="0" err="1">
                <a:solidFill>
                  <a:srgbClr val="9CDCFE"/>
                </a:solidFill>
                <a:effectLst/>
                <a:latin typeface="Consolas" panose="020B0609020204030204" pitchFamily="49" charset="0"/>
              </a:rPr>
              <a:t>chara</a:t>
            </a:r>
            <a:r>
              <a:rPr lang="en-US" altLang="ja-JP" sz="2400" b="0" dirty="0" err="1">
                <a:solidFill>
                  <a:srgbClr val="CCCCCC"/>
                </a:solidFill>
                <a:effectLst/>
                <a:latin typeface="Consolas" panose="020B0609020204030204" pitchFamily="49" charset="0"/>
              </a:rPr>
              <a:t>.</a:t>
            </a:r>
            <a:r>
              <a:rPr lang="en-US" altLang="ja-JP" sz="2400" b="0" dirty="0" err="1">
                <a:solidFill>
                  <a:srgbClr val="DCDCAA"/>
                </a:solidFill>
                <a:effectLst/>
                <a:latin typeface="Consolas" panose="020B0609020204030204" pitchFamily="49" charset="0"/>
              </a:rPr>
              <a:t>character</a:t>
            </a:r>
            <a:r>
              <a:rPr lang="en-US" altLang="ja-JP" sz="2400" b="0" dirty="0">
                <a:solidFill>
                  <a:srgbClr val="CCCCCC"/>
                </a:solidFill>
                <a:effectLst/>
                <a:latin typeface="Consolas" panose="020B0609020204030204" pitchFamily="49" charset="0"/>
              </a:rPr>
              <a:t>(</a:t>
            </a:r>
            <a:r>
              <a:rPr lang="en-US" altLang="ja-JP" sz="2400" b="0" dirty="0">
                <a:solidFill>
                  <a:srgbClr val="CE9178"/>
                </a:solidFill>
                <a:effectLst/>
                <a:latin typeface="Consolas" panose="020B0609020204030204" pitchFamily="49" charset="0"/>
              </a:rPr>
              <a:t>"Aoi"</a:t>
            </a:r>
            <a:r>
              <a:rPr lang="en-US" altLang="ja-JP" sz="2400" b="0" dirty="0">
                <a:solidFill>
                  <a:srgbClr val="CCCCCC"/>
                </a:solidFill>
                <a:effectLst/>
                <a:latin typeface="Consolas" panose="020B0609020204030204" pitchFamily="49" charset="0"/>
              </a:rPr>
              <a:t>, </a:t>
            </a:r>
            <a:r>
              <a:rPr lang="en-US" altLang="ja-JP" sz="2400" b="0" dirty="0">
                <a:solidFill>
                  <a:srgbClr val="B5CEA8"/>
                </a:solidFill>
                <a:effectLst/>
                <a:latin typeface="Consolas" panose="020B0609020204030204" pitchFamily="49" charset="0"/>
              </a:rPr>
              <a:t>19</a:t>
            </a:r>
            <a:r>
              <a:rPr lang="en-US" altLang="ja-JP" sz="2400" b="0" dirty="0">
                <a:solidFill>
                  <a:srgbClr val="CCCCCC"/>
                </a:solidFill>
                <a:effectLst/>
                <a:latin typeface="Consolas" panose="020B0609020204030204" pitchFamily="49" charset="0"/>
              </a:rPr>
              <a:t>)</a:t>
            </a:r>
          </a:p>
          <a:p>
            <a:pPr marL="0" indent="0">
              <a:buNone/>
            </a:pPr>
            <a:r>
              <a:rPr lang="en-US" altLang="ja-JP" sz="2400" b="0" dirty="0" err="1">
                <a:solidFill>
                  <a:srgbClr val="9CDCFE"/>
                </a:solidFill>
                <a:effectLst/>
                <a:latin typeface="Consolas" panose="020B0609020204030204" pitchFamily="49" charset="0"/>
              </a:rPr>
              <a:t>chara</a:t>
            </a:r>
            <a:r>
              <a:rPr lang="en-US" altLang="ja-JP" sz="2400" b="0" dirty="0" err="1">
                <a:solidFill>
                  <a:srgbClr val="CCCCCC"/>
                </a:solidFill>
                <a:effectLst/>
                <a:latin typeface="Consolas" panose="020B0609020204030204" pitchFamily="49" charset="0"/>
              </a:rPr>
              <a:t>.</a:t>
            </a:r>
            <a:r>
              <a:rPr lang="en-US" altLang="ja-JP" sz="2400" b="0" dirty="0" err="1">
                <a:solidFill>
                  <a:srgbClr val="DCDCAA"/>
                </a:solidFill>
                <a:effectLst/>
                <a:latin typeface="Consolas" panose="020B0609020204030204" pitchFamily="49" charset="0"/>
              </a:rPr>
              <a:t>introduce</a:t>
            </a:r>
            <a:r>
              <a:rPr lang="en-US" altLang="ja-JP" sz="2400" b="0" dirty="0">
                <a:solidFill>
                  <a:srgbClr val="CCCCCC"/>
                </a:solidFill>
                <a:effectLst/>
                <a:latin typeface="Consolas" panose="020B0609020204030204" pitchFamily="49" charset="0"/>
              </a:rPr>
              <a:t>()</a:t>
            </a:r>
          </a:p>
          <a:p>
            <a:pPr marL="0" indent="0">
              <a:buNone/>
            </a:pPr>
            <a:br>
              <a:rPr lang="en-US" altLang="ja-JP" sz="2400" b="0" dirty="0">
                <a:solidFill>
                  <a:srgbClr val="CCCCCC"/>
                </a:solidFill>
                <a:effectLst/>
                <a:latin typeface="Consolas" panose="020B0609020204030204" pitchFamily="49" charset="0"/>
              </a:rPr>
            </a:br>
            <a:br>
              <a:rPr lang="en-US" altLang="ja-JP" sz="2400" b="0" dirty="0">
                <a:solidFill>
                  <a:srgbClr val="CCCCCC"/>
                </a:solidFill>
                <a:effectLst/>
                <a:latin typeface="Consolas" panose="020B0609020204030204" pitchFamily="49" charset="0"/>
              </a:rPr>
            </a:br>
            <a:endParaRPr lang="en-US" altLang="ja-JP" sz="2400" b="0" dirty="0">
              <a:solidFill>
                <a:srgbClr val="CCCCCC"/>
              </a:solidFill>
              <a:effectLst/>
              <a:latin typeface="Consolas" panose="020B0609020204030204" pitchFamily="49" charset="0"/>
            </a:endParaRPr>
          </a:p>
          <a:p>
            <a:pPr marL="0" indent="0">
              <a:buNone/>
            </a:pPr>
            <a:endParaRPr kumimoji="1" lang="ja-JP" altLang="en-US" sz="2400" dirty="0"/>
          </a:p>
        </p:txBody>
      </p:sp>
    </p:spTree>
    <p:extLst>
      <p:ext uri="{BB962C8B-B14F-4D97-AF65-F5344CB8AC3E}">
        <p14:creationId xmlns:p14="http://schemas.microsoft.com/office/powerpoint/2010/main" val="2251728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1A48DA-92B1-813E-7A42-27169132EE8F}"/>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85BDA071-5241-7CF9-DB7B-7858AE68EA35}"/>
              </a:ext>
            </a:extLst>
          </p:cNvPr>
          <p:cNvSpPr>
            <a:spLocks noGrp="1"/>
          </p:cNvSpPr>
          <p:nvPr>
            <p:ph idx="1"/>
          </p:nvPr>
        </p:nvSpPr>
        <p:spPr/>
        <p:txBody>
          <a:bodyPr/>
          <a:lstStyle/>
          <a:p>
            <a:pPr marL="0" indent="0">
              <a:buNone/>
            </a:pPr>
            <a:r>
              <a:rPr kumimoji="1" lang="ja-JP" altLang="en-US" dirty="0"/>
              <a:t>機能ごとにファイルを分けて実行することができる</a:t>
            </a:r>
            <a:endParaRPr kumimoji="1" lang="en-US" altLang="ja-JP" dirty="0"/>
          </a:p>
          <a:p>
            <a:pPr marL="0" indent="0">
              <a:buNone/>
            </a:pPr>
            <a:r>
              <a:rPr lang="ja-JP" altLang="en-US" dirty="0"/>
              <a:t>ファイルを分けることで保守性、可読性が向上</a:t>
            </a:r>
            <a:endParaRPr kumimoji="1" lang="en-US" altLang="ja-JP" dirty="0"/>
          </a:p>
          <a:p>
            <a:pPr marL="0" indent="0">
              <a:buNone/>
            </a:pPr>
            <a:r>
              <a:rPr kumimoji="1" lang="ja-JP" altLang="en-US" dirty="0"/>
              <a:t>ファイルを分けて実行するときは</a:t>
            </a:r>
            <a:r>
              <a:rPr kumimoji="1" lang="en-US" altLang="ja-JP" dirty="0"/>
              <a:t>import</a:t>
            </a:r>
            <a:r>
              <a:rPr kumimoji="1" lang="ja-JP" altLang="en-US" dirty="0"/>
              <a:t>を使う</a:t>
            </a:r>
            <a:endParaRPr kumimoji="1" lang="en-US" altLang="ja-JP" dirty="0"/>
          </a:p>
          <a:p>
            <a:pPr marL="0" indent="0">
              <a:buNone/>
            </a:pPr>
            <a:r>
              <a:rPr kumimoji="1" lang="en-US" altLang="ja-JP" dirty="0"/>
              <a:t>Import</a:t>
            </a:r>
            <a:r>
              <a:rPr kumimoji="1" lang="ja-JP" altLang="en-US" dirty="0"/>
              <a:t>する</a:t>
            </a:r>
            <a:r>
              <a:rPr kumimoji="1" lang="en-US" altLang="ja-JP" dirty="0"/>
              <a:t>module</a:t>
            </a:r>
            <a:r>
              <a:rPr kumimoji="1" lang="ja-JP" altLang="en-US" dirty="0"/>
              <a:t>は同じフォルダになければいけない</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354695954"/>
      </p:ext>
    </p:extLst>
  </p:cSld>
  <p:clrMapOvr>
    <a:masterClrMapping/>
  </p:clrMapOvr>
</p:sld>
</file>

<file path=ppt/theme/theme1.xml><?xml version="1.0" encoding="utf-8"?>
<a:theme xmlns:a="http://schemas.openxmlformats.org/drawingml/2006/main" name="ビュー">
  <a:themeElements>
    <a:clrScheme name="ビュー">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ビュー">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ビュー">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ビュー</Template>
  <TotalTime>67</TotalTime>
  <Words>392</Words>
  <Application>Microsoft Office PowerPoint</Application>
  <PresentationFormat>ワイド画面</PresentationFormat>
  <Paragraphs>57</Paragraphs>
  <Slides>10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Arial</vt:lpstr>
      <vt:lpstr>Century Schoolbook</vt:lpstr>
      <vt:lpstr>Consolas</vt:lpstr>
      <vt:lpstr>Wingdings 2</vt:lpstr>
      <vt:lpstr>ビュー</vt:lpstr>
      <vt:lpstr>Import</vt:lpstr>
      <vt:lpstr>目次</vt:lpstr>
      <vt:lpstr>クラスや関数</vt:lpstr>
      <vt:lpstr>ファイルを分けて実行</vt:lpstr>
      <vt:lpstr>import</vt:lpstr>
      <vt:lpstr>import</vt:lpstr>
      <vt:lpstr>使用例</vt:lpstr>
      <vt:lpstr>使用例</vt:lpstr>
      <vt:lpstr>まとめ</vt:lpstr>
      <vt:lpstr>演習</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橋本 葵</dc:creator>
  <cp:lastModifiedBy>橋本 葵</cp:lastModifiedBy>
  <cp:revision>8</cp:revision>
  <dcterms:created xsi:type="dcterms:W3CDTF">2023-06-29T13:19:55Z</dcterms:created>
  <dcterms:modified xsi:type="dcterms:W3CDTF">2023-06-29T14:32:58Z</dcterms:modified>
</cp:coreProperties>
</file>