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40" d="100"/>
          <a:sy n="40" d="100"/>
        </p:scale>
        <p:origin x="72"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5B5382F-32A8-46CB-ADFD-29DBA843B34D}"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795BE96-B5D6-48A9-A6CF-08060B4C3B11}"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69498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284697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106180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16870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710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97702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6965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73289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90956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218362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5B5382F-32A8-46CB-ADFD-29DBA843B34D}" type="datetimeFigureOut">
              <a:rPr kumimoji="1" lang="ja-JP" altLang="en-US" smtClean="0"/>
              <a:t>2023/7/5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376914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5B5382F-32A8-46CB-ADFD-29DBA843B34D}" type="datetimeFigureOut">
              <a:rPr kumimoji="1" lang="ja-JP" altLang="en-US" smtClean="0"/>
              <a:t>2023/7/5</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795BE96-B5D6-48A9-A6CF-08060B4C3B11}" type="slidenum">
              <a:rPr kumimoji="1" lang="ja-JP" altLang="en-US" smtClean="0"/>
              <a:t>‹#›</a:t>
            </a:fld>
            <a:endParaRPr kumimoji="1" lang="ja-JP" altLang="en-US"/>
          </a:p>
        </p:txBody>
      </p:sp>
    </p:spTree>
    <p:extLst>
      <p:ext uri="{BB962C8B-B14F-4D97-AF65-F5344CB8AC3E}">
        <p14:creationId xmlns:p14="http://schemas.microsoft.com/office/powerpoint/2010/main" val="3509295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s://docs.python.org/ja/3/library/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umarublog.com/python/pip-insta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5CFB9-1F72-C3BF-6E06-FAD68447400B}"/>
              </a:ext>
            </a:extLst>
          </p:cNvPr>
          <p:cNvSpPr>
            <a:spLocks noGrp="1"/>
          </p:cNvSpPr>
          <p:nvPr>
            <p:ph type="ctrTitle"/>
          </p:nvPr>
        </p:nvSpPr>
        <p:spPr/>
        <p:txBody>
          <a:bodyPr/>
          <a:lstStyle/>
          <a:p>
            <a:r>
              <a:rPr kumimoji="1" lang="ja-JP" altLang="en-US" dirty="0"/>
              <a:t>ライブラリ</a:t>
            </a:r>
          </a:p>
        </p:txBody>
      </p:sp>
      <p:sp>
        <p:nvSpPr>
          <p:cNvPr id="3" name="字幕 2">
            <a:extLst>
              <a:ext uri="{FF2B5EF4-FFF2-40B4-BE49-F238E27FC236}">
                <a16:creationId xmlns:a16="http://schemas.microsoft.com/office/drawing/2014/main" id="{0FEFA120-49DB-8AE4-1BAC-9A5D95AD9F1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8034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722CB1-22FE-534A-3BA0-017B0727F40B}"/>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4C76EA90-5791-488B-16BB-68B3A40F41F6}"/>
              </a:ext>
            </a:extLst>
          </p:cNvPr>
          <p:cNvSpPr>
            <a:spLocks noGrp="1"/>
          </p:cNvSpPr>
          <p:nvPr>
            <p:ph idx="1"/>
          </p:nvPr>
        </p:nvSpPr>
        <p:spPr/>
        <p:txBody>
          <a:bodyPr/>
          <a:lstStyle/>
          <a:p>
            <a:pPr marL="0" indent="0">
              <a:buNone/>
            </a:pPr>
            <a:r>
              <a:rPr kumimoji="1" lang="ja-JP" altLang="en-US" dirty="0"/>
              <a:t>ライブラリは関数やクラスがまとめられたオブジェクト</a:t>
            </a:r>
            <a:endParaRPr kumimoji="1" lang="en-US" altLang="ja-JP" dirty="0"/>
          </a:p>
          <a:p>
            <a:pPr marL="0" indent="0">
              <a:buNone/>
            </a:pPr>
            <a:r>
              <a:rPr lang="ja-JP" altLang="en-US" dirty="0"/>
              <a:t>ダウンロードすればコーディングせずとも機能を利用できる</a:t>
            </a:r>
            <a:endParaRPr lang="en-US" altLang="ja-JP" dirty="0"/>
          </a:p>
          <a:p>
            <a:pPr marL="0" indent="0">
              <a:buNone/>
            </a:pPr>
            <a:r>
              <a:rPr kumimoji="1" lang="ja-JP" altLang="en-US"/>
              <a:t>ライブラリごとに利用方法は異なるので自分が気になるライブラリがあれば調べてみよう！</a:t>
            </a:r>
            <a:endParaRPr kumimoji="1" lang="ja-JP" altLang="en-US" dirty="0"/>
          </a:p>
        </p:txBody>
      </p:sp>
    </p:spTree>
    <p:extLst>
      <p:ext uri="{BB962C8B-B14F-4D97-AF65-F5344CB8AC3E}">
        <p14:creationId xmlns:p14="http://schemas.microsoft.com/office/powerpoint/2010/main" val="93639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36581-32DA-C3DA-BC63-977D0F3BCE85}"/>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0D6996A3-815C-DF23-9031-FD003140B2D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4497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58BCE-F8DA-79E8-F537-D166FF364581}"/>
              </a:ext>
            </a:extLst>
          </p:cNvPr>
          <p:cNvSpPr>
            <a:spLocks noGrp="1"/>
          </p:cNvSpPr>
          <p:nvPr>
            <p:ph type="title"/>
          </p:nvPr>
        </p:nvSpPr>
        <p:spPr/>
        <p:txBody>
          <a:bodyPr/>
          <a:lstStyle/>
          <a:p>
            <a:r>
              <a:rPr kumimoji="1" lang="ja-JP" altLang="en-US" dirty="0"/>
              <a:t>ライブラリ</a:t>
            </a:r>
          </a:p>
        </p:txBody>
      </p:sp>
      <p:sp>
        <p:nvSpPr>
          <p:cNvPr id="3" name="コンテンツ プレースホルダー 2">
            <a:extLst>
              <a:ext uri="{FF2B5EF4-FFF2-40B4-BE49-F238E27FC236}">
                <a16:creationId xmlns:a16="http://schemas.microsoft.com/office/drawing/2014/main" id="{05AA8549-DAA0-28EF-F8B0-224AF229E0D8}"/>
              </a:ext>
            </a:extLst>
          </p:cNvPr>
          <p:cNvSpPr>
            <a:spLocks noGrp="1"/>
          </p:cNvSpPr>
          <p:nvPr>
            <p:ph idx="1"/>
          </p:nvPr>
        </p:nvSpPr>
        <p:spPr/>
        <p:txBody>
          <a:bodyPr/>
          <a:lstStyle/>
          <a:p>
            <a:pPr marL="0" indent="0">
              <a:buNone/>
            </a:pPr>
            <a:r>
              <a:rPr lang="ja-JP" altLang="en-US" dirty="0"/>
              <a:t>クラスや関数などがまとめられたもの。</a:t>
            </a:r>
            <a:endParaRPr lang="en-US" altLang="ja-JP" dirty="0"/>
          </a:p>
          <a:p>
            <a:pPr marL="0" indent="0">
              <a:buNone/>
            </a:pPr>
            <a:r>
              <a:rPr kumimoji="1" lang="ja-JP" altLang="en-US" dirty="0"/>
              <a:t>ライブラリを利用することで、自分でコードを書かなくても機能を利用できる。</a:t>
            </a:r>
            <a:endParaRPr kumimoji="1" lang="en-US" altLang="ja-JP" dirty="0"/>
          </a:p>
          <a:p>
            <a:pPr marL="0" indent="0">
              <a:buNone/>
            </a:pPr>
            <a:r>
              <a:rPr lang="ja-JP" altLang="en-US" dirty="0"/>
              <a:t>ライブラリは通常ダウンロードして利用するが、もともと用意されている</a:t>
            </a:r>
            <a:r>
              <a:rPr lang="ja-JP" altLang="en-US" dirty="0">
                <a:hlinkClick r:id="rId2"/>
              </a:rPr>
              <a:t>標準ライブラリ</a:t>
            </a:r>
            <a:r>
              <a:rPr lang="ja-JP" altLang="en-US" dirty="0"/>
              <a:t>が存在する。</a:t>
            </a:r>
            <a:endParaRPr lang="en-US" altLang="ja-JP" dirty="0"/>
          </a:p>
          <a:p>
            <a:pPr marL="0" indent="0">
              <a:buNone/>
            </a:pPr>
            <a:r>
              <a:rPr lang="en-US" altLang="ja-JP" dirty="0"/>
              <a:t>※</a:t>
            </a:r>
            <a:r>
              <a:rPr lang="ja-JP" altLang="en-US" dirty="0"/>
              <a:t>以下のリンクから主なライブラリを参照可能</a:t>
            </a:r>
            <a:endParaRPr lang="en-US" altLang="ja-JP" dirty="0"/>
          </a:p>
          <a:p>
            <a:pPr marL="0" indent="0">
              <a:buNone/>
            </a:pPr>
            <a:r>
              <a:rPr lang="en-US" altLang="ja-JP" dirty="0">
                <a:hlinkClick r:id="rId3"/>
              </a:rPr>
              <a:t>https://pypi.org/</a:t>
            </a:r>
            <a:endParaRPr lang="en-US" altLang="ja-JP" dirty="0"/>
          </a:p>
        </p:txBody>
      </p:sp>
    </p:spTree>
    <p:extLst>
      <p:ext uri="{BB962C8B-B14F-4D97-AF65-F5344CB8AC3E}">
        <p14:creationId xmlns:p14="http://schemas.microsoft.com/office/powerpoint/2010/main" val="180355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9938-8D98-6A8F-E882-10D09257E3A7}"/>
              </a:ext>
            </a:extLst>
          </p:cNvPr>
          <p:cNvSpPr>
            <a:spLocks noGrp="1"/>
          </p:cNvSpPr>
          <p:nvPr>
            <p:ph type="title"/>
          </p:nvPr>
        </p:nvSpPr>
        <p:spPr/>
        <p:txBody>
          <a:bodyPr>
            <a:normAutofit/>
          </a:bodyPr>
          <a:lstStyle/>
          <a:p>
            <a:r>
              <a:rPr lang="ja-JP" altLang="en-US" sz="6000" dirty="0"/>
              <a:t>ライブラリ</a:t>
            </a:r>
            <a:endParaRPr kumimoji="1" lang="ja-JP" altLang="en-US" sz="6000" dirty="0"/>
          </a:p>
        </p:txBody>
      </p:sp>
      <p:sp>
        <p:nvSpPr>
          <p:cNvPr id="3" name="コンテンツ プレースホルダー 2">
            <a:extLst>
              <a:ext uri="{FF2B5EF4-FFF2-40B4-BE49-F238E27FC236}">
                <a16:creationId xmlns:a16="http://schemas.microsoft.com/office/drawing/2014/main" id="{1842BF47-E1A6-95A8-71F2-E79CD8361871}"/>
              </a:ext>
            </a:extLst>
          </p:cNvPr>
          <p:cNvSpPr>
            <a:spLocks noGrp="1"/>
          </p:cNvSpPr>
          <p:nvPr>
            <p:ph idx="1"/>
          </p:nvPr>
        </p:nvSpPr>
        <p:spPr/>
        <p:txBody>
          <a:bodyPr>
            <a:normAutofit/>
          </a:bodyPr>
          <a:lstStyle/>
          <a:p>
            <a:pPr marL="0" indent="0">
              <a:buNone/>
            </a:pPr>
            <a:r>
              <a:rPr kumimoji="1" lang="ja-JP" altLang="en-US" sz="4000" dirty="0"/>
              <a:t>ダウンロード手段</a:t>
            </a:r>
            <a:endParaRPr kumimoji="1" lang="en-US" altLang="ja-JP" sz="4000" dirty="0"/>
          </a:p>
          <a:p>
            <a:pPr marL="0" indent="0">
              <a:buNone/>
            </a:pPr>
            <a:r>
              <a:rPr kumimoji="1" lang="en-US" altLang="ja-JP" dirty="0"/>
              <a:t>Pip</a:t>
            </a:r>
            <a:r>
              <a:rPr kumimoji="1" lang="ja-JP" altLang="en-US" dirty="0"/>
              <a:t>：オープンソースのレポジトリからインストール←本日はこっち</a:t>
            </a:r>
            <a:endParaRPr kumimoji="1" lang="en-US" altLang="ja-JP" dirty="0"/>
          </a:p>
          <a:p>
            <a:pPr marL="0" indent="0">
              <a:buNone/>
            </a:pPr>
            <a:r>
              <a:rPr lang="en-US" altLang="ja-JP" dirty="0" err="1"/>
              <a:t>Conda</a:t>
            </a:r>
            <a:r>
              <a:rPr lang="ja-JP" altLang="en-US" dirty="0"/>
              <a:t>：</a:t>
            </a:r>
            <a:r>
              <a:rPr lang="en-US" altLang="ja-JP" dirty="0"/>
              <a:t>anaconda</a:t>
            </a:r>
            <a:r>
              <a:rPr lang="ja-JP" altLang="en-US" dirty="0"/>
              <a:t>社の提供するレポジトリからインストール</a:t>
            </a:r>
            <a:endParaRPr lang="en-US" altLang="ja-JP" dirty="0"/>
          </a:p>
        </p:txBody>
      </p:sp>
    </p:spTree>
    <p:extLst>
      <p:ext uri="{BB962C8B-B14F-4D97-AF65-F5344CB8AC3E}">
        <p14:creationId xmlns:p14="http://schemas.microsoft.com/office/powerpoint/2010/main" val="336444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E2FF0-C1F1-0BEB-872D-31BEC3B9B082}"/>
              </a:ext>
            </a:extLst>
          </p:cNvPr>
          <p:cNvSpPr>
            <a:spLocks noGrp="1"/>
          </p:cNvSpPr>
          <p:nvPr>
            <p:ph type="title"/>
          </p:nvPr>
        </p:nvSpPr>
        <p:spPr/>
        <p:txBody>
          <a:bodyPr/>
          <a:lstStyle/>
          <a:p>
            <a:r>
              <a:rPr kumimoji="1" lang="en-US" altLang="ja-JP" dirty="0"/>
              <a:t>pip</a:t>
            </a:r>
            <a:endParaRPr kumimoji="1" lang="ja-JP" altLang="en-US" dirty="0"/>
          </a:p>
        </p:txBody>
      </p:sp>
      <p:sp>
        <p:nvSpPr>
          <p:cNvPr id="3" name="コンテンツ プレースホルダー 2">
            <a:extLst>
              <a:ext uri="{FF2B5EF4-FFF2-40B4-BE49-F238E27FC236}">
                <a16:creationId xmlns:a16="http://schemas.microsoft.com/office/drawing/2014/main" id="{0670981A-7754-9839-4C99-AB9AEA43F705}"/>
              </a:ext>
            </a:extLst>
          </p:cNvPr>
          <p:cNvSpPr>
            <a:spLocks noGrp="1"/>
          </p:cNvSpPr>
          <p:nvPr>
            <p:ph idx="1"/>
          </p:nvPr>
        </p:nvSpPr>
        <p:spPr/>
        <p:txBody>
          <a:bodyPr/>
          <a:lstStyle/>
          <a:p>
            <a:pPr marL="0" indent="0">
              <a:buNone/>
            </a:pPr>
            <a:r>
              <a:rPr kumimoji="1" lang="en-US" altLang="ja-JP" sz="3200" dirty="0"/>
              <a:t>version</a:t>
            </a:r>
            <a:r>
              <a:rPr kumimoji="1" lang="ja-JP" altLang="en-US" sz="3200" dirty="0"/>
              <a:t>確認</a:t>
            </a:r>
          </a:p>
          <a:p>
            <a:pPr marL="0" indent="0">
              <a:buNone/>
            </a:pPr>
            <a:r>
              <a:rPr lang="ja-JP" altLang="en-US" dirty="0"/>
              <a:t>以下のコマンドを実行</a:t>
            </a:r>
          </a:p>
          <a:p>
            <a:pPr marL="0" indent="0">
              <a:buNone/>
            </a:pPr>
            <a:r>
              <a:rPr kumimoji="1" lang="en-US" altLang="ja-JP" dirty="0"/>
              <a:t>Win:</a:t>
            </a:r>
            <a:r>
              <a:rPr kumimoji="1" lang="ja-JP" altLang="en-US" dirty="0"/>
              <a:t>コマンドプロンプト</a:t>
            </a:r>
            <a:endParaRPr kumimoji="1" lang="en-US" altLang="ja-JP" dirty="0"/>
          </a:p>
          <a:p>
            <a:pPr marL="0" indent="0">
              <a:buNone/>
            </a:pPr>
            <a:r>
              <a:rPr kumimoji="1" lang="en-US" altLang="ja-JP" dirty="0"/>
              <a:t>Mac:</a:t>
            </a:r>
            <a:r>
              <a:rPr kumimoji="1" lang="ja-JP" altLang="en-US" dirty="0"/>
              <a:t>ターミナル</a:t>
            </a:r>
            <a:endParaRPr kumimoji="1" lang="en-US" altLang="ja-JP" dirty="0"/>
          </a:p>
          <a:p>
            <a:pPr marL="0" indent="0">
              <a:buNone/>
            </a:pPr>
            <a:endParaRPr lang="en-US" altLang="ja-JP" dirty="0"/>
          </a:p>
          <a:p>
            <a:pPr marL="0" indent="0">
              <a:buNone/>
            </a:pPr>
            <a:endParaRPr kumimoji="1" lang="en-US" altLang="ja-JP" dirty="0"/>
          </a:p>
          <a:p>
            <a:pPr marL="0" indent="0">
              <a:buNone/>
            </a:pPr>
            <a:r>
              <a:rPr kumimoji="1" lang="en-US" altLang="ja-JP" dirty="0"/>
              <a:t>※pip</a:t>
            </a:r>
            <a:r>
              <a:rPr kumimoji="1" lang="ja-JP" altLang="en-US" dirty="0"/>
              <a:t>がインストールされていない人は以下のサイトの方法でダウンロード</a:t>
            </a:r>
            <a:endParaRPr kumimoji="1" lang="en-US" altLang="ja-JP" dirty="0"/>
          </a:p>
          <a:p>
            <a:pPr marL="0" indent="0">
              <a:buNone/>
            </a:pPr>
            <a:r>
              <a:rPr kumimoji="1" lang="en-US" altLang="ja-JP" dirty="0"/>
              <a:t>pip</a:t>
            </a:r>
            <a:r>
              <a:rPr kumimoji="1" lang="ja-JP" altLang="en-US" dirty="0"/>
              <a:t>は</a:t>
            </a:r>
            <a:r>
              <a:rPr lang="ja-JP" altLang="en-US" dirty="0"/>
              <a:t>標準搭載されている機能の為ないと思うが。。。</a:t>
            </a:r>
            <a:endParaRPr kumimoji="1" lang="en-US" altLang="ja-JP" dirty="0"/>
          </a:p>
          <a:p>
            <a:pPr marL="0" indent="0">
              <a:buNone/>
            </a:pPr>
            <a:r>
              <a:rPr kumimoji="1" lang="en-US" altLang="ja-JP" dirty="0">
                <a:hlinkClick r:id="rId2"/>
              </a:rPr>
              <a:t>https://yumarublog.com/python/pip-install/</a:t>
            </a:r>
            <a:endParaRPr kumimoji="1" lang="en-US" altLang="ja-JP" dirty="0"/>
          </a:p>
        </p:txBody>
      </p:sp>
      <p:sp>
        <p:nvSpPr>
          <p:cNvPr id="4" name="テキスト ボックス 3">
            <a:extLst>
              <a:ext uri="{FF2B5EF4-FFF2-40B4-BE49-F238E27FC236}">
                <a16:creationId xmlns:a16="http://schemas.microsoft.com/office/drawing/2014/main" id="{1C5D85F6-8C60-DDF2-7E8F-273D60EAED0C}"/>
              </a:ext>
            </a:extLst>
          </p:cNvPr>
          <p:cNvSpPr txBox="1"/>
          <p:nvPr/>
        </p:nvSpPr>
        <p:spPr>
          <a:xfrm>
            <a:off x="1261872" y="4004468"/>
            <a:ext cx="5871410" cy="369332"/>
          </a:xfrm>
          <a:prstGeom prst="rect">
            <a:avLst/>
          </a:prstGeom>
          <a:solidFill>
            <a:schemeClr val="tx1"/>
          </a:solidFill>
        </p:spPr>
        <p:txBody>
          <a:bodyPr wrap="square" rtlCol="0">
            <a:spAutoFit/>
          </a:bodyPr>
          <a:lstStyle/>
          <a:p>
            <a:r>
              <a:rPr kumimoji="1" lang="en-US" altLang="ja-JP" dirty="0">
                <a:solidFill>
                  <a:schemeClr val="bg1"/>
                </a:solidFill>
              </a:rPr>
              <a:t>pip -V</a:t>
            </a:r>
            <a:endParaRPr kumimoji="1" lang="ja-JP" altLang="en-US" dirty="0">
              <a:solidFill>
                <a:schemeClr val="bg1"/>
              </a:solidFill>
            </a:endParaRPr>
          </a:p>
        </p:txBody>
      </p:sp>
    </p:spTree>
    <p:extLst>
      <p:ext uri="{BB962C8B-B14F-4D97-AF65-F5344CB8AC3E}">
        <p14:creationId xmlns:p14="http://schemas.microsoft.com/office/powerpoint/2010/main" val="321260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E2FF0-C1F1-0BEB-872D-31BEC3B9B082}"/>
              </a:ext>
            </a:extLst>
          </p:cNvPr>
          <p:cNvSpPr>
            <a:spLocks noGrp="1"/>
          </p:cNvSpPr>
          <p:nvPr>
            <p:ph type="title"/>
          </p:nvPr>
        </p:nvSpPr>
        <p:spPr/>
        <p:txBody>
          <a:bodyPr/>
          <a:lstStyle/>
          <a:p>
            <a:r>
              <a:rPr kumimoji="1" lang="en-US" altLang="ja-JP" dirty="0"/>
              <a:t>pip</a:t>
            </a:r>
            <a:endParaRPr kumimoji="1" lang="ja-JP" altLang="en-US" dirty="0"/>
          </a:p>
        </p:txBody>
      </p:sp>
      <p:sp>
        <p:nvSpPr>
          <p:cNvPr id="3" name="コンテンツ プレースホルダー 2">
            <a:extLst>
              <a:ext uri="{FF2B5EF4-FFF2-40B4-BE49-F238E27FC236}">
                <a16:creationId xmlns:a16="http://schemas.microsoft.com/office/drawing/2014/main" id="{0670981A-7754-9839-4C99-AB9AEA43F705}"/>
              </a:ext>
            </a:extLst>
          </p:cNvPr>
          <p:cNvSpPr>
            <a:spLocks noGrp="1"/>
          </p:cNvSpPr>
          <p:nvPr>
            <p:ph idx="1"/>
          </p:nvPr>
        </p:nvSpPr>
        <p:spPr/>
        <p:txBody>
          <a:bodyPr/>
          <a:lstStyle/>
          <a:p>
            <a:pPr marL="0" indent="0">
              <a:buNone/>
            </a:pPr>
            <a:r>
              <a:rPr lang="ja-JP" altLang="en-US" sz="3200" dirty="0"/>
              <a:t>ライブラリのダウンロード</a:t>
            </a:r>
            <a:endParaRPr kumimoji="1" lang="ja-JP" altLang="en-US" sz="3200" dirty="0"/>
          </a:p>
          <a:p>
            <a:pPr marL="0" indent="0">
              <a:buNone/>
            </a:pPr>
            <a:r>
              <a:rPr lang="ja-JP" altLang="en-US" dirty="0"/>
              <a:t>以下のコマンドを実行</a:t>
            </a:r>
          </a:p>
          <a:p>
            <a:pPr marL="0" indent="0">
              <a:buNone/>
            </a:pPr>
            <a:r>
              <a:rPr kumimoji="1" lang="en-US" altLang="ja-JP" dirty="0"/>
              <a:t>Win:</a:t>
            </a:r>
            <a:r>
              <a:rPr kumimoji="1" lang="ja-JP" altLang="en-US" dirty="0"/>
              <a:t>コマンドプロンプト</a:t>
            </a:r>
            <a:endParaRPr kumimoji="1" lang="en-US" altLang="ja-JP" dirty="0"/>
          </a:p>
          <a:p>
            <a:pPr marL="0" indent="0">
              <a:buNone/>
            </a:pPr>
            <a:r>
              <a:rPr kumimoji="1" lang="en-US" altLang="ja-JP" dirty="0"/>
              <a:t>Mac:</a:t>
            </a:r>
            <a:r>
              <a:rPr kumimoji="1" lang="ja-JP" altLang="en-US" dirty="0"/>
              <a:t>ターミナル</a:t>
            </a: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a:t>
            </a:r>
            <a:r>
              <a:rPr lang="en-US" altLang="ja-JP" dirty="0"/>
              <a:t>requests</a:t>
            </a:r>
            <a:r>
              <a:rPr lang="ja-JP" altLang="en-US" dirty="0"/>
              <a:t>」をダウンロードしてみよう！</a:t>
            </a:r>
            <a:endParaRPr kumimoji="1" lang="en-US" altLang="ja-JP" dirty="0"/>
          </a:p>
        </p:txBody>
      </p:sp>
      <p:sp>
        <p:nvSpPr>
          <p:cNvPr id="4" name="テキスト ボックス 3">
            <a:extLst>
              <a:ext uri="{FF2B5EF4-FFF2-40B4-BE49-F238E27FC236}">
                <a16:creationId xmlns:a16="http://schemas.microsoft.com/office/drawing/2014/main" id="{1C5D85F6-8C60-DDF2-7E8F-273D60EAED0C}"/>
              </a:ext>
            </a:extLst>
          </p:cNvPr>
          <p:cNvSpPr txBox="1"/>
          <p:nvPr/>
        </p:nvSpPr>
        <p:spPr>
          <a:xfrm>
            <a:off x="1261872" y="4004468"/>
            <a:ext cx="5871410" cy="369332"/>
          </a:xfrm>
          <a:prstGeom prst="rect">
            <a:avLst/>
          </a:prstGeom>
          <a:solidFill>
            <a:schemeClr val="tx1"/>
          </a:solidFill>
        </p:spPr>
        <p:txBody>
          <a:bodyPr wrap="square" rtlCol="0">
            <a:spAutoFit/>
          </a:bodyPr>
          <a:lstStyle/>
          <a:p>
            <a:r>
              <a:rPr kumimoji="1" lang="en-US" altLang="ja-JP" dirty="0">
                <a:solidFill>
                  <a:schemeClr val="bg1"/>
                </a:solidFill>
              </a:rPr>
              <a:t>pip install </a:t>
            </a:r>
            <a:r>
              <a:rPr kumimoji="1" lang="ja-JP" altLang="en-US" dirty="0">
                <a:solidFill>
                  <a:schemeClr val="bg1"/>
                </a:solidFill>
              </a:rPr>
              <a:t>パッケージ名</a:t>
            </a:r>
          </a:p>
        </p:txBody>
      </p:sp>
    </p:spTree>
    <p:extLst>
      <p:ext uri="{BB962C8B-B14F-4D97-AF65-F5344CB8AC3E}">
        <p14:creationId xmlns:p14="http://schemas.microsoft.com/office/powerpoint/2010/main" val="135293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E2FF0-C1F1-0BEB-872D-31BEC3B9B082}"/>
              </a:ext>
            </a:extLst>
          </p:cNvPr>
          <p:cNvSpPr>
            <a:spLocks noGrp="1"/>
          </p:cNvSpPr>
          <p:nvPr>
            <p:ph type="title"/>
          </p:nvPr>
        </p:nvSpPr>
        <p:spPr/>
        <p:txBody>
          <a:bodyPr/>
          <a:lstStyle/>
          <a:p>
            <a:r>
              <a:rPr kumimoji="1" lang="en-US" altLang="ja-JP" dirty="0"/>
              <a:t>pip</a:t>
            </a:r>
            <a:endParaRPr kumimoji="1" lang="ja-JP" altLang="en-US" dirty="0"/>
          </a:p>
        </p:txBody>
      </p:sp>
      <p:sp>
        <p:nvSpPr>
          <p:cNvPr id="3" name="コンテンツ プレースホルダー 2">
            <a:extLst>
              <a:ext uri="{FF2B5EF4-FFF2-40B4-BE49-F238E27FC236}">
                <a16:creationId xmlns:a16="http://schemas.microsoft.com/office/drawing/2014/main" id="{0670981A-7754-9839-4C99-AB9AEA43F705}"/>
              </a:ext>
            </a:extLst>
          </p:cNvPr>
          <p:cNvSpPr>
            <a:spLocks noGrp="1"/>
          </p:cNvSpPr>
          <p:nvPr>
            <p:ph idx="1"/>
          </p:nvPr>
        </p:nvSpPr>
        <p:spPr/>
        <p:txBody>
          <a:bodyPr/>
          <a:lstStyle/>
          <a:p>
            <a:pPr marL="0" indent="0">
              <a:buNone/>
            </a:pPr>
            <a:r>
              <a:rPr kumimoji="1" lang="ja-JP" altLang="en-US" sz="3200" dirty="0"/>
              <a:t>インストール済みのライブラリの確認</a:t>
            </a:r>
          </a:p>
          <a:p>
            <a:pPr marL="0" indent="0">
              <a:buNone/>
            </a:pPr>
            <a:r>
              <a:rPr lang="ja-JP" altLang="en-US" dirty="0"/>
              <a:t>以下のコマンドを実行</a:t>
            </a:r>
          </a:p>
          <a:p>
            <a:pPr marL="0" indent="0">
              <a:buNone/>
            </a:pPr>
            <a:r>
              <a:rPr kumimoji="1" lang="en-US" altLang="ja-JP" dirty="0"/>
              <a:t>Win:</a:t>
            </a:r>
            <a:r>
              <a:rPr kumimoji="1" lang="ja-JP" altLang="en-US" dirty="0"/>
              <a:t>コマンドプロンプト</a:t>
            </a:r>
            <a:endParaRPr kumimoji="1" lang="en-US" altLang="ja-JP" dirty="0"/>
          </a:p>
          <a:p>
            <a:pPr marL="0" indent="0">
              <a:buNone/>
            </a:pPr>
            <a:r>
              <a:rPr kumimoji="1" lang="en-US" altLang="ja-JP" dirty="0"/>
              <a:t>Mac:</a:t>
            </a:r>
            <a:r>
              <a:rPr kumimoji="1" lang="ja-JP" altLang="en-US" dirty="0"/>
              <a:t>ターミナル</a:t>
            </a: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先ほどダウンロードした「</a:t>
            </a:r>
            <a:r>
              <a:rPr kumimoji="1" lang="en-US" altLang="ja-JP" dirty="0"/>
              <a:t>requests</a:t>
            </a:r>
            <a:r>
              <a:rPr kumimoji="1" lang="ja-JP" altLang="en-US" dirty="0"/>
              <a:t>」があれば</a:t>
            </a:r>
            <a:r>
              <a:rPr kumimoji="1" lang="en-US" altLang="ja-JP" dirty="0"/>
              <a:t>OK</a:t>
            </a:r>
          </a:p>
        </p:txBody>
      </p:sp>
      <p:sp>
        <p:nvSpPr>
          <p:cNvPr id="4" name="テキスト ボックス 3">
            <a:extLst>
              <a:ext uri="{FF2B5EF4-FFF2-40B4-BE49-F238E27FC236}">
                <a16:creationId xmlns:a16="http://schemas.microsoft.com/office/drawing/2014/main" id="{1C5D85F6-8C60-DDF2-7E8F-273D60EAED0C}"/>
              </a:ext>
            </a:extLst>
          </p:cNvPr>
          <p:cNvSpPr txBox="1"/>
          <p:nvPr/>
        </p:nvSpPr>
        <p:spPr>
          <a:xfrm>
            <a:off x="1261872" y="4004468"/>
            <a:ext cx="5871410" cy="369332"/>
          </a:xfrm>
          <a:prstGeom prst="rect">
            <a:avLst/>
          </a:prstGeom>
          <a:solidFill>
            <a:schemeClr val="tx1"/>
          </a:solidFill>
        </p:spPr>
        <p:txBody>
          <a:bodyPr wrap="square" rtlCol="0">
            <a:spAutoFit/>
          </a:bodyPr>
          <a:lstStyle/>
          <a:p>
            <a:r>
              <a:rPr kumimoji="1" lang="en-US" altLang="ja-JP" dirty="0">
                <a:solidFill>
                  <a:schemeClr val="bg1"/>
                </a:solidFill>
              </a:rPr>
              <a:t>python –m pip list</a:t>
            </a:r>
            <a:endParaRPr kumimoji="1" lang="ja-JP" altLang="en-US" dirty="0">
              <a:solidFill>
                <a:schemeClr val="bg1"/>
              </a:solidFill>
            </a:endParaRPr>
          </a:p>
        </p:txBody>
      </p:sp>
    </p:spTree>
    <p:extLst>
      <p:ext uri="{BB962C8B-B14F-4D97-AF65-F5344CB8AC3E}">
        <p14:creationId xmlns:p14="http://schemas.microsoft.com/office/powerpoint/2010/main" val="310272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18101-69AF-8F3B-2D4A-661D6BD008DC}"/>
              </a:ext>
            </a:extLst>
          </p:cNvPr>
          <p:cNvSpPr>
            <a:spLocks noGrp="1"/>
          </p:cNvSpPr>
          <p:nvPr>
            <p:ph type="title"/>
          </p:nvPr>
        </p:nvSpPr>
        <p:spPr/>
        <p:txBody>
          <a:bodyPr/>
          <a:lstStyle/>
          <a:p>
            <a:r>
              <a:rPr kumimoji="1" lang="ja-JP" altLang="en-US" dirty="0"/>
              <a:t>使用例</a:t>
            </a:r>
          </a:p>
        </p:txBody>
      </p:sp>
      <p:sp>
        <p:nvSpPr>
          <p:cNvPr id="3" name="コンテンツ プレースホルダー 2">
            <a:extLst>
              <a:ext uri="{FF2B5EF4-FFF2-40B4-BE49-F238E27FC236}">
                <a16:creationId xmlns:a16="http://schemas.microsoft.com/office/drawing/2014/main" id="{597C7707-3D4A-43C8-4BC4-E5907C94F699}"/>
              </a:ext>
            </a:extLst>
          </p:cNvPr>
          <p:cNvSpPr>
            <a:spLocks noGrp="1"/>
          </p:cNvSpPr>
          <p:nvPr>
            <p:ph idx="1"/>
          </p:nvPr>
        </p:nvSpPr>
        <p:spPr>
          <a:solidFill>
            <a:schemeClr val="tx1"/>
          </a:solidFill>
        </p:spPr>
        <p:txBody>
          <a:bodyPr/>
          <a:lstStyle/>
          <a:p>
            <a:pPr marL="0" indent="0">
              <a:buNone/>
            </a:pPr>
            <a:r>
              <a:rPr lang="en-US" altLang="ja-JP" b="0" dirty="0">
                <a:solidFill>
                  <a:srgbClr val="6A9955"/>
                </a:solidFill>
                <a:effectLst/>
                <a:latin typeface="Consolas" panose="020B0609020204030204" pitchFamily="49" charset="0"/>
              </a:rPr>
              <a:t>#</a:t>
            </a:r>
            <a:r>
              <a:rPr lang="ja-JP" altLang="en-US" b="0" dirty="0">
                <a:solidFill>
                  <a:srgbClr val="6A9955"/>
                </a:solidFill>
                <a:effectLst/>
                <a:latin typeface="Consolas" panose="020B0609020204030204" pitchFamily="49" charset="0"/>
              </a:rPr>
              <a:t>標準ライブラリである</a:t>
            </a:r>
            <a:r>
              <a:rPr lang="en-US" altLang="ja-JP" b="0" dirty="0">
                <a:solidFill>
                  <a:srgbClr val="6A9955"/>
                </a:solidFill>
                <a:effectLst/>
                <a:latin typeface="Consolas" panose="020B0609020204030204" pitchFamily="49" charset="0"/>
              </a:rPr>
              <a:t>random</a:t>
            </a:r>
            <a:r>
              <a:rPr lang="ja-JP" altLang="en-US" b="0" dirty="0">
                <a:solidFill>
                  <a:srgbClr val="6A9955"/>
                </a:solidFill>
                <a:effectLst/>
                <a:latin typeface="Consolas" panose="020B0609020204030204" pitchFamily="49" charset="0"/>
              </a:rPr>
              <a:t>を</a:t>
            </a:r>
            <a:r>
              <a:rPr lang="en-US" altLang="ja-JP" b="0" dirty="0">
                <a:solidFill>
                  <a:srgbClr val="6A9955"/>
                </a:solidFill>
                <a:effectLst/>
                <a:latin typeface="Consolas" panose="020B0609020204030204" pitchFamily="49" charset="0"/>
              </a:rPr>
              <a:t>import</a:t>
            </a:r>
            <a:endParaRPr lang="en-US" altLang="ja-JP" b="0" dirty="0">
              <a:solidFill>
                <a:srgbClr val="CCCCCC"/>
              </a:solidFill>
              <a:effectLst/>
              <a:latin typeface="Consolas" panose="020B0609020204030204" pitchFamily="49" charset="0"/>
            </a:endParaRPr>
          </a:p>
          <a:p>
            <a:pPr marL="0" indent="0">
              <a:buNone/>
            </a:pPr>
            <a:r>
              <a:rPr lang="en-US" altLang="ja-JP" b="0" dirty="0">
                <a:solidFill>
                  <a:srgbClr val="C586C0"/>
                </a:solidFill>
                <a:effectLst/>
                <a:latin typeface="Consolas" panose="020B0609020204030204" pitchFamily="49" charset="0"/>
              </a:rPr>
              <a:t>import</a:t>
            </a:r>
            <a:r>
              <a:rPr lang="en-US" altLang="ja-JP" b="0" dirty="0">
                <a:solidFill>
                  <a:srgbClr val="CCCCCC"/>
                </a:solidFill>
                <a:effectLst/>
                <a:latin typeface="Consolas" panose="020B0609020204030204" pitchFamily="49" charset="0"/>
              </a:rPr>
              <a:t> random</a:t>
            </a:r>
          </a:p>
          <a:p>
            <a:pPr marL="0" indent="0">
              <a:buNone/>
            </a:pPr>
            <a:endParaRPr lang="en-US" altLang="ja-JP" b="0" dirty="0">
              <a:solidFill>
                <a:srgbClr val="CCCCCC"/>
              </a:solidFill>
              <a:effectLst/>
              <a:latin typeface="Consolas" panose="020B0609020204030204" pitchFamily="49" charset="0"/>
            </a:endParaRPr>
          </a:p>
          <a:p>
            <a:pPr marL="0" indent="0">
              <a:buNone/>
            </a:pPr>
            <a:r>
              <a:rPr lang="en-US" altLang="ja-JP" b="0" dirty="0">
                <a:solidFill>
                  <a:srgbClr val="6A9955"/>
                </a:solidFill>
                <a:effectLst/>
                <a:latin typeface="Consolas" panose="020B0609020204030204" pitchFamily="49" charset="0"/>
              </a:rPr>
              <a:t>#random.randrange(1, 11)</a:t>
            </a:r>
            <a:endParaRPr lang="en-US" altLang="ja-JP" b="0" dirty="0">
              <a:solidFill>
                <a:srgbClr val="CCCCCC"/>
              </a:solidFill>
              <a:effectLst/>
              <a:latin typeface="Consolas" panose="020B0609020204030204" pitchFamily="49" charset="0"/>
            </a:endParaRPr>
          </a:p>
          <a:p>
            <a:pPr marL="0" indent="0">
              <a:buNone/>
            </a:pPr>
            <a:r>
              <a:rPr lang="en-US" altLang="ja-JP" b="0" dirty="0">
                <a:solidFill>
                  <a:srgbClr val="6A9955"/>
                </a:solidFill>
                <a:effectLst/>
                <a:latin typeface="Consolas" panose="020B0609020204030204" pitchFamily="49" charset="0"/>
              </a:rPr>
              <a:t>#↑1~10</a:t>
            </a:r>
            <a:r>
              <a:rPr lang="ja-JP" altLang="en-US" b="0" dirty="0">
                <a:solidFill>
                  <a:srgbClr val="6A9955"/>
                </a:solidFill>
                <a:effectLst/>
                <a:latin typeface="Consolas" panose="020B0609020204030204" pitchFamily="49" charset="0"/>
              </a:rPr>
              <a:t>の乱数を生成</a:t>
            </a:r>
            <a:endParaRPr lang="ja-JP" altLang="en-US" b="0" dirty="0">
              <a:solidFill>
                <a:srgbClr val="CCCCCC"/>
              </a:solidFill>
              <a:effectLst/>
              <a:latin typeface="Consolas" panose="020B0609020204030204" pitchFamily="49" charset="0"/>
            </a:endParaRPr>
          </a:p>
          <a:p>
            <a:pPr marL="0" indent="0">
              <a:buNone/>
            </a:pPr>
            <a:r>
              <a:rPr lang="en-US" altLang="ja-JP" b="0" dirty="0">
                <a:solidFill>
                  <a:srgbClr val="C586C0"/>
                </a:solidFill>
                <a:effectLst/>
                <a:latin typeface="Consolas" panose="020B0609020204030204" pitchFamily="49" charset="0"/>
              </a:rPr>
              <a:t>for</a:t>
            </a:r>
            <a:r>
              <a:rPr lang="en-US" altLang="ja-JP" b="0" dirty="0">
                <a:solidFill>
                  <a:srgbClr val="CCCCCC"/>
                </a:solidFill>
                <a:effectLst/>
                <a:latin typeface="Consolas" panose="020B0609020204030204" pitchFamily="49" charset="0"/>
              </a:rPr>
              <a:t> </a:t>
            </a:r>
            <a:r>
              <a:rPr lang="en-US" altLang="ja-JP" b="0" dirty="0" err="1">
                <a:solidFill>
                  <a:srgbClr val="CCCCCC"/>
                </a:solidFill>
                <a:effectLst/>
                <a:latin typeface="Consolas" panose="020B0609020204030204" pitchFamily="49" charset="0"/>
              </a:rPr>
              <a:t>i</a:t>
            </a:r>
            <a:r>
              <a:rPr lang="en-US" altLang="ja-JP" b="0" dirty="0">
                <a:solidFill>
                  <a:srgbClr val="CCCCCC"/>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in</a:t>
            </a:r>
            <a:r>
              <a:rPr lang="en-US" altLang="ja-JP" b="0" dirty="0">
                <a:solidFill>
                  <a:srgbClr val="CCCCCC"/>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range</a:t>
            </a:r>
            <a:r>
              <a:rPr lang="en-US" altLang="ja-JP" b="0" dirty="0">
                <a:solidFill>
                  <a:srgbClr val="CCCCCC"/>
                </a:solidFill>
                <a:effectLst/>
                <a:latin typeface="Consolas" panose="020B0609020204030204" pitchFamily="49" charset="0"/>
              </a:rPr>
              <a:t>(</a:t>
            </a:r>
            <a:r>
              <a:rPr lang="en-US" altLang="ja-JP" b="0" dirty="0" err="1">
                <a:solidFill>
                  <a:srgbClr val="CCCCCC"/>
                </a:solidFill>
                <a:effectLst/>
                <a:latin typeface="Consolas" panose="020B0609020204030204" pitchFamily="49" charset="0"/>
              </a:rPr>
              <a:t>random.randrange</a:t>
            </a:r>
            <a:r>
              <a:rPr lang="en-US" altLang="ja-JP" b="0" dirty="0">
                <a:solidFill>
                  <a:srgbClr val="CCCCCC"/>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CCCCCC"/>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11</a:t>
            </a:r>
            <a:r>
              <a:rPr lang="en-US" altLang="ja-JP" b="0" dirty="0">
                <a:solidFill>
                  <a:srgbClr val="CCCCCC"/>
                </a:solidFill>
                <a:effectLst/>
                <a:latin typeface="Consolas" panose="020B0609020204030204" pitchFamily="49" charset="0"/>
              </a:rPr>
              <a:t>)):</a:t>
            </a:r>
          </a:p>
          <a:p>
            <a:pPr marL="0" indent="0">
              <a:buNone/>
            </a:pPr>
            <a:r>
              <a:rPr lang="en-US" altLang="ja-JP" b="0" dirty="0">
                <a:solidFill>
                  <a:srgbClr val="CCCCCC"/>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print</a:t>
            </a:r>
            <a:r>
              <a:rPr lang="en-US" altLang="ja-JP" b="0" dirty="0">
                <a:solidFill>
                  <a:srgbClr val="CCCCCC"/>
                </a:solidFill>
                <a:effectLst/>
                <a:latin typeface="Consolas" panose="020B0609020204030204" pitchFamily="49" charset="0"/>
              </a:rPr>
              <a:t>(</a:t>
            </a:r>
            <a:r>
              <a:rPr lang="en-US" altLang="ja-JP" b="0" dirty="0" err="1">
                <a:solidFill>
                  <a:srgbClr val="CCCCCC"/>
                </a:solidFill>
                <a:effectLst/>
                <a:latin typeface="Consolas" panose="020B0609020204030204" pitchFamily="49" charset="0"/>
              </a:rPr>
              <a:t>random.randrange</a:t>
            </a:r>
            <a:r>
              <a:rPr lang="en-US" altLang="ja-JP" b="0" dirty="0">
                <a:solidFill>
                  <a:srgbClr val="CCCCCC"/>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CCCCCC"/>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11</a:t>
            </a:r>
            <a:r>
              <a:rPr lang="en-US" altLang="ja-JP" b="0" dirty="0">
                <a:solidFill>
                  <a:srgbClr val="CCCCCC"/>
                </a:solidFill>
                <a:effectLst/>
                <a:latin typeface="Consolas" panose="020B0609020204030204" pitchFamily="49" charset="0"/>
              </a:rPr>
              <a:t>))</a:t>
            </a:r>
          </a:p>
          <a:p>
            <a:pPr marL="0" indent="0">
              <a:buNone/>
            </a:pPr>
            <a:endParaRPr lang="en-US" altLang="ja-JP"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89890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AFC3F-2391-FE14-B189-625BB0B687D6}"/>
              </a:ext>
            </a:extLst>
          </p:cNvPr>
          <p:cNvSpPr>
            <a:spLocks noGrp="1"/>
          </p:cNvSpPr>
          <p:nvPr>
            <p:ph type="title"/>
          </p:nvPr>
        </p:nvSpPr>
        <p:spPr/>
        <p:txBody>
          <a:bodyPr/>
          <a:lstStyle/>
          <a:p>
            <a:r>
              <a:rPr kumimoji="1" lang="ja-JP" altLang="en-US" dirty="0"/>
              <a:t>使用例</a:t>
            </a:r>
          </a:p>
        </p:txBody>
      </p:sp>
      <p:sp>
        <p:nvSpPr>
          <p:cNvPr id="3" name="コンテンツ プレースホルダー 2">
            <a:extLst>
              <a:ext uri="{FF2B5EF4-FFF2-40B4-BE49-F238E27FC236}">
                <a16:creationId xmlns:a16="http://schemas.microsoft.com/office/drawing/2014/main" id="{79B92202-D0C1-FE58-BFFE-1602BAE80079}"/>
              </a:ext>
            </a:extLst>
          </p:cNvPr>
          <p:cNvSpPr>
            <a:spLocks noGrp="1"/>
          </p:cNvSpPr>
          <p:nvPr>
            <p:ph idx="1"/>
          </p:nvPr>
        </p:nvSpPr>
        <p:spPr>
          <a:solidFill>
            <a:schemeClr val="tx1"/>
          </a:solidFill>
        </p:spPr>
        <p:txBody>
          <a:bodyPr>
            <a:normAutofit/>
          </a:bodyPr>
          <a:lstStyle/>
          <a:p>
            <a:pPr marL="0" indent="0">
              <a:buNone/>
            </a:pPr>
            <a:r>
              <a:rPr lang="en-US" altLang="ja-JP" b="0" dirty="0">
                <a:solidFill>
                  <a:srgbClr val="C586C0"/>
                </a:solidFill>
                <a:effectLst/>
                <a:latin typeface="Consolas" panose="020B0609020204030204" pitchFamily="49" charset="0"/>
              </a:rPr>
              <a:t>import</a:t>
            </a:r>
            <a:r>
              <a:rPr lang="en-US" altLang="ja-JP" b="0" dirty="0">
                <a:solidFill>
                  <a:srgbClr val="CCCCCC"/>
                </a:solidFill>
                <a:effectLst/>
                <a:latin typeface="Consolas" panose="020B0609020204030204" pitchFamily="49" charset="0"/>
              </a:rPr>
              <a:t> requests</a:t>
            </a:r>
          </a:p>
          <a:p>
            <a:pPr marL="0" indent="0">
              <a:buNone/>
            </a:pPr>
            <a:endParaRPr lang="en-US" altLang="ja-JP" b="0" dirty="0">
              <a:solidFill>
                <a:srgbClr val="CCCCCC"/>
              </a:solidFill>
              <a:effectLst/>
              <a:latin typeface="Consolas" panose="020B0609020204030204" pitchFamily="49" charset="0"/>
            </a:endParaRPr>
          </a:p>
          <a:p>
            <a:pPr marL="0" indent="0">
              <a:buNone/>
            </a:pPr>
            <a:r>
              <a:rPr lang="en-US" altLang="ja-JP" b="0" dirty="0">
                <a:solidFill>
                  <a:srgbClr val="6A9955"/>
                </a:solidFill>
                <a:effectLst/>
                <a:latin typeface="Consolas" panose="020B0609020204030204" pitchFamily="49" charset="0"/>
              </a:rPr>
              <a:t>#http</a:t>
            </a:r>
            <a:r>
              <a:rPr lang="ja-JP" altLang="en-US" b="0" dirty="0">
                <a:solidFill>
                  <a:srgbClr val="6A9955"/>
                </a:solidFill>
                <a:effectLst/>
                <a:latin typeface="Consolas" panose="020B0609020204030204" pitchFamily="49" charset="0"/>
              </a:rPr>
              <a:t>リクエストを送りたいリンク</a:t>
            </a:r>
            <a:endParaRPr lang="ja-JP" altLang="en-US" b="0" dirty="0">
              <a:solidFill>
                <a:srgbClr val="CCCCCC"/>
              </a:solidFill>
              <a:effectLst/>
              <a:latin typeface="Consolas" panose="020B0609020204030204" pitchFamily="49" charset="0"/>
            </a:endParaRPr>
          </a:p>
          <a:p>
            <a:pPr marL="0" indent="0">
              <a:buNone/>
            </a:pPr>
            <a:r>
              <a:rPr lang="en-US" altLang="ja-JP" b="0" dirty="0" err="1">
                <a:solidFill>
                  <a:srgbClr val="CCCCCC"/>
                </a:solidFill>
                <a:effectLst/>
                <a:latin typeface="Consolas" panose="020B0609020204030204" pitchFamily="49" charset="0"/>
              </a:rPr>
              <a:t>url</a:t>
            </a:r>
            <a:r>
              <a:rPr lang="en-US" altLang="ja-JP" b="0" dirty="0">
                <a:solidFill>
                  <a:srgbClr val="CCCCCC"/>
                </a:solidFill>
                <a:effectLst/>
                <a:latin typeface="Consolas" panose="020B0609020204030204" pitchFamily="49" charset="0"/>
              </a:rPr>
              <a:t> </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'https://www.chuou.ac.jp/academics/faculties/itl/professor/'</a:t>
            </a:r>
            <a:endParaRPr lang="en-US" altLang="ja-JP" b="0" dirty="0">
              <a:solidFill>
                <a:srgbClr val="CCCCCC"/>
              </a:solidFill>
              <a:effectLst/>
              <a:latin typeface="Consolas" panose="020B0609020204030204" pitchFamily="49" charset="0"/>
            </a:endParaRPr>
          </a:p>
          <a:p>
            <a:pPr marL="0" indent="0">
              <a:buNone/>
            </a:pPr>
            <a:r>
              <a:rPr lang="en-US" altLang="ja-JP" b="0" dirty="0">
                <a:solidFill>
                  <a:srgbClr val="6A9955"/>
                </a:solidFill>
                <a:effectLst/>
                <a:latin typeface="Consolas" panose="020B0609020204030204" pitchFamily="49" charset="0"/>
              </a:rPr>
              <a:t>#</a:t>
            </a:r>
            <a:r>
              <a:rPr lang="ja-JP" altLang="en-US" b="0" dirty="0">
                <a:solidFill>
                  <a:srgbClr val="6A9955"/>
                </a:solidFill>
                <a:effectLst/>
                <a:latin typeface="Consolas" panose="020B0609020204030204" pitchFamily="49" charset="0"/>
              </a:rPr>
              <a:t>アクセスして返答データを取得</a:t>
            </a:r>
            <a:endParaRPr lang="ja-JP" altLang="en-US" b="0" dirty="0">
              <a:solidFill>
                <a:srgbClr val="CCCCCC"/>
              </a:solidFill>
              <a:effectLst/>
              <a:latin typeface="Consolas" panose="020B0609020204030204" pitchFamily="49" charset="0"/>
            </a:endParaRPr>
          </a:p>
          <a:p>
            <a:pPr marL="0" indent="0">
              <a:buNone/>
            </a:pPr>
            <a:r>
              <a:rPr lang="en-US" altLang="ja-JP" b="0" dirty="0">
                <a:solidFill>
                  <a:srgbClr val="6A9955"/>
                </a:solidFill>
                <a:effectLst/>
                <a:latin typeface="Consolas" panose="020B0609020204030204" pitchFamily="49" charset="0"/>
              </a:rPr>
              <a:t>#</a:t>
            </a:r>
            <a:r>
              <a:rPr lang="ja-JP" altLang="en-US" b="0" dirty="0">
                <a:solidFill>
                  <a:srgbClr val="6A9955"/>
                </a:solidFill>
                <a:effectLst/>
                <a:latin typeface="Consolas" panose="020B0609020204030204" pitchFamily="49" charset="0"/>
              </a:rPr>
              <a:t>サイトなどの規約をしっかり読み自己責任で！！</a:t>
            </a:r>
            <a:endParaRPr lang="ja-JP" altLang="en-US" b="0" dirty="0">
              <a:solidFill>
                <a:srgbClr val="CCCCCC"/>
              </a:solidFill>
              <a:effectLst/>
              <a:latin typeface="Consolas" panose="020B0609020204030204" pitchFamily="49" charset="0"/>
            </a:endParaRPr>
          </a:p>
          <a:p>
            <a:pPr marL="0" indent="0">
              <a:buNone/>
            </a:pPr>
            <a:r>
              <a:rPr lang="en-US" altLang="ja-JP" b="0" dirty="0">
                <a:solidFill>
                  <a:srgbClr val="CCCCCC"/>
                </a:solidFill>
                <a:effectLst/>
                <a:latin typeface="Consolas" panose="020B0609020204030204" pitchFamily="49" charset="0"/>
              </a:rPr>
              <a:t>response </a:t>
            </a:r>
            <a:r>
              <a:rPr lang="en-US" altLang="ja-JP" b="0" dirty="0">
                <a:solidFill>
                  <a:srgbClr val="D4D4D4"/>
                </a:solidFill>
                <a:effectLst/>
                <a:latin typeface="Consolas" panose="020B0609020204030204" pitchFamily="49" charset="0"/>
              </a:rPr>
              <a:t>=</a:t>
            </a:r>
            <a:r>
              <a:rPr lang="en-US" altLang="ja-JP" b="0" dirty="0">
                <a:solidFill>
                  <a:srgbClr val="CCCCCC"/>
                </a:solidFill>
                <a:effectLst/>
                <a:latin typeface="Consolas" panose="020B0609020204030204" pitchFamily="49" charset="0"/>
              </a:rPr>
              <a:t> </a:t>
            </a:r>
            <a:r>
              <a:rPr lang="en-US" altLang="ja-JP" b="0" dirty="0" err="1">
                <a:solidFill>
                  <a:srgbClr val="CCCCCC"/>
                </a:solidFill>
                <a:effectLst/>
                <a:latin typeface="Consolas" panose="020B0609020204030204" pitchFamily="49" charset="0"/>
              </a:rPr>
              <a:t>requests.get</a:t>
            </a:r>
            <a:r>
              <a:rPr lang="en-US" altLang="ja-JP" b="0" dirty="0">
                <a:solidFill>
                  <a:srgbClr val="CCCCCC"/>
                </a:solidFill>
                <a:effectLst/>
                <a:latin typeface="Consolas" panose="020B0609020204030204" pitchFamily="49" charset="0"/>
              </a:rPr>
              <a:t>(</a:t>
            </a:r>
            <a:r>
              <a:rPr lang="en-US" altLang="ja-JP" b="0" dirty="0" err="1">
                <a:solidFill>
                  <a:srgbClr val="CCCCCC"/>
                </a:solidFill>
                <a:effectLst/>
                <a:latin typeface="Consolas" panose="020B0609020204030204" pitchFamily="49" charset="0"/>
              </a:rPr>
              <a:t>url</a:t>
            </a:r>
            <a:r>
              <a:rPr lang="en-US" altLang="ja-JP" b="0" dirty="0">
                <a:solidFill>
                  <a:srgbClr val="CCCCCC"/>
                </a:solidFill>
                <a:effectLst/>
                <a:latin typeface="Consolas" panose="020B0609020204030204" pitchFamily="49" charset="0"/>
              </a:rPr>
              <a:t>)</a:t>
            </a:r>
          </a:p>
          <a:p>
            <a:pPr marL="0" indent="0">
              <a:buNone/>
            </a:pPr>
            <a:r>
              <a:rPr lang="en-US" altLang="ja-JP" b="0" dirty="0">
                <a:solidFill>
                  <a:srgbClr val="6A9955"/>
                </a:solidFill>
                <a:effectLst/>
                <a:latin typeface="Consolas" panose="020B0609020204030204" pitchFamily="49" charset="0"/>
              </a:rPr>
              <a:t>#html</a:t>
            </a:r>
            <a:r>
              <a:rPr lang="ja-JP" altLang="en-US" b="0" dirty="0">
                <a:solidFill>
                  <a:srgbClr val="6A9955"/>
                </a:solidFill>
                <a:effectLst/>
                <a:latin typeface="Consolas" panose="020B0609020204030204" pitchFamily="49" charset="0"/>
              </a:rPr>
              <a:t>テキストを表示</a:t>
            </a:r>
            <a:endParaRPr lang="ja-JP" altLang="en-US" b="0" dirty="0">
              <a:solidFill>
                <a:srgbClr val="CCCCCC"/>
              </a:solidFill>
              <a:effectLst/>
              <a:latin typeface="Consolas" panose="020B0609020204030204" pitchFamily="49" charset="0"/>
            </a:endParaRPr>
          </a:p>
          <a:p>
            <a:pPr marL="0" indent="0">
              <a:buNone/>
            </a:pPr>
            <a:r>
              <a:rPr lang="en-US" altLang="ja-JP" b="0" dirty="0">
                <a:solidFill>
                  <a:srgbClr val="DCDCAA"/>
                </a:solidFill>
                <a:effectLst/>
                <a:latin typeface="Consolas" panose="020B0609020204030204" pitchFamily="49" charset="0"/>
              </a:rPr>
              <a:t>print</a:t>
            </a:r>
            <a:r>
              <a:rPr lang="en-US" altLang="ja-JP" b="0" dirty="0">
                <a:solidFill>
                  <a:srgbClr val="CCCCCC"/>
                </a:solidFill>
                <a:effectLst/>
                <a:latin typeface="Consolas" panose="020B0609020204030204" pitchFamily="49" charset="0"/>
              </a:rPr>
              <a:t>(</a:t>
            </a:r>
            <a:r>
              <a:rPr lang="en-US" altLang="ja-JP" b="0" dirty="0" err="1">
                <a:solidFill>
                  <a:srgbClr val="CCCCCC"/>
                </a:solidFill>
                <a:effectLst/>
                <a:latin typeface="Consolas" panose="020B0609020204030204" pitchFamily="49" charset="0"/>
              </a:rPr>
              <a:t>response.text</a:t>
            </a:r>
            <a:r>
              <a:rPr lang="en-US" altLang="ja-JP" b="0" dirty="0">
                <a:solidFill>
                  <a:srgbClr val="CCCCCC"/>
                </a:solidFill>
                <a:effectLst/>
                <a:latin typeface="Consolas" panose="020B0609020204030204" pitchFamily="49" charset="0"/>
              </a:rPr>
              <a:t>)</a:t>
            </a:r>
          </a:p>
          <a:p>
            <a:pPr marL="0" indent="0">
              <a:buNone/>
            </a:pPr>
            <a:endParaRPr kumimoji="1" lang="ja-JP" altLang="en-US" dirty="0"/>
          </a:p>
        </p:txBody>
      </p:sp>
    </p:spTree>
    <p:extLst>
      <p:ext uri="{BB962C8B-B14F-4D97-AF65-F5344CB8AC3E}">
        <p14:creationId xmlns:p14="http://schemas.microsoft.com/office/powerpoint/2010/main" val="3577435771"/>
      </p:ext>
    </p:extLst>
  </p:cSld>
  <p:clrMapOvr>
    <a:masterClrMapping/>
  </p:clrMapOvr>
</p:sld>
</file>

<file path=ppt/theme/theme1.xml><?xml version="1.0" encoding="utf-8"?>
<a:theme xmlns:a="http://schemas.openxmlformats.org/drawingml/2006/main" name="ビュー">
  <a:themeElements>
    <a:clrScheme name="ビュー">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ビュー">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ビュー">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ビュー</Template>
  <TotalTime>247</TotalTime>
  <Words>360</Words>
  <Application>Microsoft Office PowerPoint</Application>
  <PresentationFormat>ワイド画面</PresentationFormat>
  <Paragraphs>63</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Arial</vt:lpstr>
      <vt:lpstr>Century Schoolbook</vt:lpstr>
      <vt:lpstr>Consolas</vt:lpstr>
      <vt:lpstr>Wingdings 2</vt:lpstr>
      <vt:lpstr>ビュー</vt:lpstr>
      <vt:lpstr>ライブラリ</vt:lpstr>
      <vt:lpstr>目次</vt:lpstr>
      <vt:lpstr>ライブラリ</vt:lpstr>
      <vt:lpstr>ライブラリ</vt:lpstr>
      <vt:lpstr>pip</vt:lpstr>
      <vt:lpstr>pip</vt:lpstr>
      <vt:lpstr>pip</vt:lpstr>
      <vt:lpstr>使用例</vt:lpstr>
      <vt:lpstr>使用例</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ライブラリ</dc:title>
  <dc:creator>橋本 葵</dc:creator>
  <cp:lastModifiedBy>橋本 葵</cp:lastModifiedBy>
  <cp:revision>2</cp:revision>
  <dcterms:created xsi:type="dcterms:W3CDTF">2023-07-04T02:01:19Z</dcterms:created>
  <dcterms:modified xsi:type="dcterms:W3CDTF">2023-07-05T05:18:57Z</dcterms:modified>
</cp:coreProperties>
</file>