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707A2-7F39-8D91-EB4D-FE68448CA00B}" v="23" dt="2025-04-24T18:35:23.999"/>
    <p1510:client id="{0B913866-AF46-F608-9FC2-F83062CCA456}" v="13" dt="2025-04-24T19:44:46.165"/>
    <p1510:client id="{510F7EDB-7369-79A4-3F61-6640E18EDBBC}" v="118" dt="2025-04-24T18:40:21.318"/>
    <p1510:client id="{5FDED277-8D0B-4AC4-99AB-E71FDF83E345}" v="28" dt="2025-04-24T17:25:44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2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0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95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43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3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1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7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4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8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3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6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6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happygitwithr.com/existing-github-firs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cottish.sharepoint.com/sites/Cancerscreeninganalyticalteam/Shared%20Documents/General/1.%20General%20-%20Important%20Documentation/6.%20R%20-%20Git%20&amp;%20Shiny/Connecting%20GitHub%20with%20Posit.docx?web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cottish.sharepoint.com/sites/Cancerscreeninganalyticalteam/Shared%20Documents/General/1.%20General%20-%20Important%20Documentation/6.%20R%20-%20Git%20&amp;%20Shiny/git_commands_AMc_Nov24.docx?web=1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69DAB7-FD72-1DC2-22C0-83B39481B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767" y="5439079"/>
            <a:ext cx="1831233" cy="2438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E0BF4D-6ECD-CC48-0E24-F61695FE7C9D}"/>
              </a:ext>
            </a:extLst>
          </p:cNvPr>
          <p:cNvSpPr/>
          <p:nvPr/>
        </p:nvSpPr>
        <p:spPr>
          <a:xfrm>
            <a:off x="785838" y="875239"/>
            <a:ext cx="2520000" cy="8280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Have you already copied the repository into a local directory? (i.e. your ‘Git’ folder in CancerStats1)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0E59BE-F017-69EB-D808-C892C0CE77C5}"/>
              </a:ext>
            </a:extLst>
          </p:cNvPr>
          <p:cNvSpPr/>
          <p:nvPr/>
        </p:nvSpPr>
        <p:spPr>
          <a:xfrm>
            <a:off x="3761371" y="1481287"/>
            <a:ext cx="2520000" cy="660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Copy the repository from Git using HTTPS or SSH URLs, setup new project in RStudio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844C65-B43D-246F-BEE2-02EA9C61D2FE}"/>
              </a:ext>
            </a:extLst>
          </p:cNvPr>
          <p:cNvSpPr/>
          <p:nvPr/>
        </p:nvSpPr>
        <p:spPr>
          <a:xfrm>
            <a:off x="777085" y="2253856"/>
            <a:ext cx="2520000" cy="504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Checkout the main branch and pull any changes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09DBDE-9075-623D-D681-8B118F356FFF}"/>
              </a:ext>
            </a:extLst>
          </p:cNvPr>
          <p:cNvSpPr/>
          <p:nvPr/>
        </p:nvSpPr>
        <p:spPr>
          <a:xfrm>
            <a:off x="810681" y="2936638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Create a new feature branch to do your piece of work on, include your initials and the purpose of the branch in the branch name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D2A241-B053-8488-A104-6AE3088D80ED}"/>
              </a:ext>
            </a:extLst>
          </p:cNvPr>
          <p:cNvSpPr/>
          <p:nvPr/>
        </p:nvSpPr>
        <p:spPr>
          <a:xfrm>
            <a:off x="810681" y="4011040"/>
            <a:ext cx="2520000" cy="97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Carry out your work, making edits or writing new code, and commit and push changes as you go – remember to write descriptive commit messages!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29AEA3-CF74-DEE8-181E-FF75E2CC9E5F}"/>
              </a:ext>
            </a:extLst>
          </p:cNvPr>
          <p:cNvSpPr/>
          <p:nvPr/>
        </p:nvSpPr>
        <p:spPr>
          <a:xfrm>
            <a:off x="810681" y="5187711"/>
            <a:ext cx="2520000" cy="97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Ready for your work to be reviewed? Create a Pull Request and assign a reviewer (hopefully someone with a bit of info on the project already)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ED5325-F6FE-C6A5-4816-C654548A00C3}"/>
              </a:ext>
            </a:extLst>
          </p:cNvPr>
          <p:cNvSpPr/>
          <p:nvPr/>
        </p:nvSpPr>
        <p:spPr>
          <a:xfrm>
            <a:off x="3521391" y="6037713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Reviewer looks over the changes on GitHub/</a:t>
            </a:r>
            <a:r>
              <a:rPr lang="en-GB" sz="1200" err="1"/>
              <a:t>Gitea</a:t>
            </a:r>
            <a:r>
              <a:rPr lang="en-GB" sz="1200"/>
              <a:t>, then runs the code in RStudio to ensure it still works in practice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659EF2-AABB-E2DD-03A8-CD7764E2AB1D}"/>
              </a:ext>
            </a:extLst>
          </p:cNvPr>
          <p:cNvSpPr/>
          <p:nvPr/>
        </p:nvSpPr>
        <p:spPr>
          <a:xfrm>
            <a:off x="3521391" y="7044573"/>
            <a:ext cx="2520000" cy="64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Reviewer submits review, either requesting changes or giving approval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58BF45-B0BB-CB25-E944-6D9D9276E34D}"/>
              </a:ext>
            </a:extLst>
          </p:cNvPr>
          <p:cNvSpPr/>
          <p:nvPr/>
        </p:nvSpPr>
        <p:spPr>
          <a:xfrm>
            <a:off x="3521391" y="7900904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Once approved, reviewer merges the feature branch with the main branch, and delete the feature branch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E4822D-4858-6531-25F6-4A66DAF44B62}"/>
              </a:ext>
            </a:extLst>
          </p:cNvPr>
          <p:cNvSpPr/>
          <p:nvPr/>
        </p:nvSpPr>
        <p:spPr>
          <a:xfrm>
            <a:off x="810681" y="8468108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Once your branch has been merged, checkout the main branch and pull changes to update your local version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52FCC5-82B4-3EA8-0BCB-473BF285603C}"/>
              </a:ext>
            </a:extLst>
          </p:cNvPr>
          <p:cNvSpPr/>
          <p:nvPr/>
        </p:nvSpPr>
        <p:spPr>
          <a:xfrm>
            <a:off x="3441187" y="10238079"/>
            <a:ext cx="2520000" cy="504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Assign a tag to the merge commit and push the tag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7ED3AE-223B-ADC8-6045-F18BAD087AF0}"/>
              </a:ext>
            </a:extLst>
          </p:cNvPr>
          <p:cNvSpPr/>
          <p:nvPr/>
        </p:nvSpPr>
        <p:spPr>
          <a:xfrm>
            <a:off x="810681" y="11280504"/>
            <a:ext cx="2520000" cy="64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Delete old branches in RStudio to ensure you don’t accidentally keep working on them locally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EA7B2F-E637-9484-8A64-0B877E6D8B1C}"/>
              </a:ext>
            </a:extLst>
          </p:cNvPr>
          <p:cNvSpPr/>
          <p:nvPr/>
        </p:nvSpPr>
        <p:spPr>
          <a:xfrm>
            <a:off x="-161925" y="-114300"/>
            <a:ext cx="7105649" cy="6052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/>
              <a:t>Git workflow with RStudio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A00D5-6CCE-F5EA-5182-1299A79F4EEC}"/>
              </a:ext>
            </a:extLst>
          </p:cNvPr>
          <p:cNvSpPr/>
          <p:nvPr/>
        </p:nvSpPr>
        <p:spPr>
          <a:xfrm rot="16200000">
            <a:off x="-2620048" y="3111033"/>
            <a:ext cx="5668726" cy="4286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AUTHOR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4AA8E-1D3E-2028-8632-BF408A81EA15}"/>
              </a:ext>
            </a:extLst>
          </p:cNvPr>
          <p:cNvSpPr/>
          <p:nvPr/>
        </p:nvSpPr>
        <p:spPr>
          <a:xfrm rot="16200000">
            <a:off x="-1655152" y="10115739"/>
            <a:ext cx="3723892" cy="4286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AUTHOR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68B807-8531-4C4E-B6A4-BD0925130F94}"/>
              </a:ext>
            </a:extLst>
          </p:cNvPr>
          <p:cNvSpPr/>
          <p:nvPr/>
        </p:nvSpPr>
        <p:spPr>
          <a:xfrm rot="16200000">
            <a:off x="5300886" y="7167791"/>
            <a:ext cx="2688785" cy="4286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REVIEWER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CC18D0-D831-1286-8083-C8EE0B867BD0}"/>
              </a:ext>
            </a:extLst>
          </p:cNvPr>
          <p:cNvSpPr/>
          <p:nvPr/>
        </p:nvSpPr>
        <p:spPr>
          <a:xfrm>
            <a:off x="810681" y="9530777"/>
            <a:ext cx="2520000" cy="8280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Is this a main version of the code? i.e. used to produce annual publication, or bi-annual KPIs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AF8E5E-1AF4-0CF6-5768-10E424437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6" y="5349711"/>
            <a:ext cx="648000" cy="64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64B57A-CB0C-CC71-1318-F31AE311D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35" y="1303396"/>
            <a:ext cx="648000" cy="64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E4E481-F03D-2C0E-B7A8-6B0412304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73" y="5904732"/>
            <a:ext cx="648000" cy="64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EC93217-111C-CE54-2D51-CA0867C7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705" y="7036659"/>
            <a:ext cx="648000" cy="64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89C85E-6449-FFFA-D783-687CD8014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73" y="7990904"/>
            <a:ext cx="648000" cy="648000"/>
          </a:xfrm>
          <a:prstGeom prst="rect">
            <a:avLst/>
          </a:prstGeom>
        </p:spPr>
      </p:pic>
      <p:pic>
        <p:nvPicPr>
          <p:cNvPr id="1026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DF8D4943-7182-71B6-E65A-BB7EA27A6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87" y="2330712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A043956A-D685-5C04-C9D5-B5B5EC6B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2" y="3183258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25E3CF4C-2EB8-4DAE-9EC6-1D5F7419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83" y="4340027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A2C6AB74-96EB-B8C0-3250-1E8B8F03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07" y="6475792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B55A11E8-4D57-3912-939E-734F68F3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27" y="8726497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C5123B90-BAAD-3FF2-6DC6-EF33FF175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07" y="10317900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2EEDEBD6-B30F-19E1-7DB4-36D32546A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2" y="11432325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6329E6CB-949A-3AD4-4CAA-38B00E797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21" y="1855452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F2EAC2D-2DC8-A122-DB29-907B4FC7A875}"/>
              </a:ext>
            </a:extLst>
          </p:cNvPr>
          <p:cNvSpPr txBox="1"/>
          <p:nvPr/>
        </p:nvSpPr>
        <p:spPr>
          <a:xfrm>
            <a:off x="3297085" y="2291883"/>
            <a:ext cx="246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$ git checkout main</a:t>
            </a:r>
          </a:p>
          <a:p>
            <a:r>
              <a:rPr lang="en-GB" sz="1200"/>
              <a:t>$ git pull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F70B68-611F-527E-EC94-0980DEB0F529}"/>
              </a:ext>
            </a:extLst>
          </p:cNvPr>
          <p:cNvSpPr txBox="1"/>
          <p:nvPr/>
        </p:nvSpPr>
        <p:spPr>
          <a:xfrm>
            <a:off x="3248447" y="3051706"/>
            <a:ext cx="383541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/>
              <a:t>$ git checkout –b &lt;</a:t>
            </a:r>
            <a:r>
              <a:rPr lang="en-GB" sz="1200" err="1"/>
              <a:t>new_branch_name</a:t>
            </a:r>
            <a:r>
              <a:rPr lang="en-GB" sz="1200"/>
              <a:t>&gt;</a:t>
            </a:r>
          </a:p>
          <a:p>
            <a:r>
              <a:rPr lang="en-GB" sz="1200"/>
              <a:t>$</a:t>
            </a:r>
            <a:r>
              <a:rPr lang="en-GB" sz="1200">
                <a:ea typeface="+mn-lt"/>
                <a:cs typeface="+mn-lt"/>
              </a:rPr>
              <a:t> git push --set-upstream origin &lt;</a:t>
            </a:r>
            <a:r>
              <a:rPr lang="en-GB" sz="1200" err="1">
                <a:ea typeface="+mn-lt"/>
                <a:cs typeface="+mn-lt"/>
              </a:rPr>
              <a:t>new_branch_name</a:t>
            </a:r>
            <a:r>
              <a:rPr lang="en-GB" sz="1200">
                <a:ea typeface="+mn-lt"/>
                <a:cs typeface="+mn-lt"/>
              </a:rPr>
              <a:t>&gt;</a:t>
            </a:r>
            <a:endParaRPr lang="en-GB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1234BC-80DC-6EAA-C659-7110D65DC844}"/>
              </a:ext>
            </a:extLst>
          </p:cNvPr>
          <p:cNvSpPr txBox="1"/>
          <p:nvPr/>
        </p:nvSpPr>
        <p:spPr>
          <a:xfrm>
            <a:off x="3297085" y="4212247"/>
            <a:ext cx="286265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/>
              <a:t>$ git add &lt;</a:t>
            </a:r>
            <a:r>
              <a:rPr lang="en-GB" sz="1200" err="1"/>
              <a:t>file_name</a:t>
            </a:r>
            <a:r>
              <a:rPr lang="en-GB" sz="1200"/>
              <a:t>&gt; </a:t>
            </a:r>
          </a:p>
          <a:p>
            <a:r>
              <a:rPr lang="en-GB" sz="1200"/>
              <a:t>$ git add . (-to add all files changed)</a:t>
            </a:r>
          </a:p>
          <a:p>
            <a:r>
              <a:rPr lang="en-GB" sz="1200"/>
              <a:t>$ git commit –m "&lt;detailed message&gt;"</a:t>
            </a:r>
          </a:p>
          <a:p>
            <a:r>
              <a:rPr lang="en-GB" sz="1200"/>
              <a:t>$ git push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91AB633-CADD-BFB7-3B64-170C7B2C65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761" t="28070" r="9761" b="28059"/>
          <a:stretch/>
        </p:blipFill>
        <p:spPr>
          <a:xfrm>
            <a:off x="4728412" y="5214123"/>
            <a:ext cx="880086" cy="20643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8C5615D-BF5E-004D-9EAE-D4DBC3A24320}"/>
              </a:ext>
            </a:extLst>
          </p:cNvPr>
          <p:cNvSpPr txBox="1"/>
          <p:nvPr/>
        </p:nvSpPr>
        <p:spPr>
          <a:xfrm>
            <a:off x="3330681" y="5176651"/>
            <a:ext cx="286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Pull requests tab 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D9F3CA-39CA-5384-25CB-695B8175608A}"/>
              </a:ext>
            </a:extLst>
          </p:cNvPr>
          <p:cNvSpPr txBox="1"/>
          <p:nvPr/>
        </p:nvSpPr>
        <p:spPr>
          <a:xfrm>
            <a:off x="3514008" y="5415037"/>
            <a:ext cx="286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&gt;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C21F24-E3BB-258E-FCE7-362616F99237}"/>
              </a:ext>
            </a:extLst>
          </p:cNvPr>
          <p:cNvSpPr/>
          <p:nvPr/>
        </p:nvSpPr>
        <p:spPr>
          <a:xfrm>
            <a:off x="5295848" y="5417171"/>
            <a:ext cx="315565" cy="252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C6AF0E97-28A0-FF93-E120-CC7752BF91D9}"/>
              </a:ext>
            </a:extLst>
          </p:cNvPr>
          <p:cNvSpPr/>
          <p:nvPr/>
        </p:nvSpPr>
        <p:spPr>
          <a:xfrm rot="5400000">
            <a:off x="2494079" y="5716135"/>
            <a:ext cx="342769" cy="133043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F994A7D6-275E-7AFA-F62F-C9F29487DE68}"/>
              </a:ext>
            </a:extLst>
          </p:cNvPr>
          <p:cNvSpPr/>
          <p:nvPr/>
        </p:nvSpPr>
        <p:spPr>
          <a:xfrm rot="16200000" flipH="1">
            <a:off x="4009010" y="8300171"/>
            <a:ext cx="339440" cy="133043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10E85E30-0469-00E3-B400-1CFC45A334EE}"/>
              </a:ext>
            </a:extLst>
          </p:cNvPr>
          <p:cNvSpPr/>
          <p:nvPr/>
        </p:nvSpPr>
        <p:spPr>
          <a:xfrm>
            <a:off x="1941575" y="2768916"/>
            <a:ext cx="191019" cy="1446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5E041F27-B70C-3016-384B-28D246ABD4A5}"/>
              </a:ext>
            </a:extLst>
          </p:cNvPr>
          <p:cNvSpPr/>
          <p:nvPr/>
        </p:nvSpPr>
        <p:spPr>
          <a:xfrm>
            <a:off x="1950095" y="3775698"/>
            <a:ext cx="182500" cy="2148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DFD14FB-676A-37D0-82A6-6387A0580B0F}"/>
              </a:ext>
            </a:extLst>
          </p:cNvPr>
          <p:cNvSpPr/>
          <p:nvPr/>
        </p:nvSpPr>
        <p:spPr>
          <a:xfrm>
            <a:off x="1969145" y="4992831"/>
            <a:ext cx="163449" cy="194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FB9F57AE-BB66-6EE4-106F-37AA1EED5616}"/>
              </a:ext>
            </a:extLst>
          </p:cNvPr>
          <p:cNvSpPr/>
          <p:nvPr/>
        </p:nvSpPr>
        <p:spPr>
          <a:xfrm>
            <a:off x="4666498" y="6873627"/>
            <a:ext cx="191019" cy="1446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F93A77AD-C5DF-53FB-7C1F-CDDA57CA5224}"/>
              </a:ext>
            </a:extLst>
          </p:cNvPr>
          <p:cNvSpPr/>
          <p:nvPr/>
        </p:nvSpPr>
        <p:spPr>
          <a:xfrm>
            <a:off x="4696933" y="7718893"/>
            <a:ext cx="191019" cy="1446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9E3E7045-4B3A-5B5B-CA18-5F623B854A37}"/>
              </a:ext>
            </a:extLst>
          </p:cNvPr>
          <p:cNvSpPr/>
          <p:nvPr/>
        </p:nvSpPr>
        <p:spPr>
          <a:xfrm>
            <a:off x="1969145" y="9316002"/>
            <a:ext cx="163449" cy="194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Bent-Up 60">
            <a:extLst>
              <a:ext uri="{FF2B5EF4-FFF2-40B4-BE49-F238E27FC236}">
                <a16:creationId xmlns:a16="http://schemas.microsoft.com/office/drawing/2014/main" id="{072FE506-23EE-05DF-EC4F-B6BEB756BAAA}"/>
              </a:ext>
            </a:extLst>
          </p:cNvPr>
          <p:cNvSpPr/>
          <p:nvPr/>
        </p:nvSpPr>
        <p:spPr>
          <a:xfrm rot="10800000" flipH="1">
            <a:off x="3330679" y="1187944"/>
            <a:ext cx="1816394" cy="29661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63065B51-8B52-322D-99FC-9EE6B55F9A15}"/>
              </a:ext>
            </a:extLst>
          </p:cNvPr>
          <p:cNvSpPr/>
          <p:nvPr/>
        </p:nvSpPr>
        <p:spPr>
          <a:xfrm>
            <a:off x="1941575" y="1734067"/>
            <a:ext cx="162444" cy="5039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Bent-Up 62">
            <a:extLst>
              <a:ext uri="{FF2B5EF4-FFF2-40B4-BE49-F238E27FC236}">
                <a16:creationId xmlns:a16="http://schemas.microsoft.com/office/drawing/2014/main" id="{07EC6DF1-7D70-C33A-A50C-194B4AE50D80}"/>
              </a:ext>
            </a:extLst>
          </p:cNvPr>
          <p:cNvSpPr/>
          <p:nvPr/>
        </p:nvSpPr>
        <p:spPr>
          <a:xfrm rot="16200000" flipH="1">
            <a:off x="4838071" y="2207205"/>
            <a:ext cx="344361" cy="27364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" name="Arrow: Bent-Up 1023">
            <a:extLst>
              <a:ext uri="{FF2B5EF4-FFF2-40B4-BE49-F238E27FC236}">
                <a16:creationId xmlns:a16="http://schemas.microsoft.com/office/drawing/2014/main" id="{219B7779-9995-96CB-ECC8-CA95A09AEEF4}"/>
              </a:ext>
            </a:extLst>
          </p:cNvPr>
          <p:cNvSpPr/>
          <p:nvPr/>
        </p:nvSpPr>
        <p:spPr>
          <a:xfrm rot="10800000" flipH="1">
            <a:off x="3429000" y="9900115"/>
            <a:ext cx="1414946" cy="307613"/>
          </a:xfrm>
          <a:prstGeom prst="bentUpArrow">
            <a:avLst>
              <a:gd name="adj1" fmla="val 2288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5" name="Arrow: Bent-Up 1024">
            <a:extLst>
              <a:ext uri="{FF2B5EF4-FFF2-40B4-BE49-F238E27FC236}">
                <a16:creationId xmlns:a16="http://schemas.microsoft.com/office/drawing/2014/main" id="{97FBBEF8-9728-E238-8DE8-DE55D50FDB4D}"/>
              </a:ext>
            </a:extLst>
          </p:cNvPr>
          <p:cNvSpPr/>
          <p:nvPr/>
        </p:nvSpPr>
        <p:spPr>
          <a:xfrm rot="16200000" flipH="1">
            <a:off x="3373786" y="10849372"/>
            <a:ext cx="689408" cy="583070"/>
          </a:xfrm>
          <a:prstGeom prst="bentUpArrow">
            <a:avLst>
              <a:gd name="adj1" fmla="val 11165"/>
              <a:gd name="adj2" fmla="val 17944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9" name="Arrow: Down 1028">
            <a:extLst>
              <a:ext uri="{FF2B5EF4-FFF2-40B4-BE49-F238E27FC236}">
                <a16:creationId xmlns:a16="http://schemas.microsoft.com/office/drawing/2014/main" id="{3F6BCA04-9735-D812-38F4-C6A351DD230D}"/>
              </a:ext>
            </a:extLst>
          </p:cNvPr>
          <p:cNvSpPr/>
          <p:nvPr/>
        </p:nvSpPr>
        <p:spPr>
          <a:xfrm>
            <a:off x="1990721" y="10414906"/>
            <a:ext cx="181510" cy="828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92F6C2F-E94B-AFA1-363C-D8331AE3044C}"/>
              </a:ext>
            </a:extLst>
          </p:cNvPr>
          <p:cNvSpPr txBox="1"/>
          <p:nvPr/>
        </p:nvSpPr>
        <p:spPr>
          <a:xfrm>
            <a:off x="3297085" y="11485607"/>
            <a:ext cx="286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$ git remote prune origin</a:t>
            </a:r>
          </a:p>
          <a:p>
            <a:r>
              <a:rPr lang="en-GB" sz="1200"/>
              <a:t>$ git branch –d &lt;</a:t>
            </a:r>
            <a:r>
              <a:rPr lang="en-GB" sz="1200" err="1"/>
              <a:t>branch_name</a:t>
            </a:r>
            <a:r>
              <a:rPr lang="en-GB" sz="1200"/>
              <a:t>&gt;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C6926FE-C66F-08EA-C43B-D9C4DF35DF6A}"/>
              </a:ext>
            </a:extLst>
          </p:cNvPr>
          <p:cNvSpPr txBox="1"/>
          <p:nvPr/>
        </p:nvSpPr>
        <p:spPr>
          <a:xfrm>
            <a:off x="4081070" y="10727684"/>
            <a:ext cx="286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$ git tag –a &lt;</a:t>
            </a:r>
            <a:r>
              <a:rPr lang="en-GB" sz="1200" err="1"/>
              <a:t>tag_name</a:t>
            </a:r>
            <a:r>
              <a:rPr lang="en-GB" sz="1200"/>
              <a:t>&gt; -m “&lt;message&gt;”</a:t>
            </a:r>
          </a:p>
          <a:p>
            <a:r>
              <a:rPr lang="en-GB" sz="1200"/>
              <a:t>$ git push origin &lt;</a:t>
            </a:r>
            <a:r>
              <a:rPr lang="en-GB" sz="1200" err="1"/>
              <a:t>tag_name</a:t>
            </a:r>
            <a:r>
              <a:rPr lang="en-GB" sz="1200"/>
              <a:t>&gt;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2B86C0A-2D96-FED9-661B-CF223F9A93AF}"/>
              </a:ext>
            </a:extLst>
          </p:cNvPr>
          <p:cNvSpPr/>
          <p:nvPr/>
        </p:nvSpPr>
        <p:spPr>
          <a:xfrm>
            <a:off x="428629" y="490983"/>
            <a:ext cx="6429371" cy="35249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20AEB358-54E8-FAAE-2443-F0E8AF024975}"/>
              </a:ext>
            </a:extLst>
          </p:cNvPr>
          <p:cNvSpPr txBox="1"/>
          <p:nvPr/>
        </p:nvSpPr>
        <p:spPr>
          <a:xfrm>
            <a:off x="590555" y="545108"/>
            <a:ext cx="158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hlinkClick r:id="rId6"/>
              </a:rPr>
              <a:t>Git commands</a:t>
            </a:r>
            <a:endParaRPr lang="en-GB" sz="120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04090C6C-FF4C-C194-8180-147CCDB13D53}"/>
              </a:ext>
            </a:extLst>
          </p:cNvPr>
          <p:cNvSpPr txBox="1"/>
          <p:nvPr/>
        </p:nvSpPr>
        <p:spPr>
          <a:xfrm>
            <a:off x="3119121" y="545107"/>
            <a:ext cx="788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hlinkClick r:id="rId7"/>
              </a:rPr>
              <a:t>Git setup</a:t>
            </a:r>
            <a:endParaRPr lang="en-GB" sz="120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71BD3DE-8076-3F44-7221-B38A35C4758A}"/>
              </a:ext>
            </a:extLst>
          </p:cNvPr>
          <p:cNvSpPr txBox="1"/>
          <p:nvPr/>
        </p:nvSpPr>
        <p:spPr>
          <a:xfrm>
            <a:off x="4912355" y="545108"/>
            <a:ext cx="1816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>
                <a:hlinkClick r:id="rId8"/>
              </a:rPr>
              <a:t>Git copying repositories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423913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1a4fd39-960a-47fc-bbd5-acd63bf991a7" xsi:nil="true"/>
    <Programme xmlns="5cfd1834-9e95-4f60-8a5f-cd1a498d9d27" xsi:nil="true"/>
    <lcf76f155ced4ddcb4097134ff3c332f xmlns="5cfd1834-9e95-4f60-8a5f-cd1a498d9d2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6821AB7EC5E14C9E3828143A074129" ma:contentTypeVersion="16" ma:contentTypeDescription="Create a new document." ma:contentTypeScope="" ma:versionID="7e8ee5af5426e4d43b5c45c3610fd6b2">
  <xsd:schema xmlns:xsd="http://www.w3.org/2001/XMLSchema" xmlns:xs="http://www.w3.org/2001/XMLSchema" xmlns:p="http://schemas.microsoft.com/office/2006/metadata/properties" xmlns:ns2="5cfd1834-9e95-4f60-8a5f-cd1a498d9d27" xmlns:ns3="81a4fd39-960a-47fc-bbd5-acd63bf991a7" targetNamespace="http://schemas.microsoft.com/office/2006/metadata/properties" ma:root="true" ma:fieldsID="13418be2fd3c396e83ecfe98351854fd" ns2:_="" ns3:_="">
    <xsd:import namespace="5cfd1834-9e95-4f60-8a5f-cd1a498d9d27"/>
    <xsd:import namespace="81a4fd39-960a-47fc-bbd5-acd63bf99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Program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fd1834-9e95-4f60-8a5f-cd1a498d9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6ac32b6-d060-42fb-93c0-6c46742e1a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rogramme" ma:index="21" nillable="true" ma:displayName="Programme" ma:format="Dropdown" ma:internalName="Programme">
      <xsd:simpleType>
        <xsd:restriction base="dms:Choice">
          <xsd:enumeration value="AAA"/>
          <xsd:enumeration value="Bowel"/>
          <xsd:enumeration value="Breast"/>
          <xsd:enumeration value="Cervical"/>
          <xsd:enumeration value="Lung"/>
          <xsd:enumeration value="DES"/>
          <xsd:enumeration value="All Programm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a4fd39-960a-47fc-bbd5-acd63bf991a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31d38e-54dc-411a-ae33-a059b514f2ad}" ma:internalName="TaxCatchAll" ma:showField="CatchAllData" ma:web="81a4fd39-960a-47fc-bbd5-acd63bf991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BA58DB-FFAE-40D6-A16C-BD547C6CD04B}">
  <ds:schemaRefs>
    <ds:schemaRef ds:uri="5cfd1834-9e95-4f60-8a5f-cd1a498d9d27"/>
    <ds:schemaRef ds:uri="81a4fd39-960a-47fc-bbd5-acd63bf991a7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7618B81-A359-4011-AC4E-4674DB1153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1F1B73-0CD4-45E2-95F6-036B283C7F4D}">
  <ds:schemaRefs>
    <ds:schemaRef ds:uri="5cfd1834-9e95-4f60-8a5f-cd1a498d9d27"/>
    <ds:schemaRef ds:uri="81a4fd39-960a-47fc-bbd5-acd63bf991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10efe0bd-a030-4bca-809c-b5e6745e499a}" enabled="0" method="" siteId="{10efe0bd-a030-4bca-809c-b5e6745e499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Aoife McCarthy</dc:creator>
  <cp:revision>11</cp:revision>
  <dcterms:created xsi:type="dcterms:W3CDTF">2025-04-15T15:51:59Z</dcterms:created>
  <dcterms:modified xsi:type="dcterms:W3CDTF">2025-04-24T19:44:56Z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0x010100D76821AB7EC5E14C9E3828143A074129</vt:lpwstr>
  </property>
  <property fmtid="{D5CDD505-2E9C-101B-9397-08002B2CF9AE}" pid="3" name="MediaServiceImageTags">
    <vt:lpwstr/>
  </property>
</Properties>
</file>