
<file path=[Content_Types].xml><?xml version="1.0" encoding="utf-8"?>
<Types xmlns="http://schemas.openxmlformats.org/package/2006/content-types">
  <Default Extension="fntdata" ContentType="application/x-fontdata"/>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4"/>
  </p:notesMasterIdLst>
  <p:sldIdLst>
    <p:sldId id="256" r:id="rId2"/>
    <p:sldId id="334" r:id="rId3"/>
    <p:sldId id="351" r:id="rId4"/>
    <p:sldId id="352" r:id="rId5"/>
    <p:sldId id="257" r:id="rId6"/>
    <p:sldId id="261" r:id="rId7"/>
    <p:sldId id="292" r:id="rId8"/>
    <p:sldId id="349" r:id="rId9"/>
    <p:sldId id="344" r:id="rId10"/>
    <p:sldId id="311" r:id="rId11"/>
    <p:sldId id="348" r:id="rId12"/>
    <p:sldId id="347" r:id="rId13"/>
    <p:sldId id="293" r:id="rId14"/>
    <p:sldId id="337" r:id="rId15"/>
    <p:sldId id="338" r:id="rId16"/>
    <p:sldId id="335" r:id="rId17"/>
    <p:sldId id="336" r:id="rId18"/>
    <p:sldId id="339" r:id="rId19"/>
    <p:sldId id="340" r:id="rId20"/>
    <p:sldId id="341" r:id="rId21"/>
    <p:sldId id="345" r:id="rId22"/>
    <p:sldId id="353" r:id="rId23"/>
    <p:sldId id="343" r:id="rId24"/>
    <p:sldId id="360" r:id="rId25"/>
    <p:sldId id="354" r:id="rId26"/>
    <p:sldId id="355" r:id="rId27"/>
    <p:sldId id="356" r:id="rId28"/>
    <p:sldId id="357" r:id="rId29"/>
    <p:sldId id="359" r:id="rId30"/>
    <p:sldId id="346" r:id="rId31"/>
    <p:sldId id="309" r:id="rId32"/>
    <p:sldId id="278" r:id="rId33"/>
  </p:sldIdLst>
  <p:sldSz cx="9144000" cy="5143500" type="screen16x9"/>
  <p:notesSz cx="6858000" cy="9144000"/>
  <p:embeddedFontLst>
    <p:embeddedFont>
      <p:font typeface="Fredoka One" panose="02000000000000000000" pitchFamily="2" charset="0"/>
      <p:regular r:id="rId35"/>
    </p:embeddedFont>
    <p:embeddedFont>
      <p:font typeface="IBM Plex Sans" panose="020B0503050203000203" pitchFamily="34" charset="0"/>
      <p:regular r:id="rId36"/>
      <p:bold r:id="rId37"/>
      <p:italic r:id="rId38"/>
      <p:boldItalic r:id="rId39"/>
    </p:embeddedFont>
    <p:embeddedFont>
      <p:font typeface="Orbitron" panose="020B0604020202020204" charset="0"/>
      <p:regular r:id="rId40"/>
      <p:bold r:id="rId41"/>
    </p:embeddedFont>
    <p:embeddedFont>
      <p:font typeface="Roboto" panose="02000000000000000000" pitchFamily="2" charset="0"/>
      <p:regular r:id="rId42"/>
      <p:bold r:id="rId43"/>
      <p:italic r:id="rId44"/>
      <p:boldItalic r:id="rId45"/>
    </p:embeddedFont>
    <p:embeddedFont>
      <p:font typeface="Roboto Condensed Light" panose="02000000000000000000" pitchFamily="2" charset="0"/>
      <p:regular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818C"/>
    <a:srgbClr val="C1D6CE"/>
    <a:srgbClr val="E3EE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02EFD-C260-4B26-B414-0D642E6CC3B3}">
  <a:tblStyle styleId="{E2702EFD-C260-4B26-B414-0D642E6CC3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94660"/>
  </p:normalViewPr>
  <p:slideViewPr>
    <p:cSldViewPr snapToGrid="0">
      <p:cViewPr varScale="1">
        <p:scale>
          <a:sx n="100" d="100"/>
          <a:sy n="100" d="100"/>
        </p:scale>
        <p:origin x="11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642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97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032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3476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168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3298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2941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2516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106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98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3294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5937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5327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661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626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055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580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6642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3246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757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10facb75130_0_18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10facb75130_0_1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513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8668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917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176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9955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01322" y="-611430"/>
            <a:ext cx="4544211" cy="4516379"/>
            <a:chOff x="-1901322" y="-611430"/>
            <a:chExt cx="4544211" cy="4516379"/>
          </a:xfrm>
        </p:grpSpPr>
        <p:sp>
          <p:nvSpPr>
            <p:cNvPr id="10" name="Google Shape;10;p2"/>
            <p:cNvSpPr/>
            <p:nvPr/>
          </p:nvSpPr>
          <p:spPr>
            <a:xfrm>
              <a:off x="-1901322" y="1923004"/>
              <a:ext cx="2552990" cy="1507257"/>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29521" y="-366300"/>
              <a:ext cx="3031815" cy="2004573"/>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841214" y="348501"/>
              <a:ext cx="801675" cy="397824"/>
              <a:chOff x="1622300" y="2291700"/>
              <a:chExt cx="118800" cy="58950"/>
            </a:xfrm>
          </p:grpSpPr>
          <p:sp>
            <p:nvSpPr>
              <p:cNvPr id="13" name="Google Shape;13;p2"/>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484614" y="-611430"/>
              <a:ext cx="3127481" cy="4516379"/>
              <a:chOff x="278245" y="-184325"/>
              <a:chExt cx="2358228" cy="3405504"/>
            </a:xfrm>
          </p:grpSpPr>
          <p:grpSp>
            <p:nvGrpSpPr>
              <p:cNvPr id="22" name="Google Shape;22;p2"/>
              <p:cNvGrpSpPr/>
              <p:nvPr/>
            </p:nvGrpSpPr>
            <p:grpSpPr>
              <a:xfrm>
                <a:off x="278245" y="-184325"/>
                <a:ext cx="2358228" cy="3336759"/>
                <a:chOff x="1181475" y="2041825"/>
                <a:chExt cx="620325" cy="877725"/>
              </a:xfrm>
            </p:grpSpPr>
            <p:sp>
              <p:nvSpPr>
                <p:cNvPr id="23" name="Google Shape;23;p2"/>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634700" y="-1073869"/>
            <a:ext cx="7542166" cy="7636641"/>
            <a:chOff x="5482300" y="-1150069"/>
            <a:chExt cx="7542166" cy="7636641"/>
          </a:xfrm>
        </p:grpSpPr>
        <p:sp>
          <p:nvSpPr>
            <p:cNvPr id="30" name="Google Shape;30;p2"/>
            <p:cNvSpPr/>
            <p:nvPr/>
          </p:nvSpPr>
          <p:spPr>
            <a:xfrm rot="10800000" flipH="1">
              <a:off x="6369828" y="-1150069"/>
              <a:ext cx="6654639" cy="7636641"/>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rot="10800000" flipH="1">
              <a:off x="6016263" y="1621720"/>
              <a:ext cx="2553081" cy="3705670"/>
              <a:chOff x="6769513" y="299393"/>
              <a:chExt cx="1308620" cy="1899525"/>
            </a:xfrm>
          </p:grpSpPr>
          <p:sp>
            <p:nvSpPr>
              <p:cNvPr id="32" name="Google Shape;32;p2"/>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flipH="1">
              <a:off x="5482300" y="4423789"/>
              <a:ext cx="827314" cy="410158"/>
              <a:chOff x="5989375" y="1843575"/>
              <a:chExt cx="136525" cy="67675"/>
            </a:xfrm>
          </p:grpSpPr>
          <p:sp>
            <p:nvSpPr>
              <p:cNvPr id="40" name="Google Shape;40;p2"/>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rot="10800000" flipH="1">
              <a:off x="7424539" y="4645063"/>
              <a:ext cx="727773" cy="727773"/>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dk2"/>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txBox="1">
            <a:spLocks noGrp="1"/>
          </p:cNvSpPr>
          <p:nvPr>
            <p:ph type="ctrTitle"/>
          </p:nvPr>
        </p:nvSpPr>
        <p:spPr>
          <a:xfrm>
            <a:off x="1296163" y="1263600"/>
            <a:ext cx="6551700" cy="21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4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96138" y="3416400"/>
            <a:ext cx="6551700" cy="46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grpSp>
        <p:nvGrpSpPr>
          <p:cNvPr id="52" name="Google Shape;52;p3"/>
          <p:cNvGrpSpPr/>
          <p:nvPr/>
        </p:nvGrpSpPr>
        <p:grpSpPr>
          <a:xfrm>
            <a:off x="-1373076" y="-1209900"/>
            <a:ext cx="11890152" cy="7563299"/>
            <a:chOff x="-1373076" y="-1366629"/>
            <a:chExt cx="11890152" cy="7563299"/>
          </a:xfrm>
        </p:grpSpPr>
        <p:sp>
          <p:nvSpPr>
            <p:cNvPr id="53" name="Google Shape;53;p3"/>
            <p:cNvSpPr/>
            <p:nvPr/>
          </p:nvSpPr>
          <p:spPr>
            <a:xfrm flipH="1">
              <a:off x="7225808" y="-184949"/>
              <a:ext cx="2698418" cy="1592456"/>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3"/>
            <p:cNvGrpSpPr/>
            <p:nvPr/>
          </p:nvGrpSpPr>
          <p:grpSpPr>
            <a:xfrm>
              <a:off x="5467203" y="316173"/>
              <a:ext cx="5049873" cy="5880497"/>
              <a:chOff x="5462123" y="316173"/>
              <a:chExt cx="5049873" cy="5880497"/>
            </a:xfrm>
          </p:grpSpPr>
          <p:sp>
            <p:nvSpPr>
              <p:cNvPr id="55" name="Google Shape;55;p3"/>
              <p:cNvSpPr/>
              <p:nvPr/>
            </p:nvSpPr>
            <p:spPr>
              <a:xfrm>
                <a:off x="6129588" y="3610364"/>
                <a:ext cx="4382407" cy="2586307"/>
              </a:xfrm>
              <a:custGeom>
                <a:avLst/>
                <a:gdLst/>
                <a:ahLst/>
                <a:cxnLst/>
                <a:rect l="l" t="t" r="r" b="b"/>
                <a:pathLst>
                  <a:path w="22289" h="13154" extrusionOk="0">
                    <a:moveTo>
                      <a:pt x="17041" y="1"/>
                    </a:moveTo>
                    <a:lnTo>
                      <a:pt x="12718" y="4324"/>
                    </a:lnTo>
                    <a:lnTo>
                      <a:pt x="8779" y="4324"/>
                    </a:lnTo>
                    <a:lnTo>
                      <a:pt x="1" y="13102"/>
                    </a:lnTo>
                    <a:lnTo>
                      <a:pt x="8231" y="13154"/>
                    </a:lnTo>
                    <a:lnTo>
                      <a:pt x="10773" y="10612"/>
                    </a:lnTo>
                    <a:lnTo>
                      <a:pt x="11677" y="10612"/>
                    </a:lnTo>
                    <a:lnTo>
                      <a:pt x="22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3"/>
              <p:cNvGrpSpPr/>
              <p:nvPr/>
            </p:nvGrpSpPr>
            <p:grpSpPr>
              <a:xfrm>
                <a:off x="5462123" y="316173"/>
                <a:ext cx="3851865" cy="5347559"/>
                <a:chOff x="4825133" y="589757"/>
                <a:chExt cx="3851865" cy="5347559"/>
              </a:xfrm>
            </p:grpSpPr>
            <p:sp>
              <p:nvSpPr>
                <p:cNvPr id="57" name="Google Shape;57;p3"/>
                <p:cNvSpPr/>
                <p:nvPr/>
              </p:nvSpPr>
              <p:spPr>
                <a:xfrm>
                  <a:off x="4908115" y="679122"/>
                  <a:ext cx="3676746" cy="5123054"/>
                </a:xfrm>
                <a:custGeom>
                  <a:avLst/>
                  <a:gdLst/>
                  <a:ahLst/>
                  <a:cxnLst/>
                  <a:rect l="l" t="t" r="r" b="b"/>
                  <a:pathLst>
                    <a:path w="43776" h="60996" extrusionOk="0">
                      <a:moveTo>
                        <a:pt x="43432" y="1"/>
                      </a:moveTo>
                      <a:lnTo>
                        <a:pt x="33665" y="9768"/>
                      </a:lnTo>
                      <a:lnTo>
                        <a:pt x="33665" y="36891"/>
                      </a:lnTo>
                      <a:lnTo>
                        <a:pt x="20804" y="49752"/>
                      </a:lnTo>
                      <a:lnTo>
                        <a:pt x="1" y="49752"/>
                      </a:lnTo>
                      <a:lnTo>
                        <a:pt x="1" y="60996"/>
                      </a:lnTo>
                      <a:lnTo>
                        <a:pt x="489" y="60996"/>
                      </a:lnTo>
                      <a:lnTo>
                        <a:pt x="489" y="50240"/>
                      </a:lnTo>
                      <a:lnTo>
                        <a:pt x="21004" y="50240"/>
                      </a:lnTo>
                      <a:lnTo>
                        <a:pt x="21076" y="50168"/>
                      </a:lnTo>
                      <a:lnTo>
                        <a:pt x="34153" y="37091"/>
                      </a:lnTo>
                      <a:lnTo>
                        <a:pt x="34153" y="9972"/>
                      </a:lnTo>
                      <a:lnTo>
                        <a:pt x="43776" y="345"/>
                      </a:lnTo>
                      <a:lnTo>
                        <a:pt x="434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907161" y="4010501"/>
                  <a:ext cx="633201" cy="633201"/>
                </a:xfrm>
                <a:custGeom>
                  <a:avLst/>
                  <a:gdLst/>
                  <a:ahLst/>
                  <a:cxnLst/>
                  <a:rect l="l" t="t" r="r" b="b"/>
                  <a:pathLst>
                    <a:path w="7539" h="7539" extrusionOk="0">
                      <a:moveTo>
                        <a:pt x="5389" y="1"/>
                      </a:moveTo>
                      <a:lnTo>
                        <a:pt x="2695" y="2699"/>
                      </a:lnTo>
                      <a:lnTo>
                        <a:pt x="1" y="5393"/>
                      </a:lnTo>
                      <a:lnTo>
                        <a:pt x="1" y="7538"/>
                      </a:lnTo>
                      <a:lnTo>
                        <a:pt x="3767" y="3771"/>
                      </a:lnTo>
                      <a:lnTo>
                        <a:pt x="7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825133" y="5781599"/>
                  <a:ext cx="181250" cy="155717"/>
                </a:xfrm>
                <a:custGeom>
                  <a:avLst/>
                  <a:gdLst/>
                  <a:ahLst/>
                  <a:cxnLst/>
                  <a:rect l="l" t="t" r="r" b="b"/>
                  <a:pathLst>
                    <a:path w="2158" h="1854" extrusionOk="0">
                      <a:moveTo>
                        <a:pt x="1231" y="490"/>
                      </a:moveTo>
                      <a:cubicBezTo>
                        <a:pt x="1455" y="490"/>
                        <a:pt x="1669" y="663"/>
                        <a:pt x="1669" y="925"/>
                      </a:cubicBezTo>
                      <a:cubicBezTo>
                        <a:pt x="1669" y="1165"/>
                        <a:pt x="1477" y="1362"/>
                        <a:pt x="1237" y="1362"/>
                      </a:cubicBezTo>
                      <a:cubicBezTo>
                        <a:pt x="845" y="1362"/>
                        <a:pt x="653" y="893"/>
                        <a:pt x="925" y="617"/>
                      </a:cubicBezTo>
                      <a:cubicBezTo>
                        <a:pt x="1014" y="529"/>
                        <a:pt x="1124" y="490"/>
                        <a:pt x="1231" y="490"/>
                      </a:cubicBezTo>
                      <a:close/>
                      <a:moveTo>
                        <a:pt x="1237" y="1"/>
                      </a:moveTo>
                      <a:cubicBezTo>
                        <a:pt x="413" y="1"/>
                        <a:pt x="0" y="997"/>
                        <a:pt x="581" y="1582"/>
                      </a:cubicBezTo>
                      <a:cubicBezTo>
                        <a:pt x="769" y="1769"/>
                        <a:pt x="1001" y="1853"/>
                        <a:pt x="1227" y="1853"/>
                      </a:cubicBezTo>
                      <a:cubicBezTo>
                        <a:pt x="1703" y="1853"/>
                        <a:pt x="2158" y="1484"/>
                        <a:pt x="2158" y="925"/>
                      </a:cubicBezTo>
                      <a:cubicBezTo>
                        <a:pt x="2158" y="417"/>
                        <a:pt x="1745" y="5"/>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495412" y="589757"/>
                  <a:ext cx="181586" cy="155298"/>
                </a:xfrm>
                <a:custGeom>
                  <a:avLst/>
                  <a:gdLst/>
                  <a:ahLst/>
                  <a:cxnLst/>
                  <a:rect l="l" t="t" r="r" b="b"/>
                  <a:pathLst>
                    <a:path w="2162" h="1849" extrusionOk="0">
                      <a:moveTo>
                        <a:pt x="1233" y="485"/>
                      </a:moveTo>
                      <a:cubicBezTo>
                        <a:pt x="1457" y="485"/>
                        <a:pt x="1673" y="658"/>
                        <a:pt x="1673" y="921"/>
                      </a:cubicBezTo>
                      <a:cubicBezTo>
                        <a:pt x="1673" y="1165"/>
                        <a:pt x="1477" y="1357"/>
                        <a:pt x="1237" y="1357"/>
                      </a:cubicBezTo>
                      <a:cubicBezTo>
                        <a:pt x="849" y="1357"/>
                        <a:pt x="653" y="889"/>
                        <a:pt x="929" y="613"/>
                      </a:cubicBezTo>
                      <a:cubicBezTo>
                        <a:pt x="1017" y="525"/>
                        <a:pt x="1126" y="485"/>
                        <a:pt x="1233" y="485"/>
                      </a:cubicBezTo>
                      <a:close/>
                      <a:moveTo>
                        <a:pt x="1237" y="0"/>
                      </a:moveTo>
                      <a:cubicBezTo>
                        <a:pt x="412" y="0"/>
                        <a:pt x="0" y="993"/>
                        <a:pt x="585" y="1577"/>
                      </a:cubicBezTo>
                      <a:cubicBezTo>
                        <a:pt x="772" y="1765"/>
                        <a:pt x="1003" y="1849"/>
                        <a:pt x="1229" y="1849"/>
                      </a:cubicBezTo>
                      <a:cubicBezTo>
                        <a:pt x="1705" y="1849"/>
                        <a:pt x="2162" y="1479"/>
                        <a:pt x="2162" y="921"/>
                      </a:cubicBezTo>
                      <a:cubicBezTo>
                        <a:pt x="2158" y="412"/>
                        <a:pt x="1745" y="0"/>
                        <a:pt x="1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4922981" y="4878622"/>
                  <a:ext cx="948499" cy="556770"/>
                </a:xfrm>
                <a:custGeom>
                  <a:avLst/>
                  <a:gdLst/>
                  <a:ahLst/>
                  <a:cxnLst/>
                  <a:rect l="l" t="t" r="r" b="b"/>
                  <a:pathLst>
                    <a:path w="11293" h="6629" extrusionOk="0">
                      <a:moveTo>
                        <a:pt x="11152" y="0"/>
                      </a:moveTo>
                      <a:lnTo>
                        <a:pt x="8026" y="3126"/>
                      </a:lnTo>
                      <a:lnTo>
                        <a:pt x="3362" y="3126"/>
                      </a:lnTo>
                      <a:lnTo>
                        <a:pt x="0" y="6493"/>
                      </a:lnTo>
                      <a:lnTo>
                        <a:pt x="140" y="6629"/>
                      </a:lnTo>
                      <a:lnTo>
                        <a:pt x="3447" y="3322"/>
                      </a:lnTo>
                      <a:lnTo>
                        <a:pt x="8106" y="3322"/>
                      </a:lnTo>
                      <a:lnTo>
                        <a:pt x="11292" y="136"/>
                      </a:lnTo>
                      <a:lnTo>
                        <a:pt x="11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 name="Google Shape;62;p3"/>
            <p:cNvSpPr/>
            <p:nvPr/>
          </p:nvSpPr>
          <p:spPr>
            <a:xfrm flipH="1">
              <a:off x="-880479" y="4202588"/>
              <a:ext cx="2494083" cy="1471900"/>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311941" y="-578758"/>
              <a:ext cx="4078254" cy="2696967"/>
            </a:xfrm>
            <a:custGeom>
              <a:avLst/>
              <a:gdLst/>
              <a:ahLst/>
              <a:cxnLst/>
              <a:rect l="l" t="t" r="r" b="b"/>
              <a:pathLst>
                <a:path w="31143" h="20595" extrusionOk="0">
                  <a:moveTo>
                    <a:pt x="21964" y="0"/>
                  </a:moveTo>
                  <a:lnTo>
                    <a:pt x="14323" y="7641"/>
                  </a:lnTo>
                  <a:lnTo>
                    <a:pt x="11457" y="7641"/>
                  </a:lnTo>
                  <a:lnTo>
                    <a:pt x="5905" y="13193"/>
                  </a:lnTo>
                  <a:lnTo>
                    <a:pt x="5905" y="14690"/>
                  </a:lnTo>
                  <a:lnTo>
                    <a:pt x="1" y="20595"/>
                  </a:lnTo>
                  <a:lnTo>
                    <a:pt x="8835" y="20595"/>
                  </a:lnTo>
                  <a:lnTo>
                    <a:pt x="18254" y="11176"/>
                  </a:lnTo>
                  <a:lnTo>
                    <a:pt x="22441" y="11176"/>
                  </a:lnTo>
                  <a:lnTo>
                    <a:pt x="27768" y="5848"/>
                  </a:lnTo>
                  <a:lnTo>
                    <a:pt x="27768" y="3374"/>
                  </a:lnTo>
                  <a:lnTo>
                    <a:pt x="311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3"/>
            <p:cNvGrpSpPr/>
            <p:nvPr/>
          </p:nvGrpSpPr>
          <p:grpSpPr>
            <a:xfrm flipH="1">
              <a:off x="1274215" y="4295411"/>
              <a:ext cx="647437" cy="321825"/>
              <a:chOff x="7990044" y="3252744"/>
              <a:chExt cx="516874" cy="256925"/>
            </a:xfrm>
          </p:grpSpPr>
          <p:sp>
            <p:nvSpPr>
              <p:cNvPr id="65" name="Google Shape;65;p3"/>
              <p:cNvSpPr/>
              <p:nvPr/>
            </p:nvSpPr>
            <p:spPr>
              <a:xfrm>
                <a:off x="8208922" y="3431894"/>
                <a:ext cx="78111" cy="77775"/>
              </a:xfrm>
              <a:custGeom>
                <a:avLst/>
                <a:gdLst/>
                <a:ahLst/>
                <a:cxnLst/>
                <a:rect l="l" t="t" r="r" b="b"/>
                <a:pathLst>
                  <a:path w="930" h="926" extrusionOk="0">
                    <a:moveTo>
                      <a:pt x="129" y="1"/>
                    </a:moveTo>
                    <a:lnTo>
                      <a:pt x="1" y="125"/>
                    </a:lnTo>
                    <a:lnTo>
                      <a:pt x="801" y="926"/>
                    </a:lnTo>
                    <a:lnTo>
                      <a:pt x="929"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208922" y="3431558"/>
                <a:ext cx="77775" cy="77775"/>
              </a:xfrm>
              <a:custGeom>
                <a:avLst/>
                <a:gdLst/>
                <a:ahLst/>
                <a:cxnLst/>
                <a:rect l="l" t="t" r="r" b="b"/>
                <a:pathLst>
                  <a:path w="926" h="926" extrusionOk="0">
                    <a:moveTo>
                      <a:pt x="801" y="1"/>
                    </a:moveTo>
                    <a:lnTo>
                      <a:pt x="1" y="798"/>
                    </a:lnTo>
                    <a:lnTo>
                      <a:pt x="125" y="926"/>
                    </a:lnTo>
                    <a:lnTo>
                      <a:pt x="925"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990044" y="3431894"/>
                <a:ext cx="78111" cy="77775"/>
              </a:xfrm>
              <a:custGeom>
                <a:avLst/>
                <a:gdLst/>
                <a:ahLst/>
                <a:cxnLst/>
                <a:rect l="l" t="t" r="r" b="b"/>
                <a:pathLst>
                  <a:path w="930" h="926" extrusionOk="0">
                    <a:moveTo>
                      <a:pt x="129" y="1"/>
                    </a:moveTo>
                    <a:lnTo>
                      <a:pt x="1" y="125"/>
                    </a:lnTo>
                    <a:lnTo>
                      <a:pt x="801" y="926"/>
                    </a:lnTo>
                    <a:lnTo>
                      <a:pt x="930"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990044" y="3431558"/>
                <a:ext cx="77775" cy="77775"/>
              </a:xfrm>
              <a:custGeom>
                <a:avLst/>
                <a:gdLst/>
                <a:ahLst/>
                <a:cxnLst/>
                <a:rect l="l" t="t" r="r" b="b"/>
                <a:pathLst>
                  <a:path w="926" h="926" extrusionOk="0">
                    <a:moveTo>
                      <a:pt x="801" y="1"/>
                    </a:moveTo>
                    <a:lnTo>
                      <a:pt x="1" y="798"/>
                    </a:lnTo>
                    <a:lnTo>
                      <a:pt x="129" y="926"/>
                    </a:lnTo>
                    <a:lnTo>
                      <a:pt x="926"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428808"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429144" y="3253080"/>
                <a:ext cx="77775" cy="78111"/>
              </a:xfrm>
              <a:custGeom>
                <a:avLst/>
                <a:gdLst/>
                <a:ahLst/>
                <a:cxnLst/>
                <a:rect l="l" t="t" r="r" b="b"/>
                <a:pathLst>
                  <a:path w="926" h="930" extrusionOk="0">
                    <a:moveTo>
                      <a:pt x="797" y="0"/>
                    </a:moveTo>
                    <a:lnTo>
                      <a:pt x="1" y="801"/>
                    </a:lnTo>
                    <a:lnTo>
                      <a:pt x="125" y="929"/>
                    </a:lnTo>
                    <a:lnTo>
                      <a:pt x="925" y="129"/>
                    </a:lnTo>
                    <a:lnTo>
                      <a:pt x="7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209930"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210266" y="3253080"/>
                <a:ext cx="77775" cy="78111"/>
              </a:xfrm>
              <a:custGeom>
                <a:avLst/>
                <a:gdLst/>
                <a:ahLst/>
                <a:cxnLst/>
                <a:rect l="l" t="t" r="r" b="b"/>
                <a:pathLst>
                  <a:path w="926" h="930" extrusionOk="0">
                    <a:moveTo>
                      <a:pt x="801" y="0"/>
                    </a:moveTo>
                    <a:lnTo>
                      <a:pt x="1" y="801"/>
                    </a:lnTo>
                    <a:lnTo>
                      <a:pt x="125" y="929"/>
                    </a:lnTo>
                    <a:lnTo>
                      <a:pt x="925" y="129"/>
                    </a:lnTo>
                    <a:lnTo>
                      <a:pt x="8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3"/>
            <p:cNvGrpSpPr/>
            <p:nvPr/>
          </p:nvGrpSpPr>
          <p:grpSpPr>
            <a:xfrm>
              <a:off x="175385" y="-1366629"/>
              <a:ext cx="3039353" cy="3203144"/>
              <a:chOff x="7797455" y="1505164"/>
              <a:chExt cx="3773251" cy="3976591"/>
            </a:xfrm>
          </p:grpSpPr>
          <p:sp>
            <p:nvSpPr>
              <p:cNvPr id="74" name="Google Shape;74;p3"/>
              <p:cNvSpPr/>
              <p:nvPr/>
            </p:nvSpPr>
            <p:spPr>
              <a:xfrm>
                <a:off x="11404490" y="1966101"/>
                <a:ext cx="75759" cy="531321"/>
              </a:xfrm>
              <a:custGeom>
                <a:avLst/>
                <a:gdLst/>
                <a:ahLst/>
                <a:cxnLst/>
                <a:rect l="l" t="t" r="r" b="b"/>
                <a:pathLst>
                  <a:path w="902" h="6326" extrusionOk="0">
                    <a:moveTo>
                      <a:pt x="901" y="1"/>
                    </a:moveTo>
                    <a:lnTo>
                      <a:pt x="1" y="901"/>
                    </a:lnTo>
                    <a:lnTo>
                      <a:pt x="1" y="3163"/>
                    </a:lnTo>
                    <a:lnTo>
                      <a:pt x="1" y="5424"/>
                    </a:lnTo>
                    <a:lnTo>
                      <a:pt x="901" y="6325"/>
                    </a:lnTo>
                    <a:lnTo>
                      <a:pt x="901" y="3163"/>
                    </a:lnTo>
                    <a:lnTo>
                      <a:pt x="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507171" y="4423732"/>
                <a:ext cx="375603" cy="375939"/>
              </a:xfrm>
              <a:custGeom>
                <a:avLst/>
                <a:gdLst/>
                <a:ahLst/>
                <a:cxnLst/>
                <a:rect l="l" t="t" r="r" b="b"/>
                <a:pathLst>
                  <a:path w="4472" h="4476" extrusionOk="0">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797455" y="5326373"/>
                <a:ext cx="181250" cy="155382"/>
              </a:xfrm>
              <a:custGeom>
                <a:avLst/>
                <a:gdLst/>
                <a:ahLst/>
                <a:cxnLst/>
                <a:rect l="l" t="t" r="r" b="b"/>
                <a:pathLst>
                  <a:path w="2158" h="1850" extrusionOk="0">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1389036" y="1505164"/>
                <a:ext cx="181670" cy="155382"/>
              </a:xfrm>
              <a:custGeom>
                <a:avLst/>
                <a:gdLst/>
                <a:ahLst/>
                <a:cxnLst/>
                <a:rect l="l" t="t" r="r" b="b"/>
                <a:pathLst>
                  <a:path w="2163" h="1850" extrusionOk="0">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919157" y="1639968"/>
                <a:ext cx="3594352" cy="3738983"/>
              </a:xfrm>
              <a:custGeom>
                <a:avLst/>
                <a:gdLst/>
                <a:ahLst/>
                <a:cxnLst/>
                <a:rect l="l" t="t" r="r" b="b"/>
                <a:pathLst>
                  <a:path w="42795" h="44517" extrusionOk="0">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208640" y="2996574"/>
                <a:ext cx="956898" cy="954546"/>
              </a:xfrm>
              <a:custGeom>
                <a:avLst/>
                <a:gdLst/>
                <a:ahLst/>
                <a:cxnLst/>
                <a:rect l="l" t="t" r="r" b="b"/>
                <a:pathLst>
                  <a:path w="11393" h="11365" extrusionOk="0">
                    <a:moveTo>
                      <a:pt x="11196" y="0"/>
                    </a:moveTo>
                    <a:lnTo>
                      <a:pt x="11196" y="5008"/>
                    </a:lnTo>
                    <a:lnTo>
                      <a:pt x="5036" y="11168"/>
                    </a:lnTo>
                    <a:lnTo>
                      <a:pt x="1" y="11168"/>
                    </a:lnTo>
                    <a:lnTo>
                      <a:pt x="1" y="11364"/>
                    </a:lnTo>
                    <a:lnTo>
                      <a:pt x="5120" y="11364"/>
                    </a:lnTo>
                    <a:lnTo>
                      <a:pt x="11393" y="5088"/>
                    </a:lnTo>
                    <a:lnTo>
                      <a:pt x="11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373076" y="1927074"/>
              <a:ext cx="2698431" cy="3917462"/>
              <a:chOff x="7726148" y="679122"/>
              <a:chExt cx="2698431" cy="3917462"/>
            </a:xfrm>
          </p:grpSpPr>
          <p:sp>
            <p:nvSpPr>
              <p:cNvPr id="81" name="Google Shape;81;p3"/>
              <p:cNvSpPr/>
              <p:nvPr/>
            </p:nvSpPr>
            <p:spPr>
              <a:xfrm>
                <a:off x="7726148" y="4468667"/>
                <a:ext cx="148998" cy="127917"/>
              </a:xfrm>
              <a:custGeom>
                <a:avLst/>
                <a:gdLst/>
                <a:ahLst/>
                <a:cxnLst/>
                <a:rect l="l" t="t" r="r" b="b"/>
                <a:pathLst>
                  <a:path w="1774" h="1523" extrusionOk="0">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9887546" y="2617023"/>
                <a:ext cx="520234" cy="519814"/>
              </a:xfrm>
              <a:custGeom>
                <a:avLst/>
                <a:gdLst/>
                <a:ahLst/>
                <a:cxnLst/>
                <a:rect l="l" t="t" r="r" b="b"/>
                <a:pathLst>
                  <a:path w="6194" h="6189" extrusionOk="0">
                    <a:moveTo>
                      <a:pt x="4428" y="0"/>
                    </a:moveTo>
                    <a:lnTo>
                      <a:pt x="2214" y="2214"/>
                    </a:lnTo>
                    <a:lnTo>
                      <a:pt x="1" y="4427"/>
                    </a:lnTo>
                    <a:lnTo>
                      <a:pt x="1" y="6188"/>
                    </a:lnTo>
                    <a:lnTo>
                      <a:pt x="3095" y="3094"/>
                    </a:lnTo>
                    <a:lnTo>
                      <a:pt x="6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0228462" y="679122"/>
                <a:ext cx="148998" cy="127833"/>
              </a:xfrm>
              <a:custGeom>
                <a:avLst/>
                <a:gdLst/>
                <a:ahLst/>
                <a:cxnLst/>
                <a:rect l="l" t="t" r="r" b="b"/>
                <a:pathLst>
                  <a:path w="1774" h="1522" extrusionOk="0">
                    <a:moveTo>
                      <a:pt x="761" y="401"/>
                    </a:moveTo>
                    <a:cubicBezTo>
                      <a:pt x="1082" y="401"/>
                      <a:pt x="1238" y="789"/>
                      <a:pt x="1013" y="1014"/>
                    </a:cubicBezTo>
                    <a:cubicBezTo>
                      <a:pt x="941" y="1086"/>
                      <a:pt x="851" y="1119"/>
                      <a:pt x="763" y="1119"/>
                    </a:cubicBezTo>
                    <a:cubicBezTo>
                      <a:pt x="580" y="1119"/>
                      <a:pt x="405" y="978"/>
                      <a:pt x="405" y="761"/>
                    </a:cubicBezTo>
                    <a:cubicBezTo>
                      <a:pt x="405" y="565"/>
                      <a:pt x="565" y="405"/>
                      <a:pt x="761" y="401"/>
                    </a:cubicBezTo>
                    <a:close/>
                    <a:moveTo>
                      <a:pt x="767" y="0"/>
                    </a:moveTo>
                    <a:cubicBezTo>
                      <a:pt x="376" y="0"/>
                      <a:pt x="1" y="304"/>
                      <a:pt x="1" y="761"/>
                    </a:cubicBezTo>
                    <a:cubicBezTo>
                      <a:pt x="1" y="1182"/>
                      <a:pt x="341" y="1518"/>
                      <a:pt x="761" y="1522"/>
                    </a:cubicBezTo>
                    <a:cubicBezTo>
                      <a:pt x="1438" y="1522"/>
                      <a:pt x="1774" y="701"/>
                      <a:pt x="1298" y="225"/>
                    </a:cubicBezTo>
                    <a:cubicBezTo>
                      <a:pt x="1144" y="70"/>
                      <a:pt x="953" y="0"/>
                      <a:pt x="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813245" y="777978"/>
                <a:ext cx="2611333" cy="3736295"/>
              </a:xfrm>
              <a:custGeom>
                <a:avLst/>
                <a:gdLst/>
                <a:ahLst/>
                <a:cxnLst/>
                <a:rect l="l" t="t" r="r" b="b"/>
                <a:pathLst>
                  <a:path w="31091" h="44485" extrusionOk="0">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9020853" y="1998017"/>
                <a:ext cx="1057770" cy="1611852"/>
              </a:xfrm>
              <a:custGeom>
                <a:avLst/>
                <a:gdLst/>
                <a:ahLst/>
                <a:cxnLst/>
                <a:rect l="l" t="t" r="r" b="b"/>
                <a:pathLst>
                  <a:path w="12594" h="19191" extrusionOk="0">
                    <a:moveTo>
                      <a:pt x="12481" y="1"/>
                    </a:moveTo>
                    <a:lnTo>
                      <a:pt x="7066" y="5417"/>
                    </a:lnTo>
                    <a:lnTo>
                      <a:pt x="7066" y="12017"/>
                    </a:lnTo>
                    <a:lnTo>
                      <a:pt x="1" y="19078"/>
                    </a:lnTo>
                    <a:lnTo>
                      <a:pt x="117" y="19190"/>
                    </a:lnTo>
                    <a:lnTo>
                      <a:pt x="7226" y="12081"/>
                    </a:lnTo>
                    <a:lnTo>
                      <a:pt x="7226" y="5485"/>
                    </a:lnTo>
                    <a:lnTo>
                      <a:pt x="12593" y="113"/>
                    </a:lnTo>
                    <a:lnTo>
                      <a:pt x="12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9805572" y="1401268"/>
                <a:ext cx="562817" cy="889370"/>
              </a:xfrm>
              <a:custGeom>
                <a:avLst/>
                <a:gdLst/>
                <a:ahLst/>
                <a:cxnLst/>
                <a:rect l="l" t="t" r="r" b="b"/>
                <a:pathLst>
                  <a:path w="6701" h="10589" extrusionOk="0">
                    <a:moveTo>
                      <a:pt x="112" y="1"/>
                    </a:moveTo>
                    <a:lnTo>
                      <a:pt x="0" y="117"/>
                    </a:lnTo>
                    <a:lnTo>
                      <a:pt x="6541" y="6658"/>
                    </a:lnTo>
                    <a:lnTo>
                      <a:pt x="6541" y="10588"/>
                    </a:lnTo>
                    <a:lnTo>
                      <a:pt x="6701" y="10588"/>
                    </a:lnTo>
                    <a:lnTo>
                      <a:pt x="6701" y="6590"/>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562194" y="410025"/>
              <a:ext cx="258605" cy="258941"/>
              <a:chOff x="8925357" y="2817675"/>
              <a:chExt cx="258605" cy="258941"/>
            </a:xfrm>
          </p:grpSpPr>
          <p:sp>
            <p:nvSpPr>
              <p:cNvPr id="88" name="Google Shape;88;p3"/>
              <p:cNvSpPr/>
              <p:nvPr/>
            </p:nvSpPr>
            <p:spPr>
              <a:xfrm>
                <a:off x="9033956" y="2817675"/>
                <a:ext cx="41155" cy="258941"/>
              </a:xfrm>
              <a:custGeom>
                <a:avLst/>
                <a:gdLst/>
                <a:ahLst/>
                <a:cxnLst/>
                <a:rect l="l" t="t" r="r" b="b"/>
                <a:pathLst>
                  <a:path w="490" h="3083" extrusionOk="0">
                    <a:moveTo>
                      <a:pt x="1" y="1"/>
                    </a:moveTo>
                    <a:lnTo>
                      <a:pt x="1" y="3083"/>
                    </a:lnTo>
                    <a:lnTo>
                      <a:pt x="489" y="3083"/>
                    </a:lnTo>
                    <a:lnTo>
                      <a:pt x="4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925357" y="2926610"/>
                <a:ext cx="258605" cy="41155"/>
              </a:xfrm>
              <a:custGeom>
                <a:avLst/>
                <a:gdLst/>
                <a:ahLst/>
                <a:cxnLst/>
                <a:rect l="l" t="t" r="r" b="b"/>
                <a:pathLst>
                  <a:path w="3079" h="490" extrusionOk="0">
                    <a:moveTo>
                      <a:pt x="1" y="1"/>
                    </a:moveTo>
                    <a:lnTo>
                      <a:pt x="1" y="489"/>
                    </a:lnTo>
                    <a:lnTo>
                      <a:pt x="3079" y="489"/>
                    </a:lnTo>
                    <a:lnTo>
                      <a:pt x="30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rot="5400000">
              <a:off x="8467489" y="2523161"/>
              <a:ext cx="556854" cy="97176"/>
              <a:chOff x="8351789" y="4872911"/>
              <a:chExt cx="556854" cy="97176"/>
            </a:xfrm>
          </p:grpSpPr>
          <p:sp>
            <p:nvSpPr>
              <p:cNvPr id="91" name="Google Shape;91;p3"/>
              <p:cNvSpPr/>
              <p:nvPr/>
            </p:nvSpPr>
            <p:spPr>
              <a:xfrm>
                <a:off x="8351789" y="4872911"/>
                <a:ext cx="137324" cy="97176"/>
              </a:xfrm>
              <a:custGeom>
                <a:avLst/>
                <a:gdLst/>
                <a:ahLst/>
                <a:cxnLst/>
                <a:rect l="l" t="t" r="r" b="b"/>
                <a:pathLst>
                  <a:path w="1635" h="1157" extrusionOk="0">
                    <a:moveTo>
                      <a:pt x="1" y="0"/>
                    </a:moveTo>
                    <a:lnTo>
                      <a:pt x="954" y="1157"/>
                    </a:lnTo>
                    <a:lnTo>
                      <a:pt x="1634" y="1157"/>
                    </a:lnTo>
                    <a:lnTo>
                      <a:pt x="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456357" y="4872911"/>
                <a:ext cx="137576" cy="97176"/>
              </a:xfrm>
              <a:custGeom>
                <a:avLst/>
                <a:gdLst/>
                <a:ahLst/>
                <a:cxnLst/>
                <a:rect l="l" t="t" r="r" b="b"/>
                <a:pathLst>
                  <a:path w="1638" h="1157" extrusionOk="0">
                    <a:moveTo>
                      <a:pt x="1" y="0"/>
                    </a:moveTo>
                    <a:lnTo>
                      <a:pt x="958"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561260"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666164"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771067" y="4872911"/>
                <a:ext cx="137576" cy="97176"/>
              </a:xfrm>
              <a:custGeom>
                <a:avLst/>
                <a:gdLst/>
                <a:ahLst/>
                <a:cxnLst/>
                <a:rect l="l" t="t" r="r" b="b"/>
                <a:pathLst>
                  <a:path w="1638" h="1157" extrusionOk="0">
                    <a:moveTo>
                      <a:pt x="0"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3"/>
            <p:cNvSpPr/>
            <p:nvPr/>
          </p:nvSpPr>
          <p:spPr>
            <a:xfrm>
              <a:off x="7306875" y="4600447"/>
              <a:ext cx="2229499" cy="657745"/>
            </a:xfrm>
            <a:custGeom>
              <a:avLst/>
              <a:gdLst/>
              <a:ahLst/>
              <a:cxnLst/>
              <a:rect l="l" t="t" r="r" b="b"/>
              <a:pathLst>
                <a:path w="21985" h="6486" extrusionOk="0">
                  <a:moveTo>
                    <a:pt x="21784" y="1"/>
                  </a:moveTo>
                  <a:lnTo>
                    <a:pt x="19442" y="2342"/>
                  </a:lnTo>
                  <a:lnTo>
                    <a:pt x="3943" y="2342"/>
                  </a:lnTo>
                  <a:lnTo>
                    <a:pt x="0" y="6285"/>
                  </a:lnTo>
                  <a:lnTo>
                    <a:pt x="201" y="6485"/>
                  </a:lnTo>
                  <a:lnTo>
                    <a:pt x="4059" y="2626"/>
                  </a:lnTo>
                  <a:lnTo>
                    <a:pt x="19558" y="2626"/>
                  </a:lnTo>
                  <a:lnTo>
                    <a:pt x="21984" y="201"/>
                  </a:lnTo>
                  <a:lnTo>
                    <a:pt x="217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7658071" y="-461281"/>
              <a:ext cx="1325446" cy="1878100"/>
            </a:xfrm>
            <a:custGeom>
              <a:avLst/>
              <a:gdLst/>
              <a:ahLst/>
              <a:cxnLst/>
              <a:rect l="l" t="t" r="r" b="b"/>
              <a:pathLst>
                <a:path w="15781" h="22361" extrusionOk="0">
                  <a:moveTo>
                    <a:pt x="15640" y="0"/>
                  </a:moveTo>
                  <a:lnTo>
                    <a:pt x="9404" y="6237"/>
                  </a:lnTo>
                  <a:lnTo>
                    <a:pt x="9404" y="12821"/>
                  </a:lnTo>
                  <a:lnTo>
                    <a:pt x="1" y="22224"/>
                  </a:lnTo>
                  <a:lnTo>
                    <a:pt x="141" y="22360"/>
                  </a:lnTo>
                  <a:lnTo>
                    <a:pt x="9600" y="12902"/>
                  </a:lnTo>
                  <a:lnTo>
                    <a:pt x="9600" y="6317"/>
                  </a:lnTo>
                  <a:lnTo>
                    <a:pt x="15780" y="137"/>
                  </a:lnTo>
                  <a:lnTo>
                    <a:pt x="15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3"/>
          <p:cNvSpPr txBox="1">
            <a:spLocks noGrp="1"/>
          </p:cNvSpPr>
          <p:nvPr>
            <p:ph type="title"/>
          </p:nvPr>
        </p:nvSpPr>
        <p:spPr>
          <a:xfrm>
            <a:off x="1320300" y="2096633"/>
            <a:ext cx="6503400" cy="105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99" name="Google Shape;99;p3"/>
          <p:cNvSpPr txBox="1">
            <a:spLocks noGrp="1"/>
          </p:cNvSpPr>
          <p:nvPr>
            <p:ph type="title" idx="2" hasCustomPrompt="1"/>
          </p:nvPr>
        </p:nvSpPr>
        <p:spPr>
          <a:xfrm>
            <a:off x="3915450" y="1163052"/>
            <a:ext cx="1313100" cy="77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00" name="Google Shape;100;p3"/>
          <p:cNvSpPr txBox="1">
            <a:spLocks noGrp="1"/>
          </p:cNvSpPr>
          <p:nvPr>
            <p:ph type="subTitle" idx="1"/>
          </p:nvPr>
        </p:nvSpPr>
        <p:spPr>
          <a:xfrm>
            <a:off x="3052350" y="3267278"/>
            <a:ext cx="3039300" cy="69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1"/>
        <p:cNvGrpSpPr/>
        <p:nvPr/>
      </p:nvGrpSpPr>
      <p:grpSpPr>
        <a:xfrm>
          <a:off x="0" y="0"/>
          <a:ext cx="0" cy="0"/>
          <a:chOff x="0" y="0"/>
          <a:chExt cx="0" cy="0"/>
        </a:xfrm>
      </p:grpSpPr>
      <p:grpSp>
        <p:nvGrpSpPr>
          <p:cNvPr id="102" name="Google Shape;102;p4"/>
          <p:cNvGrpSpPr/>
          <p:nvPr/>
        </p:nvGrpSpPr>
        <p:grpSpPr>
          <a:xfrm>
            <a:off x="-859697" y="-661345"/>
            <a:ext cx="2552998" cy="2062932"/>
            <a:chOff x="-859697" y="-661345"/>
            <a:chExt cx="2552998" cy="2062932"/>
          </a:xfrm>
        </p:grpSpPr>
        <p:sp>
          <p:nvSpPr>
            <p:cNvPr id="103" name="Google Shape;103;p4"/>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4"/>
          <p:cNvGrpSpPr/>
          <p:nvPr/>
        </p:nvGrpSpPr>
        <p:grpSpPr>
          <a:xfrm>
            <a:off x="7218415" y="1051567"/>
            <a:ext cx="3942356" cy="4639226"/>
            <a:chOff x="7276179" y="1051567"/>
            <a:chExt cx="3942356" cy="4639226"/>
          </a:xfrm>
        </p:grpSpPr>
        <p:sp>
          <p:nvSpPr>
            <p:cNvPr id="106" name="Google Shape;106;p4"/>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4"/>
            <p:cNvGrpSpPr/>
            <p:nvPr/>
          </p:nvGrpSpPr>
          <p:grpSpPr>
            <a:xfrm>
              <a:off x="8615789" y="1051567"/>
              <a:ext cx="2602747" cy="3802366"/>
              <a:chOff x="278245" y="-112475"/>
              <a:chExt cx="2281910" cy="3333654"/>
            </a:xfrm>
          </p:grpSpPr>
          <p:grpSp>
            <p:nvGrpSpPr>
              <p:cNvPr id="108" name="Google Shape;108;p4"/>
              <p:cNvGrpSpPr/>
              <p:nvPr/>
            </p:nvGrpSpPr>
            <p:grpSpPr>
              <a:xfrm>
                <a:off x="278245" y="-112475"/>
                <a:ext cx="2281910" cy="3264909"/>
                <a:chOff x="1181475" y="2060725"/>
                <a:chExt cx="600250" cy="858825"/>
              </a:xfrm>
            </p:grpSpPr>
            <p:sp>
              <p:nvSpPr>
                <p:cNvPr id="109" name="Google Shape;109;p4"/>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4"/>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 name="Google Shape;112;p4"/>
          <p:cNvSpPr txBox="1">
            <a:spLocks noGrp="1"/>
          </p:cNvSpPr>
          <p:nvPr>
            <p:ph type="body" idx="1"/>
          </p:nvPr>
        </p:nvSpPr>
        <p:spPr>
          <a:xfrm>
            <a:off x="720000" y="1098950"/>
            <a:ext cx="7704000" cy="35097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dk2"/>
              </a:buClr>
              <a:buSzPts val="1200"/>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113" name="Google Shape;113;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12_1">
    <p:spTree>
      <p:nvGrpSpPr>
        <p:cNvPr id="1" name="Shape 720"/>
        <p:cNvGrpSpPr/>
        <p:nvPr/>
      </p:nvGrpSpPr>
      <p:grpSpPr>
        <a:xfrm>
          <a:off x="0" y="0"/>
          <a:ext cx="0" cy="0"/>
          <a:chOff x="0" y="0"/>
          <a:chExt cx="0" cy="0"/>
        </a:xfrm>
      </p:grpSpPr>
      <p:grpSp>
        <p:nvGrpSpPr>
          <p:cNvPr id="721" name="Google Shape;721;p24"/>
          <p:cNvGrpSpPr/>
          <p:nvPr/>
        </p:nvGrpSpPr>
        <p:grpSpPr>
          <a:xfrm>
            <a:off x="6302380" y="-753973"/>
            <a:ext cx="4838246" cy="8737202"/>
            <a:chOff x="6149980" y="-753973"/>
            <a:chExt cx="4838246" cy="8737202"/>
          </a:xfrm>
        </p:grpSpPr>
        <p:sp>
          <p:nvSpPr>
            <p:cNvPr id="722" name="Google Shape;722;p24"/>
            <p:cNvSpPr/>
            <p:nvPr/>
          </p:nvSpPr>
          <p:spPr>
            <a:xfrm rot="10800000">
              <a:off x="6501374" y="2350375"/>
              <a:ext cx="4486853" cy="2966613"/>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4"/>
            <p:cNvGrpSpPr/>
            <p:nvPr/>
          </p:nvGrpSpPr>
          <p:grpSpPr>
            <a:xfrm flipH="1">
              <a:off x="7623943" y="2421824"/>
              <a:ext cx="300359" cy="299855"/>
              <a:chOff x="1466575" y="2391250"/>
              <a:chExt cx="59575" cy="59475"/>
            </a:xfrm>
          </p:grpSpPr>
          <p:sp>
            <p:nvSpPr>
              <p:cNvPr id="724" name="Google Shape;724;p24"/>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24"/>
            <p:cNvGrpSpPr/>
            <p:nvPr/>
          </p:nvGrpSpPr>
          <p:grpSpPr>
            <a:xfrm flipH="1">
              <a:off x="6149980" y="-661273"/>
              <a:ext cx="2817846" cy="4069237"/>
              <a:chOff x="278245" y="-184325"/>
              <a:chExt cx="2358228" cy="3405504"/>
            </a:xfrm>
          </p:grpSpPr>
          <p:grpSp>
            <p:nvGrpSpPr>
              <p:cNvPr id="727" name="Google Shape;727;p24"/>
              <p:cNvGrpSpPr/>
              <p:nvPr/>
            </p:nvGrpSpPr>
            <p:grpSpPr>
              <a:xfrm>
                <a:off x="278245" y="-184325"/>
                <a:ext cx="2358228" cy="3336759"/>
                <a:chOff x="1181475" y="2041825"/>
                <a:chExt cx="620325" cy="877725"/>
              </a:xfrm>
            </p:grpSpPr>
            <p:sp>
              <p:nvSpPr>
                <p:cNvPr id="728" name="Google Shape;728;p24"/>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3" name="Google Shape;733;p24"/>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4" name="Google Shape;734;p24"/>
            <p:cNvSpPr/>
            <p:nvPr/>
          </p:nvSpPr>
          <p:spPr>
            <a:xfrm rot="10800000">
              <a:off x="8012311" y="-753973"/>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5" name="Google Shape;735;p24"/>
            <p:cNvGrpSpPr/>
            <p:nvPr/>
          </p:nvGrpSpPr>
          <p:grpSpPr>
            <a:xfrm>
              <a:off x="7560791" y="3580603"/>
              <a:ext cx="3173104" cy="4402627"/>
              <a:chOff x="2132995" y="960308"/>
              <a:chExt cx="496177" cy="688438"/>
            </a:xfrm>
          </p:grpSpPr>
          <p:sp>
            <p:nvSpPr>
              <p:cNvPr id="736" name="Google Shape;736;p24"/>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1" name="Google Shape;741;p24"/>
          <p:cNvGrpSpPr/>
          <p:nvPr/>
        </p:nvGrpSpPr>
        <p:grpSpPr>
          <a:xfrm>
            <a:off x="-2749105" y="-2045480"/>
            <a:ext cx="6654696" cy="9234460"/>
            <a:chOff x="-2596705" y="-2045480"/>
            <a:chExt cx="6654696" cy="9234460"/>
          </a:xfrm>
        </p:grpSpPr>
        <p:grpSp>
          <p:nvGrpSpPr>
            <p:cNvPr id="742" name="Google Shape;742;p24"/>
            <p:cNvGrpSpPr/>
            <p:nvPr/>
          </p:nvGrpSpPr>
          <p:grpSpPr>
            <a:xfrm flipH="1">
              <a:off x="722369" y="491148"/>
              <a:ext cx="801674" cy="397824"/>
              <a:chOff x="1622300" y="2291700"/>
              <a:chExt cx="118800" cy="58950"/>
            </a:xfrm>
          </p:grpSpPr>
          <p:sp>
            <p:nvSpPr>
              <p:cNvPr id="743" name="Google Shape;743;p24"/>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24"/>
            <p:cNvSpPr/>
            <p:nvPr/>
          </p:nvSpPr>
          <p:spPr>
            <a:xfrm>
              <a:off x="-2596705" y="-1246603"/>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2" name="Google Shape;752;p24"/>
            <p:cNvGrpSpPr/>
            <p:nvPr/>
          </p:nvGrpSpPr>
          <p:grpSpPr>
            <a:xfrm rot="10800000">
              <a:off x="-1185762" y="-2045480"/>
              <a:ext cx="2901864" cy="4211818"/>
              <a:chOff x="6769513" y="299393"/>
              <a:chExt cx="1308620" cy="1899525"/>
            </a:xfrm>
          </p:grpSpPr>
          <p:sp>
            <p:nvSpPr>
              <p:cNvPr id="753" name="Google Shape;753;p24"/>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 name="Google Shape;759;p24"/>
            <p:cNvSpPr/>
            <p:nvPr/>
          </p:nvSpPr>
          <p:spPr>
            <a:xfrm rot="10800000">
              <a:off x="1102163" y="4774798"/>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dk2"/>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0" name="Google Shape;760;p24"/>
            <p:cNvGrpSpPr/>
            <p:nvPr/>
          </p:nvGrpSpPr>
          <p:grpSpPr>
            <a:xfrm flipH="1">
              <a:off x="-1973878" y="2737381"/>
              <a:ext cx="3265346" cy="3441180"/>
              <a:chOff x="2011428" y="602777"/>
              <a:chExt cx="774292" cy="815987"/>
            </a:xfrm>
          </p:grpSpPr>
          <p:sp>
            <p:nvSpPr>
              <p:cNvPr id="761" name="Google Shape;761;p24"/>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24"/>
            <p:cNvGrpSpPr/>
            <p:nvPr/>
          </p:nvGrpSpPr>
          <p:grpSpPr>
            <a:xfrm rot="-5400000">
              <a:off x="-1256153" y="3835717"/>
              <a:ext cx="3265346" cy="3441180"/>
              <a:chOff x="2011428" y="602777"/>
              <a:chExt cx="774292" cy="815987"/>
            </a:xfrm>
          </p:grpSpPr>
          <p:sp>
            <p:nvSpPr>
              <p:cNvPr id="768" name="Google Shape;768;p24"/>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4" name="Google Shape;774;p24"/>
          <p:cNvSpPr txBox="1">
            <a:spLocks noGrp="1"/>
          </p:cNvSpPr>
          <p:nvPr>
            <p:ph type="title"/>
          </p:nvPr>
        </p:nvSpPr>
        <p:spPr>
          <a:xfrm>
            <a:off x="2646000" y="491162"/>
            <a:ext cx="3852000" cy="97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75" name="Google Shape;775;p24"/>
          <p:cNvSpPr txBox="1">
            <a:spLocks noGrp="1"/>
          </p:cNvSpPr>
          <p:nvPr>
            <p:ph type="subTitle" idx="1"/>
          </p:nvPr>
        </p:nvSpPr>
        <p:spPr>
          <a:xfrm>
            <a:off x="2646000" y="1407566"/>
            <a:ext cx="3852000" cy="101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76" name="Google Shape;776;p24"/>
          <p:cNvSpPr txBox="1"/>
          <p:nvPr/>
        </p:nvSpPr>
        <p:spPr>
          <a:xfrm>
            <a:off x="2779350" y="3548507"/>
            <a:ext cx="3585300" cy="659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b="1">
                <a:solidFill>
                  <a:schemeClr val="l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lt1"/>
                </a:solidFill>
                <a:latin typeface="Roboto"/>
                <a:ea typeface="Roboto"/>
                <a:cs typeface="Roboto"/>
                <a:sym typeface="Roboto"/>
              </a:rPr>
              <a:t>, including icons by </a:t>
            </a:r>
            <a:r>
              <a:rPr lang="en" sz="1200" b="1">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lt1"/>
                </a:solidFill>
                <a:latin typeface="Roboto"/>
                <a:ea typeface="Roboto"/>
                <a:cs typeface="Roboto"/>
                <a:sym typeface="Roboto"/>
              </a:rPr>
              <a:t>, and infographics &amp; images by </a:t>
            </a:r>
            <a:r>
              <a:rPr lang="en" sz="1200" b="1">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200" b="1">
              <a:solidFill>
                <a:schemeClr val="lt1"/>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777"/>
        <p:cNvGrpSpPr/>
        <p:nvPr/>
      </p:nvGrpSpPr>
      <p:grpSpPr>
        <a:xfrm>
          <a:off x="0" y="0"/>
          <a:ext cx="0" cy="0"/>
          <a:chOff x="0" y="0"/>
          <a:chExt cx="0" cy="0"/>
        </a:xfrm>
      </p:grpSpPr>
      <p:grpSp>
        <p:nvGrpSpPr>
          <p:cNvPr id="778" name="Google Shape;778;p25"/>
          <p:cNvGrpSpPr/>
          <p:nvPr/>
        </p:nvGrpSpPr>
        <p:grpSpPr>
          <a:xfrm>
            <a:off x="-1296571" y="-620648"/>
            <a:ext cx="3482238" cy="4516379"/>
            <a:chOff x="-1296571" y="-620648"/>
            <a:chExt cx="3482238" cy="4516379"/>
          </a:xfrm>
        </p:grpSpPr>
        <p:sp>
          <p:nvSpPr>
            <p:cNvPr id="779" name="Google Shape;779;p25"/>
            <p:cNvSpPr/>
            <p:nvPr/>
          </p:nvSpPr>
          <p:spPr>
            <a:xfrm>
              <a:off x="-1296571" y="0"/>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25"/>
            <p:cNvGrpSpPr/>
            <p:nvPr/>
          </p:nvGrpSpPr>
          <p:grpSpPr>
            <a:xfrm>
              <a:off x="-941814" y="-620648"/>
              <a:ext cx="3127481" cy="4516379"/>
              <a:chOff x="278245" y="-184325"/>
              <a:chExt cx="2358228" cy="3405504"/>
            </a:xfrm>
          </p:grpSpPr>
          <p:grpSp>
            <p:nvGrpSpPr>
              <p:cNvPr id="781" name="Google Shape;781;p25"/>
              <p:cNvGrpSpPr/>
              <p:nvPr/>
            </p:nvGrpSpPr>
            <p:grpSpPr>
              <a:xfrm>
                <a:off x="278245" y="-184325"/>
                <a:ext cx="2358228" cy="3336759"/>
                <a:chOff x="1181475" y="2041825"/>
                <a:chExt cx="620325" cy="877725"/>
              </a:xfrm>
            </p:grpSpPr>
            <p:sp>
              <p:nvSpPr>
                <p:cNvPr id="782" name="Google Shape;782;p25"/>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5"/>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8" name="Google Shape;788;p25"/>
          <p:cNvGrpSpPr/>
          <p:nvPr/>
        </p:nvGrpSpPr>
        <p:grpSpPr>
          <a:xfrm>
            <a:off x="5245253" y="-441860"/>
            <a:ext cx="6654696" cy="9380356"/>
            <a:chOff x="5245253" y="-441860"/>
            <a:chExt cx="6654696" cy="9380356"/>
          </a:xfrm>
        </p:grpSpPr>
        <p:sp>
          <p:nvSpPr>
            <p:cNvPr id="789" name="Google Shape;789;p25"/>
            <p:cNvSpPr/>
            <p:nvPr/>
          </p:nvSpPr>
          <p:spPr>
            <a:xfrm rot="10800000" flipH="1">
              <a:off x="5245253" y="130179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25"/>
            <p:cNvGrpSpPr/>
            <p:nvPr/>
          </p:nvGrpSpPr>
          <p:grpSpPr>
            <a:xfrm flipH="1">
              <a:off x="8418770" y="-441860"/>
              <a:ext cx="2708843" cy="3931638"/>
              <a:chOff x="6769513" y="299393"/>
              <a:chExt cx="1308620" cy="1899525"/>
            </a:xfrm>
          </p:grpSpPr>
          <p:sp>
            <p:nvSpPr>
              <p:cNvPr id="791" name="Google Shape;791;p25"/>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5"/>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rot="10800000" flipH="1">
              <a:off x="8796218" y="3575323"/>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accent3"/>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799"/>
        <p:cNvGrpSpPr/>
        <p:nvPr/>
      </p:nvGrpSpPr>
      <p:grpSpPr>
        <a:xfrm>
          <a:off x="0" y="0"/>
          <a:ext cx="0" cy="0"/>
          <a:chOff x="0" y="0"/>
          <a:chExt cx="0" cy="0"/>
        </a:xfrm>
      </p:grpSpPr>
      <p:grpSp>
        <p:nvGrpSpPr>
          <p:cNvPr id="800" name="Google Shape;800;p26"/>
          <p:cNvGrpSpPr/>
          <p:nvPr/>
        </p:nvGrpSpPr>
        <p:grpSpPr>
          <a:xfrm rot="10800000" flipH="1">
            <a:off x="8002875" y="-893617"/>
            <a:ext cx="1599393" cy="2188720"/>
            <a:chOff x="8051125" y="4018221"/>
            <a:chExt cx="1599393" cy="2188720"/>
          </a:xfrm>
        </p:grpSpPr>
        <p:sp>
          <p:nvSpPr>
            <p:cNvPr id="801" name="Google Shape;801;p26"/>
            <p:cNvSpPr/>
            <p:nvPr/>
          </p:nvSpPr>
          <p:spPr>
            <a:xfrm>
              <a:off x="8051125" y="4157250"/>
              <a:ext cx="1311339" cy="1311189"/>
            </a:xfrm>
            <a:custGeom>
              <a:avLst/>
              <a:gdLst/>
              <a:ahLst/>
              <a:cxnLst/>
              <a:rect l="l" t="t" r="r" b="b"/>
              <a:pathLst>
                <a:path w="8763" h="8762" extrusionOk="0">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6"/>
            <p:cNvGrpSpPr/>
            <p:nvPr/>
          </p:nvGrpSpPr>
          <p:grpSpPr>
            <a:xfrm>
              <a:off x="8421632" y="4018221"/>
              <a:ext cx="1228886" cy="2188720"/>
              <a:chOff x="8389396" y="1055350"/>
              <a:chExt cx="1228886" cy="2188720"/>
            </a:xfrm>
          </p:grpSpPr>
          <p:sp>
            <p:nvSpPr>
              <p:cNvPr id="803" name="Google Shape;803;p26"/>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26"/>
          <p:cNvGrpSpPr/>
          <p:nvPr/>
        </p:nvGrpSpPr>
        <p:grpSpPr>
          <a:xfrm>
            <a:off x="-2361718" y="1128115"/>
            <a:ext cx="6322114" cy="7255046"/>
            <a:chOff x="-2361718" y="747115"/>
            <a:chExt cx="6322114" cy="7255046"/>
          </a:xfrm>
        </p:grpSpPr>
        <p:grpSp>
          <p:nvGrpSpPr>
            <p:cNvPr id="806" name="Google Shape;806;p26"/>
            <p:cNvGrpSpPr/>
            <p:nvPr/>
          </p:nvGrpSpPr>
          <p:grpSpPr>
            <a:xfrm rot="10800000">
              <a:off x="-2361718" y="747115"/>
              <a:ext cx="6322114" cy="7255046"/>
              <a:chOff x="-2504900" y="1005827"/>
              <a:chExt cx="6322114" cy="7255046"/>
            </a:xfrm>
          </p:grpSpPr>
          <p:sp>
            <p:nvSpPr>
              <p:cNvPr id="807" name="Google Shape;807;p26"/>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498666" y="3857823"/>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26"/>
            <p:cNvGrpSpPr/>
            <p:nvPr/>
          </p:nvGrpSpPr>
          <p:grpSpPr>
            <a:xfrm rot="-5400000" flipH="1">
              <a:off x="413271" y="3223016"/>
              <a:ext cx="618213" cy="306426"/>
              <a:chOff x="5989375" y="1843575"/>
              <a:chExt cx="136525" cy="67675"/>
            </a:xfrm>
          </p:grpSpPr>
          <p:sp>
            <p:nvSpPr>
              <p:cNvPr id="810" name="Google Shape;810;p26"/>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Orbitron"/>
              <a:buNone/>
              <a:defRPr sz="3000" b="1">
                <a:solidFill>
                  <a:schemeClr val="lt1"/>
                </a:solidFill>
                <a:latin typeface="Orbitron"/>
                <a:ea typeface="Orbitron"/>
                <a:cs typeface="Orbitron"/>
                <a:sym typeface="Orbitron"/>
              </a:defRPr>
            </a:lvl1pPr>
            <a:lvl2pPr lvl="1"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2pPr>
            <a:lvl3pPr lvl="2"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3pPr>
            <a:lvl4pPr lvl="3"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4pPr>
            <a:lvl5pPr lvl="4"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5pPr>
            <a:lvl6pPr lvl="5"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6pPr>
            <a:lvl7pPr lvl="6"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7pPr>
            <a:lvl8pPr lvl="7"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8pPr>
            <a:lvl9pPr lvl="8"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dk2"/>
              </a:buClr>
              <a:buSzPts val="1500"/>
              <a:buFont typeface="Roboto"/>
              <a:buChar char="●"/>
              <a:defRPr sz="1500">
                <a:solidFill>
                  <a:schemeClr val="lt1"/>
                </a:solidFill>
                <a:latin typeface="Roboto"/>
                <a:ea typeface="Roboto"/>
                <a:cs typeface="Roboto"/>
                <a:sym typeface="Roboto"/>
              </a:defRPr>
            </a:lvl1pPr>
            <a:lvl2pPr marL="914400" lvl="1"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2pPr>
            <a:lvl3pPr marL="1371600" lvl="2"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3pPr>
            <a:lvl4pPr marL="1828800" lvl="3"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4pPr>
            <a:lvl5pPr marL="2286000" lvl="4"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5pPr>
            <a:lvl6pPr marL="2743200" lvl="5"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6pPr>
            <a:lvl7pPr marL="3200400" lvl="6"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7pPr>
            <a:lvl8pPr marL="3657600" lvl="7"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8pPr>
            <a:lvl9pPr marL="4114800" lvl="8"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70"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2.sv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0"/>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txBox="1">
            <a:spLocks noGrp="1"/>
          </p:cNvSpPr>
          <p:nvPr>
            <p:ph type="ctrTitle"/>
          </p:nvPr>
        </p:nvSpPr>
        <p:spPr>
          <a:xfrm>
            <a:off x="1296150" y="2098018"/>
            <a:ext cx="6551700" cy="94746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rgbClr val="64818C"/>
                </a:solidFill>
                <a:latin typeface="IBM Plex Sans" panose="020B0503050203000203" pitchFamily="34" charset="0"/>
              </a:rPr>
              <a:t>Đề tài đồ án</a:t>
            </a:r>
            <a:endParaRPr sz="4000" dirty="0">
              <a:solidFill>
                <a:srgbClr val="64818C"/>
              </a:solidFill>
              <a:latin typeface="IBM Plex Sans" panose="020B0503050203000203" pitchFamily="34" charset="0"/>
            </a:endParaRPr>
          </a:p>
        </p:txBody>
      </p:sp>
      <p:grpSp>
        <p:nvGrpSpPr>
          <p:cNvPr id="833" name="Google Shape;833;p30"/>
          <p:cNvGrpSpPr/>
          <p:nvPr/>
        </p:nvGrpSpPr>
        <p:grpSpPr>
          <a:xfrm>
            <a:off x="888012" y="1440674"/>
            <a:ext cx="300359" cy="299855"/>
            <a:chOff x="1466575" y="2391250"/>
            <a:chExt cx="59575" cy="59475"/>
          </a:xfrm>
        </p:grpSpPr>
        <p:sp>
          <p:nvSpPr>
            <p:cNvPr id="834" name="Google Shape;834;p30"/>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31;p30">
            <a:extLst>
              <a:ext uri="{FF2B5EF4-FFF2-40B4-BE49-F238E27FC236}">
                <a16:creationId xmlns:a16="http://schemas.microsoft.com/office/drawing/2014/main" id="{48049B34-9917-0730-4842-8DF0B8602F9F}"/>
              </a:ext>
            </a:extLst>
          </p:cNvPr>
          <p:cNvSpPr txBox="1">
            <a:spLocks/>
          </p:cNvSpPr>
          <p:nvPr/>
        </p:nvSpPr>
        <p:spPr>
          <a:xfrm>
            <a:off x="1296150" y="608111"/>
            <a:ext cx="6551700" cy="10062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500"/>
              <a:buFont typeface="Orbitron"/>
              <a:buNone/>
              <a:defRPr sz="46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2pPr>
            <a:lvl3pPr marR="0" lvl="2"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3pPr>
            <a:lvl4pPr marR="0" lvl="3"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4pPr>
            <a:lvl5pPr marR="0" lvl="4"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5pPr>
            <a:lvl6pPr marR="0" lvl="5"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6pPr>
            <a:lvl7pPr marR="0" lvl="6"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7pPr>
            <a:lvl8pPr marR="0" lvl="7"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8pPr>
            <a:lvl9pPr marR="0" lvl="8"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9pPr>
          </a:lstStyle>
          <a:p>
            <a:r>
              <a:rPr lang="en-GB" sz="2500" dirty="0" err="1">
                <a:solidFill>
                  <a:srgbClr val="64818C"/>
                </a:solidFill>
                <a:latin typeface="IBM Plex Sans" panose="020B0503050203000203" pitchFamily="34" charset="0"/>
              </a:rPr>
              <a:t>Học</a:t>
            </a:r>
            <a:r>
              <a:rPr lang="en-GB" sz="2500" dirty="0">
                <a:solidFill>
                  <a:srgbClr val="64818C"/>
                </a:solidFill>
                <a:latin typeface="IBM Plex Sans" panose="020B0503050203000203" pitchFamily="34" charset="0"/>
              </a:rPr>
              <a:t> </a:t>
            </a:r>
            <a:r>
              <a:rPr lang="en-GB" sz="2500" dirty="0" err="1">
                <a:solidFill>
                  <a:srgbClr val="64818C"/>
                </a:solidFill>
                <a:latin typeface="IBM Plex Sans" panose="020B0503050203000203" pitchFamily="34" charset="0"/>
              </a:rPr>
              <a:t>phần</a:t>
            </a:r>
            <a:r>
              <a:rPr lang="en-GB" sz="2500" dirty="0">
                <a:solidFill>
                  <a:srgbClr val="64818C"/>
                </a:solidFill>
                <a:latin typeface="IBM Plex Sans" panose="020B0503050203000203" pitchFamily="34" charset="0"/>
              </a:rPr>
              <a:t>: </a:t>
            </a:r>
            <a:r>
              <a:rPr lang="en-GB" sz="2500" dirty="0" err="1">
                <a:solidFill>
                  <a:srgbClr val="64818C"/>
                </a:solidFill>
                <a:latin typeface="IBM Plex Sans" panose="020B0503050203000203" pitchFamily="34" charset="0"/>
              </a:rPr>
              <a:t>Phát</a:t>
            </a:r>
            <a:r>
              <a:rPr lang="en-GB" sz="2500" dirty="0">
                <a:solidFill>
                  <a:srgbClr val="64818C"/>
                </a:solidFill>
                <a:latin typeface="IBM Plex Sans" panose="020B0503050203000203" pitchFamily="34" charset="0"/>
              </a:rPr>
              <a:t> </a:t>
            </a:r>
            <a:r>
              <a:rPr lang="en-GB" sz="2500" dirty="0" err="1">
                <a:solidFill>
                  <a:srgbClr val="64818C"/>
                </a:solidFill>
                <a:latin typeface="IBM Plex Sans" panose="020B0503050203000203" pitchFamily="34" charset="0"/>
              </a:rPr>
              <a:t>triển</a:t>
            </a:r>
            <a:r>
              <a:rPr lang="en-GB" sz="2500" dirty="0">
                <a:solidFill>
                  <a:srgbClr val="64818C"/>
                </a:solidFill>
                <a:latin typeface="IBM Plex Sans" panose="020B0503050203000203" pitchFamily="34" charset="0"/>
              </a:rPr>
              <a:t> </a:t>
            </a:r>
            <a:r>
              <a:rPr lang="en-GB" sz="2500" dirty="0" err="1">
                <a:solidFill>
                  <a:srgbClr val="64818C"/>
                </a:solidFill>
                <a:latin typeface="IBM Plex Sans" panose="020B0503050203000203" pitchFamily="34" charset="0"/>
              </a:rPr>
              <a:t>ứng</a:t>
            </a:r>
            <a:r>
              <a:rPr lang="en-GB" sz="2500" dirty="0">
                <a:solidFill>
                  <a:srgbClr val="64818C"/>
                </a:solidFill>
                <a:latin typeface="IBM Plex Sans" panose="020B0503050203000203" pitchFamily="34" charset="0"/>
              </a:rPr>
              <a:t> </a:t>
            </a:r>
            <a:r>
              <a:rPr lang="en-GB" sz="2500" dirty="0" err="1">
                <a:solidFill>
                  <a:srgbClr val="64818C"/>
                </a:solidFill>
                <a:latin typeface="IBM Plex Sans" panose="020B0503050203000203" pitchFamily="34" charset="0"/>
              </a:rPr>
              <a:t>dụng</a:t>
            </a:r>
            <a:r>
              <a:rPr lang="en-GB" sz="2500" dirty="0">
                <a:solidFill>
                  <a:srgbClr val="64818C"/>
                </a:solidFill>
                <a:latin typeface="IBM Plex Sans" panose="020B0503050203000203" pitchFamily="34" charset="0"/>
              </a:rPr>
              <a:t> </a:t>
            </a:r>
            <a:r>
              <a:rPr lang="en-GB" sz="2500" dirty="0" err="1">
                <a:solidFill>
                  <a:srgbClr val="64818C"/>
                </a:solidFill>
                <a:latin typeface="IBM Plex Sans" panose="020B0503050203000203" pitchFamily="34" charset="0"/>
              </a:rPr>
              <a:t>trên</a:t>
            </a:r>
            <a:r>
              <a:rPr lang="en-GB" sz="2500" dirty="0">
                <a:solidFill>
                  <a:srgbClr val="64818C"/>
                </a:solidFill>
                <a:latin typeface="IBM Plex Sans" panose="020B0503050203000203" pitchFamily="34" charset="0"/>
              </a:rPr>
              <a:t> </a:t>
            </a:r>
            <a:r>
              <a:rPr lang="en-GB" sz="2500" dirty="0" err="1">
                <a:solidFill>
                  <a:srgbClr val="64818C"/>
                </a:solidFill>
                <a:latin typeface="IBM Plex Sans" panose="020B0503050203000203" pitchFamily="34" charset="0"/>
              </a:rPr>
              <a:t>thiết</a:t>
            </a:r>
            <a:r>
              <a:rPr lang="en-GB" sz="2500" dirty="0">
                <a:solidFill>
                  <a:srgbClr val="64818C"/>
                </a:solidFill>
                <a:latin typeface="IBM Plex Sans" panose="020B0503050203000203" pitchFamily="34" charset="0"/>
              </a:rPr>
              <a:t> </a:t>
            </a:r>
            <a:r>
              <a:rPr lang="en-GB" sz="2500" dirty="0" err="1">
                <a:solidFill>
                  <a:srgbClr val="64818C"/>
                </a:solidFill>
                <a:latin typeface="IBM Plex Sans" panose="020B0503050203000203" pitchFamily="34" charset="0"/>
              </a:rPr>
              <a:t>bị</a:t>
            </a:r>
            <a:r>
              <a:rPr lang="en-GB" sz="2500" dirty="0">
                <a:solidFill>
                  <a:srgbClr val="64818C"/>
                </a:solidFill>
                <a:latin typeface="IBM Plex Sans" panose="020B0503050203000203" pitchFamily="34" charset="0"/>
              </a:rPr>
              <a:t> di </a:t>
            </a:r>
            <a:r>
              <a:rPr lang="en-GB" sz="2500" dirty="0" err="1">
                <a:solidFill>
                  <a:srgbClr val="64818C"/>
                </a:solidFill>
                <a:latin typeface="IBM Plex Sans" panose="020B0503050203000203" pitchFamily="34" charset="0"/>
              </a:rPr>
              <a:t>động</a:t>
            </a:r>
            <a:r>
              <a:rPr lang="en-GB" sz="2500" dirty="0">
                <a:solidFill>
                  <a:srgbClr val="64818C"/>
                </a:solidFill>
                <a:latin typeface="IBM Plex Sans" panose="020B0503050203000203" pitchFamily="34" charset="0"/>
              </a:rPr>
              <a:t> </a:t>
            </a:r>
            <a:r>
              <a:rPr lang="en-GB" sz="2500" dirty="0" err="1">
                <a:solidFill>
                  <a:srgbClr val="64818C"/>
                </a:solidFill>
                <a:latin typeface="IBM Plex Sans" panose="020B0503050203000203" pitchFamily="34" charset="0"/>
              </a:rPr>
              <a:t>nâng</a:t>
            </a:r>
            <a:r>
              <a:rPr lang="en-GB" sz="2500" dirty="0">
                <a:solidFill>
                  <a:srgbClr val="64818C"/>
                </a:solidFill>
                <a:latin typeface="IBM Plex Sans" panose="020B0503050203000203" pitchFamily="34" charset="0"/>
              </a:rPr>
              <a:t> </a:t>
            </a:r>
            <a:r>
              <a:rPr lang="en-GB" sz="2500" dirty="0" err="1">
                <a:solidFill>
                  <a:srgbClr val="64818C"/>
                </a:solidFill>
                <a:latin typeface="IBM Plex Sans" panose="020B0503050203000203" pitchFamily="34" charset="0"/>
              </a:rPr>
              <a:t>cao</a:t>
            </a:r>
            <a:endParaRPr lang="en-GB" sz="2500" dirty="0">
              <a:solidFill>
                <a:srgbClr val="64818C"/>
              </a:solidFill>
              <a:latin typeface="IBM Plex Sans" panose="020B0503050203000203" pitchFamily="34" charset="0"/>
            </a:endParaRPr>
          </a:p>
        </p:txBody>
      </p:sp>
      <p:sp>
        <p:nvSpPr>
          <p:cNvPr id="5" name="Google Shape;831;p30">
            <a:extLst>
              <a:ext uri="{FF2B5EF4-FFF2-40B4-BE49-F238E27FC236}">
                <a16:creationId xmlns:a16="http://schemas.microsoft.com/office/drawing/2014/main" id="{BF9C1B19-FEB3-2BA6-8BB4-2927FA3B0A2B}"/>
              </a:ext>
            </a:extLst>
          </p:cNvPr>
          <p:cNvSpPr txBox="1">
            <a:spLocks/>
          </p:cNvSpPr>
          <p:nvPr/>
        </p:nvSpPr>
        <p:spPr>
          <a:xfrm>
            <a:off x="1296150" y="3140517"/>
            <a:ext cx="6551700" cy="13948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500"/>
              <a:buFont typeface="Orbitron"/>
              <a:buNone/>
              <a:defRPr sz="46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2pPr>
            <a:lvl3pPr marR="0" lvl="2"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3pPr>
            <a:lvl4pPr marR="0" lvl="3"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4pPr>
            <a:lvl5pPr marR="0" lvl="4"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5pPr>
            <a:lvl6pPr marR="0" lvl="5"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6pPr>
            <a:lvl7pPr marR="0" lvl="6"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7pPr>
            <a:lvl8pPr marR="0" lvl="7"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8pPr>
            <a:lvl9pPr marR="0" lvl="8"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9pPr>
          </a:lstStyle>
          <a:p>
            <a:r>
              <a:rPr lang="en-GB" sz="3500" dirty="0" err="1">
                <a:solidFill>
                  <a:srgbClr val="64818C"/>
                </a:solidFill>
                <a:latin typeface="IBM Plex Sans" panose="020B0503050203000203" pitchFamily="34" charset="0"/>
              </a:rPr>
              <a:t>Xây</a:t>
            </a:r>
            <a:r>
              <a:rPr lang="en-GB" sz="3500" dirty="0">
                <a:solidFill>
                  <a:srgbClr val="64818C"/>
                </a:solidFill>
                <a:latin typeface="IBM Plex Sans" panose="020B0503050203000203" pitchFamily="34" charset="0"/>
              </a:rPr>
              <a:t> </a:t>
            </a:r>
            <a:r>
              <a:rPr lang="en-GB" sz="3500" dirty="0" err="1">
                <a:solidFill>
                  <a:srgbClr val="64818C"/>
                </a:solidFill>
                <a:latin typeface="IBM Plex Sans" panose="020B0503050203000203" pitchFamily="34" charset="0"/>
              </a:rPr>
              <a:t>dựng</a:t>
            </a:r>
            <a:r>
              <a:rPr lang="en-GB" sz="3500" dirty="0">
                <a:solidFill>
                  <a:srgbClr val="64818C"/>
                </a:solidFill>
                <a:latin typeface="IBM Plex Sans" panose="020B0503050203000203" pitchFamily="34" charset="0"/>
              </a:rPr>
              <a:t> </a:t>
            </a:r>
            <a:r>
              <a:rPr lang="en-GB" sz="3500" dirty="0" err="1">
                <a:solidFill>
                  <a:srgbClr val="64818C"/>
                </a:solidFill>
                <a:latin typeface="IBM Plex Sans" panose="020B0503050203000203" pitchFamily="34" charset="0"/>
              </a:rPr>
              <a:t>ứng</a:t>
            </a:r>
            <a:r>
              <a:rPr lang="en-GB" sz="3500" dirty="0">
                <a:solidFill>
                  <a:srgbClr val="64818C"/>
                </a:solidFill>
                <a:latin typeface="IBM Plex Sans" panose="020B0503050203000203" pitchFamily="34" charset="0"/>
              </a:rPr>
              <a:t> </a:t>
            </a:r>
            <a:r>
              <a:rPr lang="en-GB" sz="3500" dirty="0" err="1">
                <a:solidFill>
                  <a:srgbClr val="64818C"/>
                </a:solidFill>
                <a:latin typeface="IBM Plex Sans" panose="020B0503050203000203" pitchFamily="34" charset="0"/>
              </a:rPr>
              <a:t>dụng</a:t>
            </a:r>
            <a:r>
              <a:rPr lang="en-GB" sz="3500" dirty="0">
                <a:solidFill>
                  <a:srgbClr val="64818C"/>
                </a:solidFill>
                <a:latin typeface="IBM Plex Sans" panose="020B0503050203000203" pitchFamily="34" charset="0"/>
              </a:rPr>
              <a:t> </a:t>
            </a:r>
            <a:r>
              <a:rPr lang="en-GB" sz="3500" dirty="0" err="1">
                <a:solidFill>
                  <a:srgbClr val="64818C"/>
                </a:solidFill>
                <a:latin typeface="IBM Plex Sans" panose="020B0503050203000203" pitchFamily="34" charset="0"/>
              </a:rPr>
              <a:t>đặt</a:t>
            </a:r>
            <a:r>
              <a:rPr lang="en-GB" sz="3500" dirty="0">
                <a:solidFill>
                  <a:srgbClr val="64818C"/>
                </a:solidFill>
                <a:latin typeface="IBM Plex Sans" panose="020B0503050203000203" pitchFamily="34" charset="0"/>
              </a:rPr>
              <a:t> </a:t>
            </a:r>
            <a:r>
              <a:rPr lang="en-GB" sz="3500" dirty="0" err="1">
                <a:solidFill>
                  <a:srgbClr val="64818C"/>
                </a:solidFill>
                <a:latin typeface="IBM Plex Sans" panose="020B0503050203000203" pitchFamily="34" charset="0"/>
              </a:rPr>
              <a:t>phòng</a:t>
            </a:r>
            <a:r>
              <a:rPr lang="en-GB" sz="3500" dirty="0">
                <a:solidFill>
                  <a:srgbClr val="64818C"/>
                </a:solidFill>
                <a:latin typeface="IBM Plex Sans" panose="020B0503050203000203" pitchFamily="34" charset="0"/>
              </a:rPr>
              <a:t> </a:t>
            </a:r>
            <a:r>
              <a:rPr lang="en-GB" sz="3500" dirty="0" err="1">
                <a:solidFill>
                  <a:srgbClr val="64818C"/>
                </a:solidFill>
                <a:latin typeface="IBM Plex Sans" panose="020B0503050203000203" pitchFamily="34" charset="0"/>
              </a:rPr>
              <a:t>khách</a:t>
            </a:r>
            <a:r>
              <a:rPr lang="en-GB" sz="3500" dirty="0">
                <a:solidFill>
                  <a:srgbClr val="64818C"/>
                </a:solidFill>
                <a:latin typeface="IBM Plex Sans" panose="020B0503050203000203" pitchFamily="34" charset="0"/>
              </a:rPr>
              <a:t> </a:t>
            </a:r>
            <a:r>
              <a:rPr lang="en-GB" sz="3500" dirty="0" err="1">
                <a:solidFill>
                  <a:srgbClr val="64818C"/>
                </a:solidFill>
                <a:latin typeface="IBM Plex Sans" panose="020B0503050203000203" pitchFamily="34" charset="0"/>
              </a:rPr>
              <a:t>sạn</a:t>
            </a:r>
            <a:endParaRPr lang="en-GB" sz="3500" dirty="0">
              <a:solidFill>
                <a:srgbClr val="64818C"/>
              </a:solidFill>
              <a:latin typeface="IBM Plex Sans" panose="020B050305020300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4073912" y="1797563"/>
            <a:ext cx="3764656" cy="18084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solidFill>
                  <a:srgbClr val="64818C"/>
                </a:solidFill>
                <a:latin typeface="IBM Plex Sans" panose="020B0503050203000203" pitchFamily="34" charset="0"/>
              </a:rPr>
              <a:t>Thiết Kế Giao Diện</a:t>
            </a:r>
            <a:endParaRPr sz="5000" dirty="0">
              <a:solidFill>
                <a:srgbClr val="64818C"/>
              </a:solidFill>
              <a:latin typeface="IBM Plex Sans" panose="020B0503050203000203" pitchFamily="34" charset="0"/>
            </a:endParaRPr>
          </a:p>
        </p:txBody>
      </p:sp>
      <p:sp>
        <p:nvSpPr>
          <p:cNvPr id="886" name="Google Shape;886;p35"/>
          <p:cNvSpPr txBox="1">
            <a:spLocks noGrp="1"/>
          </p:cNvSpPr>
          <p:nvPr>
            <p:ph type="title" idx="2"/>
          </p:nvPr>
        </p:nvSpPr>
        <p:spPr>
          <a:xfrm>
            <a:off x="2329182" y="1026563"/>
            <a:ext cx="1407399"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64818C"/>
                </a:solidFill>
              </a:rPr>
              <a:t>03</a:t>
            </a:r>
            <a:endParaRPr dirty="0">
              <a:solidFill>
                <a:srgbClr val="64818C"/>
              </a:solidFill>
            </a:endParaRPr>
          </a:p>
        </p:txBody>
      </p:sp>
      <p:sp>
        <p:nvSpPr>
          <p:cNvPr id="2" name="Hình chữ nhật 1">
            <a:extLst>
              <a:ext uri="{FF2B5EF4-FFF2-40B4-BE49-F238E27FC236}">
                <a16:creationId xmlns:a16="http://schemas.microsoft.com/office/drawing/2014/main" id="{5C396BEB-D0E8-139F-7914-8F4BECB0031A}"/>
              </a:ext>
            </a:extLst>
          </p:cNvPr>
          <p:cNvSpPr/>
          <p:nvPr/>
        </p:nvSpPr>
        <p:spPr>
          <a:xfrm rot="18900000">
            <a:off x="1751679" y="2133786"/>
            <a:ext cx="4053814" cy="45719"/>
          </a:xfrm>
          <a:prstGeom prst="rect">
            <a:avLst/>
          </a:prstGeom>
          <a:ln>
            <a:solidFill>
              <a:srgbClr val="64818C"/>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solidFill>
                <a:srgbClr val="64818C"/>
              </a:solidFill>
            </a:endParaRPr>
          </a:p>
        </p:txBody>
      </p:sp>
    </p:spTree>
    <p:extLst>
      <p:ext uri="{BB962C8B-B14F-4D97-AF65-F5344CB8AC3E}">
        <p14:creationId xmlns:p14="http://schemas.microsoft.com/office/powerpoint/2010/main" val="2852309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1" name="Google Shape;841;p31"/>
          <p:cNvSpPr txBox="1">
            <a:spLocks noGrp="1"/>
          </p:cNvSpPr>
          <p:nvPr>
            <p:ph type="body" idx="1"/>
          </p:nvPr>
        </p:nvSpPr>
        <p:spPr>
          <a:xfrm flipH="1">
            <a:off x="8484781" y="4976037"/>
            <a:ext cx="80987" cy="50504"/>
          </a:xfrm>
          <a:prstGeom prst="rect">
            <a:avLst/>
          </a:prstGeom>
        </p:spPr>
        <p:txBody>
          <a:bodyPr spcFirstLastPara="1" wrap="square" lIns="91425" tIns="91425" rIns="91425" bIns="91425" anchor="ctr" anchorCtr="0">
            <a:noAutofit/>
          </a:bodyPr>
          <a:lstStyle/>
          <a:p>
            <a:pPr marL="0" indent="0">
              <a:buNone/>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VNtimes new roman"/>
              <a:ea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lang="en-US" dirty="0"/>
          </a:p>
        </p:txBody>
      </p:sp>
      <p:sp>
        <p:nvSpPr>
          <p:cNvPr id="2" name="Hộp Văn bản 1">
            <a:extLst>
              <a:ext uri="{FF2B5EF4-FFF2-40B4-BE49-F238E27FC236}">
                <a16:creationId xmlns:a16="http://schemas.microsoft.com/office/drawing/2014/main" id="{229DD5EF-8C18-9AB1-3C27-8DC25C86EDD3}"/>
              </a:ext>
            </a:extLst>
          </p:cNvPr>
          <p:cNvSpPr txBox="1"/>
          <p:nvPr/>
        </p:nvSpPr>
        <p:spPr>
          <a:xfrm>
            <a:off x="772038" y="294834"/>
            <a:ext cx="907621" cy="307777"/>
          </a:xfrm>
          <a:prstGeom prst="rect">
            <a:avLst/>
          </a:prstGeom>
          <a:noFill/>
        </p:spPr>
        <p:txBody>
          <a:bodyPr wrap="none" rtlCol="0">
            <a:spAutoFit/>
          </a:bodyPr>
          <a:lstStyle/>
          <a:p>
            <a:r>
              <a:rPr lang="en-US" b="1" dirty="0">
                <a:solidFill>
                  <a:srgbClr val="64818C"/>
                </a:solidFill>
                <a:latin typeface="Times New Roman" panose="02020603050405020304" pitchFamily="18" charset="0"/>
                <a:cs typeface="Times New Roman" panose="02020603050405020304" pitchFamily="18" charset="0"/>
              </a:rPr>
              <a:t>Logo app</a:t>
            </a:r>
            <a:endParaRPr lang="en-GB" b="1" dirty="0">
              <a:solidFill>
                <a:srgbClr val="64818C"/>
              </a:solidFill>
              <a:latin typeface="Times New Roman" panose="02020603050405020304" pitchFamily="18" charset="0"/>
              <a:cs typeface="Times New Roman" panose="02020603050405020304" pitchFamily="18" charset="0"/>
            </a:endParaRPr>
          </a:p>
        </p:txBody>
      </p:sp>
      <p:pic>
        <p:nvPicPr>
          <p:cNvPr id="5" name="Hình ảnh 4" descr="Ảnh có chứa văn bản, Phông chữ, biểu tượng, Đồ họa&#10;&#10;Mô tả được tạo tự động">
            <a:extLst>
              <a:ext uri="{FF2B5EF4-FFF2-40B4-BE49-F238E27FC236}">
                <a16:creationId xmlns:a16="http://schemas.microsoft.com/office/drawing/2014/main" id="{65201BE6-87DB-E6A5-7FA7-9FBDCC14FB65}"/>
              </a:ext>
            </a:extLst>
          </p:cNvPr>
          <p:cNvPicPr>
            <a:picLocks noChangeAspect="1"/>
          </p:cNvPicPr>
          <p:nvPr/>
        </p:nvPicPr>
        <p:blipFill>
          <a:blip r:embed="rId3"/>
          <a:stretch>
            <a:fillRect/>
          </a:stretch>
        </p:blipFill>
        <p:spPr>
          <a:xfrm>
            <a:off x="3491999" y="1491750"/>
            <a:ext cx="2160000" cy="2160000"/>
          </a:xfrm>
          <a:prstGeom prst="rect">
            <a:avLst/>
          </a:prstGeom>
        </p:spPr>
      </p:pic>
    </p:spTree>
    <p:extLst>
      <p:ext uri="{BB962C8B-B14F-4D97-AF65-F5344CB8AC3E}">
        <p14:creationId xmlns:p14="http://schemas.microsoft.com/office/powerpoint/2010/main" val="314165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1" name="Google Shape;841;p31"/>
          <p:cNvSpPr txBox="1">
            <a:spLocks noGrp="1"/>
          </p:cNvSpPr>
          <p:nvPr>
            <p:ph type="body" idx="1"/>
          </p:nvPr>
        </p:nvSpPr>
        <p:spPr>
          <a:xfrm flipH="1">
            <a:off x="8484781" y="4976037"/>
            <a:ext cx="80987" cy="50504"/>
          </a:xfrm>
          <a:prstGeom prst="rect">
            <a:avLst/>
          </a:prstGeom>
        </p:spPr>
        <p:txBody>
          <a:bodyPr spcFirstLastPara="1" wrap="square" lIns="91425" tIns="91425" rIns="91425" bIns="91425" anchor="ctr" anchorCtr="0">
            <a:noAutofit/>
          </a:bodyPr>
          <a:lstStyle/>
          <a:p>
            <a:pPr marL="0" indent="0">
              <a:buNone/>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VNtimes new roman"/>
              <a:ea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lang="en-US" dirty="0"/>
          </a:p>
        </p:txBody>
      </p:sp>
      <p:sp>
        <p:nvSpPr>
          <p:cNvPr id="2" name="Hộp Văn bản 1">
            <a:extLst>
              <a:ext uri="{FF2B5EF4-FFF2-40B4-BE49-F238E27FC236}">
                <a16:creationId xmlns:a16="http://schemas.microsoft.com/office/drawing/2014/main" id="{229DD5EF-8C18-9AB1-3C27-8DC25C86EDD3}"/>
              </a:ext>
            </a:extLst>
          </p:cNvPr>
          <p:cNvSpPr txBox="1"/>
          <p:nvPr/>
        </p:nvSpPr>
        <p:spPr>
          <a:xfrm>
            <a:off x="727433" y="291393"/>
            <a:ext cx="1806905" cy="307777"/>
          </a:xfrm>
          <a:prstGeom prst="rect">
            <a:avLst/>
          </a:prstGeom>
          <a:noFill/>
        </p:spPr>
        <p:txBody>
          <a:bodyPr wrap="none" rtlCol="0">
            <a:spAutoFit/>
          </a:bodyPr>
          <a:lstStyle/>
          <a:p>
            <a:r>
              <a:rPr lang="en-US" b="1" dirty="0">
                <a:solidFill>
                  <a:srgbClr val="64818C"/>
                </a:solidFill>
                <a:latin typeface="Times New Roman" panose="02020603050405020304" pitchFamily="18" charset="0"/>
                <a:cs typeface="Times New Roman" panose="02020603050405020304" pitchFamily="18" charset="0"/>
              </a:rPr>
              <a:t>Animation Start App</a:t>
            </a:r>
            <a:endParaRPr lang="en-GB" b="1" dirty="0">
              <a:solidFill>
                <a:srgbClr val="64818C"/>
              </a:solidFill>
              <a:latin typeface="Times New Roman" panose="02020603050405020304" pitchFamily="18" charset="0"/>
              <a:cs typeface="Times New Roman" panose="02020603050405020304" pitchFamily="18" charset="0"/>
            </a:endParaRPr>
          </a:p>
        </p:txBody>
      </p:sp>
      <p:pic>
        <p:nvPicPr>
          <p:cNvPr id="3" name="starting_app">
            <a:hlinkClick r:id="" action="ppaction://media"/>
            <a:extLst>
              <a:ext uri="{FF2B5EF4-FFF2-40B4-BE49-F238E27FC236}">
                <a16:creationId xmlns:a16="http://schemas.microsoft.com/office/drawing/2014/main" id="{EFB1A9D5-A2CC-9897-F85A-D2F04412A8CA}"/>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183316" y="599170"/>
            <a:ext cx="2777365" cy="4166048"/>
          </a:xfrm>
          <a:prstGeom prst="rect">
            <a:avLst/>
          </a:prstGeom>
        </p:spPr>
      </p:pic>
    </p:spTree>
    <p:extLst>
      <p:ext uri="{BB962C8B-B14F-4D97-AF65-F5344CB8AC3E}">
        <p14:creationId xmlns:p14="http://schemas.microsoft.com/office/powerpoint/2010/main" val="258452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3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3384000" y="0"/>
            <a:ext cx="5040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64818C"/>
                </a:solidFill>
                <a:latin typeface="IBM Plex Sans" panose="020B0503050203000203" pitchFamily="34" charset="0"/>
              </a:rPr>
              <a:t>Thiết kế ứng dụng</a:t>
            </a:r>
            <a:endParaRPr dirty="0">
              <a:solidFill>
                <a:srgbClr val="64818C"/>
              </a:solidFill>
              <a:latin typeface="IBM Plex Sans" panose="020B0503050203000203" pitchFamily="34" charset="0"/>
            </a:endParaRPr>
          </a:p>
        </p:txBody>
      </p:sp>
      <p:sp>
        <p:nvSpPr>
          <p:cNvPr id="841" name="Google Shape;841;p31"/>
          <p:cNvSpPr txBox="1">
            <a:spLocks noGrp="1"/>
          </p:cNvSpPr>
          <p:nvPr>
            <p:ph type="body" idx="1"/>
          </p:nvPr>
        </p:nvSpPr>
        <p:spPr>
          <a:xfrm>
            <a:off x="3384395" y="592200"/>
            <a:ext cx="5089785" cy="3204761"/>
          </a:xfrm>
          <a:prstGeom prst="rect">
            <a:avLst/>
          </a:prstGeom>
        </p:spPr>
        <p:txBody>
          <a:bodyPr spcFirstLastPara="1" wrap="square" lIns="91425" tIns="91425" rIns="91425" bIns="91425" anchor="ctr" anchorCtr="0">
            <a:noAutofit/>
          </a:bodyPr>
          <a:lstStyle/>
          <a:p>
            <a:pPr marL="0" indent="0">
              <a:spcBef>
                <a:spcPts val="600"/>
              </a:spcBef>
              <a:buNone/>
            </a:pPr>
            <a:r>
              <a:rPr lang="en-US" sz="1400" b="1"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Trang </a:t>
            </a:r>
            <a:r>
              <a:rPr lang="en-US" sz="1400" b="1"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chủ</a:t>
            </a:r>
            <a:endParaRPr lang="en-US" sz="1400" b="1"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Bef>
                <a:spcPts val="600"/>
              </a:spcBef>
              <a:buFontTx/>
              <a:buChar char="-"/>
            </a:pPr>
            <a:r>
              <a:rPr lang="vi-VN"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Giao diện người dùng trực quan với các lựa chọn lọc nổi bật cho phép tìm kiếm khách sạn theo địa điểm, mức giá, và tiện ích nhanh chóng.</a:t>
            </a:r>
            <a:endPar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Bef>
                <a:spcPts val="600"/>
              </a:spcBef>
              <a:buFontTx/>
              <a:buChar char="-"/>
            </a:pPr>
            <a:r>
              <a:rPr lang="vi-VN"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Một thanh tìm kiếm rõ ràng, cho phép nhập địa điểm hoặc tên khách sạn, kèm theo gợi ý thông minh khi người dùng bắt đầu gõ.</a:t>
            </a:r>
            <a:endPar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Bef>
                <a:spcPts val="600"/>
              </a:spcBef>
              <a:buFontTx/>
              <a:buChar char="-"/>
            </a:pPr>
            <a:r>
              <a:rPr lang="vi-VN"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Tập hợp các địa điểm phổ biến và được yêu thích, giúp người dùng khám phá những khách sạn nổi bật mà không cần tìm kiếm.</a:t>
            </a:r>
            <a:endPar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Bef>
                <a:spcPts val="600"/>
              </a:spcBef>
              <a:buFontTx/>
              <a:buChar char="-"/>
            </a:pPr>
            <a:r>
              <a:rPr lang="vi-VN"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Các slideshow ảnh và video của khách sạn giúp người dùng có cảm nhận thực tế hơn về nơi họ sẽ lưu trú.</a:t>
            </a:r>
          </a:p>
        </p:txBody>
      </p:sp>
      <p:pic>
        <p:nvPicPr>
          <p:cNvPr id="7" name="Picture 6">
            <a:extLst>
              <a:ext uri="{FF2B5EF4-FFF2-40B4-BE49-F238E27FC236}">
                <a16:creationId xmlns:a16="http://schemas.microsoft.com/office/drawing/2014/main" id="{703A801D-6EE1-7F1D-1F88-8C48ECA5A727}"/>
              </a:ext>
            </a:extLst>
          </p:cNvPr>
          <p:cNvPicPr>
            <a:picLocks noChangeAspect="1"/>
          </p:cNvPicPr>
          <p:nvPr/>
        </p:nvPicPr>
        <p:blipFill>
          <a:blip r:embed="rId3"/>
          <a:stretch>
            <a:fillRect/>
          </a:stretch>
        </p:blipFill>
        <p:spPr>
          <a:xfrm>
            <a:off x="720000" y="592200"/>
            <a:ext cx="2342868" cy="4350657"/>
          </a:xfrm>
          <a:prstGeom prst="rect">
            <a:avLst/>
          </a:prstGeom>
        </p:spPr>
      </p:pic>
    </p:spTree>
    <p:extLst>
      <p:ext uri="{BB962C8B-B14F-4D97-AF65-F5344CB8AC3E}">
        <p14:creationId xmlns:p14="http://schemas.microsoft.com/office/powerpoint/2010/main" val="4266264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3271024" y="10311"/>
            <a:ext cx="5040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64818C"/>
                </a:solidFill>
                <a:latin typeface="IBM Plex Sans" panose="020B0503050203000203" pitchFamily="34" charset="0"/>
              </a:rPr>
              <a:t>Thiết kế ứng dụng</a:t>
            </a:r>
            <a:endParaRPr dirty="0">
              <a:solidFill>
                <a:srgbClr val="64818C"/>
              </a:solidFill>
              <a:latin typeface="IBM Plex Sans" panose="020B0503050203000203" pitchFamily="34" charset="0"/>
            </a:endParaRPr>
          </a:p>
        </p:txBody>
      </p:sp>
      <p:sp>
        <p:nvSpPr>
          <p:cNvPr id="841" name="Google Shape;841;p31"/>
          <p:cNvSpPr txBox="1">
            <a:spLocks noGrp="1"/>
          </p:cNvSpPr>
          <p:nvPr>
            <p:ph type="body" idx="1"/>
          </p:nvPr>
        </p:nvSpPr>
        <p:spPr>
          <a:xfrm>
            <a:off x="3271024" y="602511"/>
            <a:ext cx="5034029" cy="2662068"/>
          </a:xfrm>
          <a:prstGeom prst="rect">
            <a:avLst/>
          </a:prstGeom>
        </p:spPr>
        <p:txBody>
          <a:bodyPr spcFirstLastPara="1" wrap="square" lIns="91425" tIns="91425" rIns="91425" bIns="91425" anchor="ctr" anchorCtr="0">
            <a:noAutofit/>
          </a:bodyPr>
          <a:lstStyle/>
          <a:p>
            <a:pPr marL="0" indent="0">
              <a:spcBef>
                <a:spcPts val="600"/>
              </a:spcBef>
              <a:buNone/>
            </a:pPr>
            <a:r>
              <a:rPr lang="en-US" sz="1400" b="1"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Trang </a:t>
            </a:r>
            <a:r>
              <a:rPr lang="en-US" sz="1400" b="1"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thông</a:t>
            </a:r>
            <a:r>
              <a:rPr lang="en-US" sz="1400" b="1"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tin </a:t>
            </a:r>
            <a:r>
              <a:rPr lang="en-US" sz="1400" b="1"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khách</a:t>
            </a:r>
            <a:r>
              <a:rPr lang="en-US" sz="1400" b="1"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sạn</a:t>
            </a:r>
            <a:endParaRPr lang="en-US" sz="1400" b="1"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vi-VN"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Cung cấp thông tin chi tiết về khách sạn bao gồm địa điểm,</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địa</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điểm</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gần</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khách</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sạn</a:t>
            </a:r>
            <a:r>
              <a:rPr lang="vi-VN"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và các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đánh</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giá</a:t>
            </a:r>
            <a:r>
              <a:rPr lang="vi-VN"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vi-VN"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Trình bày các hình ảnh đẹp mắt của khách sạn, từ phòng ốc đến tiện ích, mang đến cảm giác chân thực cho người xem..</a:t>
            </a:r>
            <a:endPar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vi-VN"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Liệt kê tiện ích khách sạn như Wi-Fi miễn phí, spa, bể bơi, nhà hàng, dịch vụ phòng 24/7, và phòng tập thể dục.</a:t>
            </a:r>
            <a:endPar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vi-VN"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Sắp xếp và hiển thị đánh giá từ khách đã lưu trú, kèm theo xếp hạng sao tổng thể..</a:t>
            </a:r>
          </a:p>
        </p:txBody>
      </p:sp>
      <p:pic>
        <p:nvPicPr>
          <p:cNvPr id="3" name="Picture 2">
            <a:extLst>
              <a:ext uri="{FF2B5EF4-FFF2-40B4-BE49-F238E27FC236}">
                <a16:creationId xmlns:a16="http://schemas.microsoft.com/office/drawing/2014/main" id="{E51DC909-54B3-2941-1859-FDE655623201}"/>
              </a:ext>
            </a:extLst>
          </p:cNvPr>
          <p:cNvPicPr>
            <a:picLocks noChangeAspect="1"/>
          </p:cNvPicPr>
          <p:nvPr/>
        </p:nvPicPr>
        <p:blipFill>
          <a:blip r:embed="rId3"/>
          <a:stretch>
            <a:fillRect/>
          </a:stretch>
        </p:blipFill>
        <p:spPr>
          <a:xfrm>
            <a:off x="577604" y="602511"/>
            <a:ext cx="2284543" cy="4253024"/>
          </a:xfrm>
          <a:prstGeom prst="rect">
            <a:avLst/>
          </a:prstGeom>
        </p:spPr>
      </p:pic>
    </p:spTree>
    <p:extLst>
      <p:ext uri="{BB962C8B-B14F-4D97-AF65-F5344CB8AC3E}">
        <p14:creationId xmlns:p14="http://schemas.microsoft.com/office/powerpoint/2010/main" val="2087292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1" name="Google Shape;841;p31"/>
          <p:cNvSpPr txBox="1">
            <a:spLocks noGrp="1"/>
          </p:cNvSpPr>
          <p:nvPr>
            <p:ph type="body" idx="1"/>
          </p:nvPr>
        </p:nvSpPr>
        <p:spPr>
          <a:xfrm flipH="1" flipV="1">
            <a:off x="8423999" y="5231217"/>
            <a:ext cx="45719" cy="45719"/>
          </a:xfrm>
          <a:prstGeom prst="rect">
            <a:avLst/>
          </a:prstGeom>
        </p:spPr>
        <p:txBody>
          <a:bodyPr spcFirstLastPara="1" wrap="square" lIns="91425" tIns="91425" rIns="91425" bIns="91425" anchor="ctr" anchorCtr="0">
            <a:noAutofit/>
          </a:bodyPr>
          <a:lstStyle/>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VNtimes new roman"/>
              <a:ea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lang="en-US" dirty="0"/>
          </a:p>
        </p:txBody>
      </p:sp>
      <p:pic>
        <p:nvPicPr>
          <p:cNvPr id="4" name="Picture 3">
            <a:extLst>
              <a:ext uri="{FF2B5EF4-FFF2-40B4-BE49-F238E27FC236}">
                <a16:creationId xmlns:a16="http://schemas.microsoft.com/office/drawing/2014/main" id="{7CE0DA12-5F25-7A5E-A078-528BCEB78F1D}"/>
              </a:ext>
            </a:extLst>
          </p:cNvPr>
          <p:cNvPicPr>
            <a:picLocks noChangeAspect="1"/>
          </p:cNvPicPr>
          <p:nvPr/>
        </p:nvPicPr>
        <p:blipFill>
          <a:blip r:embed="rId3"/>
          <a:stretch>
            <a:fillRect/>
          </a:stretch>
        </p:blipFill>
        <p:spPr>
          <a:xfrm>
            <a:off x="4999030" y="684285"/>
            <a:ext cx="2293867" cy="4253024"/>
          </a:xfrm>
          <a:prstGeom prst="rect">
            <a:avLst/>
          </a:prstGeom>
        </p:spPr>
      </p:pic>
      <p:pic>
        <p:nvPicPr>
          <p:cNvPr id="6" name="Picture 5">
            <a:extLst>
              <a:ext uri="{FF2B5EF4-FFF2-40B4-BE49-F238E27FC236}">
                <a16:creationId xmlns:a16="http://schemas.microsoft.com/office/drawing/2014/main" id="{B123DAC4-7B60-12E2-E57E-F9B0B8A720D2}"/>
              </a:ext>
            </a:extLst>
          </p:cNvPr>
          <p:cNvPicPr>
            <a:picLocks noChangeAspect="1"/>
          </p:cNvPicPr>
          <p:nvPr/>
        </p:nvPicPr>
        <p:blipFill>
          <a:blip r:embed="rId4"/>
          <a:stretch>
            <a:fillRect/>
          </a:stretch>
        </p:blipFill>
        <p:spPr>
          <a:xfrm>
            <a:off x="1509203" y="684285"/>
            <a:ext cx="2393723" cy="4253024"/>
          </a:xfrm>
          <a:prstGeom prst="rect">
            <a:avLst/>
          </a:prstGeom>
        </p:spPr>
      </p:pic>
    </p:spTree>
    <p:extLst>
      <p:ext uri="{BB962C8B-B14F-4D97-AF65-F5344CB8AC3E}">
        <p14:creationId xmlns:p14="http://schemas.microsoft.com/office/powerpoint/2010/main" val="4009438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3429540" y="0"/>
            <a:ext cx="4994459"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64818C"/>
                </a:solidFill>
                <a:latin typeface="IBM Plex Sans" panose="020B0503050203000203" pitchFamily="34" charset="0"/>
              </a:rPr>
              <a:t>Thiết kế ứng dụng</a:t>
            </a:r>
            <a:endParaRPr dirty="0">
              <a:solidFill>
                <a:srgbClr val="64818C"/>
              </a:solidFill>
              <a:latin typeface="IBM Plex Sans" panose="020B0503050203000203" pitchFamily="34" charset="0"/>
            </a:endParaRPr>
          </a:p>
        </p:txBody>
      </p:sp>
      <p:sp>
        <p:nvSpPr>
          <p:cNvPr id="841" name="Google Shape;841;p31"/>
          <p:cNvSpPr txBox="1">
            <a:spLocks noGrp="1"/>
          </p:cNvSpPr>
          <p:nvPr>
            <p:ph type="body" idx="1"/>
          </p:nvPr>
        </p:nvSpPr>
        <p:spPr>
          <a:xfrm>
            <a:off x="3429539" y="592200"/>
            <a:ext cx="4994459" cy="2907893"/>
          </a:xfrm>
          <a:prstGeom prst="rect">
            <a:avLst/>
          </a:prstGeom>
        </p:spPr>
        <p:txBody>
          <a:bodyPr spcFirstLastPara="1" wrap="square" lIns="91425" tIns="91425" rIns="91425" bIns="91425" anchor="ctr" anchorCtr="0">
            <a:noAutofit/>
          </a:bodyPr>
          <a:lstStyle/>
          <a:p>
            <a:pPr marL="0" indent="0">
              <a:spcBef>
                <a:spcPts val="600"/>
              </a:spcBef>
              <a:buNone/>
            </a:pPr>
            <a:r>
              <a:rPr lang="en-US" sz="1400" b="1"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Trang </a:t>
            </a:r>
            <a:r>
              <a:rPr lang="en-US" sz="1400" b="1"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tìm</a:t>
            </a:r>
            <a:r>
              <a:rPr lang="en-US" sz="1400" b="1"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kiếm</a:t>
            </a:r>
            <a:r>
              <a:rPr lang="en-US" sz="1400" b="1"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khách</a:t>
            </a:r>
            <a:r>
              <a:rPr lang="en-US" sz="1400" b="1"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sạn</a:t>
            </a:r>
            <a:endParaRPr lang="en-US" sz="1400" b="1"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vi-VN"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Trang tìm kiếm cung cấp lựa chọn đặt phòng theo giờ, qua đêm, hoặc theo ngày, đáp ứng mọi nhu cầu lịch trình của người dùng.</a:t>
            </a:r>
            <a:endPar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vi-VN"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Người dùng có thể dễ dàng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chọn</a:t>
            </a:r>
            <a:r>
              <a:rPr lang="vi-VN"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loại hình đặt phòng mong muốn và thanh tìm kiếm sẽ tự động cập nhật kết quả phù hợp.</a:t>
            </a:r>
            <a:endPar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vi-VN"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Bộ lọc tỉ mỉ cho phép người dùng tinh chỉnh tìm kiếm dựa trên thời gian lưu trú, từ vài giờ cho đến nhiều ngày..</a:t>
            </a:r>
            <a:endPar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vi-VN"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Kết quả tìm kiếm hiển thị với thông tin chi tiết về giá theo các tùy chọn thời gian, giúp người dùng so sánh dễ dàng..</a:t>
            </a:r>
          </a:p>
        </p:txBody>
      </p:sp>
      <p:pic>
        <p:nvPicPr>
          <p:cNvPr id="3" name="Picture 2">
            <a:extLst>
              <a:ext uri="{FF2B5EF4-FFF2-40B4-BE49-F238E27FC236}">
                <a16:creationId xmlns:a16="http://schemas.microsoft.com/office/drawing/2014/main" id="{E1B9195E-B5AE-A2C9-9E93-2F958F30336A}"/>
              </a:ext>
            </a:extLst>
          </p:cNvPr>
          <p:cNvPicPr>
            <a:picLocks noChangeAspect="1"/>
          </p:cNvPicPr>
          <p:nvPr/>
        </p:nvPicPr>
        <p:blipFill>
          <a:blip r:embed="rId3"/>
          <a:stretch>
            <a:fillRect/>
          </a:stretch>
        </p:blipFill>
        <p:spPr>
          <a:xfrm>
            <a:off x="667440" y="513806"/>
            <a:ext cx="2529241" cy="4421541"/>
          </a:xfrm>
          <a:prstGeom prst="rect">
            <a:avLst/>
          </a:prstGeom>
        </p:spPr>
      </p:pic>
    </p:spTree>
    <p:extLst>
      <p:ext uri="{BB962C8B-B14F-4D97-AF65-F5344CB8AC3E}">
        <p14:creationId xmlns:p14="http://schemas.microsoft.com/office/powerpoint/2010/main" val="4203521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1" name="Google Shape;841;p31"/>
          <p:cNvSpPr txBox="1">
            <a:spLocks noGrp="1"/>
          </p:cNvSpPr>
          <p:nvPr>
            <p:ph type="body" idx="1"/>
          </p:nvPr>
        </p:nvSpPr>
        <p:spPr>
          <a:xfrm flipH="1">
            <a:off x="8484781" y="4976037"/>
            <a:ext cx="80987" cy="50504"/>
          </a:xfrm>
          <a:prstGeom prst="rect">
            <a:avLst/>
          </a:prstGeom>
        </p:spPr>
        <p:txBody>
          <a:bodyPr spcFirstLastPara="1" wrap="square" lIns="91425" tIns="91425" rIns="91425" bIns="91425" anchor="ctr" anchorCtr="0">
            <a:noAutofit/>
          </a:bodyPr>
          <a:lstStyle/>
          <a:p>
            <a:pPr marL="0" indent="0">
              <a:buNone/>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VNtimes new roman"/>
              <a:ea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lang="en-US" dirty="0"/>
          </a:p>
        </p:txBody>
      </p:sp>
      <p:pic>
        <p:nvPicPr>
          <p:cNvPr id="4" name="Picture 3">
            <a:extLst>
              <a:ext uri="{FF2B5EF4-FFF2-40B4-BE49-F238E27FC236}">
                <a16:creationId xmlns:a16="http://schemas.microsoft.com/office/drawing/2014/main" id="{138F077A-B165-205C-F4DC-DE1126E3D195}"/>
              </a:ext>
            </a:extLst>
          </p:cNvPr>
          <p:cNvPicPr>
            <a:picLocks noChangeAspect="1"/>
          </p:cNvPicPr>
          <p:nvPr/>
        </p:nvPicPr>
        <p:blipFill>
          <a:blip r:embed="rId3"/>
          <a:stretch>
            <a:fillRect/>
          </a:stretch>
        </p:blipFill>
        <p:spPr>
          <a:xfrm>
            <a:off x="3301453" y="583858"/>
            <a:ext cx="2541093" cy="4358463"/>
          </a:xfrm>
          <a:prstGeom prst="rect">
            <a:avLst/>
          </a:prstGeom>
        </p:spPr>
      </p:pic>
      <p:pic>
        <p:nvPicPr>
          <p:cNvPr id="8" name="Picture 7">
            <a:extLst>
              <a:ext uri="{FF2B5EF4-FFF2-40B4-BE49-F238E27FC236}">
                <a16:creationId xmlns:a16="http://schemas.microsoft.com/office/drawing/2014/main" id="{EF2C7E54-30B7-47AE-585B-5C2692B13E74}"/>
              </a:ext>
            </a:extLst>
          </p:cNvPr>
          <p:cNvPicPr>
            <a:picLocks noChangeAspect="1"/>
          </p:cNvPicPr>
          <p:nvPr/>
        </p:nvPicPr>
        <p:blipFill>
          <a:blip r:embed="rId4"/>
          <a:stretch>
            <a:fillRect/>
          </a:stretch>
        </p:blipFill>
        <p:spPr>
          <a:xfrm>
            <a:off x="528614" y="583858"/>
            <a:ext cx="2541093" cy="4362008"/>
          </a:xfrm>
          <a:prstGeom prst="rect">
            <a:avLst/>
          </a:prstGeom>
        </p:spPr>
      </p:pic>
      <p:pic>
        <p:nvPicPr>
          <p:cNvPr id="10" name="Picture 9">
            <a:extLst>
              <a:ext uri="{FF2B5EF4-FFF2-40B4-BE49-F238E27FC236}">
                <a16:creationId xmlns:a16="http://schemas.microsoft.com/office/drawing/2014/main" id="{168C8F8E-FBC7-25AA-AFBC-0B4184C722FE}"/>
              </a:ext>
            </a:extLst>
          </p:cNvPr>
          <p:cNvPicPr>
            <a:picLocks noChangeAspect="1"/>
          </p:cNvPicPr>
          <p:nvPr/>
        </p:nvPicPr>
        <p:blipFill>
          <a:blip r:embed="rId5"/>
          <a:stretch>
            <a:fillRect/>
          </a:stretch>
        </p:blipFill>
        <p:spPr>
          <a:xfrm>
            <a:off x="6074293" y="583858"/>
            <a:ext cx="2541093" cy="4358463"/>
          </a:xfrm>
          <a:prstGeom prst="rect">
            <a:avLst/>
          </a:prstGeom>
        </p:spPr>
      </p:pic>
    </p:spTree>
    <p:extLst>
      <p:ext uri="{BB962C8B-B14F-4D97-AF65-F5344CB8AC3E}">
        <p14:creationId xmlns:p14="http://schemas.microsoft.com/office/powerpoint/2010/main" val="373552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3483232" y="481"/>
            <a:ext cx="4940767"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64818C"/>
                </a:solidFill>
                <a:latin typeface="IBM Plex Sans" panose="020B0503050203000203" pitchFamily="34" charset="0"/>
              </a:rPr>
              <a:t>Thiết kế ứng dụng</a:t>
            </a:r>
            <a:endParaRPr dirty="0">
              <a:solidFill>
                <a:srgbClr val="64818C"/>
              </a:solidFill>
              <a:latin typeface="IBM Plex Sans" panose="020B0503050203000203" pitchFamily="34" charset="0"/>
            </a:endParaRPr>
          </a:p>
        </p:txBody>
      </p:sp>
      <p:sp>
        <p:nvSpPr>
          <p:cNvPr id="841" name="Google Shape;841;p31"/>
          <p:cNvSpPr txBox="1">
            <a:spLocks noGrp="1"/>
          </p:cNvSpPr>
          <p:nvPr>
            <p:ph type="body" idx="1"/>
          </p:nvPr>
        </p:nvSpPr>
        <p:spPr>
          <a:xfrm>
            <a:off x="3483233" y="592681"/>
            <a:ext cx="4994459" cy="2425582"/>
          </a:xfrm>
          <a:prstGeom prst="rect">
            <a:avLst/>
          </a:prstGeom>
        </p:spPr>
        <p:txBody>
          <a:bodyPr spcFirstLastPara="1" wrap="square" lIns="91425" tIns="91425" rIns="91425" bIns="91425" anchor="ctr" anchorCtr="0">
            <a:noAutofit/>
          </a:bodyPr>
          <a:lstStyle/>
          <a:p>
            <a:pPr marL="0" indent="0">
              <a:spcBef>
                <a:spcPts val="600"/>
              </a:spcBef>
              <a:buNone/>
            </a:pPr>
            <a:r>
              <a:rPr lang="en-US" sz="1400" b="1"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Trang </a:t>
            </a:r>
            <a:r>
              <a:rPr lang="en-US" sz="1400" b="1"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400" b="1"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en-US" sz="1400" b="1"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thanh</a:t>
            </a:r>
            <a:r>
              <a:rPr lang="en-US" sz="1400" b="1"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toán</a:t>
            </a:r>
            <a:endParaRPr lang="en-US" sz="1400" b="1"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vi-VN"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Cung cấp một giao diện đơn giản và trực quan, giúp người dùng dễ dàng nhập thông tin thanh toán, với biểu tượng khóa an ninh để đảm bảo sự an toàn..</a:t>
            </a:r>
            <a:endPar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vi-VN"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Cho phép thanh toán qua nhiều phương thức như thẻ tín dụng, thẻ ghi nợ, chuyển khoản ngân hàng, và ví điện tử...</a:t>
            </a:r>
            <a:endPar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vi-VN"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Hiển thị rõ ràng tổng số tiền cần thanh toán, cùng với chi tiết hóa đơn bao gồm giá phòng, thuế, và phụ phí khác...</a:t>
            </a:r>
          </a:p>
        </p:txBody>
      </p:sp>
      <p:pic>
        <p:nvPicPr>
          <p:cNvPr id="6" name="Picture 5">
            <a:extLst>
              <a:ext uri="{FF2B5EF4-FFF2-40B4-BE49-F238E27FC236}">
                <a16:creationId xmlns:a16="http://schemas.microsoft.com/office/drawing/2014/main" id="{CBC27DBC-3D45-1C5A-AB7F-DAB9FA39C330}"/>
              </a:ext>
            </a:extLst>
          </p:cNvPr>
          <p:cNvPicPr>
            <a:picLocks noChangeAspect="1"/>
          </p:cNvPicPr>
          <p:nvPr/>
        </p:nvPicPr>
        <p:blipFill>
          <a:blip r:embed="rId3"/>
          <a:stretch>
            <a:fillRect/>
          </a:stretch>
        </p:blipFill>
        <p:spPr>
          <a:xfrm>
            <a:off x="920724" y="584782"/>
            <a:ext cx="2052936" cy="3997842"/>
          </a:xfrm>
          <a:prstGeom prst="rect">
            <a:avLst/>
          </a:prstGeom>
        </p:spPr>
      </p:pic>
    </p:spTree>
    <p:extLst>
      <p:ext uri="{BB962C8B-B14F-4D97-AF65-F5344CB8AC3E}">
        <p14:creationId xmlns:p14="http://schemas.microsoft.com/office/powerpoint/2010/main" val="3767733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3417748" y="481"/>
            <a:ext cx="5125428"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64818C"/>
                </a:solidFill>
                <a:latin typeface="IBM Plex Sans" panose="020B0503050203000203" pitchFamily="34" charset="0"/>
              </a:rPr>
              <a:t>Thiết kế ứng dụng</a:t>
            </a:r>
            <a:endParaRPr dirty="0">
              <a:solidFill>
                <a:srgbClr val="64818C"/>
              </a:solidFill>
              <a:latin typeface="IBM Plex Sans" panose="020B0503050203000203" pitchFamily="34" charset="0"/>
            </a:endParaRPr>
          </a:p>
        </p:txBody>
      </p:sp>
      <p:sp>
        <p:nvSpPr>
          <p:cNvPr id="841" name="Google Shape;841;p31"/>
          <p:cNvSpPr txBox="1">
            <a:spLocks noGrp="1"/>
          </p:cNvSpPr>
          <p:nvPr>
            <p:ph type="body" idx="1"/>
          </p:nvPr>
        </p:nvSpPr>
        <p:spPr>
          <a:xfrm>
            <a:off x="3483233" y="592681"/>
            <a:ext cx="4994459" cy="2351241"/>
          </a:xfrm>
          <a:prstGeom prst="rect">
            <a:avLst/>
          </a:prstGeom>
        </p:spPr>
        <p:txBody>
          <a:bodyPr spcFirstLastPara="1" wrap="square" lIns="91425" tIns="91425" rIns="91425" bIns="91425" anchor="ctr" anchorCtr="0">
            <a:noAutofit/>
          </a:bodyPr>
          <a:lstStyle/>
          <a:p>
            <a:pPr marL="0" indent="0" algn="just">
              <a:spcBef>
                <a:spcPts val="600"/>
              </a:spcBef>
              <a:buNone/>
            </a:pPr>
            <a:r>
              <a:rPr lang="en-US" sz="1400" b="1"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Trang </a:t>
            </a:r>
            <a:r>
              <a:rPr lang="en-US" sz="1400" b="1"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sz="1400" b="1"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người</a:t>
            </a:r>
            <a:r>
              <a:rPr lang="en-US" sz="1400" b="1"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dùng</a:t>
            </a:r>
            <a:endParaRPr lang="en-US" sz="1400" b="1"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Bef>
                <a:spcPts val="600"/>
              </a:spcBef>
              <a:buFont typeface="Arial" panose="020B0604020202020204" pitchFamily="34" charset="0"/>
              <a:buChar char="•"/>
            </a:pPr>
            <a:r>
              <a:rPr lang="vi-VN"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Cung cấp một giao diện đơn giản và trực quan, giúp người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dùng</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dễ</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dàng</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sử</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những</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chức</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năng</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thiết</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kế</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cho</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người</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dung.</a:t>
            </a:r>
          </a:p>
          <a:p>
            <a:pPr marL="285750" indent="-285750" algn="just">
              <a:spcBef>
                <a:spcPts val="600"/>
              </a:spcBef>
              <a:buFont typeface="Arial" panose="020B0604020202020204" pitchFamily="34" charset="0"/>
              <a:buChar char="•"/>
            </a:pPr>
            <a:r>
              <a:rPr lang="vi-VN"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Cho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phép</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kiểm</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tra</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thông</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tin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như</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Phòng</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đã</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đặt</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Ưu</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đãi</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Điểm</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danh</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hằng</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ngày</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gn="just">
              <a:spcBef>
                <a:spcPts val="600"/>
              </a:spcBef>
              <a:buFont typeface="Arial" panose="020B0604020202020204" pitchFamily="34" charset="0"/>
              <a:buChar char="•"/>
            </a:pPr>
            <a:r>
              <a:rPr lang="vi-VN"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Hiển thị rõ rang</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thông</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tin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người</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dùng</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cũng</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như</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dễ</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dàng</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thay</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đổi</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thông</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tin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cá</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nhân</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cá</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người</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dung.</a:t>
            </a:r>
          </a:p>
        </p:txBody>
      </p:sp>
      <p:pic>
        <p:nvPicPr>
          <p:cNvPr id="10" name="Picture 9">
            <a:extLst>
              <a:ext uri="{FF2B5EF4-FFF2-40B4-BE49-F238E27FC236}">
                <a16:creationId xmlns:a16="http://schemas.microsoft.com/office/drawing/2014/main" id="{9C06323A-AD35-66B1-B744-F684604B910A}"/>
              </a:ext>
            </a:extLst>
          </p:cNvPr>
          <p:cNvPicPr>
            <a:picLocks noChangeAspect="1"/>
          </p:cNvPicPr>
          <p:nvPr/>
        </p:nvPicPr>
        <p:blipFill>
          <a:blip r:embed="rId3"/>
          <a:stretch>
            <a:fillRect/>
          </a:stretch>
        </p:blipFill>
        <p:spPr>
          <a:xfrm>
            <a:off x="720000" y="511692"/>
            <a:ext cx="2097541" cy="4187624"/>
          </a:xfrm>
          <a:prstGeom prst="rect">
            <a:avLst/>
          </a:prstGeom>
        </p:spPr>
      </p:pic>
    </p:spTree>
    <p:extLst>
      <p:ext uri="{BB962C8B-B14F-4D97-AF65-F5344CB8AC3E}">
        <p14:creationId xmlns:p14="http://schemas.microsoft.com/office/powerpoint/2010/main" val="2819692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0"/>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txBox="1">
            <a:spLocks noGrp="1"/>
          </p:cNvSpPr>
          <p:nvPr>
            <p:ph type="ctrTitle"/>
          </p:nvPr>
        </p:nvSpPr>
        <p:spPr>
          <a:xfrm>
            <a:off x="1837344" y="753851"/>
            <a:ext cx="5469311" cy="9135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rgbClr val="64818C"/>
                </a:solidFill>
                <a:latin typeface="IBM Plex Sans" panose="020B0503050203000203" pitchFamily="34" charset="0"/>
              </a:rPr>
              <a:t>Thành viên nhóm</a:t>
            </a:r>
            <a:endParaRPr sz="4500" dirty="0">
              <a:solidFill>
                <a:srgbClr val="64818C"/>
              </a:solidFill>
              <a:latin typeface="IBM Plex Sans" panose="020B0503050203000203" pitchFamily="34" charset="0"/>
            </a:endParaRPr>
          </a:p>
        </p:txBody>
      </p:sp>
      <p:grpSp>
        <p:nvGrpSpPr>
          <p:cNvPr id="833" name="Google Shape;833;p30"/>
          <p:cNvGrpSpPr/>
          <p:nvPr/>
        </p:nvGrpSpPr>
        <p:grpSpPr>
          <a:xfrm>
            <a:off x="888012" y="1440674"/>
            <a:ext cx="300359" cy="299855"/>
            <a:chOff x="1466575" y="2391250"/>
            <a:chExt cx="59575" cy="59475"/>
          </a:xfrm>
        </p:grpSpPr>
        <p:sp>
          <p:nvSpPr>
            <p:cNvPr id="834" name="Google Shape;834;p30"/>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Bảng 1">
            <a:extLst>
              <a:ext uri="{FF2B5EF4-FFF2-40B4-BE49-F238E27FC236}">
                <a16:creationId xmlns:a16="http://schemas.microsoft.com/office/drawing/2014/main" id="{9D110354-577E-0658-8E5D-982B31F99620}"/>
              </a:ext>
            </a:extLst>
          </p:cNvPr>
          <p:cNvGraphicFramePr>
            <a:graphicFrameLocks noGrp="1"/>
          </p:cNvGraphicFramePr>
          <p:nvPr>
            <p:extLst>
              <p:ext uri="{D42A27DB-BD31-4B8C-83A1-F6EECF244321}">
                <p14:modId xmlns:p14="http://schemas.microsoft.com/office/powerpoint/2010/main" val="2049432994"/>
              </p:ext>
            </p:extLst>
          </p:nvPr>
        </p:nvGraphicFramePr>
        <p:xfrm>
          <a:off x="1524000" y="1848782"/>
          <a:ext cx="6096000" cy="2225040"/>
        </p:xfrm>
        <a:graphic>
          <a:graphicData uri="http://schemas.openxmlformats.org/drawingml/2006/table">
            <a:tbl>
              <a:tblPr firstRow="1" bandRow="1">
                <a:tableStyleId>{E2702EFD-C260-4B26-B414-0D642E6CC3B3}</a:tableStyleId>
              </a:tblPr>
              <a:tblGrid>
                <a:gridCol w="3048000">
                  <a:extLst>
                    <a:ext uri="{9D8B030D-6E8A-4147-A177-3AD203B41FA5}">
                      <a16:colId xmlns:a16="http://schemas.microsoft.com/office/drawing/2014/main" val="1564824078"/>
                    </a:ext>
                  </a:extLst>
                </a:gridCol>
                <a:gridCol w="3048000">
                  <a:extLst>
                    <a:ext uri="{9D8B030D-6E8A-4147-A177-3AD203B41FA5}">
                      <a16:colId xmlns:a16="http://schemas.microsoft.com/office/drawing/2014/main" val="2365199758"/>
                    </a:ext>
                  </a:extLst>
                </a:gridCol>
              </a:tblGrid>
              <a:tr h="370840">
                <a:tc>
                  <a:txBody>
                    <a:bodyPr/>
                    <a:lstStyle/>
                    <a:p>
                      <a:pPr algn="ctr"/>
                      <a:r>
                        <a:rPr lang="en-GB" dirty="0">
                          <a:solidFill>
                            <a:srgbClr val="64818C"/>
                          </a:solidFill>
                          <a:latin typeface="Times New Roman" panose="02020603050405020304" pitchFamily="18" charset="0"/>
                          <a:cs typeface="Times New Roman" panose="02020603050405020304" pitchFamily="18" charset="0"/>
                        </a:rPr>
                        <a:t>Nguyễn Quốc An</a:t>
                      </a:r>
                    </a:p>
                  </a:txBody>
                  <a:tcPr>
                    <a:noFill/>
                  </a:tcPr>
                </a:tc>
                <a:tc>
                  <a:txBody>
                    <a:bodyPr/>
                    <a:lstStyle/>
                    <a:p>
                      <a:pPr algn="ctr"/>
                      <a:r>
                        <a:rPr lang="en-GB" dirty="0">
                          <a:solidFill>
                            <a:srgbClr val="64818C"/>
                          </a:solidFill>
                          <a:latin typeface="Times New Roman" panose="02020603050405020304" pitchFamily="18" charset="0"/>
                          <a:cs typeface="Times New Roman" panose="02020603050405020304" pitchFamily="18" charset="0"/>
                        </a:rPr>
                        <a:t>3120410020</a:t>
                      </a:r>
                    </a:p>
                  </a:txBody>
                  <a:tcPr>
                    <a:noFill/>
                  </a:tcPr>
                </a:tc>
                <a:extLst>
                  <a:ext uri="{0D108BD9-81ED-4DB2-BD59-A6C34878D82A}">
                    <a16:rowId xmlns:a16="http://schemas.microsoft.com/office/drawing/2014/main" val="2894383864"/>
                  </a:ext>
                </a:extLst>
              </a:tr>
              <a:tr h="370840">
                <a:tc>
                  <a:txBody>
                    <a:bodyPr/>
                    <a:lstStyle/>
                    <a:p>
                      <a:pPr algn="ctr"/>
                      <a:r>
                        <a:rPr lang="en-GB" dirty="0">
                          <a:solidFill>
                            <a:srgbClr val="64818C"/>
                          </a:solidFill>
                          <a:latin typeface="Times New Roman" panose="02020603050405020304" pitchFamily="18" charset="0"/>
                          <a:cs typeface="Times New Roman" panose="02020603050405020304" pitchFamily="18" charset="0"/>
                        </a:rPr>
                        <a:t>Mai Thanh An</a:t>
                      </a:r>
                    </a:p>
                  </a:txBody>
                  <a:tcPr>
                    <a:noFill/>
                  </a:tcPr>
                </a:tc>
                <a:tc>
                  <a:txBody>
                    <a:bodyPr/>
                    <a:lstStyle/>
                    <a:p>
                      <a:pPr algn="ctr"/>
                      <a:r>
                        <a:rPr lang="en-GB" dirty="0">
                          <a:solidFill>
                            <a:srgbClr val="64818C"/>
                          </a:solidFill>
                          <a:latin typeface="Times New Roman" panose="02020603050405020304" pitchFamily="18" charset="0"/>
                          <a:cs typeface="Times New Roman" panose="02020603050405020304" pitchFamily="18" charset="0"/>
                        </a:rPr>
                        <a:t>3120410019</a:t>
                      </a:r>
                    </a:p>
                  </a:txBody>
                  <a:tcPr>
                    <a:noFill/>
                  </a:tcPr>
                </a:tc>
                <a:extLst>
                  <a:ext uri="{0D108BD9-81ED-4DB2-BD59-A6C34878D82A}">
                    <a16:rowId xmlns:a16="http://schemas.microsoft.com/office/drawing/2014/main" val="1465965212"/>
                  </a:ext>
                </a:extLst>
              </a:tr>
              <a:tr h="370840">
                <a:tc>
                  <a:txBody>
                    <a:bodyPr/>
                    <a:lstStyle/>
                    <a:p>
                      <a:pPr algn="ctr"/>
                      <a:r>
                        <a:rPr lang="en-GB" dirty="0" err="1">
                          <a:solidFill>
                            <a:srgbClr val="64818C"/>
                          </a:solidFill>
                          <a:latin typeface="Times New Roman" panose="02020603050405020304" pitchFamily="18" charset="0"/>
                          <a:cs typeface="Times New Roman" panose="02020603050405020304" pitchFamily="18" charset="0"/>
                        </a:rPr>
                        <a:t>Phạm</a:t>
                      </a:r>
                      <a:r>
                        <a:rPr lang="en-GB" dirty="0">
                          <a:solidFill>
                            <a:srgbClr val="64818C"/>
                          </a:solidFill>
                          <a:latin typeface="Times New Roman" panose="02020603050405020304" pitchFamily="18" charset="0"/>
                          <a:cs typeface="Times New Roman" panose="02020603050405020304" pitchFamily="18" charset="0"/>
                        </a:rPr>
                        <a:t> Lê </a:t>
                      </a:r>
                      <a:r>
                        <a:rPr lang="en-GB" dirty="0" err="1">
                          <a:solidFill>
                            <a:srgbClr val="64818C"/>
                          </a:solidFill>
                          <a:latin typeface="Times New Roman" panose="02020603050405020304" pitchFamily="18" charset="0"/>
                          <a:cs typeface="Times New Roman" panose="02020603050405020304" pitchFamily="18" charset="0"/>
                        </a:rPr>
                        <a:t>Huyền</a:t>
                      </a:r>
                      <a:r>
                        <a:rPr lang="en-GB" dirty="0">
                          <a:solidFill>
                            <a:srgbClr val="64818C"/>
                          </a:solidFill>
                          <a:latin typeface="Times New Roman" panose="02020603050405020304" pitchFamily="18" charset="0"/>
                          <a:cs typeface="Times New Roman" panose="02020603050405020304" pitchFamily="18" charset="0"/>
                        </a:rPr>
                        <a:t> Trang</a:t>
                      </a:r>
                    </a:p>
                  </a:txBody>
                  <a:tcPr>
                    <a:noFill/>
                  </a:tcPr>
                </a:tc>
                <a:tc>
                  <a:txBody>
                    <a:bodyPr/>
                    <a:lstStyle/>
                    <a:p>
                      <a:pPr algn="ctr"/>
                      <a:r>
                        <a:rPr lang="en-GB" dirty="0">
                          <a:solidFill>
                            <a:srgbClr val="64818C"/>
                          </a:solidFill>
                          <a:latin typeface="Times New Roman" panose="02020603050405020304" pitchFamily="18" charset="0"/>
                          <a:cs typeface="Times New Roman" panose="02020603050405020304" pitchFamily="18" charset="0"/>
                        </a:rPr>
                        <a:t>3120410012</a:t>
                      </a:r>
                    </a:p>
                  </a:txBody>
                  <a:tcPr>
                    <a:noFill/>
                  </a:tcPr>
                </a:tc>
                <a:extLst>
                  <a:ext uri="{0D108BD9-81ED-4DB2-BD59-A6C34878D82A}">
                    <a16:rowId xmlns:a16="http://schemas.microsoft.com/office/drawing/2014/main" val="671190945"/>
                  </a:ext>
                </a:extLst>
              </a:tr>
              <a:tr h="370840">
                <a:tc>
                  <a:txBody>
                    <a:bodyPr/>
                    <a:lstStyle/>
                    <a:p>
                      <a:pPr algn="ctr"/>
                      <a:r>
                        <a:rPr lang="en-GB" dirty="0">
                          <a:solidFill>
                            <a:srgbClr val="64818C"/>
                          </a:solidFill>
                          <a:latin typeface="Times New Roman" panose="02020603050405020304" pitchFamily="18" charset="0"/>
                          <a:cs typeface="Times New Roman" panose="02020603050405020304" pitchFamily="18" charset="0"/>
                        </a:rPr>
                        <a:t>Vi </a:t>
                      </a:r>
                      <a:r>
                        <a:rPr lang="en-GB" dirty="0" err="1">
                          <a:solidFill>
                            <a:srgbClr val="64818C"/>
                          </a:solidFill>
                          <a:latin typeface="Times New Roman" panose="02020603050405020304" pitchFamily="18" charset="0"/>
                          <a:cs typeface="Times New Roman" panose="02020603050405020304" pitchFamily="18" charset="0"/>
                        </a:rPr>
                        <a:t>Đào</a:t>
                      </a:r>
                      <a:r>
                        <a:rPr lang="en-GB" dirty="0">
                          <a:solidFill>
                            <a:srgbClr val="64818C"/>
                          </a:solidFill>
                          <a:latin typeface="Times New Roman" panose="02020603050405020304" pitchFamily="18" charset="0"/>
                          <a:cs typeface="Times New Roman" panose="02020603050405020304" pitchFamily="18" charset="0"/>
                        </a:rPr>
                        <a:t> </a:t>
                      </a:r>
                      <a:r>
                        <a:rPr lang="en-GB" dirty="0" err="1">
                          <a:solidFill>
                            <a:srgbClr val="64818C"/>
                          </a:solidFill>
                          <a:latin typeface="Times New Roman" panose="02020603050405020304" pitchFamily="18" charset="0"/>
                          <a:cs typeface="Times New Roman" panose="02020603050405020304" pitchFamily="18" charset="0"/>
                        </a:rPr>
                        <a:t>Tiến</a:t>
                      </a:r>
                      <a:r>
                        <a:rPr lang="en-GB" dirty="0">
                          <a:solidFill>
                            <a:srgbClr val="64818C"/>
                          </a:solidFill>
                          <a:latin typeface="Times New Roman" panose="02020603050405020304" pitchFamily="18" charset="0"/>
                          <a:cs typeface="Times New Roman" panose="02020603050405020304" pitchFamily="18" charset="0"/>
                        </a:rPr>
                        <a:t> </a:t>
                      </a:r>
                      <a:r>
                        <a:rPr lang="en-GB" dirty="0" err="1">
                          <a:solidFill>
                            <a:srgbClr val="64818C"/>
                          </a:solidFill>
                          <a:latin typeface="Times New Roman" panose="02020603050405020304" pitchFamily="18" charset="0"/>
                          <a:cs typeface="Times New Roman" panose="02020603050405020304" pitchFamily="18" charset="0"/>
                        </a:rPr>
                        <a:t>Đạt</a:t>
                      </a:r>
                      <a:endParaRPr lang="en-GB" dirty="0">
                        <a:solidFill>
                          <a:srgbClr val="64818C"/>
                        </a:solidFill>
                        <a:latin typeface="Times New Roman" panose="02020603050405020304" pitchFamily="18" charset="0"/>
                        <a:cs typeface="Times New Roman" panose="02020603050405020304" pitchFamily="18" charset="0"/>
                      </a:endParaRPr>
                    </a:p>
                  </a:txBody>
                  <a:tcPr>
                    <a:noFill/>
                  </a:tcPr>
                </a:tc>
                <a:tc>
                  <a:txBody>
                    <a:bodyPr/>
                    <a:lstStyle/>
                    <a:p>
                      <a:pPr algn="ctr"/>
                      <a:r>
                        <a:rPr lang="en-GB" dirty="0">
                          <a:solidFill>
                            <a:srgbClr val="64818C"/>
                          </a:solidFill>
                          <a:latin typeface="Times New Roman" panose="02020603050405020304" pitchFamily="18" charset="0"/>
                          <a:cs typeface="Times New Roman" panose="02020603050405020304" pitchFamily="18" charset="0"/>
                        </a:rPr>
                        <a:t>3120410125</a:t>
                      </a:r>
                    </a:p>
                  </a:txBody>
                  <a:tcPr>
                    <a:noFill/>
                  </a:tcPr>
                </a:tc>
                <a:extLst>
                  <a:ext uri="{0D108BD9-81ED-4DB2-BD59-A6C34878D82A}">
                    <a16:rowId xmlns:a16="http://schemas.microsoft.com/office/drawing/2014/main" val="522591862"/>
                  </a:ext>
                </a:extLst>
              </a:tr>
              <a:tr h="370840">
                <a:tc>
                  <a:txBody>
                    <a:bodyPr/>
                    <a:lstStyle/>
                    <a:p>
                      <a:pPr algn="ctr"/>
                      <a:r>
                        <a:rPr lang="vi-VN" dirty="0">
                          <a:solidFill>
                            <a:srgbClr val="64818C"/>
                          </a:solidFill>
                          <a:latin typeface="Times New Roman" panose="02020603050405020304" pitchFamily="18" charset="0"/>
                          <a:cs typeface="Times New Roman" panose="02020603050405020304" pitchFamily="18" charset="0"/>
                        </a:rPr>
                        <a:t>Lưu Trường An</a:t>
                      </a:r>
                      <a:endParaRPr lang="en-GB" dirty="0">
                        <a:solidFill>
                          <a:srgbClr val="64818C"/>
                        </a:solidFill>
                        <a:latin typeface="Times New Roman" panose="02020603050405020304" pitchFamily="18" charset="0"/>
                        <a:cs typeface="Times New Roman" panose="02020603050405020304" pitchFamily="18" charset="0"/>
                      </a:endParaRPr>
                    </a:p>
                  </a:txBody>
                  <a:tcPr>
                    <a:noFill/>
                  </a:tcPr>
                </a:tc>
                <a:tc>
                  <a:txBody>
                    <a:bodyPr/>
                    <a:lstStyle/>
                    <a:p>
                      <a:pPr algn="ctr"/>
                      <a:r>
                        <a:rPr lang="en-GB" dirty="0">
                          <a:solidFill>
                            <a:srgbClr val="64818C"/>
                          </a:solidFill>
                          <a:latin typeface="Times New Roman" panose="02020603050405020304" pitchFamily="18" charset="0"/>
                          <a:cs typeface="Times New Roman" panose="02020603050405020304" pitchFamily="18" charset="0"/>
                        </a:rPr>
                        <a:t>3120410018</a:t>
                      </a:r>
                    </a:p>
                  </a:txBody>
                  <a:tcPr>
                    <a:noFill/>
                  </a:tcPr>
                </a:tc>
                <a:extLst>
                  <a:ext uri="{0D108BD9-81ED-4DB2-BD59-A6C34878D82A}">
                    <a16:rowId xmlns:a16="http://schemas.microsoft.com/office/drawing/2014/main" val="1240326038"/>
                  </a:ext>
                </a:extLst>
              </a:tr>
              <a:tr h="370840">
                <a:tc>
                  <a:txBody>
                    <a:bodyPr/>
                    <a:lstStyle/>
                    <a:p>
                      <a:pPr algn="ctr"/>
                      <a:r>
                        <a:rPr lang="en-GB" dirty="0">
                          <a:solidFill>
                            <a:srgbClr val="64818C"/>
                          </a:solidFill>
                          <a:latin typeface="Times New Roman" panose="02020603050405020304" pitchFamily="18" charset="0"/>
                          <a:cs typeface="Times New Roman" panose="02020603050405020304" pitchFamily="18" charset="0"/>
                        </a:rPr>
                        <a:t>Nguyễn Anh </a:t>
                      </a:r>
                      <a:r>
                        <a:rPr lang="en-GB" dirty="0" err="1">
                          <a:solidFill>
                            <a:srgbClr val="64818C"/>
                          </a:solidFill>
                          <a:latin typeface="Times New Roman" panose="02020603050405020304" pitchFamily="18" charset="0"/>
                          <a:cs typeface="Times New Roman" panose="02020603050405020304" pitchFamily="18" charset="0"/>
                        </a:rPr>
                        <a:t>Tuấn</a:t>
                      </a:r>
                      <a:endParaRPr lang="en-GB" dirty="0">
                        <a:solidFill>
                          <a:srgbClr val="64818C"/>
                        </a:solidFill>
                        <a:latin typeface="Times New Roman" panose="02020603050405020304" pitchFamily="18" charset="0"/>
                        <a:cs typeface="Times New Roman" panose="02020603050405020304" pitchFamily="18" charset="0"/>
                      </a:endParaRPr>
                    </a:p>
                  </a:txBody>
                  <a:tcPr>
                    <a:noFill/>
                  </a:tcPr>
                </a:tc>
                <a:tc>
                  <a:txBody>
                    <a:bodyPr/>
                    <a:lstStyle/>
                    <a:p>
                      <a:pPr algn="ctr"/>
                      <a:r>
                        <a:rPr lang="en-GB" dirty="0">
                          <a:solidFill>
                            <a:srgbClr val="64818C"/>
                          </a:solidFill>
                          <a:latin typeface="Times New Roman" panose="02020603050405020304" pitchFamily="18" charset="0"/>
                          <a:cs typeface="Times New Roman" panose="02020603050405020304" pitchFamily="18" charset="0"/>
                        </a:rPr>
                        <a:t>3120410587</a:t>
                      </a:r>
                    </a:p>
                  </a:txBody>
                  <a:tcPr>
                    <a:noFill/>
                  </a:tcPr>
                </a:tc>
                <a:extLst>
                  <a:ext uri="{0D108BD9-81ED-4DB2-BD59-A6C34878D82A}">
                    <a16:rowId xmlns:a16="http://schemas.microsoft.com/office/drawing/2014/main" val="4165124453"/>
                  </a:ext>
                </a:extLst>
              </a:tr>
            </a:tbl>
          </a:graphicData>
        </a:graphic>
      </p:graphicFrame>
    </p:spTree>
    <p:extLst>
      <p:ext uri="{BB962C8B-B14F-4D97-AF65-F5344CB8AC3E}">
        <p14:creationId xmlns:p14="http://schemas.microsoft.com/office/powerpoint/2010/main" val="808833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1" name="Google Shape;841;p31"/>
          <p:cNvSpPr txBox="1">
            <a:spLocks noGrp="1"/>
          </p:cNvSpPr>
          <p:nvPr>
            <p:ph type="body" idx="1"/>
          </p:nvPr>
        </p:nvSpPr>
        <p:spPr>
          <a:xfrm flipV="1">
            <a:off x="8172893" y="2225749"/>
            <a:ext cx="304799" cy="226827"/>
          </a:xfrm>
          <a:prstGeom prst="rect">
            <a:avLst/>
          </a:prstGeom>
        </p:spPr>
        <p:txBody>
          <a:bodyPr spcFirstLastPara="1" wrap="square" lIns="91425" tIns="91425" rIns="91425" bIns="91425" anchor="ctr" anchorCtr="0">
            <a:noAutofit/>
          </a:bodyPr>
          <a:lstStyle/>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VNtimes new roman"/>
              <a:ea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lang="en-US" dirty="0"/>
          </a:p>
        </p:txBody>
      </p:sp>
      <p:pic>
        <p:nvPicPr>
          <p:cNvPr id="9" name="Picture 8">
            <a:extLst>
              <a:ext uri="{FF2B5EF4-FFF2-40B4-BE49-F238E27FC236}">
                <a16:creationId xmlns:a16="http://schemas.microsoft.com/office/drawing/2014/main" id="{3A3DAAC6-C952-E2E0-C0A3-64A64CA12A7F}"/>
              </a:ext>
            </a:extLst>
          </p:cNvPr>
          <p:cNvPicPr>
            <a:picLocks noChangeAspect="1"/>
          </p:cNvPicPr>
          <p:nvPr/>
        </p:nvPicPr>
        <p:blipFill>
          <a:blip r:embed="rId3"/>
          <a:stretch>
            <a:fillRect/>
          </a:stretch>
        </p:blipFill>
        <p:spPr>
          <a:xfrm>
            <a:off x="720000" y="598241"/>
            <a:ext cx="2087075" cy="4182143"/>
          </a:xfrm>
          <a:prstGeom prst="rect">
            <a:avLst/>
          </a:prstGeom>
        </p:spPr>
      </p:pic>
      <p:pic>
        <p:nvPicPr>
          <p:cNvPr id="12" name="Picture 11">
            <a:extLst>
              <a:ext uri="{FF2B5EF4-FFF2-40B4-BE49-F238E27FC236}">
                <a16:creationId xmlns:a16="http://schemas.microsoft.com/office/drawing/2014/main" id="{CF316FD4-A857-BA6A-8925-2B0144667C79}"/>
              </a:ext>
            </a:extLst>
          </p:cNvPr>
          <p:cNvPicPr>
            <a:picLocks noChangeAspect="1"/>
          </p:cNvPicPr>
          <p:nvPr/>
        </p:nvPicPr>
        <p:blipFill>
          <a:blip r:embed="rId4"/>
          <a:stretch>
            <a:fillRect/>
          </a:stretch>
        </p:blipFill>
        <p:spPr>
          <a:xfrm>
            <a:off x="3291307" y="598241"/>
            <a:ext cx="2247687" cy="4199643"/>
          </a:xfrm>
          <a:prstGeom prst="rect">
            <a:avLst/>
          </a:prstGeom>
        </p:spPr>
      </p:pic>
      <p:pic>
        <p:nvPicPr>
          <p:cNvPr id="14" name="Picture 13">
            <a:extLst>
              <a:ext uri="{FF2B5EF4-FFF2-40B4-BE49-F238E27FC236}">
                <a16:creationId xmlns:a16="http://schemas.microsoft.com/office/drawing/2014/main" id="{32DF396B-4F5B-1825-8F31-53FD1A423B4D}"/>
              </a:ext>
            </a:extLst>
          </p:cNvPr>
          <p:cNvPicPr>
            <a:picLocks noChangeAspect="1"/>
          </p:cNvPicPr>
          <p:nvPr/>
        </p:nvPicPr>
        <p:blipFill>
          <a:blip r:embed="rId5"/>
          <a:stretch>
            <a:fillRect/>
          </a:stretch>
        </p:blipFill>
        <p:spPr>
          <a:xfrm>
            <a:off x="5926301" y="598241"/>
            <a:ext cx="2320932" cy="4281381"/>
          </a:xfrm>
          <a:prstGeom prst="rect">
            <a:avLst/>
          </a:prstGeom>
        </p:spPr>
      </p:pic>
    </p:spTree>
    <p:extLst>
      <p:ext uri="{BB962C8B-B14F-4D97-AF65-F5344CB8AC3E}">
        <p14:creationId xmlns:p14="http://schemas.microsoft.com/office/powerpoint/2010/main" val="2903773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3605560" y="1797563"/>
            <a:ext cx="4222595" cy="18084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solidFill>
                  <a:srgbClr val="64818C"/>
                </a:solidFill>
                <a:latin typeface="IBM Plex Sans" panose="020B0503050203000203" pitchFamily="34" charset="0"/>
              </a:rPr>
              <a:t>Các Công Nghệ Nổi Bật</a:t>
            </a:r>
            <a:endParaRPr sz="5000" dirty="0">
              <a:solidFill>
                <a:srgbClr val="64818C"/>
              </a:solidFill>
              <a:latin typeface="IBM Plex Sans" panose="020B0503050203000203" pitchFamily="34" charset="0"/>
            </a:endParaRPr>
          </a:p>
        </p:txBody>
      </p:sp>
      <p:sp>
        <p:nvSpPr>
          <p:cNvPr id="886" name="Google Shape;886;p35"/>
          <p:cNvSpPr txBox="1">
            <a:spLocks noGrp="1"/>
          </p:cNvSpPr>
          <p:nvPr>
            <p:ph type="title" idx="2"/>
          </p:nvPr>
        </p:nvSpPr>
        <p:spPr>
          <a:xfrm>
            <a:off x="2198161" y="1026563"/>
            <a:ext cx="1407399"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64818C"/>
                </a:solidFill>
              </a:rPr>
              <a:t>04</a:t>
            </a:r>
            <a:endParaRPr dirty="0">
              <a:solidFill>
                <a:srgbClr val="64818C"/>
              </a:solidFill>
            </a:endParaRPr>
          </a:p>
        </p:txBody>
      </p:sp>
      <p:sp>
        <p:nvSpPr>
          <p:cNvPr id="2" name="Hình chữ nhật 1">
            <a:extLst>
              <a:ext uri="{FF2B5EF4-FFF2-40B4-BE49-F238E27FC236}">
                <a16:creationId xmlns:a16="http://schemas.microsoft.com/office/drawing/2014/main" id="{5C396BEB-D0E8-139F-7914-8F4BECB0031A}"/>
              </a:ext>
            </a:extLst>
          </p:cNvPr>
          <p:cNvSpPr/>
          <p:nvPr/>
        </p:nvSpPr>
        <p:spPr>
          <a:xfrm rot="18900000">
            <a:off x="1751679" y="2133786"/>
            <a:ext cx="4053814" cy="45719"/>
          </a:xfrm>
          <a:prstGeom prst="rect">
            <a:avLst/>
          </a:prstGeom>
          <a:ln>
            <a:solidFill>
              <a:srgbClr val="64818C"/>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348405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40;p31">
            <a:extLst>
              <a:ext uri="{FF2B5EF4-FFF2-40B4-BE49-F238E27FC236}">
                <a16:creationId xmlns:a16="http://schemas.microsoft.com/office/drawing/2014/main" id="{62CFDA2A-2DF4-C129-6D33-F58BDB512D57}"/>
              </a:ext>
            </a:extLst>
          </p:cNvPr>
          <p:cNvSpPr txBox="1">
            <a:spLocks noGrp="1"/>
          </p:cNvSpPr>
          <p:nvPr>
            <p:ph type="title"/>
          </p:nvPr>
        </p:nvSpPr>
        <p:spPr>
          <a:xfrm>
            <a:off x="758986" y="0"/>
            <a:ext cx="7704000" cy="592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64818C"/>
                </a:solidFill>
                <a:latin typeface="IBM Plex Sans" panose="020B0503050203000203" pitchFamily="34" charset="0"/>
              </a:rPr>
              <a:t>Công nghệ lưu trữ và truy cập CSDL</a:t>
            </a:r>
            <a:endParaRPr dirty="0">
              <a:solidFill>
                <a:srgbClr val="64818C"/>
              </a:solidFill>
              <a:latin typeface="IBM Plex Sans" panose="020B0503050203000203" pitchFamily="34" charset="0"/>
            </a:endParaRPr>
          </a:p>
        </p:txBody>
      </p:sp>
      <p:pic>
        <p:nvPicPr>
          <p:cNvPr id="7" name="Đồ họa 6">
            <a:extLst>
              <a:ext uri="{FF2B5EF4-FFF2-40B4-BE49-F238E27FC236}">
                <a16:creationId xmlns:a16="http://schemas.microsoft.com/office/drawing/2014/main" id="{8BAAE2C3-DF78-6BA1-F8A2-D0EC7A2D7F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9206" y="1196897"/>
            <a:ext cx="2880000" cy="2880000"/>
          </a:xfrm>
          <a:prstGeom prst="rect">
            <a:avLst/>
          </a:prstGeom>
        </p:spPr>
      </p:pic>
      <p:pic>
        <p:nvPicPr>
          <p:cNvPr id="9" name="Đồ họa 8">
            <a:extLst>
              <a:ext uri="{FF2B5EF4-FFF2-40B4-BE49-F238E27FC236}">
                <a16:creationId xmlns:a16="http://schemas.microsoft.com/office/drawing/2014/main" id="{171377FA-5BD2-FEF0-7FED-82FB01511A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60227" y="2233961"/>
            <a:ext cx="2880000" cy="1440000"/>
          </a:xfrm>
          <a:prstGeom prst="rect">
            <a:avLst/>
          </a:prstGeom>
        </p:spPr>
      </p:pic>
    </p:spTree>
    <p:extLst>
      <p:ext uri="{BB962C8B-B14F-4D97-AF65-F5344CB8AC3E}">
        <p14:creationId xmlns:p14="http://schemas.microsoft.com/office/powerpoint/2010/main" val="1103393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pic>
        <p:nvPicPr>
          <p:cNvPr id="3" name="Hình ảnh 2">
            <a:extLst>
              <a:ext uri="{FF2B5EF4-FFF2-40B4-BE49-F238E27FC236}">
                <a16:creationId xmlns:a16="http://schemas.microsoft.com/office/drawing/2014/main" id="{BFFA6393-761A-4F0C-AF8E-7CB62699C9F5}"/>
              </a:ext>
            </a:extLst>
          </p:cNvPr>
          <p:cNvPicPr>
            <a:picLocks noChangeAspect="1"/>
          </p:cNvPicPr>
          <p:nvPr/>
        </p:nvPicPr>
        <p:blipFill>
          <a:blip r:embed="rId3"/>
          <a:stretch>
            <a:fillRect/>
          </a:stretch>
        </p:blipFill>
        <p:spPr>
          <a:xfrm>
            <a:off x="986744" y="838505"/>
            <a:ext cx="1981477" cy="2029108"/>
          </a:xfrm>
          <a:prstGeom prst="rect">
            <a:avLst/>
          </a:prstGeom>
        </p:spPr>
      </p:pic>
      <p:pic>
        <p:nvPicPr>
          <p:cNvPr id="2050" name="Picture 2" descr="Kotlin Logo | App development, Enterprise application, ? logo">
            <a:extLst>
              <a:ext uri="{FF2B5EF4-FFF2-40B4-BE49-F238E27FC236}">
                <a16:creationId xmlns:a16="http://schemas.microsoft.com/office/drawing/2014/main" id="{91647210-1FCD-1DD8-5597-FD6614F6B5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180" y="233918"/>
            <a:ext cx="2880000" cy="288000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840;p31">
            <a:extLst>
              <a:ext uri="{FF2B5EF4-FFF2-40B4-BE49-F238E27FC236}">
                <a16:creationId xmlns:a16="http://schemas.microsoft.com/office/drawing/2014/main" id="{0F3018C3-C239-BE07-78EB-EB179BB5B673}"/>
              </a:ext>
            </a:extLst>
          </p:cNvPr>
          <p:cNvSpPr txBox="1">
            <a:spLocks noGrp="1"/>
          </p:cNvSpPr>
          <p:nvPr>
            <p:ph type="title"/>
          </p:nvPr>
        </p:nvSpPr>
        <p:spPr>
          <a:xfrm>
            <a:off x="758986" y="0"/>
            <a:ext cx="7704000" cy="592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2500" dirty="0">
                <a:solidFill>
                  <a:srgbClr val="64818C"/>
                </a:solidFill>
                <a:latin typeface="IBM Plex Sans" panose="020B0503050203000203" pitchFamily="34" charset="0"/>
              </a:rPr>
              <a:t>Jetpack Compose, Material 3 Kotlin</a:t>
            </a:r>
            <a:endParaRPr sz="2500" dirty="0">
              <a:solidFill>
                <a:srgbClr val="64818C"/>
              </a:solidFill>
              <a:latin typeface="IBM Plex Sans" panose="020B0503050203000203" pitchFamily="34" charset="0"/>
            </a:endParaRPr>
          </a:p>
        </p:txBody>
      </p:sp>
      <p:sp>
        <p:nvSpPr>
          <p:cNvPr id="7" name="Google Shape;841;p31"/>
          <p:cNvSpPr txBox="1">
            <a:spLocks noGrp="1"/>
          </p:cNvSpPr>
          <p:nvPr>
            <p:ph type="body" idx="1"/>
          </p:nvPr>
        </p:nvSpPr>
        <p:spPr>
          <a:xfrm>
            <a:off x="720000" y="3035572"/>
            <a:ext cx="7704000" cy="649302"/>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vi-VN" sz="1400" dirty="0">
                <a:solidFill>
                  <a:srgbClr val="64818C"/>
                </a:solidFill>
                <a:latin typeface="Times New Roman" panose="02020603050405020304" pitchFamily="18" charset="0"/>
                <a:cs typeface="Times New Roman" panose="02020603050405020304" pitchFamily="18" charset="0"/>
              </a:rPr>
              <a:t>Sử dụng </a:t>
            </a:r>
            <a:r>
              <a:rPr lang="vi-VN" sz="1400" dirty="0" err="1">
                <a:solidFill>
                  <a:srgbClr val="64818C"/>
                </a:solidFill>
                <a:latin typeface="Times New Roman" panose="02020603050405020304" pitchFamily="18" charset="0"/>
                <a:cs typeface="Times New Roman" panose="02020603050405020304" pitchFamily="18" charset="0"/>
              </a:rPr>
              <a:t>Jetpack</a:t>
            </a:r>
            <a:r>
              <a:rPr lang="vi-VN" sz="1400" dirty="0">
                <a:solidFill>
                  <a:srgbClr val="64818C"/>
                </a:solidFill>
                <a:latin typeface="Times New Roman" panose="02020603050405020304" pitchFamily="18" charset="0"/>
                <a:cs typeface="Times New Roman" panose="02020603050405020304" pitchFamily="18" charset="0"/>
              </a:rPr>
              <a:t> </a:t>
            </a:r>
            <a:r>
              <a:rPr lang="vi-VN" sz="1400" dirty="0" err="1">
                <a:solidFill>
                  <a:srgbClr val="64818C"/>
                </a:solidFill>
                <a:latin typeface="Times New Roman" panose="02020603050405020304" pitchFamily="18" charset="0"/>
                <a:cs typeface="Times New Roman" panose="02020603050405020304" pitchFamily="18" charset="0"/>
              </a:rPr>
              <a:t>Compose</a:t>
            </a:r>
            <a:r>
              <a:rPr lang="vi-VN" sz="1400" dirty="0">
                <a:solidFill>
                  <a:srgbClr val="64818C"/>
                </a:solidFill>
                <a:latin typeface="Times New Roman" panose="02020603050405020304" pitchFamily="18" charset="0"/>
                <a:cs typeface="Times New Roman" panose="02020603050405020304" pitchFamily="18" charset="0"/>
              </a:rPr>
              <a:t> và </a:t>
            </a:r>
            <a:r>
              <a:rPr lang="vi-VN" sz="1400" dirty="0" err="1">
                <a:solidFill>
                  <a:srgbClr val="64818C"/>
                </a:solidFill>
                <a:latin typeface="Times New Roman" panose="02020603050405020304" pitchFamily="18" charset="0"/>
                <a:cs typeface="Times New Roman" panose="02020603050405020304" pitchFamily="18" charset="0"/>
              </a:rPr>
              <a:t>Material</a:t>
            </a:r>
            <a:r>
              <a:rPr lang="vi-VN" sz="1400" dirty="0">
                <a:solidFill>
                  <a:srgbClr val="64818C"/>
                </a:solidFill>
                <a:latin typeface="Times New Roman" panose="02020603050405020304" pitchFamily="18" charset="0"/>
                <a:cs typeface="Times New Roman" panose="02020603050405020304" pitchFamily="18" charset="0"/>
              </a:rPr>
              <a:t> 3 Kotlin để tạo ra một UI hiện đại, mượt mà và thân thiện với người dùng.</a:t>
            </a:r>
            <a:endParaRPr lang="en-US" sz="1400" dirty="0">
              <a:solidFill>
                <a:srgbClr val="64818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12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4" name="Google Shape;840;p31">
            <a:extLst>
              <a:ext uri="{FF2B5EF4-FFF2-40B4-BE49-F238E27FC236}">
                <a16:creationId xmlns:a16="http://schemas.microsoft.com/office/drawing/2014/main" id="{0F3018C3-C239-BE07-78EB-EB179BB5B673}"/>
              </a:ext>
            </a:extLst>
          </p:cNvPr>
          <p:cNvSpPr txBox="1">
            <a:spLocks noGrp="1"/>
          </p:cNvSpPr>
          <p:nvPr>
            <p:ph type="title"/>
          </p:nvPr>
        </p:nvSpPr>
        <p:spPr>
          <a:xfrm>
            <a:off x="758986" y="0"/>
            <a:ext cx="7704000" cy="592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2500" dirty="0">
                <a:solidFill>
                  <a:srgbClr val="64818C"/>
                </a:solidFill>
                <a:latin typeface="IBM Plex Sans" panose="020B0503050203000203" pitchFamily="34" charset="0"/>
              </a:rPr>
              <a:t>Retrofit</a:t>
            </a:r>
            <a:endParaRPr sz="2500" dirty="0">
              <a:solidFill>
                <a:srgbClr val="64818C"/>
              </a:solidFill>
              <a:latin typeface="IBM Plex Sans" panose="020B0503050203000203" pitchFamily="34" charset="0"/>
            </a:endParaRPr>
          </a:p>
        </p:txBody>
      </p:sp>
      <p:sp>
        <p:nvSpPr>
          <p:cNvPr id="2" name="Google Shape;841;p31">
            <a:extLst>
              <a:ext uri="{FF2B5EF4-FFF2-40B4-BE49-F238E27FC236}">
                <a16:creationId xmlns:a16="http://schemas.microsoft.com/office/drawing/2014/main" id="{09A2996E-EC80-A483-355D-202AAC83AFD4}"/>
              </a:ext>
            </a:extLst>
          </p:cNvPr>
          <p:cNvSpPr txBox="1">
            <a:spLocks/>
          </p:cNvSpPr>
          <p:nvPr/>
        </p:nvSpPr>
        <p:spPr>
          <a:xfrm>
            <a:off x="3352800" y="706163"/>
            <a:ext cx="5338829" cy="9070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Roboto"/>
              <a:buAutoNum type="arabicPeriod"/>
              <a:defRPr sz="1200" b="0" i="0" u="none" strike="noStrike" cap="none">
                <a:solidFill>
                  <a:schemeClr val="lt1"/>
                </a:solidFill>
                <a:latin typeface="Roboto"/>
                <a:ea typeface="Roboto"/>
                <a:cs typeface="Roboto"/>
                <a:sym typeface="Roboto"/>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lt1"/>
                </a:solidFill>
                <a:latin typeface="Roboto"/>
                <a:ea typeface="Roboto"/>
                <a:cs typeface="Roboto"/>
                <a:sym typeface="Roboto"/>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lt1"/>
                </a:solidFill>
                <a:latin typeface="Roboto"/>
                <a:ea typeface="Roboto"/>
                <a:cs typeface="Roboto"/>
                <a:sym typeface="Roboto"/>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lt1"/>
                </a:solidFill>
                <a:latin typeface="Roboto"/>
                <a:ea typeface="Roboto"/>
                <a:cs typeface="Roboto"/>
                <a:sym typeface="Roboto"/>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lt1"/>
                </a:solidFill>
                <a:latin typeface="Roboto"/>
                <a:ea typeface="Roboto"/>
                <a:cs typeface="Roboto"/>
                <a:sym typeface="Roboto"/>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lt1"/>
                </a:solidFill>
                <a:latin typeface="Roboto"/>
                <a:ea typeface="Roboto"/>
                <a:cs typeface="Roboto"/>
                <a:sym typeface="Roboto"/>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lt1"/>
                </a:solidFill>
                <a:latin typeface="Roboto"/>
                <a:ea typeface="Roboto"/>
                <a:cs typeface="Roboto"/>
                <a:sym typeface="Roboto"/>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lt1"/>
                </a:solidFill>
                <a:latin typeface="Roboto"/>
                <a:ea typeface="Roboto"/>
                <a:cs typeface="Roboto"/>
                <a:sym typeface="Roboto"/>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lt1"/>
                </a:solidFill>
                <a:latin typeface="Roboto"/>
                <a:ea typeface="Roboto"/>
                <a:cs typeface="Roboto"/>
                <a:sym typeface="Roboto"/>
              </a:defRPr>
            </a:lvl9pPr>
          </a:lstStyle>
          <a:p>
            <a:pPr marL="0" indent="0">
              <a:spcBef>
                <a:spcPts val="600"/>
              </a:spcBef>
              <a:buFont typeface="Roboto"/>
              <a:buNone/>
            </a:pPr>
            <a:r>
              <a:rPr lang="en-US" sz="1400" dirty="0">
                <a:solidFill>
                  <a:srgbClr val="64818C"/>
                </a:solidFill>
                <a:latin typeface="Times New Roman" panose="02020603050405020304" pitchFamily="18" charset="0"/>
                <a:cs typeface="Times New Roman" panose="02020603050405020304" pitchFamily="18" charset="0"/>
              </a:rPr>
              <a:t>Retrofit </a:t>
            </a:r>
            <a:r>
              <a:rPr lang="vi-VN" sz="1400" dirty="0">
                <a:solidFill>
                  <a:srgbClr val="64818C"/>
                </a:solidFill>
                <a:latin typeface="Times New Roman" panose="02020603050405020304" pitchFamily="18" charset="0"/>
                <a:cs typeface="Times New Roman" panose="02020603050405020304" pitchFamily="18" charset="0"/>
              </a:rPr>
              <a:t>giúp đơn giản hóa quá trình giao tiếp với các API </a:t>
            </a:r>
            <a:r>
              <a:rPr lang="vi-VN" sz="1400" dirty="0" err="1">
                <a:solidFill>
                  <a:srgbClr val="64818C"/>
                </a:solidFill>
                <a:latin typeface="Times New Roman" panose="02020603050405020304" pitchFamily="18" charset="0"/>
                <a:cs typeface="Times New Roman" panose="02020603050405020304" pitchFamily="18" charset="0"/>
              </a:rPr>
              <a:t>RESTful</a:t>
            </a:r>
            <a:r>
              <a:rPr lang="en-US" sz="1400" dirty="0">
                <a:solidFill>
                  <a:srgbClr val="64818C"/>
                </a:solidFill>
                <a:latin typeface="Times New Roman" panose="02020603050405020304" pitchFamily="18" charset="0"/>
                <a:cs typeface="Times New Roman" panose="02020603050405020304" pitchFamily="18" charset="0"/>
              </a:rPr>
              <a:t>.</a:t>
            </a:r>
          </a:p>
        </p:txBody>
      </p:sp>
      <p:pic>
        <p:nvPicPr>
          <p:cNvPr id="1026" name="Picture 2" descr="CodingWithMitch.com">
            <a:extLst>
              <a:ext uri="{FF2B5EF4-FFF2-40B4-BE49-F238E27FC236}">
                <a16:creationId xmlns:a16="http://schemas.microsoft.com/office/drawing/2014/main" id="{96F3ABFC-06A0-57DC-8AB9-9C24AD71B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303" y="592200"/>
            <a:ext cx="192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841;p31">
            <a:extLst>
              <a:ext uri="{FF2B5EF4-FFF2-40B4-BE49-F238E27FC236}">
                <a16:creationId xmlns:a16="http://schemas.microsoft.com/office/drawing/2014/main" id="{8BA64E1F-B553-7A07-515F-7B8C16CB37C5}"/>
              </a:ext>
            </a:extLst>
          </p:cNvPr>
          <p:cNvSpPr txBox="1">
            <a:spLocks/>
          </p:cNvSpPr>
          <p:nvPr/>
        </p:nvSpPr>
        <p:spPr>
          <a:xfrm>
            <a:off x="1018303" y="1786163"/>
            <a:ext cx="7444683" cy="29419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Roboto"/>
              <a:buAutoNum type="arabicPeriod"/>
              <a:defRPr sz="1200" b="0" i="0" u="none" strike="noStrike" cap="none">
                <a:solidFill>
                  <a:schemeClr val="lt1"/>
                </a:solidFill>
                <a:latin typeface="Roboto"/>
                <a:ea typeface="Roboto"/>
                <a:cs typeface="Roboto"/>
                <a:sym typeface="Roboto"/>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lt1"/>
                </a:solidFill>
                <a:latin typeface="Roboto"/>
                <a:ea typeface="Roboto"/>
                <a:cs typeface="Roboto"/>
                <a:sym typeface="Roboto"/>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lt1"/>
                </a:solidFill>
                <a:latin typeface="Roboto"/>
                <a:ea typeface="Roboto"/>
                <a:cs typeface="Roboto"/>
                <a:sym typeface="Roboto"/>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lt1"/>
                </a:solidFill>
                <a:latin typeface="Roboto"/>
                <a:ea typeface="Roboto"/>
                <a:cs typeface="Roboto"/>
                <a:sym typeface="Roboto"/>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lt1"/>
                </a:solidFill>
                <a:latin typeface="Roboto"/>
                <a:ea typeface="Roboto"/>
                <a:cs typeface="Roboto"/>
                <a:sym typeface="Roboto"/>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lt1"/>
                </a:solidFill>
                <a:latin typeface="Roboto"/>
                <a:ea typeface="Roboto"/>
                <a:cs typeface="Roboto"/>
                <a:sym typeface="Roboto"/>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lt1"/>
                </a:solidFill>
                <a:latin typeface="Roboto"/>
                <a:ea typeface="Roboto"/>
                <a:cs typeface="Roboto"/>
                <a:sym typeface="Roboto"/>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lt1"/>
                </a:solidFill>
                <a:latin typeface="Roboto"/>
                <a:ea typeface="Roboto"/>
                <a:cs typeface="Roboto"/>
                <a:sym typeface="Roboto"/>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lt1"/>
                </a:solidFill>
                <a:latin typeface="Roboto"/>
                <a:ea typeface="Roboto"/>
                <a:cs typeface="Roboto"/>
                <a:sym typeface="Roboto"/>
              </a:defRPr>
            </a:lvl9pPr>
          </a:lstStyle>
          <a:p>
            <a:pPr marL="285750" indent="-285750">
              <a:spcBef>
                <a:spcPts val="600"/>
              </a:spcBef>
              <a:buFont typeface="Arial" panose="020B0604020202020204" pitchFamily="34" charset="0"/>
              <a:buChar char="•"/>
            </a:pPr>
            <a:r>
              <a:rPr lang="vi-VN" sz="1400" dirty="0">
                <a:solidFill>
                  <a:srgbClr val="64818C"/>
                </a:solidFill>
                <a:latin typeface="Times New Roman" panose="02020603050405020304" pitchFamily="18" charset="0"/>
                <a:cs typeface="Times New Roman" panose="02020603050405020304" pitchFamily="18" charset="0"/>
              </a:rPr>
              <a:t>Đơn giản hóa các yêu cầu HTTP</a:t>
            </a:r>
            <a:endParaRPr lang="en-US" sz="1400" dirty="0">
              <a:solidFill>
                <a:srgbClr val="64818C"/>
              </a:solidFill>
              <a:latin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en-US" sz="1400" dirty="0" err="1">
                <a:solidFill>
                  <a:srgbClr val="64818C"/>
                </a:solidFill>
                <a:latin typeface="Times New Roman" panose="02020603050405020304" pitchFamily="18" charset="0"/>
                <a:cs typeface="Times New Roman" panose="02020603050405020304" pitchFamily="18" charset="0"/>
              </a:rPr>
              <a:t>Chuyển</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đổi</a:t>
            </a:r>
            <a:r>
              <a:rPr lang="en-US" sz="1400" dirty="0">
                <a:solidFill>
                  <a:srgbClr val="64818C"/>
                </a:solidFill>
                <a:latin typeface="Times New Roman" panose="02020603050405020304" pitchFamily="18" charset="0"/>
                <a:cs typeface="Times New Roman" panose="02020603050405020304" pitchFamily="18" charset="0"/>
              </a:rPr>
              <a:t> JSON/XML</a:t>
            </a:r>
          </a:p>
          <a:p>
            <a:pPr marL="285750" indent="-285750">
              <a:spcBef>
                <a:spcPts val="600"/>
              </a:spcBef>
              <a:buFont typeface="Arial" panose="020B0604020202020204" pitchFamily="34" charset="0"/>
              <a:buChar char="•"/>
            </a:pPr>
            <a:r>
              <a:rPr lang="en-US" sz="1400" dirty="0" err="1">
                <a:solidFill>
                  <a:srgbClr val="64818C"/>
                </a:solidFill>
                <a:latin typeface="Times New Roman" panose="02020603050405020304" pitchFamily="18" charset="0"/>
                <a:cs typeface="Times New Roman" panose="02020603050405020304" pitchFamily="18" charset="0"/>
              </a:rPr>
              <a:t>Tích</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hợp</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với</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OkHttp</a:t>
            </a:r>
            <a:endParaRPr lang="en-US" sz="1400" dirty="0">
              <a:solidFill>
                <a:srgbClr val="64818C"/>
              </a:solidFill>
              <a:latin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en-US" sz="1400" dirty="0" err="1">
                <a:solidFill>
                  <a:srgbClr val="64818C"/>
                </a:solidFill>
                <a:latin typeface="Times New Roman" panose="02020603050405020304" pitchFamily="18" charset="0"/>
                <a:cs typeface="Times New Roman" panose="02020603050405020304" pitchFamily="18" charset="0"/>
              </a:rPr>
              <a:t>Xử</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lý</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lỗi</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dễ</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dàng</a:t>
            </a:r>
            <a:endParaRPr lang="en-US" sz="1400" dirty="0">
              <a:solidFill>
                <a:srgbClr val="64818C"/>
              </a:solidFill>
              <a:latin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en-US" sz="1400" dirty="0" err="1">
                <a:solidFill>
                  <a:srgbClr val="64818C"/>
                </a:solidFill>
                <a:latin typeface="Times New Roman" panose="02020603050405020304" pitchFamily="18" charset="0"/>
                <a:cs typeface="Times New Roman" panose="02020603050405020304" pitchFamily="18" charset="0"/>
              </a:rPr>
              <a:t>Định</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nghĩa</a:t>
            </a:r>
            <a:r>
              <a:rPr lang="en-US" sz="1400" dirty="0">
                <a:solidFill>
                  <a:srgbClr val="64818C"/>
                </a:solidFill>
                <a:latin typeface="Times New Roman" panose="02020603050405020304" pitchFamily="18" charset="0"/>
                <a:cs typeface="Times New Roman" panose="02020603050405020304" pitchFamily="18" charset="0"/>
              </a:rPr>
              <a:t> API </a:t>
            </a:r>
            <a:r>
              <a:rPr lang="en-US" sz="1400" dirty="0" err="1">
                <a:solidFill>
                  <a:srgbClr val="64818C"/>
                </a:solidFill>
                <a:latin typeface="Times New Roman" panose="02020603050405020304" pitchFamily="18" charset="0"/>
                <a:cs typeface="Times New Roman" panose="02020603050405020304" pitchFamily="18" charset="0"/>
              </a:rPr>
              <a:t>rõ</a:t>
            </a:r>
            <a:r>
              <a:rPr lang="en-US" sz="1400" dirty="0">
                <a:solidFill>
                  <a:srgbClr val="64818C"/>
                </a:solidFill>
                <a:latin typeface="Times New Roman" panose="02020603050405020304" pitchFamily="18" charset="0"/>
                <a:cs typeface="Times New Roman" panose="02020603050405020304" pitchFamily="18" charset="0"/>
              </a:rPr>
              <a:t> rang</a:t>
            </a:r>
          </a:p>
          <a:p>
            <a:pPr marL="285750" indent="-285750">
              <a:spcBef>
                <a:spcPts val="600"/>
              </a:spcBef>
              <a:buFont typeface="Arial" panose="020B0604020202020204" pitchFamily="34" charset="0"/>
              <a:buChar char="•"/>
            </a:pPr>
            <a:r>
              <a:rPr lang="en-US" sz="1400" dirty="0" err="1">
                <a:solidFill>
                  <a:srgbClr val="64818C"/>
                </a:solidFill>
                <a:latin typeface="Times New Roman" panose="02020603050405020304" pitchFamily="18" charset="0"/>
                <a:cs typeface="Times New Roman" panose="02020603050405020304" pitchFamily="18" charset="0"/>
              </a:rPr>
              <a:t>Tính</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năng</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mở</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rộng</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Gson</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cho</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chuyển</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đổi</a:t>
            </a:r>
            <a:r>
              <a:rPr lang="en-US" sz="1400" dirty="0">
                <a:solidFill>
                  <a:srgbClr val="64818C"/>
                </a:solidFill>
                <a:latin typeface="Times New Roman" panose="02020603050405020304" pitchFamily="18" charset="0"/>
                <a:cs typeface="Times New Roman" panose="02020603050405020304" pitchFamily="18" charset="0"/>
              </a:rPr>
              <a:t> JSON</a:t>
            </a:r>
          </a:p>
          <a:p>
            <a:pPr marL="285750" indent="-285750">
              <a:spcBef>
                <a:spcPts val="600"/>
              </a:spcBef>
              <a:buFont typeface="Arial" panose="020B0604020202020204" pitchFamily="34" charset="0"/>
              <a:buChar char="•"/>
            </a:pPr>
            <a:r>
              <a:rPr lang="en-US" sz="1400" dirty="0" err="1">
                <a:solidFill>
                  <a:srgbClr val="64818C"/>
                </a:solidFill>
                <a:latin typeface="Times New Roman" panose="02020603050405020304" pitchFamily="18" charset="0"/>
                <a:cs typeface="Times New Roman" panose="02020603050405020304" pitchFamily="18" charset="0"/>
              </a:rPr>
              <a:t>Quản</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lý</a:t>
            </a:r>
            <a:r>
              <a:rPr lang="en-US" sz="1400" dirty="0">
                <a:solidFill>
                  <a:srgbClr val="64818C"/>
                </a:solidFill>
                <a:latin typeface="Times New Roman" panose="02020603050405020304" pitchFamily="18" charset="0"/>
                <a:cs typeface="Times New Roman" panose="02020603050405020304" pitchFamily="18" charset="0"/>
              </a:rPr>
              <a:t> thread </a:t>
            </a:r>
            <a:r>
              <a:rPr lang="en-US" sz="1400" dirty="0" err="1">
                <a:solidFill>
                  <a:srgbClr val="64818C"/>
                </a:solidFill>
                <a:latin typeface="Times New Roman" panose="02020603050405020304" pitchFamily="18" charset="0"/>
                <a:cs typeface="Times New Roman" panose="02020603050405020304" pitchFamily="18" charset="0"/>
              </a:rPr>
              <a:t>dễ</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dàng</a:t>
            </a:r>
            <a:endParaRPr lang="en-US" sz="1400" dirty="0">
              <a:solidFill>
                <a:srgbClr val="64818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990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1" name="Google Shape;841;p31"/>
          <p:cNvSpPr txBox="1">
            <a:spLocks noGrp="1"/>
          </p:cNvSpPr>
          <p:nvPr>
            <p:ph type="body" idx="1"/>
          </p:nvPr>
        </p:nvSpPr>
        <p:spPr>
          <a:xfrm>
            <a:off x="720000" y="592201"/>
            <a:ext cx="7704000" cy="1221732"/>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vi-VN" sz="1400" b="1" dirty="0">
                <a:solidFill>
                  <a:srgbClr val="64818C"/>
                </a:solidFill>
                <a:latin typeface="Times New Roman" panose="02020603050405020304" pitchFamily="18" charset="0"/>
                <a:cs typeface="Times New Roman" panose="02020603050405020304" pitchFamily="18" charset="0"/>
              </a:rPr>
              <a:t>Xác Thực Đăng Nhập/Đăng Xuất Firebase</a:t>
            </a:r>
            <a:r>
              <a:rPr lang="vi-VN" sz="1400" dirty="0">
                <a:solidFill>
                  <a:srgbClr val="64818C"/>
                </a:solidFill>
                <a:latin typeface="Times New Roman" panose="02020603050405020304" pitchFamily="18" charset="0"/>
                <a:cs typeface="Times New Roman" panose="02020603050405020304" pitchFamily="18" charset="0"/>
              </a:rPr>
              <a:t>: Tích hợp dịch vụ xác thực người dùng của Firebase, giúp đăng nhập và đăng xuất một cách mượt mà và an toàn.</a:t>
            </a:r>
          </a:p>
          <a:p>
            <a:pPr marL="0" lvl="0" indent="0" algn="l" rtl="0">
              <a:spcBef>
                <a:spcPts val="600"/>
              </a:spcBef>
              <a:spcAft>
                <a:spcPts val="0"/>
              </a:spcAft>
              <a:buNone/>
            </a:pPr>
            <a:r>
              <a:rPr lang="vi-VN" sz="1400" b="1" dirty="0" err="1">
                <a:solidFill>
                  <a:srgbClr val="64818C"/>
                </a:solidFill>
                <a:latin typeface="Times New Roman" panose="02020603050405020304" pitchFamily="18" charset="0"/>
                <a:cs typeface="Times New Roman" panose="02020603050405020304" pitchFamily="18" charset="0"/>
              </a:rPr>
              <a:t>Firebase</a:t>
            </a:r>
            <a:r>
              <a:rPr lang="vi-VN" sz="1400" b="1" dirty="0">
                <a:solidFill>
                  <a:srgbClr val="64818C"/>
                </a:solidFill>
                <a:latin typeface="Times New Roman" panose="02020603050405020304" pitchFamily="18" charset="0"/>
                <a:cs typeface="Times New Roman" panose="02020603050405020304" pitchFamily="18" charset="0"/>
              </a:rPr>
              <a:t> </a:t>
            </a:r>
            <a:r>
              <a:rPr lang="vi-VN" sz="1400" b="1" dirty="0" err="1">
                <a:solidFill>
                  <a:srgbClr val="64818C"/>
                </a:solidFill>
                <a:latin typeface="Times New Roman" panose="02020603050405020304" pitchFamily="18" charset="0"/>
                <a:cs typeface="Times New Roman" panose="02020603050405020304" pitchFamily="18" charset="0"/>
              </a:rPr>
              <a:t>Storage</a:t>
            </a:r>
            <a:r>
              <a:rPr lang="vi-VN" sz="1400" b="1" dirty="0">
                <a:solidFill>
                  <a:srgbClr val="64818C"/>
                </a:solidFill>
                <a:latin typeface="Times New Roman" panose="02020603050405020304" pitchFamily="18" charset="0"/>
                <a:cs typeface="Times New Roman" panose="02020603050405020304" pitchFamily="18" charset="0"/>
              </a:rPr>
              <a:t>: </a:t>
            </a:r>
            <a:r>
              <a:rPr lang="vi-VN" sz="1400" dirty="0">
                <a:solidFill>
                  <a:srgbClr val="64818C"/>
                </a:solidFill>
                <a:latin typeface="Times New Roman" panose="02020603050405020304" pitchFamily="18" charset="0"/>
                <a:cs typeface="Times New Roman" panose="02020603050405020304" pitchFamily="18" charset="0"/>
              </a:rPr>
              <a:t>Sử dụng </a:t>
            </a:r>
            <a:r>
              <a:rPr lang="vi-VN" sz="1400" dirty="0" err="1">
                <a:solidFill>
                  <a:srgbClr val="64818C"/>
                </a:solidFill>
                <a:latin typeface="Times New Roman" panose="02020603050405020304" pitchFamily="18" charset="0"/>
                <a:cs typeface="Times New Roman" panose="02020603050405020304" pitchFamily="18" charset="0"/>
              </a:rPr>
              <a:t>Firebase</a:t>
            </a:r>
            <a:r>
              <a:rPr lang="vi-VN" sz="1400" dirty="0">
                <a:solidFill>
                  <a:srgbClr val="64818C"/>
                </a:solidFill>
                <a:latin typeface="Times New Roman" panose="02020603050405020304" pitchFamily="18" charset="0"/>
                <a:cs typeface="Times New Roman" panose="02020603050405020304" pitchFamily="18" charset="0"/>
              </a:rPr>
              <a:t> </a:t>
            </a:r>
            <a:r>
              <a:rPr lang="vi-VN" sz="1400" dirty="0" err="1">
                <a:solidFill>
                  <a:srgbClr val="64818C"/>
                </a:solidFill>
                <a:latin typeface="Times New Roman" panose="02020603050405020304" pitchFamily="18" charset="0"/>
                <a:cs typeface="Times New Roman" panose="02020603050405020304" pitchFamily="18" charset="0"/>
              </a:rPr>
              <a:t>Storage</a:t>
            </a:r>
            <a:r>
              <a:rPr lang="vi-VN" sz="1400" dirty="0">
                <a:solidFill>
                  <a:srgbClr val="64818C"/>
                </a:solidFill>
                <a:latin typeface="Times New Roman" panose="02020603050405020304" pitchFamily="18" charset="0"/>
                <a:cs typeface="Times New Roman" panose="02020603050405020304" pitchFamily="18" charset="0"/>
              </a:rPr>
              <a:t> để lưu trữ một cách an toàn các tệp dữ liệu ảnh của từng phòng, đảm bảo sự nhanh chóng và tiện lợi khi truy cập.</a:t>
            </a:r>
            <a:endParaRPr lang="en-US" sz="1400" dirty="0">
              <a:solidFill>
                <a:srgbClr val="64818C"/>
              </a:solidFill>
              <a:latin typeface="Times New Roman" panose="02020603050405020304" pitchFamily="18" charset="0"/>
              <a:cs typeface="Times New Roman" panose="02020603050405020304" pitchFamily="18" charset="0"/>
            </a:endParaRPr>
          </a:p>
        </p:txBody>
      </p:sp>
      <p:pic>
        <p:nvPicPr>
          <p:cNvPr id="3" name="Đồ họa 2">
            <a:extLst>
              <a:ext uri="{FF2B5EF4-FFF2-40B4-BE49-F238E27FC236}">
                <a16:creationId xmlns:a16="http://schemas.microsoft.com/office/drawing/2014/main" id="{E7114B2E-63D2-EFF1-EB52-4EEC3B9CD3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12000" y="1954141"/>
            <a:ext cx="4320000" cy="2160000"/>
          </a:xfrm>
          <a:prstGeom prst="rect">
            <a:avLst/>
          </a:prstGeom>
        </p:spPr>
      </p:pic>
      <p:sp>
        <p:nvSpPr>
          <p:cNvPr id="4" name="Google Shape;840;p31">
            <a:extLst>
              <a:ext uri="{FF2B5EF4-FFF2-40B4-BE49-F238E27FC236}">
                <a16:creationId xmlns:a16="http://schemas.microsoft.com/office/drawing/2014/main" id="{4F9F678C-B7EF-B516-B2FB-07E9070C4403}"/>
              </a:ext>
            </a:extLst>
          </p:cNvPr>
          <p:cNvSpPr txBox="1">
            <a:spLocks noGrp="1"/>
          </p:cNvSpPr>
          <p:nvPr>
            <p:ph type="title"/>
          </p:nvPr>
        </p:nvSpPr>
        <p:spPr>
          <a:xfrm>
            <a:off x="758986" y="0"/>
            <a:ext cx="7704000" cy="592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64818C"/>
                </a:solidFill>
                <a:latin typeface="IBM Plex Sans" panose="020B0503050203000203" pitchFamily="34" charset="0"/>
              </a:rPr>
              <a:t>Firebase</a:t>
            </a:r>
            <a:endParaRPr dirty="0">
              <a:solidFill>
                <a:srgbClr val="64818C"/>
              </a:solidFill>
              <a:latin typeface="IBM Plex Sans" panose="020B0503050203000203" pitchFamily="34" charset="0"/>
            </a:endParaRPr>
          </a:p>
        </p:txBody>
      </p:sp>
    </p:spTree>
    <p:extLst>
      <p:ext uri="{BB962C8B-B14F-4D97-AF65-F5344CB8AC3E}">
        <p14:creationId xmlns:p14="http://schemas.microsoft.com/office/powerpoint/2010/main" val="624949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1" name="Google Shape;841;p31"/>
          <p:cNvSpPr txBox="1">
            <a:spLocks noGrp="1"/>
          </p:cNvSpPr>
          <p:nvPr>
            <p:ph type="body" idx="1"/>
          </p:nvPr>
        </p:nvSpPr>
        <p:spPr>
          <a:xfrm>
            <a:off x="720000" y="592201"/>
            <a:ext cx="7704000" cy="731078"/>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vi-VN" sz="1400" b="1" dirty="0">
                <a:solidFill>
                  <a:srgbClr val="64818C"/>
                </a:solidFill>
                <a:latin typeface="Times New Roman" panose="02020603050405020304" pitchFamily="18" charset="0"/>
                <a:cs typeface="Times New Roman" panose="02020603050405020304" pitchFamily="18" charset="0"/>
              </a:rPr>
              <a:t>Thanh Toán Qua </a:t>
            </a:r>
            <a:r>
              <a:rPr lang="vi-VN" sz="1400" b="1" dirty="0" err="1">
                <a:solidFill>
                  <a:srgbClr val="64818C"/>
                </a:solidFill>
                <a:latin typeface="Times New Roman" panose="02020603050405020304" pitchFamily="18" charset="0"/>
                <a:cs typeface="Times New Roman" panose="02020603050405020304" pitchFamily="18" charset="0"/>
              </a:rPr>
              <a:t>Zalo</a:t>
            </a:r>
            <a:r>
              <a:rPr lang="en-US" sz="1400" b="1" dirty="0">
                <a:solidFill>
                  <a:srgbClr val="64818C"/>
                </a:solidFill>
                <a:latin typeface="Times New Roman" panose="02020603050405020304" pitchFamily="18" charset="0"/>
                <a:cs typeface="Times New Roman" panose="02020603050405020304" pitchFamily="18" charset="0"/>
              </a:rPr>
              <a:t> </a:t>
            </a:r>
            <a:r>
              <a:rPr lang="vi-VN" sz="1400" b="1" dirty="0" err="1">
                <a:solidFill>
                  <a:srgbClr val="64818C"/>
                </a:solidFill>
                <a:latin typeface="Times New Roman" panose="02020603050405020304" pitchFamily="18" charset="0"/>
                <a:cs typeface="Times New Roman" panose="02020603050405020304" pitchFamily="18" charset="0"/>
              </a:rPr>
              <a:t>Pay</a:t>
            </a:r>
            <a:r>
              <a:rPr lang="vi-VN" sz="1400" b="1" dirty="0">
                <a:solidFill>
                  <a:srgbClr val="64818C"/>
                </a:solidFill>
                <a:latin typeface="Times New Roman" panose="02020603050405020304" pitchFamily="18" charset="0"/>
                <a:cs typeface="Times New Roman" panose="02020603050405020304" pitchFamily="18" charset="0"/>
              </a:rPr>
              <a:t>: </a:t>
            </a:r>
            <a:r>
              <a:rPr lang="vi-VN" sz="1400" dirty="0">
                <a:solidFill>
                  <a:srgbClr val="64818C"/>
                </a:solidFill>
                <a:latin typeface="Times New Roman" panose="02020603050405020304" pitchFamily="18" charset="0"/>
                <a:cs typeface="Times New Roman" panose="02020603050405020304" pitchFamily="18" charset="0"/>
              </a:rPr>
              <a:t>cho phép người dùng thực hiện giao dịch một cách nhanh chóng và an toàn ngay trên ứng dụng.</a:t>
            </a:r>
            <a:endParaRPr lang="en-US" sz="1400" dirty="0">
              <a:solidFill>
                <a:srgbClr val="64818C"/>
              </a:solidFill>
              <a:latin typeface="Times New Roman" panose="02020603050405020304" pitchFamily="18" charset="0"/>
              <a:cs typeface="Times New Roman" panose="02020603050405020304" pitchFamily="18" charset="0"/>
            </a:endParaRPr>
          </a:p>
        </p:txBody>
      </p:sp>
      <p:pic>
        <p:nvPicPr>
          <p:cNvPr id="5" name="Hình ảnh 4">
            <a:extLst>
              <a:ext uri="{FF2B5EF4-FFF2-40B4-BE49-F238E27FC236}">
                <a16:creationId xmlns:a16="http://schemas.microsoft.com/office/drawing/2014/main" id="{D2E1835D-2C29-FF76-4D08-F82E4F0372FC}"/>
              </a:ext>
            </a:extLst>
          </p:cNvPr>
          <p:cNvPicPr>
            <a:picLocks noChangeAspect="1"/>
          </p:cNvPicPr>
          <p:nvPr/>
        </p:nvPicPr>
        <p:blipFill>
          <a:blip r:embed="rId3"/>
          <a:stretch>
            <a:fillRect/>
          </a:stretch>
        </p:blipFill>
        <p:spPr>
          <a:xfrm>
            <a:off x="3130319" y="1590908"/>
            <a:ext cx="2883361" cy="2880000"/>
          </a:xfrm>
          <a:prstGeom prst="rect">
            <a:avLst/>
          </a:prstGeom>
        </p:spPr>
      </p:pic>
      <p:sp>
        <p:nvSpPr>
          <p:cNvPr id="6" name="Google Shape;840;p31">
            <a:extLst>
              <a:ext uri="{FF2B5EF4-FFF2-40B4-BE49-F238E27FC236}">
                <a16:creationId xmlns:a16="http://schemas.microsoft.com/office/drawing/2014/main" id="{42CEEDDC-3A5C-3A62-F3C6-9647BE26357A}"/>
              </a:ext>
            </a:extLst>
          </p:cNvPr>
          <p:cNvSpPr txBox="1">
            <a:spLocks noGrp="1"/>
          </p:cNvSpPr>
          <p:nvPr>
            <p:ph type="title"/>
          </p:nvPr>
        </p:nvSpPr>
        <p:spPr>
          <a:xfrm>
            <a:off x="758986" y="0"/>
            <a:ext cx="7704000" cy="592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64818C"/>
                </a:solidFill>
                <a:latin typeface="IBM Plex Sans" panose="020B0503050203000203" pitchFamily="34" charset="0"/>
              </a:rPr>
              <a:t>Zalo Pay</a:t>
            </a:r>
            <a:endParaRPr dirty="0">
              <a:solidFill>
                <a:srgbClr val="64818C"/>
              </a:solidFill>
              <a:latin typeface="IBM Plex Sans" panose="020B0503050203000203" pitchFamily="34" charset="0"/>
            </a:endParaRPr>
          </a:p>
        </p:txBody>
      </p:sp>
    </p:spTree>
    <p:extLst>
      <p:ext uri="{BB962C8B-B14F-4D97-AF65-F5344CB8AC3E}">
        <p14:creationId xmlns:p14="http://schemas.microsoft.com/office/powerpoint/2010/main" val="1076749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1" name="Google Shape;841;p31"/>
          <p:cNvSpPr txBox="1">
            <a:spLocks noGrp="1"/>
          </p:cNvSpPr>
          <p:nvPr>
            <p:ph type="body" idx="1"/>
          </p:nvPr>
        </p:nvSpPr>
        <p:spPr>
          <a:xfrm>
            <a:off x="720000" y="592201"/>
            <a:ext cx="7704000" cy="5922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vi-VN" sz="1400" dirty="0">
                <a:solidFill>
                  <a:srgbClr val="64818C"/>
                </a:solidFill>
                <a:latin typeface="Times New Roman" panose="02020603050405020304" pitchFamily="18" charset="0"/>
                <a:cs typeface="Times New Roman" panose="02020603050405020304" pitchFamily="18" charset="0"/>
              </a:rPr>
              <a:t>Cung cấp tính năng quét</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mã</a:t>
            </a:r>
            <a:r>
              <a:rPr lang="vi-VN" sz="1400" dirty="0">
                <a:solidFill>
                  <a:srgbClr val="64818C"/>
                </a:solidFill>
                <a:latin typeface="Times New Roman" panose="02020603050405020304" pitchFamily="18" charset="0"/>
                <a:cs typeface="Times New Roman" panose="02020603050405020304" pitchFamily="18" charset="0"/>
              </a:rPr>
              <a:t> QR</a:t>
            </a:r>
            <a:r>
              <a:rPr lang="en-US" sz="1400" dirty="0">
                <a:solidFill>
                  <a:srgbClr val="64818C"/>
                </a:solidFill>
                <a:latin typeface="Times New Roman" panose="02020603050405020304" pitchFamily="18" charset="0"/>
                <a:cs typeface="Times New Roman" panose="02020603050405020304" pitchFamily="18" charset="0"/>
              </a:rPr>
              <a:t> </a:t>
            </a:r>
            <a:r>
              <a:rPr lang="vi-VN" sz="1400" dirty="0">
                <a:solidFill>
                  <a:srgbClr val="64818C"/>
                </a:solidFill>
                <a:latin typeface="Times New Roman" panose="02020603050405020304" pitchFamily="18" charset="0"/>
                <a:cs typeface="Times New Roman" panose="02020603050405020304" pitchFamily="18" charset="0"/>
              </a:rPr>
              <a:t>để người dùng có thể nhanh chóng thêm các mã </a:t>
            </a:r>
            <a:r>
              <a:rPr lang="en-US" sz="1400" dirty="0" err="1">
                <a:solidFill>
                  <a:srgbClr val="64818C"/>
                </a:solidFill>
                <a:latin typeface="Times New Roman" panose="02020603050405020304" pitchFamily="18" charset="0"/>
                <a:cs typeface="Times New Roman" panose="02020603050405020304" pitchFamily="18" charset="0"/>
              </a:rPr>
              <a:t>ưu</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đãi</a:t>
            </a:r>
            <a:r>
              <a:rPr lang="vi-VN"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tại</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các</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sự</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kiện</a:t>
            </a:r>
            <a:r>
              <a:rPr lang="en-US" sz="1400" dirty="0">
                <a:solidFill>
                  <a:srgbClr val="64818C"/>
                </a:solidFill>
                <a:latin typeface="Times New Roman" panose="02020603050405020304" pitchFamily="18" charset="0"/>
                <a:cs typeface="Times New Roman" panose="02020603050405020304" pitchFamily="18" charset="0"/>
              </a:rPr>
              <a:t> do </a:t>
            </a:r>
            <a:r>
              <a:rPr lang="en-US" sz="1400" dirty="0" err="1">
                <a:solidFill>
                  <a:srgbClr val="64818C"/>
                </a:solidFill>
                <a:latin typeface="Times New Roman" panose="02020603050405020304" pitchFamily="18" charset="0"/>
                <a:cs typeface="Times New Roman" panose="02020603050405020304" pitchFamily="18" charset="0"/>
              </a:rPr>
              <a:t>khách</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sạn</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tổ</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chức</a:t>
            </a:r>
            <a:r>
              <a:rPr lang="en-US" sz="1400" dirty="0">
                <a:solidFill>
                  <a:srgbClr val="64818C"/>
                </a:solidFill>
                <a:latin typeface="Times New Roman" panose="02020603050405020304" pitchFamily="18" charset="0"/>
                <a:cs typeface="Times New Roman" panose="02020603050405020304" pitchFamily="18" charset="0"/>
              </a:rPr>
              <a:t>.</a:t>
            </a:r>
          </a:p>
        </p:txBody>
      </p:sp>
      <p:pic>
        <p:nvPicPr>
          <p:cNvPr id="5122" name="Picture 2" descr="Qr code - Free electronics icons">
            <a:extLst>
              <a:ext uri="{FF2B5EF4-FFF2-40B4-BE49-F238E27FC236}">
                <a16:creationId xmlns:a16="http://schemas.microsoft.com/office/drawing/2014/main" id="{1BBC3CD1-4C63-8758-C777-950DD9E608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000" y="1768862"/>
            <a:ext cx="2880000" cy="288000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840;p31">
            <a:extLst>
              <a:ext uri="{FF2B5EF4-FFF2-40B4-BE49-F238E27FC236}">
                <a16:creationId xmlns:a16="http://schemas.microsoft.com/office/drawing/2014/main" id="{2C2D02B1-83F0-53B8-9688-28A72BA39F27}"/>
              </a:ext>
            </a:extLst>
          </p:cNvPr>
          <p:cNvSpPr txBox="1">
            <a:spLocks noGrp="1"/>
          </p:cNvSpPr>
          <p:nvPr>
            <p:ph type="title"/>
          </p:nvPr>
        </p:nvSpPr>
        <p:spPr>
          <a:xfrm>
            <a:off x="758986" y="0"/>
            <a:ext cx="7704000" cy="592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64818C"/>
                </a:solidFill>
                <a:latin typeface="IBM Plex Sans" panose="020B0503050203000203" pitchFamily="34" charset="0"/>
              </a:rPr>
              <a:t>QR Code</a:t>
            </a:r>
            <a:endParaRPr dirty="0">
              <a:solidFill>
                <a:srgbClr val="64818C"/>
              </a:solidFill>
              <a:latin typeface="IBM Plex Sans" panose="020B0503050203000203" pitchFamily="34" charset="0"/>
            </a:endParaRPr>
          </a:p>
        </p:txBody>
      </p:sp>
    </p:spTree>
    <p:extLst>
      <p:ext uri="{BB962C8B-B14F-4D97-AF65-F5344CB8AC3E}">
        <p14:creationId xmlns:p14="http://schemas.microsoft.com/office/powerpoint/2010/main" val="3698056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1" name="Google Shape;841;p31"/>
          <p:cNvSpPr txBox="1">
            <a:spLocks noGrp="1"/>
          </p:cNvSpPr>
          <p:nvPr>
            <p:ph type="body" idx="1"/>
          </p:nvPr>
        </p:nvSpPr>
        <p:spPr>
          <a:xfrm>
            <a:off x="720000" y="592201"/>
            <a:ext cx="7704000" cy="723644"/>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1400" b="1" dirty="0">
                <a:solidFill>
                  <a:srgbClr val="64818C"/>
                </a:solidFill>
                <a:latin typeface="Times New Roman" panose="02020603050405020304" pitchFamily="18" charset="0"/>
                <a:cs typeface="Times New Roman" panose="02020603050405020304" pitchFamily="18" charset="0"/>
              </a:rPr>
              <a:t>Backend Node.js </a:t>
            </a:r>
            <a:r>
              <a:rPr lang="en-US" sz="1400" b="1" dirty="0" err="1">
                <a:solidFill>
                  <a:srgbClr val="64818C"/>
                </a:solidFill>
                <a:latin typeface="Times New Roman" panose="02020603050405020304" pitchFamily="18" charset="0"/>
                <a:cs typeface="Times New Roman" panose="02020603050405020304" pitchFamily="18" charset="0"/>
              </a:rPr>
              <a:t>và</a:t>
            </a:r>
            <a:r>
              <a:rPr lang="en-US" sz="1400" b="1" dirty="0">
                <a:solidFill>
                  <a:srgbClr val="64818C"/>
                </a:solidFill>
                <a:latin typeface="Times New Roman" panose="02020603050405020304" pitchFamily="18" charset="0"/>
                <a:cs typeface="Times New Roman" panose="02020603050405020304" pitchFamily="18" charset="0"/>
              </a:rPr>
              <a:t> Express.js: </a:t>
            </a:r>
            <a:r>
              <a:rPr lang="en-US" sz="1400" dirty="0" err="1">
                <a:solidFill>
                  <a:srgbClr val="64818C"/>
                </a:solidFill>
                <a:latin typeface="Times New Roman" panose="02020603050405020304" pitchFamily="18" charset="0"/>
                <a:cs typeface="Times New Roman" panose="02020603050405020304" pitchFamily="18" charset="0"/>
              </a:rPr>
              <a:t>Xây</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dựng</a:t>
            </a:r>
            <a:r>
              <a:rPr lang="en-US" sz="1400" dirty="0">
                <a:solidFill>
                  <a:srgbClr val="64818C"/>
                </a:solidFill>
                <a:latin typeface="Times New Roman" panose="02020603050405020304" pitchFamily="18" charset="0"/>
                <a:cs typeface="Times New Roman" panose="02020603050405020304" pitchFamily="18" charset="0"/>
              </a:rPr>
              <a:t> server </a:t>
            </a:r>
            <a:r>
              <a:rPr lang="en-US" sz="1400" dirty="0" err="1">
                <a:solidFill>
                  <a:srgbClr val="64818C"/>
                </a:solidFill>
                <a:latin typeface="Times New Roman" panose="02020603050405020304" pitchFamily="18" charset="0"/>
                <a:cs typeface="Times New Roman" panose="02020603050405020304" pitchFamily="18" charset="0"/>
              </a:rPr>
              <a:t>mạnh</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mẽ</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với</a:t>
            </a:r>
            <a:r>
              <a:rPr lang="en-US" sz="1400" dirty="0">
                <a:solidFill>
                  <a:srgbClr val="64818C"/>
                </a:solidFill>
                <a:latin typeface="Times New Roman" panose="02020603050405020304" pitchFamily="18" charset="0"/>
                <a:cs typeface="Times New Roman" panose="02020603050405020304" pitchFamily="18" charset="0"/>
              </a:rPr>
              <a:t> Node.js </a:t>
            </a:r>
            <a:r>
              <a:rPr lang="en-US" sz="1400" dirty="0" err="1">
                <a:solidFill>
                  <a:srgbClr val="64818C"/>
                </a:solidFill>
                <a:latin typeface="Times New Roman" panose="02020603050405020304" pitchFamily="18" charset="0"/>
                <a:cs typeface="Times New Roman" panose="02020603050405020304" pitchFamily="18" charset="0"/>
              </a:rPr>
              <a:t>kết</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hợp</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với</a:t>
            </a:r>
            <a:r>
              <a:rPr lang="en-US" sz="1400" dirty="0">
                <a:solidFill>
                  <a:srgbClr val="64818C"/>
                </a:solidFill>
                <a:latin typeface="Times New Roman" panose="02020603050405020304" pitchFamily="18" charset="0"/>
                <a:cs typeface="Times New Roman" panose="02020603050405020304" pitchFamily="18" charset="0"/>
              </a:rPr>
              <a:t> Express.js, </a:t>
            </a:r>
            <a:r>
              <a:rPr lang="en-US" sz="1400" dirty="0" err="1">
                <a:solidFill>
                  <a:srgbClr val="64818C"/>
                </a:solidFill>
                <a:latin typeface="Times New Roman" panose="02020603050405020304" pitchFamily="18" charset="0"/>
                <a:cs typeface="Times New Roman" panose="02020603050405020304" pitchFamily="18" charset="0"/>
              </a:rPr>
              <a:t>mang</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lại</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khả</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năng</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mở</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rộng</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và</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duy</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trì</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được</a:t>
            </a:r>
            <a:r>
              <a:rPr lang="en-US" sz="1400" dirty="0">
                <a:solidFill>
                  <a:srgbClr val="64818C"/>
                </a:solidFill>
                <a:latin typeface="Times New Roman" panose="02020603050405020304" pitchFamily="18" charset="0"/>
                <a:cs typeface="Times New Roman" panose="02020603050405020304" pitchFamily="18" charset="0"/>
              </a:rPr>
              <a:t> server </a:t>
            </a:r>
            <a:r>
              <a:rPr lang="en-US" sz="1400" dirty="0" err="1">
                <a:solidFill>
                  <a:srgbClr val="64818C"/>
                </a:solidFill>
                <a:latin typeface="Times New Roman" panose="02020603050405020304" pitchFamily="18" charset="0"/>
                <a:cs typeface="Times New Roman" panose="02020603050405020304" pitchFamily="18" charset="0"/>
              </a:rPr>
              <a:t>khi</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nhiều</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người</a:t>
            </a:r>
            <a:r>
              <a:rPr lang="en-US" sz="1400" dirty="0">
                <a:solidFill>
                  <a:srgbClr val="64818C"/>
                </a:solidFill>
                <a:latin typeface="Times New Roman" panose="02020603050405020304" pitchFamily="18" charset="0"/>
                <a:cs typeface="Times New Roman" panose="02020603050405020304" pitchFamily="18" charset="0"/>
              </a:rPr>
              <a:t> dung </a:t>
            </a:r>
            <a:r>
              <a:rPr lang="en-US" sz="1400" dirty="0" err="1">
                <a:solidFill>
                  <a:srgbClr val="64818C"/>
                </a:solidFill>
                <a:latin typeface="Times New Roman" panose="02020603050405020304" pitchFamily="18" charset="0"/>
                <a:cs typeface="Times New Roman" panose="02020603050405020304" pitchFamily="18" charset="0"/>
              </a:rPr>
              <a:t>truy</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cập</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cùng</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lúc</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cho</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ứng</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dụng</a:t>
            </a:r>
            <a:r>
              <a:rPr lang="en-US" sz="1400" dirty="0">
                <a:solidFill>
                  <a:srgbClr val="64818C"/>
                </a:solidFill>
                <a:latin typeface="Times New Roman" panose="02020603050405020304" pitchFamily="18" charset="0"/>
                <a:cs typeface="Times New Roman" panose="02020603050405020304" pitchFamily="18" charset="0"/>
              </a:rPr>
              <a:t>.</a:t>
            </a:r>
          </a:p>
        </p:txBody>
      </p:sp>
      <p:pic>
        <p:nvPicPr>
          <p:cNvPr id="6146" name="Picture 2" descr="What is Express in Node.js. Node.js is an open-source… | by AlishaS | Geek  Culture | Medium">
            <a:extLst>
              <a:ext uri="{FF2B5EF4-FFF2-40B4-BE49-F238E27FC236}">
                <a16:creationId xmlns:a16="http://schemas.microsoft.com/office/drawing/2014/main" id="{A19EF594-5A5E-1934-D1FA-D117C77E8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8000" y="1671299"/>
            <a:ext cx="4008000" cy="288000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840;p31">
            <a:extLst>
              <a:ext uri="{FF2B5EF4-FFF2-40B4-BE49-F238E27FC236}">
                <a16:creationId xmlns:a16="http://schemas.microsoft.com/office/drawing/2014/main" id="{59A73934-4AF6-9298-1E0D-946A2E499381}"/>
              </a:ext>
            </a:extLst>
          </p:cNvPr>
          <p:cNvSpPr txBox="1">
            <a:spLocks noGrp="1"/>
          </p:cNvSpPr>
          <p:nvPr>
            <p:ph type="title"/>
          </p:nvPr>
        </p:nvSpPr>
        <p:spPr>
          <a:xfrm>
            <a:off x="758986" y="0"/>
            <a:ext cx="7704000" cy="592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64818C"/>
                </a:solidFill>
                <a:latin typeface="IBM Plex Sans" panose="020B0503050203000203" pitchFamily="34" charset="0"/>
              </a:rPr>
              <a:t>Node js và Express js</a:t>
            </a:r>
            <a:endParaRPr dirty="0">
              <a:solidFill>
                <a:srgbClr val="64818C"/>
              </a:solidFill>
              <a:latin typeface="IBM Plex Sans" panose="020B0503050203000203" pitchFamily="34" charset="0"/>
            </a:endParaRPr>
          </a:p>
        </p:txBody>
      </p:sp>
    </p:spTree>
    <p:extLst>
      <p:ext uri="{BB962C8B-B14F-4D97-AF65-F5344CB8AC3E}">
        <p14:creationId xmlns:p14="http://schemas.microsoft.com/office/powerpoint/2010/main" val="3192669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3605560" y="1797563"/>
            <a:ext cx="4222595" cy="18084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solidFill>
                  <a:srgbClr val="64818C"/>
                </a:solidFill>
                <a:latin typeface="IBM Plex Sans" panose="020B0503050203000203" pitchFamily="34" charset="0"/>
              </a:rPr>
              <a:t>Chạy Demo</a:t>
            </a:r>
            <a:endParaRPr sz="5000" dirty="0">
              <a:solidFill>
                <a:srgbClr val="64818C"/>
              </a:solidFill>
              <a:latin typeface="IBM Plex Sans" panose="020B0503050203000203" pitchFamily="34" charset="0"/>
            </a:endParaRPr>
          </a:p>
        </p:txBody>
      </p:sp>
      <p:sp>
        <p:nvSpPr>
          <p:cNvPr id="886" name="Google Shape;886;p35"/>
          <p:cNvSpPr txBox="1">
            <a:spLocks noGrp="1"/>
          </p:cNvSpPr>
          <p:nvPr>
            <p:ph type="title" idx="2"/>
          </p:nvPr>
        </p:nvSpPr>
        <p:spPr>
          <a:xfrm>
            <a:off x="2198161" y="1385645"/>
            <a:ext cx="1407399"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64818C"/>
                </a:solidFill>
              </a:rPr>
              <a:t>05</a:t>
            </a:r>
            <a:endParaRPr dirty="0">
              <a:solidFill>
                <a:srgbClr val="64818C"/>
              </a:solidFill>
            </a:endParaRPr>
          </a:p>
        </p:txBody>
      </p:sp>
      <p:sp>
        <p:nvSpPr>
          <p:cNvPr id="2" name="Hình chữ nhật 1">
            <a:extLst>
              <a:ext uri="{FF2B5EF4-FFF2-40B4-BE49-F238E27FC236}">
                <a16:creationId xmlns:a16="http://schemas.microsoft.com/office/drawing/2014/main" id="{5C396BEB-D0E8-139F-7914-8F4BECB0031A}"/>
              </a:ext>
            </a:extLst>
          </p:cNvPr>
          <p:cNvSpPr/>
          <p:nvPr/>
        </p:nvSpPr>
        <p:spPr>
          <a:xfrm rot="18900000">
            <a:off x="1751679" y="2133786"/>
            <a:ext cx="4053814" cy="45719"/>
          </a:xfrm>
          <a:prstGeom prst="rect">
            <a:avLst/>
          </a:prstGeom>
          <a:ln>
            <a:solidFill>
              <a:srgbClr val="64818C"/>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41656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40;p31">
            <a:extLst>
              <a:ext uri="{FF2B5EF4-FFF2-40B4-BE49-F238E27FC236}">
                <a16:creationId xmlns:a16="http://schemas.microsoft.com/office/drawing/2014/main" id="{44646CC2-96DF-6CDF-B230-D874BFDB5916}"/>
              </a:ext>
            </a:extLst>
          </p:cNvPr>
          <p:cNvSpPr txBox="1">
            <a:spLocks noGrp="1"/>
          </p:cNvSpPr>
          <p:nvPr>
            <p:ph type="title"/>
          </p:nvPr>
        </p:nvSpPr>
        <p:spPr>
          <a:xfrm>
            <a:off x="719999" y="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64818C"/>
                </a:solidFill>
                <a:latin typeface="IBM Plex Sans" panose="020B0503050203000203" pitchFamily="34" charset="0"/>
              </a:rPr>
              <a:t>Đóng góp Frontend</a:t>
            </a:r>
            <a:endParaRPr dirty="0">
              <a:solidFill>
                <a:srgbClr val="64818C"/>
              </a:solidFill>
              <a:latin typeface="IBM Plex Sans" panose="020B0503050203000203" pitchFamily="34" charset="0"/>
            </a:endParaRPr>
          </a:p>
        </p:txBody>
      </p:sp>
      <p:pic>
        <p:nvPicPr>
          <p:cNvPr id="6" name="Hình ảnh 5">
            <a:extLst>
              <a:ext uri="{FF2B5EF4-FFF2-40B4-BE49-F238E27FC236}">
                <a16:creationId xmlns:a16="http://schemas.microsoft.com/office/drawing/2014/main" id="{5451D1EA-98E9-D795-373A-B3F40E07016F}"/>
              </a:ext>
            </a:extLst>
          </p:cNvPr>
          <p:cNvPicPr>
            <a:picLocks noChangeAspect="1"/>
          </p:cNvPicPr>
          <p:nvPr/>
        </p:nvPicPr>
        <p:blipFill>
          <a:blip r:embed="rId2"/>
          <a:stretch>
            <a:fillRect/>
          </a:stretch>
        </p:blipFill>
        <p:spPr>
          <a:xfrm>
            <a:off x="2477143" y="771750"/>
            <a:ext cx="3889830" cy="3600000"/>
          </a:xfrm>
          <a:prstGeom prst="rect">
            <a:avLst/>
          </a:prstGeom>
        </p:spPr>
      </p:pic>
      <p:sp>
        <p:nvSpPr>
          <p:cNvPr id="7" name="Google Shape;840;p31">
            <a:extLst>
              <a:ext uri="{FF2B5EF4-FFF2-40B4-BE49-F238E27FC236}">
                <a16:creationId xmlns:a16="http://schemas.microsoft.com/office/drawing/2014/main" id="{53DCC114-9BD6-F529-5142-CB7A410489C2}"/>
              </a:ext>
            </a:extLst>
          </p:cNvPr>
          <p:cNvSpPr txBox="1">
            <a:spLocks/>
          </p:cNvSpPr>
          <p:nvPr/>
        </p:nvSpPr>
        <p:spPr>
          <a:xfrm>
            <a:off x="6581825" y="771750"/>
            <a:ext cx="1714684" cy="3951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2pPr>
            <a:lvl3pPr marR="0" lvl="2"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3pPr>
            <a:lvl4pPr marR="0" lvl="3"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4pPr>
            <a:lvl5pPr marR="0" lvl="4"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5pPr>
            <a:lvl6pPr marR="0" lvl="5"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6pPr>
            <a:lvl7pPr marR="0" lvl="6"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7pPr>
            <a:lvl8pPr marR="0" lvl="7"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8pPr>
            <a:lvl9pPr marR="0" lvl="8"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9pPr>
          </a:lstStyle>
          <a:p>
            <a:r>
              <a:rPr lang="en-GB" sz="1500" b="0" dirty="0">
                <a:solidFill>
                  <a:srgbClr val="64818C"/>
                </a:solidFill>
                <a:latin typeface="IBM Plex Sans" panose="020B0503050203000203" pitchFamily="34" charset="0"/>
              </a:rPr>
              <a:t>Nguyễn Quốc An</a:t>
            </a:r>
          </a:p>
        </p:txBody>
      </p:sp>
      <p:sp>
        <p:nvSpPr>
          <p:cNvPr id="8" name="Google Shape;840;p31">
            <a:extLst>
              <a:ext uri="{FF2B5EF4-FFF2-40B4-BE49-F238E27FC236}">
                <a16:creationId xmlns:a16="http://schemas.microsoft.com/office/drawing/2014/main" id="{D2699C5D-3D43-063B-90BB-7AD8AE63A519}"/>
              </a:ext>
            </a:extLst>
          </p:cNvPr>
          <p:cNvSpPr txBox="1">
            <a:spLocks/>
          </p:cNvSpPr>
          <p:nvPr/>
        </p:nvSpPr>
        <p:spPr>
          <a:xfrm>
            <a:off x="6581825" y="1979799"/>
            <a:ext cx="1714684" cy="3951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2pPr>
            <a:lvl3pPr marR="0" lvl="2"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3pPr>
            <a:lvl4pPr marR="0" lvl="3"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4pPr>
            <a:lvl5pPr marR="0" lvl="4"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5pPr>
            <a:lvl6pPr marR="0" lvl="5"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6pPr>
            <a:lvl7pPr marR="0" lvl="6"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7pPr>
            <a:lvl8pPr marR="0" lvl="7"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8pPr>
            <a:lvl9pPr marR="0" lvl="8"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9pPr>
          </a:lstStyle>
          <a:p>
            <a:r>
              <a:rPr lang="en-GB" sz="1500" b="0" dirty="0">
                <a:solidFill>
                  <a:srgbClr val="64818C"/>
                </a:solidFill>
                <a:latin typeface="IBM Plex Sans" panose="020B0503050203000203" pitchFamily="34" charset="0"/>
              </a:rPr>
              <a:t>Mai Thanh An</a:t>
            </a:r>
          </a:p>
        </p:txBody>
      </p:sp>
      <p:sp>
        <p:nvSpPr>
          <p:cNvPr id="9" name="Google Shape;840;p31">
            <a:extLst>
              <a:ext uri="{FF2B5EF4-FFF2-40B4-BE49-F238E27FC236}">
                <a16:creationId xmlns:a16="http://schemas.microsoft.com/office/drawing/2014/main" id="{59CD680D-E610-069C-0844-2E225758DBEF}"/>
              </a:ext>
            </a:extLst>
          </p:cNvPr>
          <p:cNvSpPr txBox="1">
            <a:spLocks/>
          </p:cNvSpPr>
          <p:nvPr/>
        </p:nvSpPr>
        <p:spPr>
          <a:xfrm>
            <a:off x="6581825" y="3187848"/>
            <a:ext cx="2086390" cy="3951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2pPr>
            <a:lvl3pPr marR="0" lvl="2"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3pPr>
            <a:lvl4pPr marR="0" lvl="3"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4pPr>
            <a:lvl5pPr marR="0" lvl="4"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5pPr>
            <a:lvl6pPr marR="0" lvl="5"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6pPr>
            <a:lvl7pPr marR="0" lvl="6"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7pPr>
            <a:lvl8pPr marR="0" lvl="7"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8pPr>
            <a:lvl9pPr marR="0" lvl="8"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9pPr>
          </a:lstStyle>
          <a:p>
            <a:r>
              <a:rPr lang="en-GB" sz="1500" b="0" dirty="0" err="1">
                <a:solidFill>
                  <a:srgbClr val="64818C"/>
                </a:solidFill>
                <a:latin typeface="IBM Plex Sans" panose="020B0503050203000203" pitchFamily="34" charset="0"/>
              </a:rPr>
              <a:t>Phạm</a:t>
            </a:r>
            <a:r>
              <a:rPr lang="en-GB" sz="1500" b="0" dirty="0">
                <a:solidFill>
                  <a:srgbClr val="64818C"/>
                </a:solidFill>
                <a:latin typeface="IBM Plex Sans" panose="020B0503050203000203" pitchFamily="34" charset="0"/>
              </a:rPr>
              <a:t> Lê </a:t>
            </a:r>
            <a:r>
              <a:rPr lang="en-GB" sz="1500" b="0" dirty="0" err="1">
                <a:solidFill>
                  <a:srgbClr val="64818C"/>
                </a:solidFill>
                <a:latin typeface="IBM Plex Sans" panose="020B0503050203000203" pitchFamily="34" charset="0"/>
              </a:rPr>
              <a:t>Huyền</a:t>
            </a:r>
            <a:r>
              <a:rPr lang="en-GB" sz="1500" b="0" dirty="0">
                <a:solidFill>
                  <a:srgbClr val="64818C"/>
                </a:solidFill>
                <a:latin typeface="IBM Plex Sans" panose="020B0503050203000203" pitchFamily="34" charset="0"/>
              </a:rPr>
              <a:t> Trang</a:t>
            </a:r>
          </a:p>
        </p:txBody>
      </p:sp>
      <p:sp>
        <p:nvSpPr>
          <p:cNvPr id="10" name="Google Shape;840;p31">
            <a:extLst>
              <a:ext uri="{FF2B5EF4-FFF2-40B4-BE49-F238E27FC236}">
                <a16:creationId xmlns:a16="http://schemas.microsoft.com/office/drawing/2014/main" id="{5BBC4AF5-8D33-1829-1094-6C917A18803D}"/>
              </a:ext>
            </a:extLst>
          </p:cNvPr>
          <p:cNvSpPr txBox="1">
            <a:spLocks/>
          </p:cNvSpPr>
          <p:nvPr/>
        </p:nvSpPr>
        <p:spPr>
          <a:xfrm>
            <a:off x="655033" y="3187847"/>
            <a:ext cx="1714684" cy="3951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2pPr>
            <a:lvl3pPr marR="0" lvl="2"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3pPr>
            <a:lvl4pPr marR="0" lvl="3"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4pPr>
            <a:lvl5pPr marR="0" lvl="4"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5pPr>
            <a:lvl6pPr marR="0" lvl="5"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6pPr>
            <a:lvl7pPr marR="0" lvl="6"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7pPr>
            <a:lvl8pPr marR="0" lvl="7"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8pPr>
            <a:lvl9pPr marR="0" lvl="8"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9pPr>
          </a:lstStyle>
          <a:p>
            <a:r>
              <a:rPr lang="en-GB" sz="1500" b="0" dirty="0">
                <a:solidFill>
                  <a:srgbClr val="64818C"/>
                </a:solidFill>
                <a:latin typeface="IBM Plex Sans" panose="020B0503050203000203" pitchFamily="34" charset="0"/>
              </a:rPr>
              <a:t>Nguyễn Anh </a:t>
            </a:r>
            <a:r>
              <a:rPr lang="en-GB" sz="1500" b="0" dirty="0" err="1">
                <a:solidFill>
                  <a:srgbClr val="64818C"/>
                </a:solidFill>
                <a:latin typeface="IBM Plex Sans" panose="020B0503050203000203" pitchFamily="34" charset="0"/>
              </a:rPr>
              <a:t>Tuấn</a:t>
            </a:r>
            <a:endParaRPr lang="en-GB" sz="1500" b="0" dirty="0">
              <a:solidFill>
                <a:srgbClr val="64818C"/>
              </a:solidFill>
              <a:latin typeface="IBM Plex Sans" panose="020B0503050203000203" pitchFamily="34" charset="0"/>
            </a:endParaRPr>
          </a:p>
        </p:txBody>
      </p:sp>
      <p:sp>
        <p:nvSpPr>
          <p:cNvPr id="11" name="Google Shape;840;p31">
            <a:extLst>
              <a:ext uri="{FF2B5EF4-FFF2-40B4-BE49-F238E27FC236}">
                <a16:creationId xmlns:a16="http://schemas.microsoft.com/office/drawing/2014/main" id="{07157A86-CFD1-8FB3-252E-33D413119AC0}"/>
              </a:ext>
            </a:extLst>
          </p:cNvPr>
          <p:cNvSpPr txBox="1">
            <a:spLocks/>
          </p:cNvSpPr>
          <p:nvPr/>
        </p:nvSpPr>
        <p:spPr>
          <a:xfrm>
            <a:off x="655033" y="1979798"/>
            <a:ext cx="1714684" cy="3951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2pPr>
            <a:lvl3pPr marR="0" lvl="2"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3pPr>
            <a:lvl4pPr marR="0" lvl="3"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4pPr>
            <a:lvl5pPr marR="0" lvl="4"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5pPr>
            <a:lvl6pPr marR="0" lvl="5"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6pPr>
            <a:lvl7pPr marR="0" lvl="6"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7pPr>
            <a:lvl8pPr marR="0" lvl="7"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8pPr>
            <a:lvl9pPr marR="0" lvl="8"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9pPr>
          </a:lstStyle>
          <a:p>
            <a:r>
              <a:rPr lang="en-GB" sz="1500" b="0" dirty="0">
                <a:solidFill>
                  <a:srgbClr val="64818C"/>
                </a:solidFill>
                <a:latin typeface="IBM Plex Sans" panose="020B0503050203000203" pitchFamily="34" charset="0"/>
              </a:rPr>
              <a:t>Vi </a:t>
            </a:r>
            <a:r>
              <a:rPr lang="en-GB" sz="1500" b="0" dirty="0" err="1">
                <a:solidFill>
                  <a:srgbClr val="64818C"/>
                </a:solidFill>
                <a:latin typeface="IBM Plex Sans" panose="020B0503050203000203" pitchFamily="34" charset="0"/>
              </a:rPr>
              <a:t>Đào</a:t>
            </a:r>
            <a:r>
              <a:rPr lang="en-GB" sz="1500" b="0" dirty="0">
                <a:solidFill>
                  <a:srgbClr val="64818C"/>
                </a:solidFill>
                <a:latin typeface="IBM Plex Sans" panose="020B0503050203000203" pitchFamily="34" charset="0"/>
              </a:rPr>
              <a:t> </a:t>
            </a:r>
            <a:r>
              <a:rPr lang="en-GB" sz="1500" b="0" dirty="0" err="1">
                <a:solidFill>
                  <a:srgbClr val="64818C"/>
                </a:solidFill>
                <a:latin typeface="IBM Plex Sans" panose="020B0503050203000203" pitchFamily="34" charset="0"/>
              </a:rPr>
              <a:t>Tiến</a:t>
            </a:r>
            <a:r>
              <a:rPr lang="en-GB" sz="1500" b="0" dirty="0">
                <a:solidFill>
                  <a:srgbClr val="64818C"/>
                </a:solidFill>
                <a:latin typeface="IBM Plex Sans" panose="020B0503050203000203" pitchFamily="34" charset="0"/>
              </a:rPr>
              <a:t> </a:t>
            </a:r>
            <a:r>
              <a:rPr lang="en-GB" sz="1500" b="0" dirty="0" err="1">
                <a:solidFill>
                  <a:srgbClr val="64818C"/>
                </a:solidFill>
                <a:latin typeface="IBM Plex Sans" panose="020B0503050203000203" pitchFamily="34" charset="0"/>
              </a:rPr>
              <a:t>Đạt</a:t>
            </a:r>
            <a:endParaRPr lang="en-GB" sz="1500" b="0" dirty="0">
              <a:solidFill>
                <a:srgbClr val="64818C"/>
              </a:solidFill>
              <a:latin typeface="IBM Plex Sans" panose="020B0503050203000203" pitchFamily="34" charset="0"/>
            </a:endParaRPr>
          </a:p>
        </p:txBody>
      </p:sp>
      <p:sp>
        <p:nvSpPr>
          <p:cNvPr id="12" name="Google Shape;840;p31">
            <a:extLst>
              <a:ext uri="{FF2B5EF4-FFF2-40B4-BE49-F238E27FC236}">
                <a16:creationId xmlns:a16="http://schemas.microsoft.com/office/drawing/2014/main" id="{594C987B-7827-32AF-8C0E-065497750829}"/>
              </a:ext>
            </a:extLst>
          </p:cNvPr>
          <p:cNvSpPr txBox="1">
            <a:spLocks/>
          </p:cNvSpPr>
          <p:nvPr/>
        </p:nvSpPr>
        <p:spPr>
          <a:xfrm>
            <a:off x="719999" y="771750"/>
            <a:ext cx="1714684" cy="3951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2pPr>
            <a:lvl3pPr marR="0" lvl="2"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3pPr>
            <a:lvl4pPr marR="0" lvl="3"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4pPr>
            <a:lvl5pPr marR="0" lvl="4"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5pPr>
            <a:lvl6pPr marR="0" lvl="5"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6pPr>
            <a:lvl7pPr marR="0" lvl="6"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7pPr>
            <a:lvl8pPr marR="0" lvl="7"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8pPr>
            <a:lvl9pPr marR="0" lvl="8"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9pPr>
          </a:lstStyle>
          <a:p>
            <a:r>
              <a:rPr lang="en-GB" sz="1500" b="0" dirty="0" err="1">
                <a:solidFill>
                  <a:srgbClr val="64818C"/>
                </a:solidFill>
                <a:latin typeface="IBM Plex Sans" panose="020B0503050203000203" pitchFamily="34" charset="0"/>
              </a:rPr>
              <a:t>Lưu</a:t>
            </a:r>
            <a:r>
              <a:rPr lang="en-GB" sz="1500" b="0" dirty="0">
                <a:solidFill>
                  <a:srgbClr val="64818C"/>
                </a:solidFill>
                <a:latin typeface="IBM Plex Sans" panose="020B0503050203000203" pitchFamily="34" charset="0"/>
              </a:rPr>
              <a:t> </a:t>
            </a:r>
            <a:r>
              <a:rPr lang="en-GB" sz="1500" b="0" dirty="0" err="1">
                <a:solidFill>
                  <a:srgbClr val="64818C"/>
                </a:solidFill>
                <a:latin typeface="IBM Plex Sans" panose="020B0503050203000203" pitchFamily="34" charset="0"/>
              </a:rPr>
              <a:t>Trường</a:t>
            </a:r>
            <a:r>
              <a:rPr lang="en-GB" sz="1500" b="0" dirty="0">
                <a:solidFill>
                  <a:srgbClr val="64818C"/>
                </a:solidFill>
                <a:latin typeface="IBM Plex Sans" panose="020B0503050203000203" pitchFamily="34" charset="0"/>
              </a:rPr>
              <a:t> An</a:t>
            </a:r>
          </a:p>
        </p:txBody>
      </p:sp>
    </p:spTree>
    <p:extLst>
      <p:ext uri="{BB962C8B-B14F-4D97-AF65-F5344CB8AC3E}">
        <p14:creationId xmlns:p14="http://schemas.microsoft.com/office/powerpoint/2010/main" val="3751604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3605560" y="1797563"/>
            <a:ext cx="4222595" cy="18084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solidFill>
                  <a:srgbClr val="64818C"/>
                </a:solidFill>
                <a:latin typeface="IBM Plex Sans" panose="020B0503050203000203" pitchFamily="34" charset="0"/>
              </a:rPr>
              <a:t>Kết Luận</a:t>
            </a:r>
            <a:endParaRPr sz="5000" dirty="0">
              <a:solidFill>
                <a:srgbClr val="64818C"/>
              </a:solidFill>
              <a:latin typeface="IBM Plex Sans" panose="020B0503050203000203" pitchFamily="34" charset="0"/>
            </a:endParaRPr>
          </a:p>
        </p:txBody>
      </p:sp>
      <p:sp>
        <p:nvSpPr>
          <p:cNvPr id="886" name="Google Shape;886;p35"/>
          <p:cNvSpPr txBox="1">
            <a:spLocks noGrp="1"/>
          </p:cNvSpPr>
          <p:nvPr>
            <p:ph type="title" idx="2"/>
          </p:nvPr>
        </p:nvSpPr>
        <p:spPr>
          <a:xfrm>
            <a:off x="2198161" y="1385645"/>
            <a:ext cx="1407399"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64818C"/>
                </a:solidFill>
              </a:rPr>
              <a:t>06</a:t>
            </a:r>
            <a:endParaRPr dirty="0">
              <a:solidFill>
                <a:srgbClr val="64818C"/>
              </a:solidFill>
            </a:endParaRPr>
          </a:p>
        </p:txBody>
      </p:sp>
      <p:sp>
        <p:nvSpPr>
          <p:cNvPr id="2" name="Hình chữ nhật 1">
            <a:extLst>
              <a:ext uri="{FF2B5EF4-FFF2-40B4-BE49-F238E27FC236}">
                <a16:creationId xmlns:a16="http://schemas.microsoft.com/office/drawing/2014/main" id="{5C396BEB-D0E8-139F-7914-8F4BECB0031A}"/>
              </a:ext>
            </a:extLst>
          </p:cNvPr>
          <p:cNvSpPr/>
          <p:nvPr/>
        </p:nvSpPr>
        <p:spPr>
          <a:xfrm rot="18900000">
            <a:off x="1751679" y="2133786"/>
            <a:ext cx="4053814" cy="45719"/>
          </a:xfrm>
          <a:prstGeom prst="rect">
            <a:avLst/>
          </a:prstGeom>
          <a:ln>
            <a:solidFill>
              <a:srgbClr val="64818C"/>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868923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1" name="Google Shape;841;p31"/>
          <p:cNvSpPr txBox="1">
            <a:spLocks noGrp="1"/>
          </p:cNvSpPr>
          <p:nvPr>
            <p:ph type="body" idx="1"/>
          </p:nvPr>
        </p:nvSpPr>
        <p:spPr>
          <a:xfrm>
            <a:off x="660439" y="535260"/>
            <a:ext cx="7704000" cy="4177990"/>
          </a:xfrm>
          <a:prstGeom prst="rect">
            <a:avLst/>
          </a:prstGeom>
        </p:spPr>
        <p:txBody>
          <a:bodyPr spcFirstLastPara="1" wrap="square" lIns="91425" tIns="91425" rIns="91425" bIns="91425" anchor="ctr" anchorCtr="0">
            <a:noAutofit/>
          </a:bodyPr>
          <a:lstStyle/>
          <a:p>
            <a:pPr marL="285750" marR="0" indent="-285750" algn="just">
              <a:lnSpc>
                <a:spcPct val="150000"/>
              </a:lnSpc>
              <a:spcBef>
                <a:spcPts val="0"/>
              </a:spcBef>
              <a:spcAft>
                <a:spcPts val="600"/>
              </a:spcAft>
              <a:buFont typeface="Arial" panose="020B0604020202020204" pitchFamily="34" charset="0"/>
              <a:buChar char="•"/>
            </a:pPr>
            <a:r>
              <a:rPr lang="vi-VN"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Trong dự án này, chúng tôi đã xây dựng thành công một ứng dụng đặt phòng </a:t>
            </a:r>
            <a:r>
              <a:rPr lang="vi-VN" sz="1400"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EasyBooking</a:t>
            </a:r>
            <a:r>
              <a:rPr lang="vi-VN"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 với các chức năng chính như đăng nhập, đặt phòng, tìm kiếm thông tin khách sạn, khuyến mãi và ưu đãi.</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Ứng dụng của chúng tôi có giao diện đẹp mắt và dễ sử dụng, giúp người dùng có trải nghiệm đặt phòng tốt nhất.</a:t>
            </a:r>
          </a:p>
          <a:p>
            <a:pPr marL="285750" marR="0" indent="-285750" algn="just">
              <a:lnSpc>
                <a:spcPct val="150000"/>
              </a:lnSpc>
              <a:spcBef>
                <a:spcPts val="0"/>
              </a:spcBef>
              <a:spcAft>
                <a:spcPts val="600"/>
              </a:spcAft>
              <a:buFont typeface="Arial" panose="020B0604020202020204" pitchFamily="34" charset="0"/>
              <a:buChar char="•"/>
            </a:pPr>
            <a:r>
              <a:rPr lang="vi-VN"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Tuy nhiên, vẫn còn một số cải tiến có thể được thực hiện để cải thiện ứng dụng của chúng tôi. Ví dụ, chúng tôi có thể thêm tính năng định vị khách sạn thông qua </a:t>
            </a:r>
            <a:r>
              <a:rPr lang="vi-VN" sz="1400"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Google</a:t>
            </a:r>
            <a:r>
              <a:rPr lang="vi-VN"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400"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Maps</a:t>
            </a:r>
            <a:r>
              <a:rPr lang="vi-VN"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marR="0" indent="-285750" algn="just">
              <a:lnSpc>
                <a:spcPct val="150000"/>
              </a:lnSpc>
              <a:spcBef>
                <a:spcPts val="0"/>
              </a:spcBef>
              <a:spcAft>
                <a:spcPts val="600"/>
              </a:spcAft>
              <a:buFont typeface="Arial" panose="020B0604020202020204" pitchFamily="34" charset="0"/>
              <a:buChar char="•"/>
            </a:pPr>
            <a:r>
              <a:rPr lang="vi-VN"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Trong quá trình thực hiện dự án này, chúng tôi đã học được nhiều kỹ năng và kiến thức mới. Chúng tôi đã học cách phân tích yêu cầu của khách hàng, thiết kế giao diện người dùng hiệu quả.</a:t>
            </a:r>
          </a:p>
          <a:p>
            <a:pPr marL="285750" marR="0" indent="-285750" algn="just">
              <a:lnSpc>
                <a:spcPct val="150000"/>
              </a:lnSpc>
              <a:spcBef>
                <a:spcPts val="0"/>
              </a:spcBef>
              <a:spcAft>
                <a:spcPts val="600"/>
              </a:spcAft>
              <a:buFont typeface="Arial" panose="020B0604020202020204" pitchFamily="34" charset="0"/>
              <a:buChar char="•"/>
            </a:pPr>
            <a:r>
              <a:rPr lang="vi-VN"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Tóm lại, dự án phát triển ứng dụng đặt phòng </a:t>
            </a:r>
            <a:r>
              <a:rPr lang="vi-VN" sz="1400"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EasyBooking</a:t>
            </a:r>
            <a:r>
              <a:rPr lang="vi-VN"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 này đã giúp chúng tôi rèn luyện kỹ năng và kiến thức của mình trong lĩnh vực phát triển ứng dụng </a:t>
            </a:r>
            <a:r>
              <a:rPr lang="vi-VN" sz="1400"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mobile</a:t>
            </a:r>
            <a:r>
              <a:rPr lang="vi-VN"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 Chúng tôi tin rằng ứng dụng của chúng tôi có thể đem lại trải nghiệm đặt phòng tốt cho người dùng và có tiềm năng phát triển trong tương lai.</a:t>
            </a:r>
            <a:endParaRPr lang="en-US" sz="1400" dirty="0">
              <a:solidFill>
                <a:srgbClr val="64818C"/>
              </a:solidFill>
            </a:endParaRPr>
          </a:p>
        </p:txBody>
      </p:sp>
    </p:spTree>
    <p:extLst>
      <p:ext uri="{BB962C8B-B14F-4D97-AF65-F5344CB8AC3E}">
        <p14:creationId xmlns:p14="http://schemas.microsoft.com/office/powerpoint/2010/main" val="1271501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4" name="Hình chữ nhật 3">
            <a:extLst>
              <a:ext uri="{FF2B5EF4-FFF2-40B4-BE49-F238E27FC236}">
                <a16:creationId xmlns:a16="http://schemas.microsoft.com/office/drawing/2014/main" id="{46D21B9B-CDDE-7AF6-224E-FAF3B2A33C63}"/>
              </a:ext>
            </a:extLst>
          </p:cNvPr>
          <p:cNvSpPr/>
          <p:nvPr/>
        </p:nvSpPr>
        <p:spPr>
          <a:xfrm>
            <a:off x="2644140" y="648930"/>
            <a:ext cx="3852000" cy="3845640"/>
          </a:xfrm>
          <a:prstGeom prst="rect">
            <a:avLst/>
          </a:prstGeom>
          <a:solidFill>
            <a:srgbClr val="E3EEED"/>
          </a:solidFill>
          <a:ln w="76200">
            <a:solidFill>
              <a:srgbClr val="64818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Google Shape;1224;p52"/>
          <p:cNvSpPr txBox="1">
            <a:spLocks noGrp="1"/>
          </p:cNvSpPr>
          <p:nvPr>
            <p:ph type="title"/>
          </p:nvPr>
        </p:nvSpPr>
        <p:spPr>
          <a:xfrm>
            <a:off x="2644140" y="2085300"/>
            <a:ext cx="3852000" cy="97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64818C"/>
                </a:solidFill>
              </a:rPr>
              <a:t>THANKS!</a:t>
            </a:r>
            <a:endParaRPr dirty="0">
              <a:solidFill>
                <a:srgbClr val="64818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40;p31">
            <a:extLst>
              <a:ext uri="{FF2B5EF4-FFF2-40B4-BE49-F238E27FC236}">
                <a16:creationId xmlns:a16="http://schemas.microsoft.com/office/drawing/2014/main" id="{44646CC2-96DF-6CDF-B230-D874BFDB5916}"/>
              </a:ext>
            </a:extLst>
          </p:cNvPr>
          <p:cNvSpPr txBox="1">
            <a:spLocks noGrp="1"/>
          </p:cNvSpPr>
          <p:nvPr>
            <p:ph type="title"/>
          </p:nvPr>
        </p:nvSpPr>
        <p:spPr>
          <a:xfrm>
            <a:off x="719999" y="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64818C"/>
                </a:solidFill>
                <a:latin typeface="IBM Plex Sans" panose="020B0503050203000203" pitchFamily="34" charset="0"/>
              </a:rPr>
              <a:t>Đóng góp Backend</a:t>
            </a:r>
            <a:endParaRPr dirty="0">
              <a:solidFill>
                <a:srgbClr val="64818C"/>
              </a:solidFill>
              <a:latin typeface="IBM Plex Sans" panose="020B0503050203000203" pitchFamily="34" charset="0"/>
            </a:endParaRPr>
          </a:p>
        </p:txBody>
      </p:sp>
      <p:sp>
        <p:nvSpPr>
          <p:cNvPr id="7" name="Google Shape;840;p31">
            <a:extLst>
              <a:ext uri="{FF2B5EF4-FFF2-40B4-BE49-F238E27FC236}">
                <a16:creationId xmlns:a16="http://schemas.microsoft.com/office/drawing/2014/main" id="{53DCC114-9BD6-F529-5142-CB7A410489C2}"/>
              </a:ext>
            </a:extLst>
          </p:cNvPr>
          <p:cNvSpPr txBox="1">
            <a:spLocks/>
          </p:cNvSpPr>
          <p:nvPr/>
        </p:nvSpPr>
        <p:spPr>
          <a:xfrm>
            <a:off x="655033" y="713327"/>
            <a:ext cx="1714684" cy="3951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2pPr>
            <a:lvl3pPr marR="0" lvl="2"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3pPr>
            <a:lvl4pPr marR="0" lvl="3"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4pPr>
            <a:lvl5pPr marR="0" lvl="4"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5pPr>
            <a:lvl6pPr marR="0" lvl="5"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6pPr>
            <a:lvl7pPr marR="0" lvl="6"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7pPr>
            <a:lvl8pPr marR="0" lvl="7"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8pPr>
            <a:lvl9pPr marR="0" lvl="8"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9pPr>
          </a:lstStyle>
          <a:p>
            <a:r>
              <a:rPr lang="en-GB" sz="1500" b="0" dirty="0">
                <a:solidFill>
                  <a:srgbClr val="64818C"/>
                </a:solidFill>
                <a:latin typeface="IBM Plex Sans" panose="020B0503050203000203" pitchFamily="34" charset="0"/>
              </a:rPr>
              <a:t>Nguyễn Quốc An</a:t>
            </a:r>
          </a:p>
        </p:txBody>
      </p:sp>
      <p:sp>
        <p:nvSpPr>
          <p:cNvPr id="8" name="Google Shape;840;p31">
            <a:extLst>
              <a:ext uri="{FF2B5EF4-FFF2-40B4-BE49-F238E27FC236}">
                <a16:creationId xmlns:a16="http://schemas.microsoft.com/office/drawing/2014/main" id="{D2699C5D-3D43-063B-90BB-7AD8AE63A519}"/>
              </a:ext>
            </a:extLst>
          </p:cNvPr>
          <p:cNvSpPr txBox="1">
            <a:spLocks/>
          </p:cNvSpPr>
          <p:nvPr/>
        </p:nvSpPr>
        <p:spPr>
          <a:xfrm>
            <a:off x="634498" y="1956202"/>
            <a:ext cx="1714684" cy="3951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2pPr>
            <a:lvl3pPr marR="0" lvl="2"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3pPr>
            <a:lvl4pPr marR="0" lvl="3"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4pPr>
            <a:lvl5pPr marR="0" lvl="4"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5pPr>
            <a:lvl6pPr marR="0" lvl="5"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6pPr>
            <a:lvl7pPr marR="0" lvl="6"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7pPr>
            <a:lvl8pPr marR="0" lvl="7"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8pPr>
            <a:lvl9pPr marR="0" lvl="8"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9pPr>
          </a:lstStyle>
          <a:p>
            <a:r>
              <a:rPr lang="en-GB" sz="1500" b="0" dirty="0">
                <a:solidFill>
                  <a:srgbClr val="64818C"/>
                </a:solidFill>
                <a:latin typeface="IBM Plex Sans" panose="020B0503050203000203" pitchFamily="34" charset="0"/>
              </a:rPr>
              <a:t>Mai Thanh An</a:t>
            </a:r>
          </a:p>
        </p:txBody>
      </p:sp>
      <p:sp>
        <p:nvSpPr>
          <p:cNvPr id="9" name="Google Shape;840;p31">
            <a:extLst>
              <a:ext uri="{FF2B5EF4-FFF2-40B4-BE49-F238E27FC236}">
                <a16:creationId xmlns:a16="http://schemas.microsoft.com/office/drawing/2014/main" id="{59CD680D-E610-069C-0844-2E225758DBEF}"/>
              </a:ext>
            </a:extLst>
          </p:cNvPr>
          <p:cNvSpPr txBox="1">
            <a:spLocks/>
          </p:cNvSpPr>
          <p:nvPr/>
        </p:nvSpPr>
        <p:spPr>
          <a:xfrm>
            <a:off x="6581825" y="1956201"/>
            <a:ext cx="2086390" cy="3951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2pPr>
            <a:lvl3pPr marR="0" lvl="2"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3pPr>
            <a:lvl4pPr marR="0" lvl="3"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4pPr>
            <a:lvl5pPr marR="0" lvl="4"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5pPr>
            <a:lvl6pPr marR="0" lvl="5"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6pPr>
            <a:lvl7pPr marR="0" lvl="6"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7pPr>
            <a:lvl8pPr marR="0" lvl="7"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8pPr>
            <a:lvl9pPr marR="0" lvl="8"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9pPr>
          </a:lstStyle>
          <a:p>
            <a:r>
              <a:rPr lang="en-GB" sz="1500" b="0" dirty="0" err="1">
                <a:solidFill>
                  <a:srgbClr val="64818C"/>
                </a:solidFill>
                <a:latin typeface="IBM Plex Sans" panose="020B0503050203000203" pitchFamily="34" charset="0"/>
              </a:rPr>
              <a:t>Phạm</a:t>
            </a:r>
            <a:r>
              <a:rPr lang="en-GB" sz="1500" b="0" dirty="0">
                <a:solidFill>
                  <a:srgbClr val="64818C"/>
                </a:solidFill>
                <a:latin typeface="IBM Plex Sans" panose="020B0503050203000203" pitchFamily="34" charset="0"/>
              </a:rPr>
              <a:t> Lê </a:t>
            </a:r>
            <a:r>
              <a:rPr lang="en-GB" sz="1500" b="0" dirty="0" err="1">
                <a:solidFill>
                  <a:srgbClr val="64818C"/>
                </a:solidFill>
                <a:latin typeface="IBM Plex Sans" panose="020B0503050203000203" pitchFamily="34" charset="0"/>
              </a:rPr>
              <a:t>Huyền</a:t>
            </a:r>
            <a:r>
              <a:rPr lang="en-GB" sz="1500" b="0" dirty="0">
                <a:solidFill>
                  <a:srgbClr val="64818C"/>
                </a:solidFill>
                <a:latin typeface="IBM Plex Sans" panose="020B0503050203000203" pitchFamily="34" charset="0"/>
              </a:rPr>
              <a:t> Trang</a:t>
            </a:r>
          </a:p>
        </p:txBody>
      </p:sp>
      <p:sp>
        <p:nvSpPr>
          <p:cNvPr id="10" name="Google Shape;840;p31">
            <a:extLst>
              <a:ext uri="{FF2B5EF4-FFF2-40B4-BE49-F238E27FC236}">
                <a16:creationId xmlns:a16="http://schemas.microsoft.com/office/drawing/2014/main" id="{5BBC4AF5-8D33-1829-1094-6C917A18803D}"/>
              </a:ext>
            </a:extLst>
          </p:cNvPr>
          <p:cNvSpPr txBox="1">
            <a:spLocks/>
          </p:cNvSpPr>
          <p:nvPr/>
        </p:nvSpPr>
        <p:spPr>
          <a:xfrm>
            <a:off x="6767678" y="3108899"/>
            <a:ext cx="1714684" cy="3951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2pPr>
            <a:lvl3pPr marR="0" lvl="2"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3pPr>
            <a:lvl4pPr marR="0" lvl="3"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4pPr>
            <a:lvl5pPr marR="0" lvl="4"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5pPr>
            <a:lvl6pPr marR="0" lvl="5"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6pPr>
            <a:lvl7pPr marR="0" lvl="6"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7pPr>
            <a:lvl8pPr marR="0" lvl="7"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8pPr>
            <a:lvl9pPr marR="0" lvl="8"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9pPr>
          </a:lstStyle>
          <a:p>
            <a:r>
              <a:rPr lang="en-GB" sz="1500" b="0" dirty="0">
                <a:solidFill>
                  <a:srgbClr val="64818C"/>
                </a:solidFill>
                <a:latin typeface="IBM Plex Sans" panose="020B0503050203000203" pitchFamily="34" charset="0"/>
              </a:rPr>
              <a:t>Nguyễn Anh </a:t>
            </a:r>
            <a:r>
              <a:rPr lang="en-GB" sz="1500" b="0" dirty="0" err="1">
                <a:solidFill>
                  <a:srgbClr val="64818C"/>
                </a:solidFill>
                <a:latin typeface="IBM Plex Sans" panose="020B0503050203000203" pitchFamily="34" charset="0"/>
              </a:rPr>
              <a:t>Tuấn</a:t>
            </a:r>
            <a:endParaRPr lang="en-GB" sz="1500" b="0" dirty="0">
              <a:solidFill>
                <a:srgbClr val="64818C"/>
              </a:solidFill>
              <a:latin typeface="IBM Plex Sans" panose="020B0503050203000203" pitchFamily="34" charset="0"/>
            </a:endParaRPr>
          </a:p>
        </p:txBody>
      </p:sp>
      <p:sp>
        <p:nvSpPr>
          <p:cNvPr id="11" name="Google Shape;840;p31">
            <a:extLst>
              <a:ext uri="{FF2B5EF4-FFF2-40B4-BE49-F238E27FC236}">
                <a16:creationId xmlns:a16="http://schemas.microsoft.com/office/drawing/2014/main" id="{07157A86-CFD1-8FB3-252E-33D413119AC0}"/>
              </a:ext>
            </a:extLst>
          </p:cNvPr>
          <p:cNvSpPr txBox="1">
            <a:spLocks/>
          </p:cNvSpPr>
          <p:nvPr/>
        </p:nvSpPr>
        <p:spPr>
          <a:xfrm>
            <a:off x="655033" y="3108899"/>
            <a:ext cx="1714684" cy="3951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2pPr>
            <a:lvl3pPr marR="0" lvl="2"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3pPr>
            <a:lvl4pPr marR="0" lvl="3"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4pPr>
            <a:lvl5pPr marR="0" lvl="4"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5pPr>
            <a:lvl6pPr marR="0" lvl="5"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6pPr>
            <a:lvl7pPr marR="0" lvl="6"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7pPr>
            <a:lvl8pPr marR="0" lvl="7"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8pPr>
            <a:lvl9pPr marR="0" lvl="8"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9pPr>
          </a:lstStyle>
          <a:p>
            <a:r>
              <a:rPr lang="en-GB" sz="1500" b="0" dirty="0">
                <a:solidFill>
                  <a:srgbClr val="64818C"/>
                </a:solidFill>
                <a:latin typeface="IBM Plex Sans" panose="020B0503050203000203" pitchFamily="34" charset="0"/>
              </a:rPr>
              <a:t>Vi </a:t>
            </a:r>
            <a:r>
              <a:rPr lang="en-GB" sz="1500" b="0" dirty="0" err="1">
                <a:solidFill>
                  <a:srgbClr val="64818C"/>
                </a:solidFill>
                <a:latin typeface="IBM Plex Sans" panose="020B0503050203000203" pitchFamily="34" charset="0"/>
              </a:rPr>
              <a:t>Đào</a:t>
            </a:r>
            <a:r>
              <a:rPr lang="en-GB" sz="1500" b="0" dirty="0">
                <a:solidFill>
                  <a:srgbClr val="64818C"/>
                </a:solidFill>
                <a:latin typeface="IBM Plex Sans" panose="020B0503050203000203" pitchFamily="34" charset="0"/>
              </a:rPr>
              <a:t> </a:t>
            </a:r>
            <a:r>
              <a:rPr lang="en-GB" sz="1500" b="0" dirty="0" err="1">
                <a:solidFill>
                  <a:srgbClr val="64818C"/>
                </a:solidFill>
                <a:latin typeface="IBM Plex Sans" panose="020B0503050203000203" pitchFamily="34" charset="0"/>
              </a:rPr>
              <a:t>Tiến</a:t>
            </a:r>
            <a:r>
              <a:rPr lang="en-GB" sz="1500" b="0" dirty="0">
                <a:solidFill>
                  <a:srgbClr val="64818C"/>
                </a:solidFill>
                <a:latin typeface="IBM Plex Sans" panose="020B0503050203000203" pitchFamily="34" charset="0"/>
              </a:rPr>
              <a:t> </a:t>
            </a:r>
            <a:r>
              <a:rPr lang="en-GB" sz="1500" b="0" dirty="0" err="1">
                <a:solidFill>
                  <a:srgbClr val="64818C"/>
                </a:solidFill>
                <a:latin typeface="IBM Plex Sans" panose="020B0503050203000203" pitchFamily="34" charset="0"/>
              </a:rPr>
              <a:t>Đạt</a:t>
            </a:r>
            <a:endParaRPr lang="en-GB" sz="1500" b="0" dirty="0">
              <a:solidFill>
                <a:srgbClr val="64818C"/>
              </a:solidFill>
              <a:latin typeface="IBM Plex Sans" panose="020B0503050203000203" pitchFamily="34" charset="0"/>
            </a:endParaRPr>
          </a:p>
        </p:txBody>
      </p:sp>
      <p:sp>
        <p:nvSpPr>
          <p:cNvPr id="12" name="Google Shape;840;p31">
            <a:extLst>
              <a:ext uri="{FF2B5EF4-FFF2-40B4-BE49-F238E27FC236}">
                <a16:creationId xmlns:a16="http://schemas.microsoft.com/office/drawing/2014/main" id="{594C987B-7827-32AF-8C0E-065497750829}"/>
              </a:ext>
            </a:extLst>
          </p:cNvPr>
          <p:cNvSpPr txBox="1">
            <a:spLocks/>
          </p:cNvSpPr>
          <p:nvPr/>
        </p:nvSpPr>
        <p:spPr>
          <a:xfrm>
            <a:off x="6581825" y="713327"/>
            <a:ext cx="1714684" cy="3951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2pPr>
            <a:lvl3pPr marR="0" lvl="2"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3pPr>
            <a:lvl4pPr marR="0" lvl="3"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4pPr>
            <a:lvl5pPr marR="0" lvl="4"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5pPr>
            <a:lvl6pPr marR="0" lvl="5"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6pPr>
            <a:lvl7pPr marR="0" lvl="6"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7pPr>
            <a:lvl8pPr marR="0" lvl="7"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8pPr>
            <a:lvl9pPr marR="0" lvl="8"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9pPr>
          </a:lstStyle>
          <a:p>
            <a:r>
              <a:rPr lang="en-GB" sz="1500" b="0" dirty="0" err="1">
                <a:solidFill>
                  <a:srgbClr val="64818C"/>
                </a:solidFill>
                <a:latin typeface="IBM Plex Sans" panose="020B0503050203000203" pitchFamily="34" charset="0"/>
              </a:rPr>
              <a:t>Lưu</a:t>
            </a:r>
            <a:r>
              <a:rPr lang="en-GB" sz="1500" b="0" dirty="0">
                <a:solidFill>
                  <a:srgbClr val="64818C"/>
                </a:solidFill>
                <a:latin typeface="IBM Plex Sans" panose="020B0503050203000203" pitchFamily="34" charset="0"/>
              </a:rPr>
              <a:t> </a:t>
            </a:r>
            <a:r>
              <a:rPr lang="en-GB" sz="1500" b="0" dirty="0" err="1">
                <a:solidFill>
                  <a:srgbClr val="64818C"/>
                </a:solidFill>
                <a:latin typeface="IBM Plex Sans" panose="020B0503050203000203" pitchFamily="34" charset="0"/>
              </a:rPr>
              <a:t>Trường</a:t>
            </a:r>
            <a:r>
              <a:rPr lang="en-GB" sz="1500" b="0" dirty="0">
                <a:solidFill>
                  <a:srgbClr val="64818C"/>
                </a:solidFill>
                <a:latin typeface="IBM Plex Sans" panose="020B0503050203000203" pitchFamily="34" charset="0"/>
              </a:rPr>
              <a:t> An</a:t>
            </a:r>
          </a:p>
        </p:txBody>
      </p:sp>
      <p:pic>
        <p:nvPicPr>
          <p:cNvPr id="13" name="Hình ảnh 12">
            <a:extLst>
              <a:ext uri="{FF2B5EF4-FFF2-40B4-BE49-F238E27FC236}">
                <a16:creationId xmlns:a16="http://schemas.microsoft.com/office/drawing/2014/main" id="{F822F6FB-D6C2-0847-AEED-4B00A360B774}"/>
              </a:ext>
            </a:extLst>
          </p:cNvPr>
          <p:cNvPicPr>
            <a:picLocks noChangeAspect="1"/>
          </p:cNvPicPr>
          <p:nvPr/>
        </p:nvPicPr>
        <p:blipFill>
          <a:blip r:embed="rId2"/>
          <a:stretch>
            <a:fillRect/>
          </a:stretch>
        </p:blipFill>
        <p:spPr>
          <a:xfrm>
            <a:off x="2434683" y="771750"/>
            <a:ext cx="3886929" cy="3600000"/>
          </a:xfrm>
          <a:prstGeom prst="rect">
            <a:avLst/>
          </a:prstGeom>
        </p:spPr>
      </p:pic>
    </p:spTree>
    <p:extLst>
      <p:ext uri="{BB962C8B-B14F-4D97-AF65-F5344CB8AC3E}">
        <p14:creationId xmlns:p14="http://schemas.microsoft.com/office/powerpoint/2010/main" val="3731180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64818C"/>
                </a:solidFill>
                <a:latin typeface="IBM Plex Sans" panose="020B0503050203000203" pitchFamily="34" charset="0"/>
              </a:rPr>
              <a:t>LỜI GIỚI THIỆU</a:t>
            </a:r>
            <a:endParaRPr dirty="0">
              <a:solidFill>
                <a:srgbClr val="64818C"/>
              </a:solidFill>
              <a:latin typeface="IBM Plex Sans" panose="020B0503050203000203" pitchFamily="34" charset="0"/>
            </a:endParaRPr>
          </a:p>
        </p:txBody>
      </p:sp>
      <p:sp>
        <p:nvSpPr>
          <p:cNvPr id="841" name="Google Shape;841;p31"/>
          <p:cNvSpPr txBox="1">
            <a:spLocks noGrp="1"/>
          </p:cNvSpPr>
          <p:nvPr>
            <p:ph type="body" idx="1"/>
          </p:nvPr>
        </p:nvSpPr>
        <p:spPr>
          <a:xfrm>
            <a:off x="720000" y="1144938"/>
            <a:ext cx="7704000" cy="3509700"/>
          </a:xfrm>
          <a:prstGeom prst="rect">
            <a:avLst/>
          </a:prstGeom>
        </p:spPr>
        <p:txBody>
          <a:bodyPr spcFirstLastPara="1" wrap="square" lIns="91425" tIns="91425" rIns="91425" bIns="91425" anchor="ctr" anchorCtr="0">
            <a:noAutofit/>
          </a:bodyPr>
          <a:lstStyle/>
          <a:p>
            <a:pPr marL="285750" marR="0" indent="-285750">
              <a:lnSpc>
                <a:spcPct val="150000"/>
              </a:lnSpc>
              <a:spcBef>
                <a:spcPts val="0"/>
              </a:spcBef>
              <a:spcAft>
                <a:spcPts val="600"/>
              </a:spcAft>
              <a:buFont typeface="Arial" panose="020B0604020202020204" pitchFamily="34" charset="0"/>
              <a:buChar char="•"/>
            </a:pPr>
            <a:r>
              <a:rPr lang="vi-VN"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Ứng dụng </a:t>
            </a:r>
            <a:r>
              <a:rPr lang="vi-VN" sz="1400"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EasyBooking</a:t>
            </a:r>
            <a:r>
              <a:rPr lang="vi-VN"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 của chúng tôi được lấy cảm hứng từ Go2Joy, </a:t>
            </a:r>
            <a:r>
              <a:rPr lang="en-US" sz="1400"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cái</a:t>
            </a:r>
            <a:r>
              <a:rPr lang="en-US"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tên</a:t>
            </a:r>
            <a:r>
              <a:rPr lang="en-US"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EasyBooking</a:t>
            </a:r>
            <a:r>
              <a:rPr lang="en-US"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lấy</a:t>
            </a:r>
            <a:r>
              <a:rPr lang="en-US"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cảm</a:t>
            </a:r>
            <a:r>
              <a:rPr lang="en-US"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hứng</a:t>
            </a:r>
            <a:r>
              <a:rPr lang="en-US"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phòn</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dễ</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dàng</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thuận</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tiện</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nhanh</a:t>
            </a:r>
            <a:r>
              <a:rPr lang="en-US" sz="1400" dirty="0">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ea typeface="Times New Roman" panose="02020603050405020304" pitchFamily="18" charset="0"/>
                <a:cs typeface="Times New Roman" panose="02020603050405020304" pitchFamily="18" charset="0"/>
              </a:rPr>
              <a:t>chóng</a:t>
            </a:r>
            <a:r>
              <a:rPr lang="vi-VN"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marR="0" indent="-285750">
              <a:lnSpc>
                <a:spcPct val="150000"/>
              </a:lnSpc>
              <a:spcBef>
                <a:spcPts val="0"/>
              </a:spcBef>
              <a:spcAft>
                <a:spcPts val="600"/>
              </a:spcAft>
              <a:buFont typeface="Arial" panose="020B0604020202020204" pitchFamily="34" charset="0"/>
              <a:buChar char="•"/>
            </a:pPr>
            <a:r>
              <a:rPr lang="vi-VN"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Ứng dụng </a:t>
            </a:r>
            <a:r>
              <a:rPr lang="vi-VN" sz="1400"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EasyBooking</a:t>
            </a:r>
            <a:r>
              <a:rPr lang="vi-VN"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 được thiết kế nhằm đáp ứng nhu cầu tìm kiếm và đặt phòng của người dùng trong thế giới ngày nay, khi mà việc di chuyển và du lịch đã trở thành một phần quan trọng trong cuộc sống. Người dùng có thể dễ dàng tìm kiếm, so sánh giá và đặt phòng khách sạn ở bất kỳ đâu chỉ với một vài cú nhấp chuột ngay trên điện thoại di động của mình.</a:t>
            </a:r>
          </a:p>
          <a:p>
            <a:pPr marL="285750" marR="0" indent="-285750">
              <a:lnSpc>
                <a:spcPct val="150000"/>
              </a:lnSpc>
              <a:spcBef>
                <a:spcPts val="0"/>
              </a:spcBef>
              <a:spcAft>
                <a:spcPts val="600"/>
              </a:spcAft>
              <a:buFont typeface="Arial" panose="020B0604020202020204" pitchFamily="34" charset="0"/>
              <a:buChar char="•"/>
            </a:pPr>
            <a:r>
              <a:rPr lang="vi-VN"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Ứng dụng </a:t>
            </a:r>
            <a:r>
              <a:rPr lang="vi-VN" sz="1400" dirty="0" err="1">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EasyBooking</a:t>
            </a:r>
            <a:r>
              <a:rPr lang="vi-VN" sz="1400" dirty="0">
                <a:solidFill>
                  <a:srgbClr val="64818C"/>
                </a:solidFill>
                <a:effectLst/>
                <a:latin typeface="Times New Roman" panose="02020603050405020304" pitchFamily="18" charset="0"/>
                <a:ea typeface="Times New Roman" panose="02020603050405020304" pitchFamily="18" charset="0"/>
                <a:cs typeface="Times New Roman" panose="02020603050405020304" pitchFamily="18" charset="0"/>
              </a:rPr>
              <a:t> khác biệt với các ứng dụng khác bởi tính năng tùy biến cao, cho phép người dùng lọc kết quả tìm kiếm dựa trên mức giá, loại phòng, dịch vụ tiện ích và đánh giá từ cộng đồng người dùng. Đồ án của chúng tôi không chỉ là một ứng dụng thông thường, mà còn là một công cụ mạnh mẽ giúp việc đặt phòng trở nên dễ dàng và minh bạch hơn bao giờ hết.</a:t>
            </a:r>
            <a:endParaRPr lang="en-US" sz="1400" dirty="0">
              <a:solidFill>
                <a:srgbClr val="64818C"/>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3778586" y="1967145"/>
            <a:ext cx="4262744" cy="19254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rgbClr val="64818C"/>
                </a:solidFill>
                <a:latin typeface="IBM Plex Sans" panose="020B0503050203000203" pitchFamily="34" charset="0"/>
              </a:rPr>
              <a:t>Phân</a:t>
            </a:r>
            <a:r>
              <a:rPr lang="en-US" dirty="0">
                <a:solidFill>
                  <a:srgbClr val="64818C"/>
                </a:solidFill>
                <a:latin typeface="IBM Plex Sans" panose="020B0503050203000203" pitchFamily="34" charset="0"/>
              </a:rPr>
              <a:t> </a:t>
            </a:r>
            <a:r>
              <a:rPr lang="en-US" dirty="0" err="1">
                <a:solidFill>
                  <a:srgbClr val="64818C"/>
                </a:solidFill>
                <a:latin typeface="IBM Plex Sans" panose="020B0503050203000203" pitchFamily="34" charset="0"/>
              </a:rPr>
              <a:t>Tích</a:t>
            </a:r>
            <a:r>
              <a:rPr lang="en-US" dirty="0">
                <a:solidFill>
                  <a:srgbClr val="64818C"/>
                </a:solidFill>
                <a:latin typeface="IBM Plex Sans" panose="020B0503050203000203" pitchFamily="34" charset="0"/>
              </a:rPr>
              <a:t> </a:t>
            </a:r>
            <a:r>
              <a:rPr lang="en-US" dirty="0" err="1">
                <a:solidFill>
                  <a:srgbClr val="64818C"/>
                </a:solidFill>
                <a:latin typeface="IBM Plex Sans" panose="020B0503050203000203" pitchFamily="34" charset="0"/>
              </a:rPr>
              <a:t>Yêu</a:t>
            </a:r>
            <a:r>
              <a:rPr lang="en-US" dirty="0">
                <a:solidFill>
                  <a:srgbClr val="64818C"/>
                </a:solidFill>
                <a:latin typeface="IBM Plex Sans" panose="020B0503050203000203" pitchFamily="34" charset="0"/>
              </a:rPr>
              <a:t> </a:t>
            </a:r>
            <a:r>
              <a:rPr lang="en-US" dirty="0" err="1">
                <a:solidFill>
                  <a:srgbClr val="64818C"/>
                </a:solidFill>
                <a:latin typeface="IBM Plex Sans" panose="020B0503050203000203" pitchFamily="34" charset="0"/>
              </a:rPr>
              <a:t>Cầu</a:t>
            </a:r>
            <a:endParaRPr dirty="0">
              <a:solidFill>
                <a:srgbClr val="64818C"/>
              </a:solidFill>
              <a:latin typeface="IBM Plex Sans" panose="020B0503050203000203" pitchFamily="34" charset="0"/>
            </a:endParaRPr>
          </a:p>
        </p:txBody>
      </p:sp>
      <p:sp>
        <p:nvSpPr>
          <p:cNvPr id="886" name="Google Shape;886;p35"/>
          <p:cNvSpPr txBox="1">
            <a:spLocks noGrp="1"/>
          </p:cNvSpPr>
          <p:nvPr>
            <p:ph type="title" idx="2"/>
          </p:nvPr>
        </p:nvSpPr>
        <p:spPr>
          <a:xfrm>
            <a:off x="2329182" y="1129667"/>
            <a:ext cx="1095165" cy="83747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64818C"/>
                </a:solidFill>
              </a:rPr>
              <a:t>01</a:t>
            </a:r>
            <a:endParaRPr dirty="0">
              <a:solidFill>
                <a:srgbClr val="64818C"/>
              </a:solidFill>
            </a:endParaRPr>
          </a:p>
        </p:txBody>
      </p:sp>
      <p:sp>
        <p:nvSpPr>
          <p:cNvPr id="5" name="Hình chữ nhật 4">
            <a:extLst>
              <a:ext uri="{FF2B5EF4-FFF2-40B4-BE49-F238E27FC236}">
                <a16:creationId xmlns:a16="http://schemas.microsoft.com/office/drawing/2014/main" id="{B58AB569-C2C9-DE4E-8678-9DAED78C2397}"/>
              </a:ext>
            </a:extLst>
          </p:cNvPr>
          <p:cNvSpPr/>
          <p:nvPr/>
        </p:nvSpPr>
        <p:spPr>
          <a:xfrm rot="-2700000">
            <a:off x="1751679" y="2133786"/>
            <a:ext cx="4053814" cy="45719"/>
          </a:xfrm>
          <a:prstGeom prst="rect">
            <a:avLst/>
          </a:prstGeom>
          <a:ln>
            <a:solidFill>
              <a:srgbClr val="64818C"/>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1" name="Google Shape;841;p31"/>
          <p:cNvSpPr txBox="1">
            <a:spLocks noGrp="1"/>
          </p:cNvSpPr>
          <p:nvPr>
            <p:ph type="body" idx="1"/>
          </p:nvPr>
        </p:nvSpPr>
        <p:spPr>
          <a:xfrm>
            <a:off x="720000" y="483879"/>
            <a:ext cx="7704000" cy="4175742"/>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400" b="1" dirty="0" err="1">
                <a:solidFill>
                  <a:srgbClr val="64818C"/>
                </a:solidFill>
                <a:latin typeface="Times New Roman" panose="02020603050405020304" pitchFamily="18" charset="0"/>
                <a:cs typeface="Times New Roman" panose="02020603050405020304" pitchFamily="18" charset="0"/>
              </a:rPr>
              <a:t>Các</a:t>
            </a:r>
            <a:r>
              <a:rPr lang="en-US" sz="1400" b="1" dirty="0">
                <a:solidFill>
                  <a:srgbClr val="64818C"/>
                </a:solidFill>
                <a:latin typeface="Times New Roman" panose="02020603050405020304" pitchFamily="18" charset="0"/>
                <a:cs typeface="Times New Roman" panose="02020603050405020304" pitchFamily="18" charset="0"/>
              </a:rPr>
              <a:t> </a:t>
            </a:r>
            <a:r>
              <a:rPr lang="en-US" sz="1400" b="1" dirty="0" err="1">
                <a:solidFill>
                  <a:srgbClr val="64818C"/>
                </a:solidFill>
                <a:latin typeface="Times New Roman" panose="02020603050405020304" pitchFamily="18" charset="0"/>
                <a:cs typeface="Times New Roman" panose="02020603050405020304" pitchFamily="18" charset="0"/>
              </a:rPr>
              <a:t>yêu</a:t>
            </a:r>
            <a:r>
              <a:rPr lang="en-US" sz="1400" b="1" dirty="0">
                <a:solidFill>
                  <a:srgbClr val="64818C"/>
                </a:solidFill>
                <a:latin typeface="Times New Roman" panose="02020603050405020304" pitchFamily="18" charset="0"/>
                <a:cs typeface="Times New Roman" panose="02020603050405020304" pitchFamily="18" charset="0"/>
              </a:rPr>
              <a:t> </a:t>
            </a:r>
            <a:r>
              <a:rPr lang="en-US" sz="1400" b="1" dirty="0" err="1">
                <a:solidFill>
                  <a:srgbClr val="64818C"/>
                </a:solidFill>
                <a:latin typeface="Times New Roman" panose="02020603050405020304" pitchFamily="18" charset="0"/>
                <a:cs typeface="Times New Roman" panose="02020603050405020304" pitchFamily="18" charset="0"/>
              </a:rPr>
              <a:t>cầu</a:t>
            </a:r>
            <a:r>
              <a:rPr lang="en-US" sz="1400" b="1" dirty="0">
                <a:solidFill>
                  <a:srgbClr val="64818C"/>
                </a:solidFill>
                <a:latin typeface="Times New Roman" panose="02020603050405020304" pitchFamily="18" charset="0"/>
                <a:cs typeface="Times New Roman" panose="02020603050405020304" pitchFamily="18" charset="0"/>
              </a:rPr>
              <a:t> </a:t>
            </a:r>
            <a:r>
              <a:rPr lang="en-US" sz="1400" b="1" dirty="0" err="1">
                <a:solidFill>
                  <a:srgbClr val="64818C"/>
                </a:solidFill>
                <a:latin typeface="Times New Roman" panose="02020603050405020304" pitchFamily="18" charset="0"/>
                <a:cs typeface="Times New Roman" panose="02020603050405020304" pitchFamily="18" charset="0"/>
              </a:rPr>
              <a:t>nổi</a:t>
            </a:r>
            <a:r>
              <a:rPr lang="en-US" sz="1400" b="1" dirty="0">
                <a:solidFill>
                  <a:srgbClr val="64818C"/>
                </a:solidFill>
                <a:latin typeface="Times New Roman" panose="02020603050405020304" pitchFamily="18" charset="0"/>
                <a:cs typeface="Times New Roman" panose="02020603050405020304" pitchFamily="18" charset="0"/>
              </a:rPr>
              <a:t> </a:t>
            </a:r>
            <a:r>
              <a:rPr lang="en-US" sz="1400" b="1" dirty="0" err="1">
                <a:solidFill>
                  <a:srgbClr val="64818C"/>
                </a:solidFill>
                <a:latin typeface="Times New Roman" panose="02020603050405020304" pitchFamily="18" charset="0"/>
                <a:cs typeface="Times New Roman" panose="02020603050405020304" pitchFamily="18" charset="0"/>
              </a:rPr>
              <a:t>bật</a:t>
            </a:r>
            <a:r>
              <a:rPr lang="en-US" sz="1400" b="1" dirty="0">
                <a:solidFill>
                  <a:srgbClr val="64818C"/>
                </a:solidFill>
                <a:latin typeface="Times New Roman" panose="02020603050405020304" pitchFamily="18" charset="0"/>
                <a:cs typeface="Times New Roman" panose="02020603050405020304" pitchFamily="18" charset="0"/>
              </a:rPr>
              <a:t>:</a:t>
            </a:r>
          </a:p>
          <a:p>
            <a:pPr marL="0" lvl="0" indent="0" algn="just" rtl="0">
              <a:spcBef>
                <a:spcPts val="0"/>
              </a:spcBef>
              <a:spcAft>
                <a:spcPts val="0"/>
              </a:spcAft>
              <a:buNone/>
            </a:pPr>
            <a:r>
              <a:rPr lang="en-US" sz="1400" b="1" dirty="0">
                <a:solidFill>
                  <a:srgbClr val="64818C"/>
                </a:solidFill>
                <a:latin typeface="Times New Roman" panose="02020603050405020304" pitchFamily="18" charset="0"/>
                <a:cs typeface="Times New Roman" panose="02020603050405020304" pitchFamily="18" charset="0"/>
              </a:rPr>
              <a:t>- </a:t>
            </a:r>
            <a:r>
              <a:rPr lang="vi-VN" sz="1400" b="1" dirty="0">
                <a:solidFill>
                  <a:srgbClr val="64818C"/>
                </a:solidFill>
                <a:latin typeface="Times New Roman" panose="02020603050405020304" pitchFamily="18" charset="0"/>
                <a:cs typeface="Times New Roman" panose="02020603050405020304" pitchFamily="18" charset="0"/>
              </a:rPr>
              <a:t>Giao diện người dùng (UI) trực quan và thân thiện với người dùng (UX):</a:t>
            </a:r>
          </a:p>
          <a:p>
            <a:pPr marL="0" lvl="0" indent="0" algn="just" rtl="0">
              <a:spcBef>
                <a:spcPts val="0"/>
              </a:spcBef>
              <a:spcAft>
                <a:spcPts val="0"/>
              </a:spcAft>
              <a:buNone/>
            </a:pPr>
            <a:r>
              <a:rPr lang="vi-VN" sz="1400" dirty="0">
                <a:solidFill>
                  <a:srgbClr val="64818C"/>
                </a:solidFill>
                <a:latin typeface="Times New Roman" panose="02020603050405020304" pitchFamily="18" charset="0"/>
                <a:cs typeface="Times New Roman" panose="02020603050405020304" pitchFamily="18" charset="0"/>
              </a:rPr>
              <a:t>   </a:t>
            </a:r>
            <a:r>
              <a:rPr lang="en-US" sz="1400" dirty="0">
                <a:solidFill>
                  <a:srgbClr val="64818C"/>
                </a:solidFill>
                <a:latin typeface="Times New Roman" panose="02020603050405020304" pitchFamily="18" charset="0"/>
                <a:cs typeface="Times New Roman" panose="02020603050405020304" pitchFamily="18" charset="0"/>
              </a:rPr>
              <a:t>+</a:t>
            </a:r>
            <a:r>
              <a:rPr lang="vi-VN" sz="1400" dirty="0">
                <a:solidFill>
                  <a:srgbClr val="64818C"/>
                </a:solidFill>
                <a:latin typeface="Times New Roman" panose="02020603050405020304" pitchFamily="18" charset="0"/>
                <a:cs typeface="Times New Roman" panose="02020603050405020304" pitchFamily="18" charset="0"/>
              </a:rPr>
              <a:t> Thiết kế sáng sủa, dễ dàng điều hướng.</a:t>
            </a:r>
          </a:p>
          <a:p>
            <a:pPr marL="0" lvl="0" indent="0" algn="just" rtl="0">
              <a:spcBef>
                <a:spcPts val="0"/>
              </a:spcBef>
              <a:spcAft>
                <a:spcPts val="0"/>
              </a:spcAft>
              <a:buNone/>
            </a:pPr>
            <a:r>
              <a:rPr lang="vi-VN" sz="1400" dirty="0">
                <a:solidFill>
                  <a:srgbClr val="64818C"/>
                </a:solidFill>
                <a:latin typeface="Times New Roman" panose="02020603050405020304" pitchFamily="18" charset="0"/>
                <a:cs typeface="Times New Roman" panose="02020603050405020304" pitchFamily="18" charset="0"/>
              </a:rPr>
              <a:t>   </a:t>
            </a:r>
            <a:r>
              <a:rPr lang="en-US" sz="1400" dirty="0">
                <a:solidFill>
                  <a:srgbClr val="64818C"/>
                </a:solidFill>
                <a:latin typeface="Times New Roman" panose="02020603050405020304" pitchFamily="18" charset="0"/>
                <a:cs typeface="Times New Roman" panose="02020603050405020304" pitchFamily="18" charset="0"/>
              </a:rPr>
              <a:t>+</a:t>
            </a:r>
            <a:r>
              <a:rPr lang="vi-VN" sz="1400" dirty="0">
                <a:solidFill>
                  <a:srgbClr val="64818C"/>
                </a:solidFill>
                <a:latin typeface="Times New Roman" panose="02020603050405020304" pitchFamily="18" charset="0"/>
                <a:cs typeface="Times New Roman" panose="02020603050405020304" pitchFamily="18" charset="0"/>
              </a:rPr>
              <a:t> Các biểu tượng, màu sắc và phông chữ phải rõ ràng và dễ hiểu.</a:t>
            </a:r>
          </a:p>
          <a:p>
            <a:pPr marL="0" lvl="0" indent="0" algn="just" rtl="0">
              <a:spcBef>
                <a:spcPts val="0"/>
              </a:spcBef>
              <a:spcAft>
                <a:spcPts val="0"/>
              </a:spcAft>
              <a:buNone/>
            </a:pPr>
            <a:r>
              <a:rPr lang="en-US" sz="1400" b="1" dirty="0">
                <a:solidFill>
                  <a:srgbClr val="64818C"/>
                </a:solidFill>
                <a:latin typeface="Times New Roman" panose="02020603050405020304" pitchFamily="18" charset="0"/>
                <a:cs typeface="Times New Roman" panose="02020603050405020304" pitchFamily="18" charset="0"/>
              </a:rPr>
              <a:t>- </a:t>
            </a:r>
            <a:r>
              <a:rPr lang="vi-VN" sz="1400" b="1" dirty="0">
                <a:solidFill>
                  <a:srgbClr val="64818C"/>
                </a:solidFill>
                <a:latin typeface="Times New Roman" panose="02020603050405020304" pitchFamily="18" charset="0"/>
                <a:cs typeface="Times New Roman" panose="02020603050405020304" pitchFamily="18" charset="0"/>
              </a:rPr>
              <a:t>Tìm kiếm và lọc:</a:t>
            </a:r>
          </a:p>
          <a:p>
            <a:pPr marL="0" lvl="0" indent="0" algn="just" rtl="0">
              <a:spcBef>
                <a:spcPts val="0"/>
              </a:spcBef>
              <a:spcAft>
                <a:spcPts val="0"/>
              </a:spcAft>
              <a:buNone/>
            </a:pPr>
            <a:r>
              <a:rPr lang="vi-VN" sz="1400" dirty="0">
                <a:solidFill>
                  <a:srgbClr val="64818C"/>
                </a:solidFill>
                <a:latin typeface="Times New Roman" panose="02020603050405020304" pitchFamily="18" charset="0"/>
                <a:cs typeface="Times New Roman" panose="02020603050405020304" pitchFamily="18" charset="0"/>
              </a:rPr>
              <a:t>   </a:t>
            </a:r>
            <a:r>
              <a:rPr lang="en-US" sz="1400" dirty="0">
                <a:solidFill>
                  <a:srgbClr val="64818C"/>
                </a:solidFill>
                <a:latin typeface="Times New Roman" panose="02020603050405020304" pitchFamily="18" charset="0"/>
                <a:cs typeface="Times New Roman" panose="02020603050405020304" pitchFamily="18" charset="0"/>
              </a:rPr>
              <a:t>+</a:t>
            </a:r>
            <a:r>
              <a:rPr lang="vi-VN" sz="1400" dirty="0">
                <a:solidFill>
                  <a:srgbClr val="64818C"/>
                </a:solidFill>
                <a:latin typeface="Times New Roman" panose="02020603050405020304" pitchFamily="18" charset="0"/>
                <a:cs typeface="Times New Roman" panose="02020603050405020304" pitchFamily="18" charset="0"/>
              </a:rPr>
              <a:t> Tính năng tìm kiếm mạnh mẽ với các tuỳ chọn lọc như vị trí, mức giá, đánh giá và tiện nghi.</a:t>
            </a:r>
          </a:p>
          <a:p>
            <a:pPr marL="0" lvl="0" indent="0" algn="just" rtl="0">
              <a:spcBef>
                <a:spcPts val="0"/>
              </a:spcBef>
              <a:spcAft>
                <a:spcPts val="0"/>
              </a:spcAft>
              <a:buNone/>
            </a:pPr>
            <a:r>
              <a:rPr lang="en-US" sz="1400" b="1" dirty="0">
                <a:solidFill>
                  <a:srgbClr val="64818C"/>
                </a:solidFill>
                <a:latin typeface="Times New Roman" panose="02020603050405020304" pitchFamily="18" charset="0"/>
                <a:cs typeface="Times New Roman" panose="02020603050405020304" pitchFamily="18" charset="0"/>
              </a:rPr>
              <a:t>- </a:t>
            </a:r>
            <a:r>
              <a:rPr lang="vi-VN" sz="1400" b="1" dirty="0">
                <a:solidFill>
                  <a:srgbClr val="64818C"/>
                </a:solidFill>
                <a:latin typeface="Times New Roman" panose="02020603050405020304" pitchFamily="18" charset="0"/>
                <a:cs typeface="Times New Roman" panose="02020603050405020304" pitchFamily="18" charset="0"/>
              </a:rPr>
              <a:t>Hệ thống đặt phòng:</a:t>
            </a:r>
            <a:endParaRPr lang="en-US" sz="1400" b="1" dirty="0">
              <a:solidFill>
                <a:srgbClr val="64818C"/>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400" b="1" dirty="0">
                <a:solidFill>
                  <a:srgbClr val="64818C"/>
                </a:solidFill>
                <a:latin typeface="Times New Roman" panose="02020603050405020304" pitchFamily="18" charset="0"/>
                <a:cs typeface="Times New Roman" panose="02020603050405020304" pitchFamily="18" charset="0"/>
              </a:rPr>
              <a:t>   </a:t>
            </a:r>
            <a:r>
              <a:rPr lang="en-US" sz="1400" dirty="0">
                <a:solidFill>
                  <a:srgbClr val="64818C"/>
                </a:solidFill>
                <a:latin typeface="Times New Roman" panose="02020603050405020304" pitchFamily="18" charset="0"/>
                <a:cs typeface="Times New Roman" panose="02020603050405020304" pitchFamily="18" charset="0"/>
              </a:rPr>
              <a:t>+</a:t>
            </a:r>
            <a:r>
              <a:rPr lang="vi-VN" sz="1400" dirty="0">
                <a:solidFill>
                  <a:srgbClr val="64818C"/>
                </a:solidFill>
                <a:latin typeface="Times New Roman" panose="02020603050405020304" pitchFamily="18" charset="0"/>
                <a:cs typeface="Times New Roman" panose="02020603050405020304" pitchFamily="18" charset="0"/>
              </a:rPr>
              <a:t> Quy trình đặt phòng đơn giản, nhanh chóng và cung cấp thông tin rõ ràng về giá cả, chính sách hủy phòng và các khoản phí có thể áp dụng.</a:t>
            </a:r>
          </a:p>
          <a:p>
            <a:pPr marL="0" lvl="0" indent="0" algn="just" rtl="0">
              <a:spcBef>
                <a:spcPts val="0"/>
              </a:spcBef>
              <a:spcAft>
                <a:spcPts val="0"/>
              </a:spcAft>
              <a:buNone/>
            </a:pPr>
            <a:r>
              <a:rPr lang="en-US" sz="1400" b="1" dirty="0">
                <a:solidFill>
                  <a:srgbClr val="64818C"/>
                </a:solidFill>
                <a:latin typeface="Times New Roman" panose="02020603050405020304" pitchFamily="18" charset="0"/>
                <a:cs typeface="Times New Roman" panose="02020603050405020304" pitchFamily="18" charset="0"/>
              </a:rPr>
              <a:t>- </a:t>
            </a:r>
            <a:r>
              <a:rPr lang="vi-VN" sz="1400" b="1" dirty="0">
                <a:solidFill>
                  <a:srgbClr val="64818C"/>
                </a:solidFill>
                <a:latin typeface="Times New Roman" panose="02020603050405020304" pitchFamily="18" charset="0"/>
                <a:cs typeface="Times New Roman" panose="02020603050405020304" pitchFamily="18" charset="0"/>
              </a:rPr>
              <a:t>Quản lý tài khoản người dùng:</a:t>
            </a:r>
          </a:p>
          <a:p>
            <a:pPr marL="0" lvl="0" indent="0" algn="just" rtl="0">
              <a:spcBef>
                <a:spcPts val="0"/>
              </a:spcBef>
              <a:spcAft>
                <a:spcPts val="0"/>
              </a:spcAft>
              <a:buNone/>
            </a:pPr>
            <a:r>
              <a:rPr lang="vi-VN" sz="1400" dirty="0">
                <a:solidFill>
                  <a:srgbClr val="64818C"/>
                </a:solidFill>
                <a:latin typeface="Times New Roman" panose="02020603050405020304" pitchFamily="18" charset="0"/>
                <a:cs typeface="Times New Roman" panose="02020603050405020304" pitchFamily="18" charset="0"/>
              </a:rPr>
              <a:t>   </a:t>
            </a:r>
            <a:r>
              <a:rPr lang="en-US" sz="1400" dirty="0">
                <a:solidFill>
                  <a:srgbClr val="64818C"/>
                </a:solidFill>
                <a:latin typeface="Times New Roman" panose="02020603050405020304" pitchFamily="18" charset="0"/>
                <a:cs typeface="Times New Roman" panose="02020603050405020304" pitchFamily="18" charset="0"/>
              </a:rPr>
              <a:t>+</a:t>
            </a:r>
            <a:r>
              <a:rPr lang="vi-VN" sz="1400" dirty="0">
                <a:solidFill>
                  <a:srgbClr val="64818C"/>
                </a:solidFill>
                <a:latin typeface="Times New Roman" panose="02020603050405020304" pitchFamily="18" charset="0"/>
                <a:cs typeface="Times New Roman" panose="02020603050405020304" pitchFamily="18" charset="0"/>
              </a:rPr>
              <a:t> Cho phép người dùng đăng nhập</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gửi</a:t>
            </a:r>
            <a:r>
              <a:rPr lang="en-US" sz="1400" dirty="0">
                <a:solidFill>
                  <a:srgbClr val="64818C"/>
                </a:solidFill>
                <a:latin typeface="Times New Roman" panose="02020603050405020304" pitchFamily="18" charset="0"/>
                <a:cs typeface="Times New Roman" panose="02020603050405020304" pitchFamily="18" charset="0"/>
              </a:rPr>
              <a:t> OTP </a:t>
            </a:r>
            <a:r>
              <a:rPr lang="en-US" sz="1400" dirty="0" err="1">
                <a:solidFill>
                  <a:srgbClr val="64818C"/>
                </a:solidFill>
                <a:latin typeface="Times New Roman" panose="02020603050405020304" pitchFamily="18" charset="0"/>
                <a:cs typeface="Times New Roman" panose="02020603050405020304" pitchFamily="18" charset="0"/>
              </a:rPr>
              <a:t>về</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số</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điện</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thoại</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cá</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nhân</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và</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đăng</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nhập</a:t>
            </a:r>
            <a:r>
              <a:rPr lang="en-US" sz="1400" dirty="0">
                <a:solidFill>
                  <a:srgbClr val="64818C"/>
                </a:solidFill>
                <a:latin typeface="Times New Roman" panose="02020603050405020304" pitchFamily="18" charset="0"/>
                <a:cs typeface="Times New Roman" panose="02020603050405020304" pitchFamily="18" charset="0"/>
              </a:rPr>
              <a:t> </a:t>
            </a:r>
            <a:r>
              <a:rPr lang="en-US" sz="1400" dirty="0" err="1">
                <a:solidFill>
                  <a:srgbClr val="64818C"/>
                </a:solidFill>
                <a:latin typeface="Times New Roman" panose="02020603050405020304" pitchFamily="18" charset="0"/>
                <a:cs typeface="Times New Roman" panose="02020603050405020304" pitchFamily="18" charset="0"/>
              </a:rPr>
              <a:t>thông</a:t>
            </a:r>
            <a:r>
              <a:rPr lang="en-US" sz="1400" dirty="0">
                <a:solidFill>
                  <a:srgbClr val="64818C"/>
                </a:solidFill>
                <a:latin typeface="Times New Roman" panose="02020603050405020304" pitchFamily="18" charset="0"/>
                <a:cs typeface="Times New Roman" panose="02020603050405020304" pitchFamily="18" charset="0"/>
              </a:rPr>
              <a:t> qua Google</a:t>
            </a:r>
            <a:r>
              <a:rPr lang="vi-VN" sz="1400" dirty="0">
                <a:solidFill>
                  <a:srgbClr val="64818C"/>
                </a:solidFill>
                <a:latin typeface="Times New Roman" panose="02020603050405020304" pitchFamily="18" charset="0"/>
                <a:cs typeface="Times New Roman" panose="02020603050405020304" pitchFamily="18" charset="0"/>
              </a:rPr>
              <a:t>, và quản lý thông tin cá nhân.</a:t>
            </a:r>
          </a:p>
          <a:p>
            <a:pPr marL="0" lvl="0" indent="0" algn="just" rtl="0">
              <a:spcBef>
                <a:spcPts val="0"/>
              </a:spcBef>
              <a:spcAft>
                <a:spcPts val="0"/>
              </a:spcAft>
              <a:buNone/>
            </a:pPr>
            <a:r>
              <a:rPr lang="vi-VN" sz="1400" dirty="0">
                <a:solidFill>
                  <a:srgbClr val="64818C"/>
                </a:solidFill>
                <a:latin typeface="Times New Roman" panose="02020603050405020304" pitchFamily="18" charset="0"/>
                <a:cs typeface="Times New Roman" panose="02020603050405020304" pitchFamily="18" charset="0"/>
              </a:rPr>
              <a:t>   </a:t>
            </a:r>
            <a:r>
              <a:rPr lang="en-US" sz="1400" dirty="0">
                <a:solidFill>
                  <a:srgbClr val="64818C"/>
                </a:solidFill>
                <a:latin typeface="Times New Roman" panose="02020603050405020304" pitchFamily="18" charset="0"/>
                <a:cs typeface="Times New Roman" panose="02020603050405020304" pitchFamily="18" charset="0"/>
              </a:rPr>
              <a:t>+</a:t>
            </a:r>
            <a:r>
              <a:rPr lang="vi-VN" sz="1400" dirty="0">
                <a:solidFill>
                  <a:srgbClr val="64818C"/>
                </a:solidFill>
                <a:latin typeface="Times New Roman" panose="02020603050405020304" pitchFamily="18" charset="0"/>
                <a:cs typeface="Times New Roman" panose="02020603050405020304" pitchFamily="18" charset="0"/>
              </a:rPr>
              <a:t> Lịch sử đặt phòng, tùy chọn quản lý đặt phòng và theo dõi tình trạng đặt phòng.</a:t>
            </a:r>
            <a:endParaRPr lang="en-US" sz="1400" dirty="0">
              <a:solidFill>
                <a:srgbClr val="64818C"/>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400" b="1" dirty="0">
                <a:solidFill>
                  <a:srgbClr val="64818C"/>
                </a:solidFill>
                <a:latin typeface="Times New Roman" panose="02020603050405020304" pitchFamily="18" charset="0"/>
                <a:cs typeface="Times New Roman" panose="02020603050405020304" pitchFamily="18" charset="0"/>
              </a:rPr>
              <a:t>- </a:t>
            </a:r>
            <a:r>
              <a:rPr lang="vi-VN" sz="1400" b="1" dirty="0">
                <a:solidFill>
                  <a:srgbClr val="64818C"/>
                </a:solidFill>
                <a:latin typeface="Times New Roman" panose="02020603050405020304" pitchFamily="18" charset="0"/>
                <a:cs typeface="Times New Roman" panose="02020603050405020304" pitchFamily="18" charset="0"/>
              </a:rPr>
              <a:t>Thanh toán an toàn và đa dạng:</a:t>
            </a:r>
          </a:p>
          <a:p>
            <a:pPr marL="0" lvl="0" indent="0" algn="just" rtl="0">
              <a:spcBef>
                <a:spcPts val="0"/>
              </a:spcBef>
              <a:spcAft>
                <a:spcPts val="0"/>
              </a:spcAft>
              <a:buNone/>
            </a:pPr>
            <a:r>
              <a:rPr lang="vi-VN" sz="1400" dirty="0">
                <a:solidFill>
                  <a:srgbClr val="64818C"/>
                </a:solidFill>
                <a:latin typeface="Times New Roman" panose="02020603050405020304" pitchFamily="18" charset="0"/>
                <a:cs typeface="Times New Roman" panose="02020603050405020304" pitchFamily="18" charset="0"/>
              </a:rPr>
              <a:t>   </a:t>
            </a:r>
            <a:r>
              <a:rPr lang="en-US" sz="1400" dirty="0">
                <a:solidFill>
                  <a:srgbClr val="64818C"/>
                </a:solidFill>
                <a:latin typeface="Times New Roman" panose="02020603050405020304" pitchFamily="18" charset="0"/>
                <a:cs typeface="Times New Roman" panose="02020603050405020304" pitchFamily="18" charset="0"/>
              </a:rPr>
              <a:t>+</a:t>
            </a:r>
            <a:r>
              <a:rPr lang="vi-VN" sz="1400" dirty="0">
                <a:solidFill>
                  <a:srgbClr val="64818C"/>
                </a:solidFill>
                <a:latin typeface="Times New Roman" panose="02020603050405020304" pitchFamily="18" charset="0"/>
                <a:cs typeface="Times New Roman" panose="02020603050405020304" pitchFamily="18" charset="0"/>
              </a:rPr>
              <a:t> Hỗ trợ nhiều phương thức thanh toán như thẻ tín dụng/debit, chuyển khoản ngân hàng, ví điện tử, và COD (Cash on Delivery).</a:t>
            </a:r>
          </a:p>
          <a:p>
            <a:pPr marL="0" lvl="0" indent="0" algn="just" rtl="0">
              <a:spcBef>
                <a:spcPts val="0"/>
              </a:spcBef>
              <a:spcAft>
                <a:spcPts val="0"/>
              </a:spcAft>
              <a:buNone/>
            </a:pPr>
            <a:r>
              <a:rPr lang="vi-VN" sz="1400" dirty="0">
                <a:solidFill>
                  <a:srgbClr val="64818C"/>
                </a:solidFill>
                <a:latin typeface="Times New Roman" panose="02020603050405020304" pitchFamily="18" charset="0"/>
                <a:cs typeface="Times New Roman" panose="02020603050405020304" pitchFamily="18" charset="0"/>
              </a:rPr>
              <a:t> </a:t>
            </a:r>
            <a:r>
              <a:rPr lang="en-US" sz="1400" dirty="0">
                <a:solidFill>
                  <a:srgbClr val="64818C"/>
                </a:solidFill>
                <a:latin typeface="Times New Roman" panose="02020603050405020304" pitchFamily="18" charset="0"/>
                <a:cs typeface="Times New Roman" panose="02020603050405020304" pitchFamily="18" charset="0"/>
              </a:rPr>
              <a:t>- </a:t>
            </a:r>
            <a:r>
              <a:rPr lang="vi-VN" sz="1400" b="1" dirty="0">
                <a:solidFill>
                  <a:srgbClr val="64818C"/>
                </a:solidFill>
                <a:latin typeface="Times New Roman" panose="02020603050405020304" pitchFamily="18" charset="0"/>
                <a:cs typeface="Times New Roman" panose="02020603050405020304" pitchFamily="18" charset="0"/>
              </a:rPr>
              <a:t>Mã khuyến mãi và ưu đãi đặc biệt:</a:t>
            </a:r>
          </a:p>
          <a:p>
            <a:pPr marL="0" lvl="0" indent="0" algn="just" rtl="0">
              <a:spcBef>
                <a:spcPts val="0"/>
              </a:spcBef>
              <a:spcAft>
                <a:spcPts val="0"/>
              </a:spcAft>
              <a:buNone/>
            </a:pPr>
            <a:r>
              <a:rPr lang="vi-VN" sz="1400" dirty="0">
                <a:solidFill>
                  <a:srgbClr val="64818C"/>
                </a:solidFill>
                <a:latin typeface="Times New Roman" panose="02020603050405020304" pitchFamily="18" charset="0"/>
                <a:cs typeface="Times New Roman" panose="02020603050405020304" pitchFamily="18" charset="0"/>
              </a:rPr>
              <a:t>   </a:t>
            </a:r>
            <a:r>
              <a:rPr lang="en-US" sz="1400" dirty="0">
                <a:solidFill>
                  <a:srgbClr val="64818C"/>
                </a:solidFill>
                <a:latin typeface="Times New Roman" panose="02020603050405020304" pitchFamily="18" charset="0"/>
                <a:cs typeface="Times New Roman" panose="02020603050405020304" pitchFamily="18" charset="0"/>
              </a:rPr>
              <a:t>+</a:t>
            </a:r>
            <a:r>
              <a:rPr lang="vi-VN" sz="1400" dirty="0">
                <a:solidFill>
                  <a:srgbClr val="64818C"/>
                </a:solidFill>
                <a:latin typeface="Times New Roman" panose="02020603050405020304" pitchFamily="18" charset="0"/>
                <a:cs typeface="Times New Roman" panose="02020603050405020304" pitchFamily="18" charset="0"/>
              </a:rPr>
              <a:t> Tính năng nhậ</a:t>
            </a:r>
            <a:r>
              <a:rPr lang="en-US" sz="1400" dirty="0">
                <a:solidFill>
                  <a:srgbClr val="64818C"/>
                </a:solidFill>
                <a:latin typeface="Times New Roman" panose="02020603050405020304" pitchFamily="18" charset="0"/>
                <a:cs typeface="Times New Roman" panose="02020603050405020304" pitchFamily="18" charset="0"/>
              </a:rPr>
              <a:t>n</a:t>
            </a:r>
            <a:r>
              <a:rPr lang="vi-VN" sz="1400" dirty="0">
                <a:solidFill>
                  <a:srgbClr val="64818C"/>
                </a:solidFill>
                <a:latin typeface="Times New Roman" panose="02020603050405020304" pitchFamily="18" charset="0"/>
                <a:cs typeface="Times New Roman" panose="02020603050405020304" pitchFamily="18" charset="0"/>
              </a:rPr>
              <a:t> mã giảm giá hoặc tự động áp dụng ưu đãi khi đặt phòng.</a:t>
            </a:r>
          </a:p>
          <a:p>
            <a:pPr marL="0" lvl="0" indent="0" algn="just" rtl="0">
              <a:spcBef>
                <a:spcPts val="0"/>
              </a:spcBef>
              <a:spcAft>
                <a:spcPts val="0"/>
              </a:spcAft>
              <a:buNone/>
            </a:pPr>
            <a:r>
              <a:rPr lang="vi-VN" sz="1400" dirty="0">
                <a:solidFill>
                  <a:srgbClr val="64818C"/>
                </a:solidFill>
                <a:latin typeface="Times New Roman" panose="02020603050405020304" pitchFamily="18" charset="0"/>
                <a:cs typeface="Times New Roman" panose="02020603050405020304" pitchFamily="18" charset="0"/>
              </a:rPr>
              <a:t>   </a:t>
            </a:r>
            <a:r>
              <a:rPr lang="en-US" sz="1400" dirty="0">
                <a:solidFill>
                  <a:srgbClr val="64818C"/>
                </a:solidFill>
                <a:latin typeface="Times New Roman" panose="02020603050405020304" pitchFamily="18" charset="0"/>
                <a:cs typeface="Times New Roman" panose="02020603050405020304" pitchFamily="18" charset="0"/>
              </a:rPr>
              <a:t>+</a:t>
            </a:r>
            <a:r>
              <a:rPr lang="vi-VN" sz="1400" dirty="0">
                <a:solidFill>
                  <a:srgbClr val="64818C"/>
                </a:solidFill>
                <a:latin typeface="Times New Roman" panose="02020603050405020304" pitchFamily="18" charset="0"/>
                <a:cs typeface="Times New Roman" panose="02020603050405020304" pitchFamily="18" charset="0"/>
              </a:rPr>
              <a:t> Thông báo về các chương trình khuyến mãi hoặc giảm giá.</a:t>
            </a:r>
            <a:endParaRPr lang="en-US" sz="1400" dirty="0">
              <a:solidFill>
                <a:srgbClr val="64818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710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3650166" y="1797563"/>
            <a:ext cx="4371278" cy="18084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solidFill>
                  <a:srgbClr val="64818C"/>
                </a:solidFill>
                <a:latin typeface="IBM Plex Sans" panose="020B0503050203000203" pitchFamily="34" charset="0"/>
              </a:rPr>
              <a:t>Thiết Kế </a:t>
            </a:r>
            <a:br>
              <a:rPr lang="en" sz="5000" dirty="0">
                <a:solidFill>
                  <a:srgbClr val="64818C"/>
                </a:solidFill>
                <a:latin typeface="IBM Plex Sans" panose="020B0503050203000203" pitchFamily="34" charset="0"/>
              </a:rPr>
            </a:br>
            <a:r>
              <a:rPr lang="en" sz="5000" dirty="0">
                <a:solidFill>
                  <a:srgbClr val="64818C"/>
                </a:solidFill>
                <a:latin typeface="IBM Plex Sans" panose="020B0503050203000203" pitchFamily="34" charset="0"/>
              </a:rPr>
              <a:t>Cơ Sở Dữ Liệu</a:t>
            </a:r>
            <a:endParaRPr sz="5000" dirty="0">
              <a:solidFill>
                <a:srgbClr val="64818C"/>
              </a:solidFill>
              <a:latin typeface="IBM Plex Sans" panose="020B0503050203000203" pitchFamily="34" charset="0"/>
            </a:endParaRPr>
          </a:p>
        </p:txBody>
      </p:sp>
      <p:sp>
        <p:nvSpPr>
          <p:cNvPr id="886" name="Google Shape;886;p35"/>
          <p:cNvSpPr txBox="1">
            <a:spLocks noGrp="1"/>
          </p:cNvSpPr>
          <p:nvPr>
            <p:ph type="title" idx="2"/>
          </p:nvPr>
        </p:nvSpPr>
        <p:spPr>
          <a:xfrm>
            <a:off x="2242767" y="1026563"/>
            <a:ext cx="1407399"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64818C"/>
                </a:solidFill>
              </a:rPr>
              <a:t>02</a:t>
            </a:r>
            <a:endParaRPr dirty="0">
              <a:solidFill>
                <a:srgbClr val="64818C"/>
              </a:solidFill>
            </a:endParaRPr>
          </a:p>
        </p:txBody>
      </p:sp>
      <p:sp>
        <p:nvSpPr>
          <p:cNvPr id="2" name="Hình chữ nhật 1">
            <a:extLst>
              <a:ext uri="{FF2B5EF4-FFF2-40B4-BE49-F238E27FC236}">
                <a16:creationId xmlns:a16="http://schemas.microsoft.com/office/drawing/2014/main" id="{5C396BEB-D0E8-139F-7914-8F4BECB0031A}"/>
              </a:ext>
            </a:extLst>
          </p:cNvPr>
          <p:cNvSpPr/>
          <p:nvPr/>
        </p:nvSpPr>
        <p:spPr>
          <a:xfrm rot="18900000">
            <a:off x="1751679" y="2133786"/>
            <a:ext cx="4053814" cy="45719"/>
          </a:xfrm>
          <a:prstGeom prst="rect">
            <a:avLst/>
          </a:prstGeom>
          <a:ln>
            <a:solidFill>
              <a:srgbClr val="64818C"/>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716990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758986" y="0"/>
            <a:ext cx="7704000" cy="592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64818C"/>
                </a:solidFill>
                <a:latin typeface="IBM Plex Sans" panose="020B0503050203000203" pitchFamily="34" charset="0"/>
              </a:rPr>
              <a:t>Diagram Database</a:t>
            </a:r>
            <a:endParaRPr dirty="0">
              <a:solidFill>
                <a:srgbClr val="64818C"/>
              </a:solidFill>
              <a:latin typeface="IBM Plex Sans" panose="020B0503050203000203" pitchFamily="34" charset="0"/>
            </a:endParaRPr>
          </a:p>
        </p:txBody>
      </p:sp>
      <p:sp>
        <p:nvSpPr>
          <p:cNvPr id="841" name="Google Shape;841;p31"/>
          <p:cNvSpPr txBox="1">
            <a:spLocks noGrp="1"/>
          </p:cNvSpPr>
          <p:nvPr>
            <p:ph type="body" idx="1"/>
          </p:nvPr>
        </p:nvSpPr>
        <p:spPr>
          <a:xfrm>
            <a:off x="10341934" y="1471191"/>
            <a:ext cx="321991" cy="45719"/>
          </a:xfrm>
          <a:prstGeom prst="rect">
            <a:avLst/>
          </a:prstGeom>
        </p:spPr>
        <p:txBody>
          <a:bodyPr spcFirstLastPara="1" wrap="square" lIns="91425" tIns="91425" rIns="91425" bIns="91425" anchor="ctr" anchorCtr="0">
            <a:noAutofit/>
          </a:bodyPr>
          <a:lstStyle/>
          <a:p>
            <a:pPr marL="285750" indent="-285750">
              <a:spcBef>
                <a:spcPts val="600"/>
              </a:spcBef>
              <a:buFontTx/>
              <a:buChar char="-"/>
            </a:pPr>
            <a:endParaRPr lang="vi-V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VNtimes new roman"/>
              <a:ea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lang="en-US" dirty="0"/>
          </a:p>
        </p:txBody>
      </p:sp>
      <p:pic>
        <p:nvPicPr>
          <p:cNvPr id="6" name="Picture 5" descr="A computer screen shot of a computer&#10;&#10;Description automatically generated">
            <a:extLst>
              <a:ext uri="{FF2B5EF4-FFF2-40B4-BE49-F238E27FC236}">
                <a16:creationId xmlns:a16="http://schemas.microsoft.com/office/drawing/2014/main" id="{7CD63808-9C7C-B952-B2F1-8F40BD9612CE}"/>
              </a:ext>
            </a:extLst>
          </p:cNvPr>
          <p:cNvPicPr>
            <a:picLocks noChangeAspect="1"/>
          </p:cNvPicPr>
          <p:nvPr/>
        </p:nvPicPr>
        <p:blipFill>
          <a:blip r:embed="rId3"/>
          <a:stretch>
            <a:fillRect/>
          </a:stretch>
        </p:blipFill>
        <p:spPr>
          <a:xfrm>
            <a:off x="418214" y="844165"/>
            <a:ext cx="8385544" cy="4011370"/>
          </a:xfrm>
          <a:prstGeom prst="rect">
            <a:avLst/>
          </a:prstGeom>
        </p:spPr>
      </p:pic>
    </p:spTree>
    <p:extLst>
      <p:ext uri="{BB962C8B-B14F-4D97-AF65-F5344CB8AC3E}">
        <p14:creationId xmlns:p14="http://schemas.microsoft.com/office/powerpoint/2010/main" val="1366190136"/>
      </p:ext>
    </p:extLst>
  </p:cSld>
  <p:clrMapOvr>
    <a:masterClrMapping/>
  </p:clrMapOvr>
</p:sld>
</file>

<file path=ppt/theme/theme1.xml><?xml version="1.0" encoding="utf-8"?>
<a:theme xmlns:a="http://schemas.openxmlformats.org/drawingml/2006/main" name="The Evolution of Invention in Canada Thesis by Slidesgo">
  <a:themeElements>
    <a:clrScheme name="Simple Light">
      <a:dk1>
        <a:srgbClr val="E3EEED"/>
      </a:dk1>
      <a:lt1>
        <a:srgbClr val="383536"/>
      </a:lt1>
      <a:dk2>
        <a:srgbClr val="FC2E12"/>
      </a:dk2>
      <a:lt2>
        <a:srgbClr val="C1D6CE"/>
      </a:lt2>
      <a:accent1>
        <a:srgbClr val="64818C"/>
      </a:accent1>
      <a:accent2>
        <a:srgbClr val="DD4815"/>
      </a:accent2>
      <a:accent3>
        <a:srgbClr val="24A364"/>
      </a:accent3>
      <a:accent4>
        <a:srgbClr val="FFFFFF"/>
      </a:accent4>
      <a:accent5>
        <a:srgbClr val="FFFFFF"/>
      </a:accent5>
      <a:accent6>
        <a:srgbClr val="FFFFFF"/>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1652</Words>
  <Application>Microsoft Office PowerPoint</Application>
  <PresentationFormat>Trình chiếu Trên màn hình (16:9)</PresentationFormat>
  <Paragraphs>130</Paragraphs>
  <Slides>32</Slides>
  <Notes>29</Notes>
  <HiddenSlides>0</HiddenSlides>
  <MMClips>1</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32</vt:i4>
      </vt:variant>
    </vt:vector>
  </HeadingPairs>
  <TitlesOfParts>
    <vt:vector size="41" baseType="lpstr">
      <vt:lpstr>Times New Roman</vt:lpstr>
      <vt:lpstr>Orbitron</vt:lpstr>
      <vt:lpstr>Roboto Condensed Light</vt:lpstr>
      <vt:lpstr>IBM Plex Sans</vt:lpstr>
      <vt:lpstr>Fredoka One</vt:lpstr>
      <vt:lpstr>Roboto</vt:lpstr>
      <vt:lpstr>Arial</vt:lpstr>
      <vt:lpstr>VNtimes new roman</vt:lpstr>
      <vt:lpstr>The Evolution of Invention in Canada Thesis by Slidesgo</vt:lpstr>
      <vt:lpstr>Đề tài đồ án</vt:lpstr>
      <vt:lpstr>Thành viên nhóm</vt:lpstr>
      <vt:lpstr>Đóng góp Frontend</vt:lpstr>
      <vt:lpstr>Đóng góp Backend</vt:lpstr>
      <vt:lpstr>LỜI GIỚI THIỆU</vt:lpstr>
      <vt:lpstr>Phân Tích Yêu Cầu</vt:lpstr>
      <vt:lpstr>Bản trình bày PowerPoint</vt:lpstr>
      <vt:lpstr>Thiết Kế  Cơ Sở Dữ Liệu</vt:lpstr>
      <vt:lpstr>Diagram Database</vt:lpstr>
      <vt:lpstr>Thiết Kế Giao Diện</vt:lpstr>
      <vt:lpstr>Bản trình bày PowerPoint</vt:lpstr>
      <vt:lpstr>Bản trình bày PowerPoint</vt:lpstr>
      <vt:lpstr>Thiết kế ứng dụng</vt:lpstr>
      <vt:lpstr>Thiết kế ứng dụng</vt:lpstr>
      <vt:lpstr>Bản trình bày PowerPoint</vt:lpstr>
      <vt:lpstr>Thiết kế ứng dụng</vt:lpstr>
      <vt:lpstr>Bản trình bày PowerPoint</vt:lpstr>
      <vt:lpstr>Thiết kế ứng dụng</vt:lpstr>
      <vt:lpstr>Thiết kế ứng dụng</vt:lpstr>
      <vt:lpstr>Bản trình bày PowerPoint</vt:lpstr>
      <vt:lpstr>Các Công Nghệ Nổi Bật</vt:lpstr>
      <vt:lpstr>Công nghệ lưu trữ và truy cập CSDL</vt:lpstr>
      <vt:lpstr>Jetpack Compose, Material 3 Kotlin</vt:lpstr>
      <vt:lpstr>Retrofit</vt:lpstr>
      <vt:lpstr>Firebase</vt:lpstr>
      <vt:lpstr>Zalo Pay</vt:lpstr>
      <vt:lpstr>QR Code</vt:lpstr>
      <vt:lpstr>Node js và Express js</vt:lpstr>
      <vt:lpstr>Chạy Demo</vt:lpstr>
      <vt:lpstr>Kết Luận</vt:lpstr>
      <vt:lpstr>Bản trình bày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Mô hình phân lớp Website PhimMOI</dc:title>
  <cp:lastModifiedBy>An Nguyễn Quốc</cp:lastModifiedBy>
  <cp:revision>91</cp:revision>
  <dcterms:modified xsi:type="dcterms:W3CDTF">2024-05-15T07:52:29Z</dcterms:modified>
</cp:coreProperties>
</file>