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Merriweather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E1B289-AE20-4FAD-9142-1089EE89A2CE}">
  <a:tblStyle styleId="{D9E1B289-AE20-4FAD-9142-1089EE89A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.fntdata"/><Relationship Id="rId12" Type="http://schemas.openxmlformats.org/officeDocument/2006/relationships/slide" Target="slides/slide6.xml"/><Relationship Id="rId56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59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72c33519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72c33519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bb44c30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bb44c30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bb44c30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bb44c30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bb44c30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bb44c30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bb44c30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bb44c30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2c33519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2c33519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bb44c30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bb44c30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2c3351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2c3351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bb44c30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bb44c30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266a55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266a55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2c33519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2c33519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b44c30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b44c30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2c33519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2c33519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266a55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266a55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c8008f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c8008f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2c3351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2c3351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c8008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c8008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2c33519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2c33519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c8008f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9c8008f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c8008f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c8008f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c8008f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c8008f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2c33519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2c33519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bb44c30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bb44c30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2c3351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2c3351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2c33519a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2c33519a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2c33519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2c33519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72c33519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72c33519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72c33519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72c33519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2c33519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2c33519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2c33519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2c33519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72c33519a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72c33519a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2c33519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2c33519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2c33519a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2c33519a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bb44c30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bb44c30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72c33519a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72c33519a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72c33519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72c33519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2c33519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2c33519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72c33519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72c33519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72c33519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72c33519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72c33519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72c33519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2c33519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2c33519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bb44c30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bb44c30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bb44c30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bb44c30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bb44c30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bb44c30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bb44c30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bb44c30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cs.toronto.edu/~tijmen/csc321/slides/lecture_slides_lec6.pdf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napcrack/all-the-news#articles3.csv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jhfast/empath-clien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Apple Stock Price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189950"/>
            <a:ext cx="81384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Using Social Consensus &amp; Relevant Financial Info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79775" y="2463673"/>
            <a:ext cx="16137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Zhengyi Li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Weiyao Xie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Stock Price</a:t>
            </a:r>
            <a:endParaRPr/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311725" y="1376425"/>
            <a:ext cx="75537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Two types of target value we want to predict: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Daily close price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Trend of the day = close price - open price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Target Algo</a:t>
            </a:r>
            <a:endParaRPr/>
          </a:p>
        </p:txBody>
      </p: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463625" y="1380600"/>
            <a:ext cx="78468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Two situations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Days with stock price(Weekdays)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Pass the current news data to next day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Get the stored news data from last day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Days with no stock price(Weekends and Holidays)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the news data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 (close price)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11725" y="1262575"/>
            <a:ext cx="8387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all news parameters and close price of the Apple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three news parameters and close price of the Apple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5" y="1602363"/>
            <a:ext cx="6598126" cy="1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625" y="3611802"/>
            <a:ext cx="6598135" cy="15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Data(price difference)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11725" y="1283300"/>
            <a:ext cx="88323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all news parameters and difference price of the Apple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three news parameters and 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difference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price of the Apple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25" y="3668373"/>
            <a:ext cx="6820051" cy="13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25" y="1730415"/>
            <a:ext cx="6820052" cy="147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size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574650" y="1582625"/>
            <a:ext cx="81552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all news parameters and close price of the Apple have features of </a:t>
            </a:r>
            <a:r>
              <a:rPr lang="en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38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with three news parameters and difference price of the Apple have features of </a:t>
            </a:r>
            <a:r>
              <a:rPr lang="en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11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example size is </a:t>
            </a:r>
            <a:r>
              <a:rPr lang="en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668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Selection  E</a:t>
            </a:r>
            <a:r>
              <a:rPr lang="en" sz="2400"/>
              <a:t>out  for news emotion relevance</a:t>
            </a:r>
            <a:endParaRPr sz="2400"/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791101" y="16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{D9E1B289-AE20-4FAD-9142-1089EE89A2CE}</a:tableStyleId>
              </a:tblPr>
              <a:tblGrid>
                <a:gridCol w="1260300"/>
                <a:gridCol w="1260300"/>
                <a:gridCol w="1260300"/>
                <a:gridCol w="1260300"/>
                <a:gridCol w="1260300"/>
                <a:gridCol w="1260300"/>
              </a:tblGrid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Ridge        degree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64.25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49.70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97.98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75.45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36.75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72.63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35.98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37.77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45.45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173.64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74.58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73.08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374.20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42.75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152.62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77.71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74.47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33.75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130.62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6" name="Google Shape;166;p28"/>
          <p:cNvCxnSpPr/>
          <p:nvPr/>
        </p:nvCxnSpPr>
        <p:spPr>
          <a:xfrm>
            <a:off x="791101" y="1624250"/>
            <a:ext cx="126360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82" y="4214700"/>
            <a:ext cx="5069218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for news emotion relevance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850"/>
            <a:ext cx="6291074" cy="331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800" y="1484675"/>
            <a:ext cx="4175700" cy="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+ news emotion  relevance(plot 100 data)</a:t>
            </a:r>
            <a:endParaRPr sz="24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850"/>
            <a:ext cx="7628624" cy="31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Selection  Eout  for all features</a:t>
            </a:r>
            <a:endParaRPr sz="2400"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791101" y="16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{D9E1B289-AE20-4FAD-9142-1089EE89A2CE}</a:tableStyleId>
              </a:tblPr>
              <a:tblGrid>
                <a:gridCol w="1260300"/>
                <a:gridCol w="1260300"/>
                <a:gridCol w="1260300"/>
                <a:gridCol w="1260300"/>
                <a:gridCol w="1260300"/>
                <a:gridCol w="1260300"/>
              </a:tblGrid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Ridge        degree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59.44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88.49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273.06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346.24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8.63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83.53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577.57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310.62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346.24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8.63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85.49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47.31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231.26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346.24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8.63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75.49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37.78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97.15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23.53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47.92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7" name="Google Shape;187;p31"/>
          <p:cNvCxnSpPr/>
          <p:nvPr/>
        </p:nvCxnSpPr>
        <p:spPr>
          <a:xfrm>
            <a:off x="791101" y="1624250"/>
            <a:ext cx="126360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82" y="4214700"/>
            <a:ext cx="5069218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Goal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Use news data, exchange rate, </a:t>
            </a: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relevant stock price to predict the trend of Apple stock price and the future Apple stock price.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for all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22" y="1506250"/>
            <a:ext cx="4687699" cy="28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600" y="1276400"/>
            <a:ext cx="4175700" cy="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Market + All Features (plot 100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0" y="1277025"/>
            <a:ext cx="828524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724425" y="1686900"/>
            <a:ext cx="7270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Choose of the dataset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Target is the difference of close price and close price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the target value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 the difference into 1 or -1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Kernels with and without PCA</a:t>
            </a:r>
            <a:endParaRPr/>
          </a:p>
        </p:txBody>
      </p:sp>
      <p:sp>
        <p:nvSpPr>
          <p:cNvPr id="219" name="Google Shape;219;p36"/>
          <p:cNvSpPr txBox="1"/>
          <p:nvPr>
            <p:ph idx="4294967295" type="body"/>
          </p:nvPr>
        </p:nvSpPr>
        <p:spPr>
          <a:xfrm>
            <a:off x="354200" y="1379975"/>
            <a:ext cx="67866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Kernel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RBF Kernel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Polynomial Kernel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accuracy</a:t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775"/>
            <a:ext cx="8839197" cy="29939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381000" y="2130125"/>
            <a:ext cx="80529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Calculate the percentage of number of Correct prediction / Total number of prediction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Kernel </a:t>
            </a:r>
            <a:r>
              <a:rPr lang="en"/>
              <a:t>without PCA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1339275" y="1446375"/>
            <a:ext cx="2494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News emotion relevance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6029050" y="1446375"/>
            <a:ext cx="2258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5" y="1911375"/>
            <a:ext cx="3791800" cy="246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900" y="1800500"/>
            <a:ext cx="3962350" cy="25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Kernel with PCA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1156675" y="1462100"/>
            <a:ext cx="2627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News emotion relevance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27" y="1808350"/>
            <a:ext cx="3956648" cy="24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 txBox="1"/>
          <p:nvPr/>
        </p:nvSpPr>
        <p:spPr>
          <a:xfrm>
            <a:off x="6179575" y="1462100"/>
            <a:ext cx="2760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25" y="1808350"/>
            <a:ext cx="3921000" cy="2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 kernel without PCA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5650"/>
            <a:ext cx="3773346" cy="23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1030175" y="1461150"/>
            <a:ext cx="2426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News emotion relevance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5781850" y="1461150"/>
            <a:ext cx="2073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733" y="1875650"/>
            <a:ext cx="3547716" cy="24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 Kernel with PCA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0" y="1940800"/>
            <a:ext cx="3992401" cy="24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1255550" y="1372450"/>
            <a:ext cx="2346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News emotion relevance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6191800" y="1335550"/>
            <a:ext cx="2760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69" y="1875650"/>
            <a:ext cx="3501830" cy="2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Preprocessing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Kernel with PCA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1232375" y="1387350"/>
            <a:ext cx="271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News emotion relevance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5512475" y="1387350"/>
            <a:ext cx="2191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2" y="1935300"/>
            <a:ext cx="3621603" cy="24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77" y="1859775"/>
            <a:ext cx="3457675" cy="23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77" name="Google Shape;277;p43"/>
          <p:cNvSpPr txBox="1"/>
          <p:nvPr/>
        </p:nvSpPr>
        <p:spPr>
          <a:xfrm>
            <a:off x="242950" y="1367425"/>
            <a:ext cx="58236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Linear Kernel without PCA for news emotion relevance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 = 0.501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Accuracy of Test= 0.656410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Linear Kernel without PCA for all features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 = 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Accuracy of Test= 0.702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Library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568875" y="1541725"/>
            <a:ext cx="70944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Choose of the dataset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Target is the difference of close price and close price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the target value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 the difference into 1 or 0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Keras: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keras.metrics.binary_accuracy(y_true, y_pred)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models parameters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124200" y="1287650"/>
            <a:ext cx="43983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Hidden Layer 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hidden layer as list. eg [10,4,2] is three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hidden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layer with 10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neurons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in first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hidden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layer, 4 neurons in second layer, and 2 neurons in last layer etc.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Activation  function: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activation function. eg. elu, relu, sigmoid, hard_sigmoid, exponential, linear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Activity regularizer: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we want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regularize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the value after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calculating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activation function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4636400" y="1318700"/>
            <a:ext cx="43569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Optimizer: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 function that used to update the parameters each generation. eg. SGD, RMSprop, Adagrad, Adadelta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Batch size: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samples per gradient update.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Epochs: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marR="38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number iterations of generation update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Functions &amp; Optimizer</a:t>
            </a:r>
            <a:endParaRPr/>
          </a:p>
        </p:txBody>
      </p:sp>
      <p:sp>
        <p:nvSpPr>
          <p:cNvPr id="301" name="Google Shape;301;p47"/>
          <p:cNvSpPr txBox="1"/>
          <p:nvPr/>
        </p:nvSpPr>
        <p:spPr>
          <a:xfrm>
            <a:off x="465700" y="1531675"/>
            <a:ext cx="3477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Active Functions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Sigmoid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350">
                <a:latin typeface="Merriweather"/>
                <a:ea typeface="Merriweather"/>
                <a:cs typeface="Merriweather"/>
                <a:sym typeface="Merriweather"/>
              </a:rPr>
              <a:t>relu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4674925" y="1531675"/>
            <a:ext cx="3477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Optimizer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SGD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RMSprop: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E4A4A"/>
                </a:solidFill>
                <a:highlight>
                  <a:srgbClr val="FCFCFC"/>
                </a:highlight>
                <a:hlinkClick r:id="rId3"/>
              </a:rPr>
              <a:t>Divide the gradient by a running average of its recent magnitude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atch size &amp; Epochs</a:t>
            </a:r>
            <a:endParaRPr/>
          </a:p>
        </p:txBody>
      </p:sp>
      <p:sp>
        <p:nvSpPr>
          <p:cNvPr id="308" name="Google Shape;308;p48"/>
          <p:cNvSpPr txBox="1"/>
          <p:nvPr/>
        </p:nvSpPr>
        <p:spPr>
          <a:xfrm>
            <a:off x="508125" y="1518400"/>
            <a:ext cx="82473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For all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different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Active Functions and Optimizers combinations, we run 24 models with different batch size and epoches.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Batch size 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From 30 to 600, increasing 100 each time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Epochs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From 1000 to 10000, increasing 3000 each time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424325" y="1438525"/>
            <a:ext cx="82068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Layers</a:t>
            </a:r>
            <a:endParaRPr b="1"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One hidden layer with </a:t>
            </a:r>
            <a:r>
              <a:rPr lang="en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neurons for all news features dataset 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One hidden layer with </a:t>
            </a:r>
            <a:r>
              <a:rPr lang="en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neurons for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emotion relevance features dataset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Activity regularizer rate</a:t>
            </a:r>
            <a:endParaRPr b="1"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381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0.001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Sigmod &amp; SGD </a:t>
            </a: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413975" y="1417825"/>
            <a:ext cx="8196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three news emotion relevance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50" y="1879000"/>
            <a:ext cx="8295525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51" y="3537925"/>
            <a:ext cx="8295525" cy="99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Sigmod &amp; RMSprop</a:t>
            </a:r>
            <a:endParaRPr/>
          </a:p>
        </p:txBody>
      </p:sp>
      <p:sp>
        <p:nvSpPr>
          <p:cNvPr id="328" name="Google Shape;328;p51"/>
          <p:cNvSpPr txBox="1"/>
          <p:nvPr/>
        </p:nvSpPr>
        <p:spPr>
          <a:xfrm>
            <a:off x="413975" y="1417825"/>
            <a:ext cx="8196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three news emotion relevance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8" y="1834538"/>
            <a:ext cx="8295441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88" y="3617976"/>
            <a:ext cx="8295441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Dataset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25" y="1359900"/>
            <a:ext cx="790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Download from Kaggle:</a:t>
            </a:r>
            <a:r>
              <a:rPr lang="en" sz="1200" u="sng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https://www.kaggle.com/snapcrack/all-the-news#articles3.csv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articles in different days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1983600"/>
            <a:ext cx="8839201" cy="23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Relu &amp; SGD </a:t>
            </a:r>
            <a:endParaRPr/>
          </a:p>
        </p:txBody>
      </p:sp>
      <p:sp>
        <p:nvSpPr>
          <p:cNvPr id="336" name="Google Shape;336;p52"/>
          <p:cNvSpPr txBox="1"/>
          <p:nvPr/>
        </p:nvSpPr>
        <p:spPr>
          <a:xfrm>
            <a:off x="413975" y="1417825"/>
            <a:ext cx="8196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three news emotion relevance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8" y="1962101"/>
            <a:ext cx="8295441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88" y="3524826"/>
            <a:ext cx="8295441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Relu &amp; </a:t>
            </a:r>
            <a:r>
              <a:rPr lang="en"/>
              <a:t>RMSprop</a:t>
            </a:r>
            <a:r>
              <a:rPr lang="en"/>
              <a:t> </a:t>
            </a:r>
            <a:endParaRPr/>
          </a:p>
        </p:txBody>
      </p:sp>
      <p:sp>
        <p:nvSpPr>
          <p:cNvPr id="344" name="Google Shape;344;p53"/>
          <p:cNvSpPr txBox="1"/>
          <p:nvPr/>
        </p:nvSpPr>
        <p:spPr>
          <a:xfrm>
            <a:off x="413975" y="1417825"/>
            <a:ext cx="8196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three news emotion relevance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8" y="1834538"/>
            <a:ext cx="8295441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87" y="3629225"/>
            <a:ext cx="8295441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Model</a:t>
            </a:r>
            <a:endParaRPr/>
          </a:p>
        </p:txBody>
      </p:sp>
      <p:sp>
        <p:nvSpPr>
          <p:cNvPr id="352" name="Google Shape;352;p54"/>
          <p:cNvSpPr txBox="1"/>
          <p:nvPr/>
        </p:nvSpPr>
        <p:spPr>
          <a:xfrm>
            <a:off x="413975" y="1417825"/>
            <a:ext cx="81966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Best model for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using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Best model Dataset using three news emotion relevance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8" y="3659376"/>
            <a:ext cx="8295441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88" y="1989788"/>
            <a:ext cx="8295441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Regulzer &amp; Hidden Layer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25" y="16765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fix the active function and optimizer for two datasets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</a:t>
            </a:r>
            <a:r>
              <a:rPr lang="en"/>
              <a:t>regularizer</a:t>
            </a:r>
            <a:r>
              <a:rPr lang="en"/>
              <a:t> and layers</a:t>
            </a:r>
            <a:endParaRPr/>
          </a:p>
        </p:txBody>
      </p:sp>
      <p:sp>
        <p:nvSpPr>
          <p:cNvPr id="361" name="Google Shape;361;p55"/>
          <p:cNvSpPr txBox="1"/>
          <p:nvPr/>
        </p:nvSpPr>
        <p:spPr>
          <a:xfrm>
            <a:off x="3974050" y="248375"/>
            <a:ext cx="16455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Regularizer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[0.00001, 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0.0001,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0.001, 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0.01, 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0.1,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0.5,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0.75]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5774800" y="291125"/>
            <a:ext cx="32187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Hidden Layer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For all news features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○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15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neurons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first layer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○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8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neurons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second layer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emotion relevances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○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6 neurons first layer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○"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3 neurons second layer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55"/>
          <p:cNvSpPr txBox="1"/>
          <p:nvPr/>
        </p:nvSpPr>
        <p:spPr>
          <a:xfrm>
            <a:off x="4149975" y="2401000"/>
            <a:ext cx="44088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However, the result is not good as original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Reason of Layers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Reason of Regularizer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270700" y="1409075"/>
            <a:ext cx="87045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Regression: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Classification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70" name="Google Shape;3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8" y="3409476"/>
            <a:ext cx="8295441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575" y="1457675"/>
            <a:ext cx="3345349" cy="14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</a:t>
            </a:r>
            <a:endParaRPr/>
          </a:p>
        </p:txBody>
      </p:sp>
      <p:sp>
        <p:nvSpPr>
          <p:cNvPr id="377" name="Google Shape;377;p57"/>
          <p:cNvSpPr txBox="1"/>
          <p:nvPr/>
        </p:nvSpPr>
        <p:spPr>
          <a:xfrm>
            <a:off x="549600" y="1607350"/>
            <a:ext cx="6501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problem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years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More situation to consider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Days off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 Sentiment Analysis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75925" y="1490275"/>
            <a:ext cx="34875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Empath Sentiment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“Empath analyzes text across hundreds of topics and emotions. Like LIWC and other dictionary-based tools, it counts category terms in a text document. ”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As good as LIWC but cheaper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Eg. 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After the bullet shells get counted, the blood dries and the votive candles burn out, people peer down from   windows and see crime scenes gone cold: a band of yellow..</a:t>
            </a: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.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4349"/>
            <a:ext cx="4286600" cy="38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25" y="1303975"/>
            <a:ext cx="84333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Empath sentiment analysis from:</a:t>
            </a:r>
            <a:r>
              <a:rPr lang="en" sz="1800" u="sng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https://github.com/Ejhfast/empath-client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Parameters show r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elevance with Apple: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Negative Emotion: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Positive Emotion: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787" y="3405863"/>
            <a:ext cx="7585377" cy="6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775" y="4425200"/>
            <a:ext cx="5511024" cy="3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763" y="2364427"/>
            <a:ext cx="6331524" cy="6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emotion relevance features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11725" y="1386775"/>
            <a:ext cx="86298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Relevance = avg(sum(relevance with Apple))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Negative relevance = relevance * 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avg(sum(Negative emotions)) 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Positive relevance = relevance * avg(sum(Positive emotions))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Stock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25" y="1422754"/>
            <a:ext cx="31275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Qualcomm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Microsoft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Texas Instrument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99" y="1259175"/>
            <a:ext cx="5098450" cy="29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rate (to US dollar)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25" y="1510975"/>
            <a:ext cx="31275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Hong Kong Dollar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Chinese Yuan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Canadian Dollar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Euro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025" y="211725"/>
            <a:ext cx="2671726" cy="47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