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5" r:id="rId4"/>
    <p:sldId id="284" r:id="rId5"/>
    <p:sldId id="26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36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8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6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3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2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44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2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5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46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34D0-82D7-4F59-9398-91BD09C6A5DD}" type="datetimeFigureOut">
              <a:rPr kumimoji="1" lang="ja-JP" altLang="en-US" smtClean="0"/>
              <a:t>2018/4/3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Amazon </a:t>
            </a:r>
            <a:r>
              <a:rPr lang="en-US" altLang="ja-JP"/>
              <a:t>Elastic Container Service (Amazon ECS) 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r>
              <a:rPr kumimoji="1" lang="en-US" altLang="ja-JP" smtClean="0"/>
              <a:t>2018.4.2</a:t>
            </a:r>
          </a:p>
          <a:p>
            <a:r>
              <a:rPr lang="en-US" altLang="ja-JP" smtClean="0"/>
              <a:t>Ai Okada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81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5 - run task script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3" name="直方体 42"/>
          <p:cNvSpPr/>
          <p:nvPr/>
        </p:nvSpPr>
        <p:spPr>
          <a:xfrm>
            <a:off x="3668261" y="3793924"/>
            <a:ext cx="4050555" cy="2498114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22083" y="626805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36699"/>
                </a:solidFill>
              </a:rPr>
              <a:t>Docker Container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77219" y="4271197"/>
            <a:ext cx="3138897" cy="1874324"/>
          </a:xfrm>
          <a:prstGeom prst="rect">
            <a:avLst/>
          </a:prstGeom>
          <a:noFill/>
          <a:ln w="38100">
            <a:solidFill>
              <a:srgbClr val="33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5891" y="3779328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336699"/>
                </a:solidFill>
              </a:rPr>
              <a:t>EC2 instance</a:t>
            </a:r>
            <a:endParaRPr lang="en-US" altLang="ja-JP">
              <a:solidFill>
                <a:srgbClr val="336699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2" y="5453078"/>
            <a:ext cx="824441" cy="709519"/>
          </a:xfrm>
          <a:prstGeom prst="rect">
            <a:avLst/>
          </a:prstGeom>
        </p:spPr>
      </p:pic>
      <p:sp>
        <p:nvSpPr>
          <p:cNvPr id="51" name="メモ 50"/>
          <p:cNvSpPr/>
          <p:nvPr/>
        </p:nvSpPr>
        <p:spPr>
          <a:xfrm>
            <a:off x="5650185" y="4423266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52" name="メモ 51"/>
          <p:cNvSpPr/>
          <p:nvPr/>
        </p:nvSpPr>
        <p:spPr>
          <a:xfrm>
            <a:off x="4862484" y="4428996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55" idx="1"/>
            <a:endCxn id="54" idx="0"/>
          </p:cNvCxnSpPr>
          <p:nvPr/>
        </p:nvCxnSpPr>
        <p:spPr>
          <a:xfrm rot="10800000" flipV="1">
            <a:off x="5309414" y="5115228"/>
            <a:ext cx="650033" cy="179328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49" idx="2"/>
            <a:endCxn id="44" idx="1"/>
          </p:cNvCxnSpPr>
          <p:nvPr/>
        </p:nvCxnSpPr>
        <p:spPr>
          <a:xfrm rot="16200000" flipH="1">
            <a:off x="4343210" y="6173850"/>
            <a:ext cx="290127" cy="267620"/>
          </a:xfrm>
          <a:prstGeom prst="bentConnector2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4" name="メモ 53"/>
          <p:cNvSpPr/>
          <p:nvPr/>
        </p:nvSpPr>
        <p:spPr>
          <a:xfrm>
            <a:off x="4832458" y="529455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55" name="メモ 54"/>
          <p:cNvSpPr/>
          <p:nvPr/>
        </p:nvSpPr>
        <p:spPr>
          <a:xfrm>
            <a:off x="5959446" y="4907794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57" name="メモ 56"/>
          <p:cNvSpPr/>
          <p:nvPr/>
        </p:nvSpPr>
        <p:spPr>
          <a:xfrm>
            <a:off x="5960525" y="5575301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cxnSp>
        <p:nvCxnSpPr>
          <p:cNvPr id="39" name="カギ線コネクタ 38"/>
          <p:cNvCxnSpPr>
            <a:stCxn id="54" idx="2"/>
            <a:endCxn id="57" idx="1"/>
          </p:cNvCxnSpPr>
          <p:nvPr/>
        </p:nvCxnSpPr>
        <p:spPr>
          <a:xfrm rot="16200000" flipH="1">
            <a:off x="5591016" y="5413225"/>
            <a:ext cx="87907" cy="651112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6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6 - copy </a:t>
            </a:r>
            <a:r>
              <a:rPr kumimoji="1" lang="en-US" altLang="ja-JP" smtClean="0"/>
              <a:t>output-file </a:t>
            </a:r>
            <a:r>
              <a:rPr kumimoji="1" lang="en-US" altLang="ja-JP" smtClean="0"/>
              <a:t>to s3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3" name="直方体 42"/>
          <p:cNvSpPr/>
          <p:nvPr/>
        </p:nvSpPr>
        <p:spPr>
          <a:xfrm>
            <a:off x="3668261" y="3793924"/>
            <a:ext cx="4050555" cy="2498114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22083" y="626805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36699"/>
                </a:solidFill>
              </a:rPr>
              <a:t>Docker Container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77219" y="4271197"/>
            <a:ext cx="3138897" cy="1874324"/>
          </a:xfrm>
          <a:prstGeom prst="rect">
            <a:avLst/>
          </a:prstGeom>
          <a:noFill/>
          <a:ln w="38100">
            <a:solidFill>
              <a:srgbClr val="33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5891" y="3779328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336699"/>
                </a:solidFill>
              </a:rPr>
              <a:t>EC2 instance</a:t>
            </a:r>
            <a:endParaRPr lang="en-US" altLang="ja-JP">
              <a:solidFill>
                <a:srgbClr val="336699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2" y="5453078"/>
            <a:ext cx="824441" cy="709519"/>
          </a:xfrm>
          <a:prstGeom prst="rect">
            <a:avLst/>
          </a:prstGeom>
        </p:spPr>
      </p:pic>
      <p:sp>
        <p:nvSpPr>
          <p:cNvPr id="51" name="メモ 50"/>
          <p:cNvSpPr/>
          <p:nvPr/>
        </p:nvSpPr>
        <p:spPr>
          <a:xfrm>
            <a:off x="5650185" y="4423266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52" name="メモ 51"/>
          <p:cNvSpPr/>
          <p:nvPr/>
        </p:nvSpPr>
        <p:spPr>
          <a:xfrm>
            <a:off x="4862484" y="4428996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57" idx="3"/>
          </p:cNvCxnSpPr>
          <p:nvPr/>
        </p:nvCxnSpPr>
        <p:spPr>
          <a:xfrm>
            <a:off x="6724832" y="5782735"/>
            <a:ext cx="2638011" cy="18096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49" idx="2"/>
            <a:endCxn id="44" idx="1"/>
          </p:cNvCxnSpPr>
          <p:nvPr/>
        </p:nvCxnSpPr>
        <p:spPr>
          <a:xfrm rot="16200000" flipH="1">
            <a:off x="4343210" y="6173850"/>
            <a:ext cx="290127" cy="267620"/>
          </a:xfrm>
          <a:prstGeom prst="bentConnector2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4" name="メモ 53"/>
          <p:cNvSpPr/>
          <p:nvPr/>
        </p:nvSpPr>
        <p:spPr>
          <a:xfrm>
            <a:off x="4832458" y="529455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55" name="メモ 54"/>
          <p:cNvSpPr/>
          <p:nvPr/>
        </p:nvSpPr>
        <p:spPr>
          <a:xfrm>
            <a:off x="5959446" y="4907794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56" name="メモ 55"/>
          <p:cNvSpPr/>
          <p:nvPr/>
        </p:nvSpPr>
        <p:spPr>
          <a:xfrm>
            <a:off x="9372526" y="5765440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sp>
        <p:nvSpPr>
          <p:cNvPr id="57" name="メモ 56"/>
          <p:cNvSpPr/>
          <p:nvPr/>
        </p:nvSpPr>
        <p:spPr>
          <a:xfrm>
            <a:off x="5960525" y="5575301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480820" y="6047086"/>
            <a:ext cx="10786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aws s3 cp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81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7 - terminate ec2 instance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6" name="メモ 55"/>
          <p:cNvSpPr/>
          <p:nvPr/>
        </p:nvSpPr>
        <p:spPr>
          <a:xfrm>
            <a:off x="9372526" y="5765440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690265" y="6367946"/>
            <a:ext cx="148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2"/>
                </a:solidFill>
              </a:rPr>
              <a:t>Final product</a:t>
            </a:r>
          </a:p>
        </p:txBody>
      </p:sp>
      <p:cxnSp>
        <p:nvCxnSpPr>
          <p:cNvPr id="38" name="カギ線コネクタ 37"/>
          <p:cNvCxnSpPr>
            <a:stCxn id="56" idx="2"/>
          </p:cNvCxnSpPr>
          <p:nvPr/>
        </p:nvCxnSpPr>
        <p:spPr>
          <a:xfrm rot="5400000">
            <a:off x="9278225" y="6076156"/>
            <a:ext cx="372305" cy="580607"/>
          </a:xfrm>
          <a:prstGeom prst="bentConnector2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tasks.tsv format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3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format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</a:t>
            </a:r>
            <a:r>
              <a:rPr lang="en-US" altLang="ja-JP" smtClean="0"/>
              <a:t>eparated with tab ("\t")</a:t>
            </a:r>
          </a:p>
          <a:p>
            <a:r>
              <a:rPr lang="en-US" altLang="ja-JP"/>
              <a:t>The first line is a </a:t>
            </a:r>
            <a:r>
              <a:rPr lang="en-US" altLang="ja-JP" smtClean="0"/>
              <a:t>header</a:t>
            </a:r>
          </a:p>
          <a:p>
            <a:pPr lvl="1"/>
            <a:r>
              <a:rPr lang="en-US" altLang="ja-JP" smtClean="0"/>
              <a:t>--input [NAME]  set s3 file-path, copy s3 </a:t>
            </a:r>
            <a:r>
              <a:rPr lang="en-US" altLang="ja-JP" smtClean="0"/>
              <a:t>-&gt; </a:t>
            </a:r>
            <a:r>
              <a:rPr lang="en-US" altLang="ja-JP" smtClean="0"/>
              <a:t>container.</a:t>
            </a:r>
          </a:p>
          <a:p>
            <a:pPr lvl="1"/>
            <a:r>
              <a:rPr lang="en-US" altLang="ja-JP"/>
              <a:t>--</a:t>
            </a:r>
            <a:r>
              <a:rPr lang="en-US" altLang="ja-JP" smtClean="0"/>
              <a:t>input-recursive [NAME]</a:t>
            </a:r>
            <a:r>
              <a:rPr lang="en-US" altLang="ja-JP"/>
              <a:t> set s3 </a:t>
            </a:r>
            <a:r>
              <a:rPr lang="en-US" altLang="ja-JP" smtClean="0"/>
              <a:t>directory-path</a:t>
            </a:r>
            <a:r>
              <a:rPr lang="en-US" altLang="ja-JP"/>
              <a:t>, copy </a:t>
            </a:r>
            <a:r>
              <a:rPr lang="en-US" altLang="ja-JP" smtClean="0"/>
              <a:t>with </a:t>
            </a:r>
            <a:r>
              <a:rPr lang="en-US" altLang="ja-JP" smtClean="0"/>
              <a:t>recursive s3 </a:t>
            </a:r>
            <a:r>
              <a:rPr lang="en-US" altLang="ja-JP"/>
              <a:t>-&gt; container.</a:t>
            </a:r>
            <a:endParaRPr lang="en-US" altLang="ja-JP" smtClean="0"/>
          </a:p>
          <a:p>
            <a:pPr lvl="1"/>
            <a:r>
              <a:rPr kumimoji="1" lang="en-US" altLang="ja-JP" smtClean="0"/>
              <a:t>--output [NAME</a:t>
            </a:r>
            <a:r>
              <a:rPr lang="en-US" altLang="ja-JP"/>
              <a:t>]  set s3 file-path, copy </a:t>
            </a:r>
            <a:r>
              <a:rPr lang="en-US" altLang="ja-JP" smtClean="0"/>
              <a:t>container </a:t>
            </a:r>
            <a:r>
              <a:rPr lang="en-US" altLang="ja-JP" smtClean="0"/>
              <a:t>-&gt; </a:t>
            </a:r>
            <a:r>
              <a:rPr lang="en-US" altLang="ja-JP" smtClean="0"/>
              <a:t>s3.</a:t>
            </a:r>
            <a:endParaRPr kumimoji="1" lang="en-US" altLang="ja-JP" smtClean="0"/>
          </a:p>
          <a:p>
            <a:pPr lvl="1"/>
            <a:r>
              <a:rPr lang="en-US" altLang="ja-JP" smtClean="0"/>
              <a:t>--output-recursive [NAME]</a:t>
            </a:r>
            <a:r>
              <a:rPr lang="en-US" altLang="ja-JP"/>
              <a:t> set s3 directory-path, copy </a:t>
            </a:r>
            <a:r>
              <a:rPr lang="en-US" altLang="ja-JP" smtClean="0"/>
              <a:t>with </a:t>
            </a:r>
            <a:r>
              <a:rPr lang="en-US" altLang="ja-JP" smtClean="0"/>
              <a:t>recursive container </a:t>
            </a:r>
            <a:r>
              <a:rPr lang="en-US" altLang="ja-JP"/>
              <a:t>-&gt; s3.</a:t>
            </a:r>
            <a:endParaRPr lang="ja-JP" altLang="en-US"/>
          </a:p>
          <a:p>
            <a:pPr lvl="1"/>
            <a:r>
              <a:rPr kumimoji="1" lang="en-US" altLang="ja-JP" smtClean="0"/>
              <a:t>--env [NAME]</a:t>
            </a:r>
            <a:r>
              <a:rPr lang="en-US" altLang="ja-JP"/>
              <a:t> set </a:t>
            </a:r>
            <a:r>
              <a:rPr lang="en-US" altLang="ja-JP" smtClean="0"/>
              <a:t>environment variable.</a:t>
            </a:r>
            <a:endParaRPr kumimoji="1" lang="en-US" altLang="ja-JP" smtClean="0"/>
          </a:p>
          <a:p>
            <a:r>
              <a:rPr lang="en-US" altLang="ja-JP" smtClean="0"/>
              <a:t>Not </a:t>
            </a:r>
            <a:r>
              <a:rPr lang="en-US" altLang="ja-JP"/>
              <a:t>correspond to a comment </a:t>
            </a:r>
            <a:r>
              <a:rPr lang="en-US" altLang="ja-JP" smtClean="0"/>
              <a:t>line.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5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example (./</a:t>
            </a:r>
            <a:r>
              <a:rPr lang="en-US" altLang="ja-JP" smtClean="0"/>
              <a:t>examples/tasks-wordcount.tsv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82634"/>
              </p:ext>
            </p:extLst>
          </p:nvPr>
        </p:nvGraphicFramePr>
        <p:xfrm>
          <a:off x="838200" y="1806734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928">
                  <a:extLst>
                    <a:ext uri="{9D8B030D-6E8A-4147-A177-3AD203B41FA5}">
                      <a16:colId xmlns:a16="http://schemas.microsoft.com/office/drawing/2014/main" val="463499184"/>
                    </a:ext>
                  </a:extLst>
                </a:gridCol>
                <a:gridCol w="2532888">
                  <a:extLst>
                    <a:ext uri="{9D8B030D-6E8A-4147-A177-3AD203B41FA5}">
                      <a16:colId xmlns:a16="http://schemas.microsoft.com/office/drawing/2014/main" val="1242646898"/>
                    </a:ext>
                  </a:extLst>
                </a:gridCol>
                <a:gridCol w="2770632">
                  <a:extLst>
                    <a:ext uri="{9D8B030D-6E8A-4147-A177-3AD203B41FA5}">
                      <a16:colId xmlns:a16="http://schemas.microsoft.com/office/drawing/2014/main" val="3276099396"/>
                    </a:ext>
                  </a:extLst>
                </a:gridCol>
                <a:gridCol w="3883152">
                  <a:extLst>
                    <a:ext uri="{9D8B030D-6E8A-4147-A177-3AD203B41FA5}">
                      <a16:colId xmlns:a16="http://schemas.microsoft.com/office/drawing/2014/main" val="55352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--env 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--input INPUT_FILE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--input-recursive SCRIPT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--output OUTPUT_FILE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Hamlet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s3://ecsub-ohaio/wordcount/input/hamlet.txt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s3://ecsub-ohaio/wordcount/python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s3://ecsub-ohaio/output/hamlet-count.txt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5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Kinglear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s3://ecsub-ohaio/wordcount/input/kinglear.txt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s3://ecsub-ohaio/wordcount/python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s3://ecsub-ohaio/output/kinglear-count.txt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2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1200151" y="2595982"/>
            <a:ext cx="5497493" cy="35183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方体 17"/>
          <p:cNvSpPr/>
          <p:nvPr/>
        </p:nvSpPr>
        <p:spPr>
          <a:xfrm>
            <a:off x="3871106" y="3246921"/>
            <a:ext cx="2360301" cy="2370721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/>
              <a:t>Tasks </a:t>
            </a:r>
            <a:r>
              <a:rPr lang="en-US" altLang="ja-JP" sz="4000"/>
              <a:t>and clusters in Amazon ECS</a:t>
            </a:r>
            <a:endParaRPr kumimoji="1" lang="ja-JP" altLang="en-US" sz="4000"/>
          </a:p>
        </p:txBody>
      </p:sp>
      <p:sp>
        <p:nvSpPr>
          <p:cNvPr id="12" name="正方形/長方形 11"/>
          <p:cNvSpPr/>
          <p:nvPr/>
        </p:nvSpPr>
        <p:spPr>
          <a:xfrm>
            <a:off x="6014176" y="1879922"/>
            <a:ext cx="683468" cy="299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19906" y="157049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Submit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61750" y="51175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Docker Container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1439" y="2679027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smtClean="0"/>
              <a:t>Cluster</a:t>
            </a:r>
            <a:endParaRPr lang="en-US" altLang="ja-JP"/>
          </a:p>
        </p:txBody>
      </p:sp>
      <p:sp>
        <p:nvSpPr>
          <p:cNvPr id="25" name="正方形/長方形 24"/>
          <p:cNvSpPr/>
          <p:nvPr/>
        </p:nvSpPr>
        <p:spPr>
          <a:xfrm>
            <a:off x="4206004" y="3810790"/>
            <a:ext cx="1443117" cy="124845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屈折矢印 32"/>
          <p:cNvSpPr/>
          <p:nvPr/>
        </p:nvSpPr>
        <p:spPr>
          <a:xfrm rot="10800000">
            <a:off x="5120259" y="1939824"/>
            <a:ext cx="774441" cy="6137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吹き出し 33"/>
          <p:cNvSpPr/>
          <p:nvPr/>
        </p:nvSpPr>
        <p:spPr>
          <a:xfrm>
            <a:off x="7157814" y="1690688"/>
            <a:ext cx="3821536" cy="1307306"/>
          </a:xfrm>
          <a:prstGeom prst="wedgeRectCallout">
            <a:avLst>
              <a:gd name="adj1" fmla="val -59295"/>
              <a:gd name="adj2" fmla="val -2302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mtClean="0"/>
              <a:t>The </a:t>
            </a:r>
            <a:r>
              <a:rPr lang="en-US" altLang="ja-JP"/>
              <a:t>task is put into the </a:t>
            </a:r>
            <a:r>
              <a:rPr lang="en-US" altLang="ja-JP" smtClean="0"/>
              <a:t>cluster.</a:t>
            </a:r>
          </a:p>
          <a:p>
            <a:endParaRPr lang="en-US" altLang="ja-JP" sz="1200" smtClean="0"/>
          </a:p>
          <a:p>
            <a:r>
              <a:rPr lang="en-US" altLang="ja-JP" sz="1400" smtClean="0"/>
              <a:t>The </a:t>
            </a:r>
            <a:r>
              <a:rPr lang="en-US" altLang="ja-JP" sz="1400"/>
              <a:t>task include, </a:t>
            </a:r>
          </a:p>
          <a:p>
            <a:r>
              <a:rPr lang="en-US" altLang="ja-JP" sz="1400"/>
              <a:t>- Task definition </a:t>
            </a:r>
            <a:r>
              <a:rPr lang="en-US" altLang="ja-JP" sz="1400" smtClean="0"/>
              <a:t>(</a:t>
            </a:r>
            <a:r>
              <a:rPr lang="en-US" altLang="ja-JP" sz="1400"/>
              <a:t>information on docker container)</a:t>
            </a:r>
          </a:p>
          <a:p>
            <a:r>
              <a:rPr lang="en-US" altLang="ja-JP" sz="1400"/>
              <a:t>- </a:t>
            </a:r>
            <a:r>
              <a:rPr lang="en-US" altLang="ja-JP" sz="1400" smtClean="0"/>
              <a:t>cluster</a:t>
            </a:r>
            <a:endParaRPr kumimoji="1" lang="ja-JP" altLang="en-US" sz="1400"/>
          </a:p>
        </p:txBody>
      </p:sp>
      <p:sp>
        <p:nvSpPr>
          <p:cNvPr id="35" name="四角形吹き出し 34"/>
          <p:cNvSpPr/>
          <p:nvPr/>
        </p:nvSpPr>
        <p:spPr>
          <a:xfrm>
            <a:off x="7157814" y="3664744"/>
            <a:ext cx="3470053" cy="868757"/>
          </a:xfrm>
          <a:prstGeom prst="wedgeRectCallout">
            <a:avLst>
              <a:gd name="adj1" fmla="val -90140"/>
              <a:gd name="adj2" fmla="val 2113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The </a:t>
            </a:r>
            <a:r>
              <a:rPr lang="en-US" altLang="ja-JP"/>
              <a:t>task is executed in the docker container of the EC 2 </a:t>
            </a:r>
            <a:r>
              <a:rPr lang="en-US" altLang="ja-JP" smtClean="0"/>
              <a:t>instance.</a:t>
            </a:r>
            <a:endParaRPr kumimoji="1" lang="ja-JP" altLang="en-US"/>
          </a:p>
        </p:txBody>
      </p:sp>
      <p:sp>
        <p:nvSpPr>
          <p:cNvPr id="37" name="四角形吹き出し 36"/>
          <p:cNvSpPr/>
          <p:nvPr/>
        </p:nvSpPr>
        <p:spPr>
          <a:xfrm>
            <a:off x="7157814" y="4909373"/>
            <a:ext cx="3689447" cy="576000"/>
          </a:xfrm>
          <a:prstGeom prst="wedgeRectCallout">
            <a:avLst>
              <a:gd name="adj1" fmla="val -72478"/>
              <a:gd name="adj2" fmla="val -240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EC </a:t>
            </a:r>
            <a:r>
              <a:rPr lang="en-US" altLang="ja-JP"/>
              <a:t>2 instances are started by </a:t>
            </a:r>
            <a:r>
              <a:rPr lang="en-US" altLang="ja-JP" smtClean="0"/>
              <a:t>user.</a:t>
            </a:r>
            <a:endParaRPr kumimoji="1" lang="ja-JP" altLang="en-US"/>
          </a:p>
        </p:txBody>
      </p:sp>
      <p:sp>
        <p:nvSpPr>
          <p:cNvPr id="23" name="直方体 22"/>
          <p:cNvSpPr/>
          <p:nvPr/>
        </p:nvSpPr>
        <p:spPr>
          <a:xfrm>
            <a:off x="1485849" y="3535109"/>
            <a:ext cx="738318" cy="752661"/>
          </a:xfrm>
          <a:prstGeom prst="cube">
            <a:avLst>
              <a:gd name="adj" fmla="val 2320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618224" y="4032326"/>
            <a:ext cx="683468" cy="299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86491" y="3985152"/>
            <a:ext cx="139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Running </a:t>
            </a:r>
            <a:r>
              <a:rPr kumimoji="1" lang="en-US" altLang="ja-JP" smtClean="0"/>
              <a:t>task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95871" y="5585003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EC2 instance</a:t>
            </a:r>
            <a:endParaRPr lang="en-US" altLang="ja-JP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10719" y="4807503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Other EC2 instances</a:t>
            </a:r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4" y="4378888"/>
            <a:ext cx="824441" cy="709519"/>
          </a:xfrm>
          <a:prstGeom prst="rect">
            <a:avLst/>
          </a:prstGeom>
        </p:spPr>
      </p:pic>
      <p:sp>
        <p:nvSpPr>
          <p:cNvPr id="29" name="直方体 28"/>
          <p:cNvSpPr/>
          <p:nvPr/>
        </p:nvSpPr>
        <p:spPr>
          <a:xfrm>
            <a:off x="2460958" y="3911439"/>
            <a:ext cx="949978" cy="878538"/>
          </a:xfrm>
          <a:prstGeom prst="cube">
            <a:avLst>
              <a:gd name="adj" fmla="val 2320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04297" y="1852368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task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23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76051-E505-9940-9820-3C749059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AWS CLI: Command </a:t>
            </a:r>
            <a:r>
              <a:rPr lang="en-US" altLang="ja-JP"/>
              <a:t>execution dependency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0B0BA-0843-F046-BC62-ECCF7FAC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B8CBDBF-8A3E-C84A-8AB0-C3B440179A81}"/>
              </a:ext>
            </a:extLst>
          </p:cNvPr>
          <p:cNvSpPr/>
          <p:nvPr/>
        </p:nvSpPr>
        <p:spPr>
          <a:xfrm>
            <a:off x="630898" y="3470941"/>
            <a:ext cx="141514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start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75A81B-FF04-9C4F-A730-4DC7AA09634B}"/>
              </a:ext>
            </a:extLst>
          </p:cNvPr>
          <p:cNvSpPr/>
          <p:nvPr/>
        </p:nvSpPr>
        <p:spPr>
          <a:xfrm>
            <a:off x="2867199" y="2405010"/>
            <a:ext cx="2427586" cy="61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create-cluster</a:t>
            </a:r>
            <a:endParaRPr kumimoji="1" lang="ja-JP" altLang="en-US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A520C1-10B1-7C45-AC3A-0D03A285D30A}"/>
              </a:ext>
            </a:extLst>
          </p:cNvPr>
          <p:cNvSpPr/>
          <p:nvPr/>
        </p:nvSpPr>
        <p:spPr>
          <a:xfrm>
            <a:off x="5703622" y="2406613"/>
            <a:ext cx="2246826" cy="61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run-instances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2C6381-3198-804E-9057-64A66256E842}"/>
              </a:ext>
            </a:extLst>
          </p:cNvPr>
          <p:cNvSpPr/>
          <p:nvPr/>
        </p:nvSpPr>
        <p:spPr>
          <a:xfrm>
            <a:off x="2876164" y="3623483"/>
            <a:ext cx="5074283" cy="61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register-task-definition</a:t>
            </a:r>
            <a:endParaRPr kumimoji="1" lang="ja-JP" altLang="en-US" sz="2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B7C35C-86C3-7948-B965-F6C644389FBC}"/>
              </a:ext>
            </a:extLst>
          </p:cNvPr>
          <p:cNvSpPr/>
          <p:nvPr/>
        </p:nvSpPr>
        <p:spPr>
          <a:xfrm>
            <a:off x="8378563" y="3626389"/>
            <a:ext cx="1424664" cy="61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r</a:t>
            </a:r>
            <a:r>
              <a:rPr kumimoji="1" lang="en-US" altLang="ja-JP" sz="2400" smtClean="0"/>
              <a:t>un-task</a:t>
            </a:r>
            <a:endParaRPr kumimoji="1" lang="ja-JP" altLang="en-US" sz="24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9300F79-C25C-9B4E-AF96-8DBF48493A7E}"/>
              </a:ext>
            </a:extLst>
          </p:cNvPr>
          <p:cNvSpPr/>
          <p:nvPr/>
        </p:nvSpPr>
        <p:spPr>
          <a:xfrm>
            <a:off x="10360110" y="3470941"/>
            <a:ext cx="1199169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end</a:t>
            </a:r>
            <a:endParaRPr kumimoji="1" lang="ja-JP" altLang="en-US" sz="2400"/>
          </a:p>
        </p:txBody>
      </p: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8140A431-8C2E-D34E-832B-6507145ADC55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2046040" y="3928141"/>
            <a:ext cx="830124" cy="134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A5BF428B-2B6E-F64A-A788-FDDCB93631E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2046040" y="2711010"/>
            <a:ext cx="821159" cy="1217131"/>
          </a:xfrm>
          <a:prstGeom prst="bentConnector3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A9076D30-4ED8-314F-860C-7A0B62FEF64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94785" y="2711010"/>
            <a:ext cx="408837" cy="160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2669CA0B-0271-1C4C-9A5C-408C72D0C76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950447" y="3929483"/>
            <a:ext cx="428116" cy="290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1582FAA2-8239-3D4C-B501-D582BE5F2D5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950448" y="2712613"/>
            <a:ext cx="428115" cy="121977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5E194EFF-3606-E44B-900D-8615CE864606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9803227" y="3928141"/>
            <a:ext cx="556883" cy="424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2C6381-3198-804E-9057-64A66256E842}"/>
              </a:ext>
            </a:extLst>
          </p:cNvPr>
          <p:cNvSpPr/>
          <p:nvPr/>
        </p:nvSpPr>
        <p:spPr>
          <a:xfrm>
            <a:off x="2867199" y="4836429"/>
            <a:ext cx="5083248" cy="1017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/>
              <a:t>Update</a:t>
            </a:r>
            <a:r>
              <a:rPr kumimoji="1" lang="ja-JP" altLang="en-US" sz="2400" smtClean="0"/>
              <a:t> </a:t>
            </a:r>
            <a:r>
              <a:rPr kumimoji="1" lang="en-US" altLang="ja-JP" sz="2400" smtClean="0"/>
              <a:t>files</a:t>
            </a:r>
          </a:p>
          <a:p>
            <a:pPr algn="ctr"/>
            <a:r>
              <a:rPr kumimoji="1" lang="en-US" altLang="ja-JP" sz="2400" smtClean="0"/>
              <a:t>(script, data, ...)</a:t>
            </a:r>
            <a:endParaRPr kumimoji="1" lang="ja-JP" altLang="en-US" sz="2400"/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8140A431-8C2E-D34E-832B-6507145ADC55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>
            <a:off x="2046040" y="3928141"/>
            <a:ext cx="821159" cy="141711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8140A431-8C2E-D34E-832B-6507145ADC55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7950447" y="3932389"/>
            <a:ext cx="428116" cy="141286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3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flow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65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76051-E505-9940-9820-3C749059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26"/>
            <a:ext cx="10515600" cy="1325563"/>
          </a:xfrm>
        </p:spPr>
        <p:txBody>
          <a:bodyPr/>
          <a:lstStyle/>
          <a:p>
            <a:pPr algn="ctr"/>
            <a:r>
              <a:rPr lang="en-US" altLang="ja-JP"/>
              <a:t>e</a:t>
            </a:r>
            <a:r>
              <a:rPr lang="en-US" altLang="ja-JP" smtClean="0"/>
              <a:t>csub task </a:t>
            </a:r>
            <a:r>
              <a:rPr lang="en-US" altLang="ja-JP"/>
              <a:t>execution flow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0B0BA-0843-F046-BC62-ECCF7FAC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B8CBDBF-8A3E-C84A-8AB0-C3B440179A81}"/>
              </a:ext>
            </a:extLst>
          </p:cNvPr>
          <p:cNvSpPr/>
          <p:nvPr/>
        </p:nvSpPr>
        <p:spPr>
          <a:xfrm>
            <a:off x="173640" y="841599"/>
            <a:ext cx="1976628" cy="598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S</a:t>
            </a:r>
            <a:r>
              <a:rPr kumimoji="1" lang="en-US" altLang="ja-JP" sz="2000" smtClean="0"/>
              <a:t>ubmit task</a:t>
            </a:r>
            <a:endParaRPr kumimoji="1" lang="ja-JP" altLang="en-US" sz="20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75A81B-FF04-9C4F-A730-4DC7AA09634B}"/>
              </a:ext>
            </a:extLst>
          </p:cNvPr>
          <p:cNvSpPr/>
          <p:nvPr/>
        </p:nvSpPr>
        <p:spPr>
          <a:xfrm>
            <a:off x="1477525" y="1533914"/>
            <a:ext cx="1721657" cy="654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smtClean="0"/>
              <a:t>Create</a:t>
            </a:r>
          </a:p>
          <a:p>
            <a:pPr algn="ctr"/>
            <a:r>
              <a:rPr kumimoji="1" lang="en-US" altLang="ja-JP" sz="2000" smtClean="0"/>
              <a:t>ec2 instance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A520C1-10B1-7C45-AC3A-0D03A285D30A}"/>
              </a:ext>
            </a:extLst>
          </p:cNvPr>
          <p:cNvSpPr/>
          <p:nvPr/>
        </p:nvSpPr>
        <p:spPr>
          <a:xfrm>
            <a:off x="335756" y="2997299"/>
            <a:ext cx="4493419" cy="2896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=== </a:t>
            </a:r>
            <a:r>
              <a:rPr kumimoji="1" lang="en-US" altLang="ja-JP" sz="2000" smtClean="0">
                <a:solidFill>
                  <a:srgbClr val="FF0000"/>
                </a:solidFill>
              </a:rPr>
              <a:t>run.sh</a:t>
            </a:r>
            <a:r>
              <a:rPr kumimoji="1" lang="en-US" altLang="ja-JP" sz="2000">
                <a:solidFill>
                  <a:schemeClr val="tx1"/>
                </a:solidFill>
              </a:rPr>
              <a:t> </a:t>
            </a:r>
            <a:endParaRPr kumimoji="1" lang="en-US" altLang="ja-JP" sz="2000" smtClean="0">
              <a:solidFill>
                <a:schemeClr val="tx1"/>
              </a:solidFill>
            </a:endParaRPr>
          </a:p>
          <a:p>
            <a:r>
              <a:rPr kumimoji="1" lang="en-US" altLang="ja-JP" sz="2000">
                <a:solidFill>
                  <a:schemeClr val="tx1"/>
                </a:solidFill>
              </a:rPr>
              <a:t> </a:t>
            </a:r>
            <a:r>
              <a:rPr kumimoji="1" lang="en-US" altLang="ja-JP" sz="2000" smtClean="0">
                <a:solidFill>
                  <a:schemeClr val="tx1"/>
                </a:solidFill>
              </a:rPr>
              <a:t>       (</a:t>
            </a:r>
            <a:r>
              <a:rPr kumimoji="1" lang="en-US" altLang="ja-JP" smtClean="0">
                <a:solidFill>
                  <a:schemeClr val="tx1"/>
                </a:solidFill>
              </a:rPr>
              <a:t>Automatic </a:t>
            </a:r>
            <a:r>
              <a:rPr kumimoji="1" lang="en-US" altLang="ja-JP">
                <a:solidFill>
                  <a:schemeClr val="tx1"/>
                </a:solidFill>
              </a:rPr>
              <a:t>generation by ecsub)</a:t>
            </a:r>
            <a:r>
              <a:rPr kumimoji="1" lang="en-US" altLang="ja-JP" sz="2000" smtClean="0"/>
              <a:t> ===</a:t>
            </a:r>
            <a:endParaRPr kumimoji="1" lang="en-US" altLang="ja-JP" sz="2000"/>
          </a:p>
          <a:p>
            <a:r>
              <a:rPr kumimoji="1" lang="en-US" altLang="ja-JP">
                <a:solidFill>
                  <a:schemeClr val="accent5"/>
                </a:solidFill>
              </a:rPr>
              <a:t>aws s3 cp $ENV </a:t>
            </a:r>
            <a:r>
              <a:rPr kumimoji="1" lang="en-US" altLang="ja-JP">
                <a:solidFill>
                  <a:schemeClr val="accent5"/>
                </a:solidFill>
              </a:rPr>
              <a:t>./setenv.0.sh</a:t>
            </a:r>
            <a:endParaRPr kumimoji="1" lang="en-US" altLang="ja-JP">
              <a:solidFill>
                <a:schemeClr val="accent5"/>
              </a:solidFill>
            </a:endParaRPr>
          </a:p>
          <a:p>
            <a:r>
              <a:rPr kumimoji="1" lang="en-US" altLang="ja-JP">
                <a:solidFill>
                  <a:schemeClr val="accent2"/>
                </a:solidFill>
              </a:rPr>
              <a:t>aws s3 cp $EXEC </a:t>
            </a:r>
            <a:r>
              <a:rPr kumimoji="1" lang="en-US" altLang="ja-JP" smtClean="0">
                <a:solidFill>
                  <a:schemeClr val="accent2"/>
                </a:solidFill>
              </a:rPr>
              <a:t>./run-wordcount.sh</a:t>
            </a:r>
            <a:endParaRPr kumimoji="1" lang="en-US" altLang="ja-JP">
              <a:solidFill>
                <a:schemeClr val="accent2"/>
              </a:solidFill>
            </a:endParaRPr>
          </a:p>
          <a:p>
            <a:r>
              <a:rPr kumimoji="1" lang="en-US" altLang="ja-JP" b="1">
                <a:solidFill>
                  <a:schemeClr val="accent5"/>
                </a:solidFill>
              </a:rPr>
              <a:t>source </a:t>
            </a:r>
            <a:r>
              <a:rPr kumimoji="1" lang="en-US" altLang="ja-JP" b="1" smtClean="0">
                <a:solidFill>
                  <a:schemeClr val="accent5"/>
                </a:solidFill>
              </a:rPr>
              <a:t>./setenv.0.sh</a:t>
            </a:r>
            <a:endParaRPr kumimoji="1" lang="en-US" altLang="ja-JP" b="1">
              <a:solidFill>
                <a:schemeClr val="accent5"/>
              </a:solidFill>
            </a:endParaRPr>
          </a:p>
          <a:p>
            <a:r>
              <a:rPr kumimoji="1" lang="en-US" altLang="ja-JP"/>
              <a:t>aws s3 cp $S3_INPUT1 $</a:t>
            </a:r>
            <a:r>
              <a:rPr kumimoji="1" lang="en-US" altLang="ja-JP" smtClean="0"/>
              <a:t>INPUT1</a:t>
            </a:r>
          </a:p>
          <a:p>
            <a:r>
              <a:rPr kumimoji="1" lang="en-US" altLang="ja-JP" smtClean="0"/>
              <a:t>aws </a:t>
            </a:r>
            <a:r>
              <a:rPr kumimoji="1" lang="en-US" altLang="ja-JP"/>
              <a:t>s3 cp </a:t>
            </a:r>
            <a:r>
              <a:rPr kumimoji="1" lang="en-US" altLang="ja-JP" smtClean="0"/>
              <a:t>$</a:t>
            </a:r>
            <a:r>
              <a:rPr kumimoji="1" lang="en-US" altLang="ja-JP"/>
              <a:t>S3_SCRIPT $</a:t>
            </a:r>
            <a:r>
              <a:rPr kumimoji="1" lang="en-US" altLang="ja-JP" smtClean="0"/>
              <a:t>SCRIPT --recursive</a:t>
            </a:r>
            <a:endParaRPr kumimoji="1" lang="en-US" altLang="ja-JP"/>
          </a:p>
          <a:p>
            <a:r>
              <a:rPr kumimoji="1" lang="en-US" altLang="ja-JP" b="1" smtClean="0">
                <a:solidFill>
                  <a:schemeClr val="accent2"/>
                </a:solidFill>
              </a:rPr>
              <a:t>bash </a:t>
            </a:r>
            <a:r>
              <a:rPr kumimoji="1" lang="en-US" altLang="ja-JP" b="1">
                <a:solidFill>
                  <a:schemeClr val="accent2"/>
                </a:solidFill>
              </a:rPr>
              <a:t>./run-wordcount.sh</a:t>
            </a:r>
            <a:endParaRPr kumimoji="1" lang="en-US" altLang="ja-JP" b="1">
              <a:solidFill>
                <a:schemeClr val="accent2"/>
              </a:solidFill>
            </a:endParaRPr>
          </a:p>
          <a:p>
            <a:r>
              <a:rPr kumimoji="1" lang="en-US" altLang="ja-JP"/>
              <a:t>aws s3 cp $OUTPUT $S3_OUTPUT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B7C35C-86C3-7948-B965-F6C644389FBC}"/>
              </a:ext>
            </a:extLst>
          </p:cNvPr>
          <p:cNvSpPr/>
          <p:nvPr/>
        </p:nvSpPr>
        <p:spPr>
          <a:xfrm>
            <a:off x="4931569" y="2997299"/>
            <a:ext cx="6862829" cy="2010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=== </a:t>
            </a:r>
            <a:r>
              <a:rPr kumimoji="1" lang="en-US" altLang="ja-JP" sz="2000" smtClean="0">
                <a:solidFill>
                  <a:schemeClr val="accent5"/>
                </a:solidFill>
              </a:rPr>
              <a:t>setenv.0.sh</a:t>
            </a:r>
            <a:r>
              <a:rPr kumimoji="1" lang="en-US" altLang="ja-JP" sz="2000">
                <a:solidFill>
                  <a:schemeClr val="accent5"/>
                </a:solidFill>
              </a:rPr>
              <a:t> </a:t>
            </a:r>
            <a:r>
              <a:rPr kumimoji="1" lang="en-US" altLang="ja-JP" sz="2000"/>
              <a:t>(Automatic generation by ecsub) ===</a:t>
            </a:r>
          </a:p>
          <a:p>
            <a:r>
              <a:rPr kumimoji="1" lang="en-US" altLang="ja-JP" sz="1600"/>
              <a:t>export S3_INPUT_FILE="s3</a:t>
            </a:r>
            <a:r>
              <a:rPr kumimoji="1" lang="en-US" altLang="ja-JP" sz="1600" smtClean="0"/>
              <a:t>://xxx/wordcount/input/hamlet.txt"</a:t>
            </a:r>
          </a:p>
          <a:p>
            <a:r>
              <a:rPr kumimoji="1" lang="en-US" altLang="ja-JP" sz="1600"/>
              <a:t>export S3_SCRIPT="s3</a:t>
            </a:r>
            <a:r>
              <a:rPr kumimoji="1" lang="en-US" altLang="ja-JP" sz="1600" smtClean="0"/>
              <a:t>://xxx/wordcount/python</a:t>
            </a:r>
            <a:r>
              <a:rPr kumimoji="1" lang="en-US" altLang="ja-JP" sz="1600"/>
              <a:t>"</a:t>
            </a:r>
          </a:p>
          <a:p>
            <a:r>
              <a:rPr kumimoji="1" lang="en-US" altLang="ja-JP" sz="1600"/>
              <a:t>export S3_OUTPUT_FILE="s3</a:t>
            </a:r>
            <a:r>
              <a:rPr kumimoji="1" lang="en-US" altLang="ja-JP" sz="1600" smtClean="0"/>
              <a:t>://xxx/output/hamlet-count.txt</a:t>
            </a:r>
            <a:r>
              <a:rPr kumimoji="1" lang="en-US" altLang="ja-JP" sz="1600"/>
              <a:t>"</a:t>
            </a:r>
          </a:p>
          <a:p>
            <a:r>
              <a:rPr kumimoji="1" lang="en-US" altLang="ja-JP" sz="1600" smtClean="0"/>
              <a:t>export </a:t>
            </a:r>
            <a:r>
              <a:rPr kumimoji="1" lang="en-US" altLang="ja-JP" sz="1600"/>
              <a:t>INPUT_FILE="/</a:t>
            </a:r>
            <a:r>
              <a:rPr kumimoji="1" lang="en-US" altLang="ja-JP" sz="1600" smtClean="0"/>
              <a:t>AWS_DATA/xxx/wordcount/input/hamlet.txt</a:t>
            </a:r>
            <a:r>
              <a:rPr kumimoji="1" lang="en-US" altLang="ja-JP" sz="1600"/>
              <a:t>"</a:t>
            </a:r>
          </a:p>
          <a:p>
            <a:r>
              <a:rPr kumimoji="1" lang="en-US" altLang="ja-JP" sz="1600" smtClean="0"/>
              <a:t>export </a:t>
            </a:r>
            <a:r>
              <a:rPr kumimoji="1" lang="en-US" altLang="ja-JP" sz="1600"/>
              <a:t>SCRIPT="/</a:t>
            </a:r>
            <a:r>
              <a:rPr kumimoji="1" lang="en-US" altLang="ja-JP" sz="1600" smtClean="0"/>
              <a:t>AWS_DATA/xxx/wordcount/python</a:t>
            </a:r>
            <a:r>
              <a:rPr kumimoji="1" lang="en-US" altLang="ja-JP" sz="1600"/>
              <a:t>"</a:t>
            </a:r>
          </a:p>
          <a:p>
            <a:r>
              <a:rPr kumimoji="1" lang="en-US" altLang="ja-JP" sz="1600" smtClean="0"/>
              <a:t>export </a:t>
            </a:r>
            <a:r>
              <a:rPr kumimoji="1" lang="en-US" altLang="ja-JP" sz="1600"/>
              <a:t>OUTPUT_FILE="/</a:t>
            </a:r>
            <a:r>
              <a:rPr kumimoji="1" lang="en-US" altLang="ja-JP" sz="1600" smtClean="0"/>
              <a:t>AWS_DATA/xxx/output/hamlet-count.txt</a:t>
            </a:r>
            <a:r>
              <a:rPr kumimoji="1" lang="en-US" altLang="ja-JP" sz="1600"/>
              <a:t>"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9300F79-C25C-9B4E-AF96-8DBF48493A7E}"/>
              </a:ext>
            </a:extLst>
          </p:cNvPr>
          <p:cNvSpPr/>
          <p:nvPr/>
        </p:nvSpPr>
        <p:spPr>
          <a:xfrm>
            <a:off x="5373774" y="6104611"/>
            <a:ext cx="1873008" cy="5610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smtClean="0"/>
              <a:t>Task end</a:t>
            </a:r>
            <a:endParaRPr kumimoji="1" lang="ja-JP" altLang="en-US" sz="2000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A5BF428B-2B6E-F64A-A788-FDDCB93631EE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 rot="16200000" flipH="1">
            <a:off x="1109328" y="1493050"/>
            <a:ext cx="420823" cy="315571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A9076D30-4ED8-314F-860C-7A0B62FEF646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849423" y="1677511"/>
            <a:ext cx="279291" cy="1301429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5E194EFF-3606-E44B-900D-8615CE864606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582467" y="2780817"/>
            <a:ext cx="1057321" cy="216482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9721A97-89E4-554F-9093-CDDEBBAC1758}"/>
              </a:ext>
            </a:extLst>
          </p:cNvPr>
          <p:cNvSpPr/>
          <p:nvPr/>
        </p:nvSpPr>
        <p:spPr>
          <a:xfrm>
            <a:off x="3619063" y="1533914"/>
            <a:ext cx="8175336" cy="1301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Run docker container:</a:t>
            </a:r>
            <a:endParaRPr kumimoji="1" lang="en-US" altLang="ja-JP" sz="2000"/>
          </a:p>
          <a:p>
            <a:r>
              <a:rPr kumimoji="1" lang="en-US" altLang="ja-JP" sz="2000" smtClean="0"/>
              <a:t>  docker </a:t>
            </a:r>
            <a:r>
              <a:rPr kumimoji="1" lang="en-US" altLang="ja-JP" sz="2000"/>
              <a:t>run</a:t>
            </a:r>
            <a:r>
              <a:rPr kumimoji="1" lang="en-US" altLang="ja-JP" sz="2000">
                <a:solidFill>
                  <a:schemeClr val="accent2"/>
                </a:solidFill>
              </a:rPr>
              <a:t> </a:t>
            </a:r>
            <a:r>
              <a:rPr kumimoji="1" lang="en-US" altLang="ja-JP">
                <a:solidFill>
                  <a:schemeClr val="accent5"/>
                </a:solidFill>
              </a:rPr>
              <a:t>-e </a:t>
            </a:r>
            <a:r>
              <a:rPr kumimoji="1" lang="en-US" altLang="ja-JP" smtClean="0">
                <a:solidFill>
                  <a:schemeClr val="accent5"/>
                </a:solidFill>
              </a:rPr>
              <a:t>ENV:"s3://xxx/setenv.0.sh" </a:t>
            </a:r>
            <a:r>
              <a:rPr kumimoji="1" lang="en-US" altLang="ja-JP" smtClean="0">
                <a:solidFill>
                  <a:schemeClr val="accent2"/>
                </a:solidFill>
              </a:rPr>
              <a:t>-e EXEC:"s3://xxx/run-wordcount.sh" </a:t>
            </a:r>
            <a:r>
              <a:rPr kumimoji="1" lang="en-US" altLang="ja-JP">
                <a:solidFill>
                  <a:schemeClr val="tx1"/>
                </a:solidFill>
              </a:rPr>
              <a:t>¥</a:t>
            </a:r>
          </a:p>
          <a:p>
            <a:r>
              <a:rPr kumimoji="1" lang="en-US" altLang="ja-JP" sz="2000" smtClean="0"/>
              <a:t>    python:2.7.14 ¥</a:t>
            </a:r>
            <a:endParaRPr kumimoji="1" lang="en-US" altLang="ja-JP" sz="2000"/>
          </a:p>
          <a:p>
            <a:r>
              <a:rPr kumimoji="1" lang="en-US" altLang="ja-JP" sz="2000" smtClean="0"/>
              <a:t>    “</a:t>
            </a:r>
            <a:r>
              <a:rPr kumimoji="1" lang="en-US" altLang="ja-JP" sz="2000" smtClean="0">
                <a:solidFill>
                  <a:schemeClr val="tx1"/>
                </a:solidFill>
              </a:rPr>
              <a:t>/</a:t>
            </a:r>
            <a:r>
              <a:rPr kumimoji="1" lang="en-US" altLang="ja-JP" sz="2000">
                <a:solidFill>
                  <a:schemeClr val="tx1"/>
                </a:solidFill>
              </a:rPr>
              <a:t>bin/bash -c apt-install awscli; aws s3 cp  s3://xxx/run.sh ./; </a:t>
            </a:r>
            <a:r>
              <a:rPr kumimoji="1" lang="en-US" altLang="ja-JP" sz="2000">
                <a:solidFill>
                  <a:srgbClr val="FF0000"/>
                </a:solidFill>
              </a:rPr>
              <a:t>bash run.sh</a:t>
            </a:r>
            <a:r>
              <a:rPr kumimoji="1" lang="en-US" altLang="ja-JP" sz="2000"/>
              <a:t>”</a:t>
            </a:r>
            <a:endParaRPr kumimoji="1" lang="ja-JP" altLang="en-US" sz="200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FDB3D42-80AC-444E-A5ED-5BC539A0C309}"/>
              </a:ext>
            </a:extLst>
          </p:cNvPr>
          <p:cNvSpPr/>
          <p:nvPr/>
        </p:nvSpPr>
        <p:spPr>
          <a:xfrm>
            <a:off x="4931569" y="5082696"/>
            <a:ext cx="6862830" cy="8148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=== </a:t>
            </a:r>
            <a:r>
              <a:rPr kumimoji="1" lang="en-US" altLang="ja-JP" sz="2000" smtClean="0">
                <a:solidFill>
                  <a:schemeClr val="accent2"/>
                </a:solidFill>
              </a:rPr>
              <a:t>run-wordcount.sh</a:t>
            </a:r>
            <a:r>
              <a:rPr kumimoji="1" lang="en-US" altLang="ja-JP" sz="2000" smtClean="0"/>
              <a:t> (User define) ===</a:t>
            </a:r>
          </a:p>
          <a:p>
            <a:r>
              <a:rPr kumimoji="1" lang="en-US" altLang="ja-JP" sz="2000"/>
              <a:t>python </a:t>
            </a:r>
            <a:r>
              <a:rPr kumimoji="1" lang="en-US" altLang="ja-JP" sz="2000" smtClean="0"/>
              <a:t>${SCRIPT}/</a:t>
            </a:r>
            <a:r>
              <a:rPr kumimoji="1" lang="en-US" altLang="ja-JP" sz="2000"/>
              <a:t>wordcount.py ${INPUT_FILE} ${OUTPUT_FILE}</a:t>
            </a:r>
            <a:endParaRPr kumimoji="1" lang="ja-JP" altLang="en-US" sz="2000"/>
          </a:p>
        </p:txBody>
      </p:sp>
      <p:cxnSp>
        <p:nvCxnSpPr>
          <p:cNvPr id="98" name="カギ線コネクタ 97">
            <a:extLst>
              <a:ext uri="{FF2B5EF4-FFF2-40B4-BE49-F238E27FC236}">
                <a16:creationId xmlns:a16="http://schemas.microsoft.com/office/drawing/2014/main" id="{D3E8B1D2-B0CB-C040-A474-B7CD9C2BDAA9}"/>
              </a:ext>
            </a:extLst>
          </p:cNvPr>
          <p:cNvCxnSpPr>
            <a:cxnSpLocks/>
            <a:stCxn id="6" idx="2"/>
            <a:endCxn id="52" idx="1"/>
          </p:cNvCxnSpPr>
          <p:nvPr/>
        </p:nvCxnSpPr>
        <p:spPr>
          <a:xfrm rot="16200000" flipH="1">
            <a:off x="2604300" y="5871759"/>
            <a:ext cx="481385" cy="525052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175A81B-FF04-9C4F-A730-4DC7AA09634B}"/>
              </a:ext>
            </a:extLst>
          </p:cNvPr>
          <p:cNvSpPr/>
          <p:nvPr/>
        </p:nvSpPr>
        <p:spPr>
          <a:xfrm>
            <a:off x="3107518" y="6047644"/>
            <a:ext cx="1721657" cy="654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smtClean="0"/>
              <a:t>Terminate</a:t>
            </a:r>
          </a:p>
          <a:p>
            <a:pPr algn="ctr"/>
            <a:r>
              <a:rPr kumimoji="1" lang="en-US" altLang="ja-JP" sz="2000" smtClean="0"/>
              <a:t>ec2 instance</a:t>
            </a:r>
          </a:p>
        </p:txBody>
      </p: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D3E8B1D2-B0CB-C040-A474-B7CD9C2BDAA9}"/>
              </a:ext>
            </a:extLst>
          </p:cNvPr>
          <p:cNvCxnSpPr>
            <a:cxnSpLocks/>
            <a:stCxn id="52" idx="3"/>
            <a:endCxn id="9" idx="2"/>
          </p:cNvCxnSpPr>
          <p:nvPr/>
        </p:nvCxnSpPr>
        <p:spPr>
          <a:xfrm>
            <a:off x="4829175" y="6374978"/>
            <a:ext cx="544599" cy="1017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8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1 - init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45379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5586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17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2 - generate scripts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48648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5586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18" idx="2"/>
            <a:endCxn id="19" idx="0"/>
          </p:cNvCxnSpPr>
          <p:nvPr/>
        </p:nvCxnSpPr>
        <p:spPr>
          <a:xfrm rot="5400000">
            <a:off x="720822" y="4237973"/>
            <a:ext cx="1961001" cy="4660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96873" y="3935619"/>
            <a:ext cx="10181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generate</a:t>
            </a:r>
            <a:endParaRPr kumimoji="1" lang="ja-JP" altLang="en-US"/>
          </a:p>
        </p:txBody>
      </p:sp>
      <p:cxnSp>
        <p:nvCxnSpPr>
          <p:cNvPr id="39" name="カギ線コネクタ 38"/>
          <p:cNvCxnSpPr>
            <a:stCxn id="18" idx="2"/>
            <a:endCxn id="20" idx="0"/>
          </p:cNvCxnSpPr>
          <p:nvPr/>
        </p:nvCxnSpPr>
        <p:spPr>
          <a:xfrm rot="16200000" flipH="1">
            <a:off x="1226740" y="4198069"/>
            <a:ext cx="1955383" cy="5402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8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3 - upload scripts to s3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35842" y="2145379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  <a:p>
            <a:pPr algn="ctr"/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5586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9" idx="3"/>
            <a:endCxn id="8" idx="1"/>
          </p:cNvCxnSpPr>
          <p:nvPr/>
        </p:nvCxnSpPr>
        <p:spPr>
          <a:xfrm flipV="1">
            <a:off x="6883842" y="2828706"/>
            <a:ext cx="1309924" cy="7267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248546" y="3727305"/>
            <a:ext cx="10786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aws s3 cp</a:t>
            </a:r>
            <a:endParaRPr kumimoji="1" lang="ja-JP" altLang="en-US"/>
          </a:p>
        </p:txBody>
      </p:sp>
      <p:cxnSp>
        <p:nvCxnSpPr>
          <p:cNvPr id="39" name="カギ線コネクタ 38"/>
          <p:cNvCxnSpPr>
            <a:stCxn id="6" idx="3"/>
          </p:cNvCxnSpPr>
          <p:nvPr/>
        </p:nvCxnSpPr>
        <p:spPr>
          <a:xfrm flipV="1">
            <a:off x="3129385" y="2828706"/>
            <a:ext cx="5064380" cy="2687858"/>
          </a:xfrm>
          <a:prstGeom prst="bentConnector3">
            <a:avLst>
              <a:gd name="adj1" fmla="val 8719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7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4 - run docker container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3" name="直方体 42"/>
          <p:cNvSpPr/>
          <p:nvPr/>
        </p:nvSpPr>
        <p:spPr>
          <a:xfrm>
            <a:off x="3668261" y="3793924"/>
            <a:ext cx="4050555" cy="2498114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22083" y="626805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36699"/>
                </a:solidFill>
              </a:rPr>
              <a:t>Docker Container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77219" y="4271197"/>
            <a:ext cx="3138897" cy="1874324"/>
          </a:xfrm>
          <a:prstGeom prst="rect">
            <a:avLst/>
          </a:prstGeom>
          <a:noFill/>
          <a:ln w="38100">
            <a:solidFill>
              <a:srgbClr val="33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5891" y="3779328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336699"/>
                </a:solidFill>
              </a:rPr>
              <a:t>EC2 instance</a:t>
            </a:r>
            <a:endParaRPr lang="en-US" altLang="ja-JP">
              <a:solidFill>
                <a:srgbClr val="336699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2" y="5453078"/>
            <a:ext cx="824441" cy="709519"/>
          </a:xfrm>
          <a:prstGeom prst="rect">
            <a:avLst/>
          </a:prstGeom>
        </p:spPr>
      </p:pic>
      <p:sp>
        <p:nvSpPr>
          <p:cNvPr id="51" name="メモ 50"/>
          <p:cNvSpPr/>
          <p:nvPr/>
        </p:nvSpPr>
        <p:spPr>
          <a:xfrm>
            <a:off x="5650185" y="4423266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52" name="メモ 51"/>
          <p:cNvSpPr/>
          <p:nvPr/>
        </p:nvSpPr>
        <p:spPr>
          <a:xfrm>
            <a:off x="4862484" y="4428996"/>
            <a:ext cx="584696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8" idx="1"/>
            <a:endCxn id="45" idx="3"/>
          </p:cNvCxnSpPr>
          <p:nvPr/>
        </p:nvCxnSpPr>
        <p:spPr>
          <a:xfrm rot="10800000" flipV="1">
            <a:off x="7116116" y="2828705"/>
            <a:ext cx="1077650" cy="2379653"/>
          </a:xfrm>
          <a:prstGeom prst="bentConnector3">
            <a:avLst>
              <a:gd name="adj1" fmla="val 2624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49" idx="2"/>
            <a:endCxn id="44" idx="1"/>
          </p:cNvCxnSpPr>
          <p:nvPr/>
        </p:nvCxnSpPr>
        <p:spPr>
          <a:xfrm rot="16200000" flipH="1">
            <a:off x="4343210" y="6173850"/>
            <a:ext cx="290127" cy="267620"/>
          </a:xfrm>
          <a:prstGeom prst="bentConnector2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4" name="メモ 53"/>
          <p:cNvSpPr/>
          <p:nvPr/>
        </p:nvSpPr>
        <p:spPr>
          <a:xfrm>
            <a:off x="4832458" y="5294556"/>
            <a:ext cx="953910" cy="4002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55" name="メモ 54"/>
          <p:cNvSpPr/>
          <p:nvPr/>
        </p:nvSpPr>
        <p:spPr>
          <a:xfrm>
            <a:off x="5959446" y="4907794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333361" y="3943056"/>
            <a:ext cx="10786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aws s3 cp</a:t>
            </a:r>
            <a:endParaRPr kumimoji="1" lang="ja-JP" altLang="en-US"/>
          </a:p>
        </p:txBody>
      </p:sp>
      <p:cxnSp>
        <p:nvCxnSpPr>
          <p:cNvPr id="39" name="カギ線コネクタ 38"/>
          <p:cNvCxnSpPr>
            <a:stCxn id="16" idx="1"/>
          </p:cNvCxnSpPr>
          <p:nvPr/>
        </p:nvCxnSpPr>
        <p:spPr>
          <a:xfrm rot="10800000" flipV="1">
            <a:off x="7116116" y="4522492"/>
            <a:ext cx="2246727" cy="685866"/>
          </a:xfrm>
          <a:prstGeom prst="bentConnector3">
            <a:avLst>
              <a:gd name="adj1" fmla="val 6465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9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791</Words>
  <Application>Microsoft Office PowerPoint</Application>
  <PresentationFormat>ワイド画面</PresentationFormat>
  <Paragraphs>279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游ゴシック</vt:lpstr>
      <vt:lpstr>游ゴシック Light</vt:lpstr>
      <vt:lpstr>Arial</vt:lpstr>
      <vt:lpstr>Calibri</vt:lpstr>
      <vt:lpstr>Calibri Light</vt:lpstr>
      <vt:lpstr>Office Theme</vt:lpstr>
      <vt:lpstr>Amazon Elastic Container Service (Amazon ECS) </vt:lpstr>
      <vt:lpstr>Tasks and clusters in Amazon ECS</vt:lpstr>
      <vt:lpstr>AWS CLI: Command execution dependency</vt:lpstr>
      <vt:lpstr>ecsub flow</vt:lpstr>
      <vt:lpstr>ecsub task execution flow</vt:lpstr>
      <vt:lpstr>ecsub data flow 1 - init</vt:lpstr>
      <vt:lpstr>ecsub data flow 2 - generate scripts</vt:lpstr>
      <vt:lpstr>ecsub data flow 3 - upload scripts to s3</vt:lpstr>
      <vt:lpstr>ecsub data flow 4 - run docker container</vt:lpstr>
      <vt:lpstr>ecsub data flow 5 - run task script</vt:lpstr>
      <vt:lpstr>ecsub data flow 6 - copy output-file to s3</vt:lpstr>
      <vt:lpstr>ecsub data flow 7 - terminate ec2 instance</vt:lpstr>
      <vt:lpstr>ecsub tasks.tsv format</vt:lpstr>
      <vt:lpstr>format</vt:lpstr>
      <vt:lpstr>example (./examples/tasks-wordcount.tsv)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</dc:creator>
  <cp:lastModifiedBy>Okada</cp:lastModifiedBy>
  <cp:revision>66</cp:revision>
  <dcterms:created xsi:type="dcterms:W3CDTF">2018-03-08T06:02:57Z</dcterms:created>
  <dcterms:modified xsi:type="dcterms:W3CDTF">2018-04-03T04:12:46Z</dcterms:modified>
</cp:coreProperties>
</file>