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88" r:id="rId3"/>
    <p:sldId id="277" r:id="rId4"/>
    <p:sldId id="278" r:id="rId5"/>
    <p:sldId id="279" r:id="rId6"/>
    <p:sldId id="280" r:id="rId7"/>
    <p:sldId id="290" r:id="rId8"/>
    <p:sldId id="281" r:id="rId9"/>
    <p:sldId id="282" r:id="rId10"/>
    <p:sldId id="283" r:id="rId11"/>
    <p:sldId id="2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6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36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8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6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99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3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23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44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28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54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4D0-82D7-4F59-9398-91BD09C6A5DD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46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34D0-82D7-4F59-9398-91BD09C6A5DD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D2DA-8A9B-4388-9014-F10CDEAF7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okad/ecsu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ecsub </a:t>
            </a:r>
            <a:r>
              <a:rPr lang="ja-JP" altLang="en-US" smtClean="0"/>
              <a:t>のデータフロー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r>
              <a:rPr kumimoji="1" lang="en-US" altLang="ja-JP" smtClean="0"/>
              <a:t>2019.2.13</a:t>
            </a:r>
            <a:endParaRPr kumimoji="1" lang="en-US" altLang="ja-JP" smtClean="0"/>
          </a:p>
          <a:p>
            <a:r>
              <a:rPr lang="en-US" altLang="ja-JP" smtClean="0"/>
              <a:t>Ai Okada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81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</a:t>
            </a:r>
            <a:r>
              <a:rPr kumimoji="1" lang="en-US" altLang="ja-JP" smtClean="0"/>
              <a:t>8 </a:t>
            </a:r>
            <a:r>
              <a:rPr kumimoji="1" lang="en-US" altLang="ja-JP" smtClean="0"/>
              <a:t>- EC2 </a:t>
            </a:r>
            <a:r>
              <a:rPr kumimoji="1" lang="ja-JP" altLang="en-US" smtClean="0"/>
              <a:t>インスタンス削除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--script </a:t>
            </a:r>
          </a:p>
          <a:p>
            <a:pPr algn="ctr"/>
            <a:r>
              <a:rPr kumimoji="1" lang="en-US" altLang="ja-JP" sz="1400"/>
              <a:t>~/</a:t>
            </a:r>
            <a:r>
              <a:rPr kumimoji="1" lang="en-US" altLang="ja-JP" sz="1400" smtClean="0"/>
              <a:t>examples/wordcount.sh</a:t>
            </a:r>
            <a:endParaRPr kumimoji="1" lang="ja-JP" altLang="en-US" sz="1400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--tasks </a:t>
            </a:r>
          </a:p>
          <a:p>
            <a:pPr algn="ctr"/>
            <a:r>
              <a:rPr kumimoji="1" lang="en-US" altLang="ja-JP" sz="1400"/>
              <a:t>~/examples/tasks-wordcount.tsv</a:t>
            </a:r>
            <a:endParaRPr kumimoji="1" lang="ja-JP" altLang="en-US" sz="1400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56" name="メモ 55"/>
          <p:cNvSpPr/>
          <p:nvPr/>
        </p:nvSpPr>
        <p:spPr>
          <a:xfrm>
            <a:off x="9372526" y="5765440"/>
            <a:ext cx="764307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count.txt</a:t>
            </a:r>
            <a:endParaRPr kumimoji="1" lang="ja-JP" altLang="en-US" sz="105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690265" y="6367946"/>
            <a:ext cx="148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2"/>
                </a:solidFill>
              </a:rPr>
              <a:t>Final product</a:t>
            </a:r>
          </a:p>
        </p:txBody>
      </p:sp>
      <p:cxnSp>
        <p:nvCxnSpPr>
          <p:cNvPr id="38" name="カギ線コネクタ 37"/>
          <p:cNvCxnSpPr>
            <a:stCxn id="56" idx="2"/>
          </p:cNvCxnSpPr>
          <p:nvPr/>
        </p:nvCxnSpPr>
        <p:spPr>
          <a:xfrm rot="5400000">
            <a:off x="9278225" y="6076156"/>
            <a:ext cx="372305" cy="580607"/>
          </a:xfrm>
          <a:prstGeom prst="bentConnector2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4606358" y="4671455"/>
            <a:ext cx="2137023" cy="8330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tx1"/>
                </a:solidFill>
              </a:rPr>
              <a:t>EC2 </a:t>
            </a:r>
            <a:r>
              <a:rPr kumimoji="1" lang="ja-JP" altLang="en-US" sz="1200" smtClean="0">
                <a:solidFill>
                  <a:schemeClr val="tx1"/>
                </a:solidFill>
              </a:rPr>
              <a:t>インスタンスは削除</a:t>
            </a:r>
            <a:endParaRPr kumimoji="1" lang="en-US" altLang="ja-JP" sz="1200" smtClean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7296566" y="5714519"/>
            <a:ext cx="1794398" cy="432000"/>
          </a:xfrm>
          <a:prstGeom prst="wedgeRoundRectCallout">
            <a:avLst>
              <a:gd name="adj1" fmla="val 55203"/>
              <a:gd name="adj2" fmla="val 2708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1"/>
                </a:solidFill>
              </a:rPr>
              <a:t>最終成果物です。</a:t>
            </a:r>
            <a:endParaRPr kumimoji="1" lang="en-US" altLang="ja-JP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76051-E505-9940-9820-3C749059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26"/>
            <a:ext cx="10515600" cy="1325563"/>
          </a:xfrm>
        </p:spPr>
        <p:txBody>
          <a:bodyPr/>
          <a:lstStyle/>
          <a:p>
            <a:pPr algn="ctr"/>
            <a:r>
              <a:rPr lang="en-US" altLang="ja-JP"/>
              <a:t>e</a:t>
            </a:r>
            <a:r>
              <a:rPr lang="en-US" altLang="ja-JP" smtClean="0"/>
              <a:t>csub submit </a:t>
            </a:r>
            <a:r>
              <a:rPr lang="ja-JP" altLang="en-US" smtClean="0"/>
              <a:t>実行時フローまとめ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0B0BA-0843-F046-BC62-ECCF7FAC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B8CBDBF-8A3E-C84A-8AB0-C3B440179A81}"/>
              </a:ext>
            </a:extLst>
          </p:cNvPr>
          <p:cNvSpPr/>
          <p:nvPr/>
        </p:nvSpPr>
        <p:spPr>
          <a:xfrm>
            <a:off x="173640" y="841599"/>
            <a:ext cx="1976628" cy="598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smtClean="0"/>
              <a:t>Submit</a:t>
            </a:r>
            <a:endParaRPr kumimoji="1" lang="ja-JP" altLang="en-US" sz="20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75A81B-FF04-9C4F-A730-4DC7AA09634B}"/>
              </a:ext>
            </a:extLst>
          </p:cNvPr>
          <p:cNvSpPr/>
          <p:nvPr/>
        </p:nvSpPr>
        <p:spPr>
          <a:xfrm>
            <a:off x="1477525" y="1533914"/>
            <a:ext cx="1721657" cy="654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smtClean="0"/>
              <a:t>ec2 instance</a:t>
            </a:r>
          </a:p>
          <a:p>
            <a:pPr algn="ctr"/>
            <a:r>
              <a:rPr kumimoji="1" lang="ja-JP" altLang="en-US" sz="2000" smtClean="0"/>
              <a:t>作成</a:t>
            </a:r>
            <a:endParaRPr kumimoji="1" lang="en-US" altLang="ja-JP" sz="2000" smtClean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A520C1-10B1-7C45-AC3A-0D03A285D30A}"/>
              </a:ext>
            </a:extLst>
          </p:cNvPr>
          <p:cNvSpPr/>
          <p:nvPr/>
        </p:nvSpPr>
        <p:spPr>
          <a:xfrm>
            <a:off x="335756" y="2997299"/>
            <a:ext cx="4493419" cy="2896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smtClean="0"/>
              <a:t>=== </a:t>
            </a:r>
            <a:r>
              <a:rPr kumimoji="1" lang="en-US" altLang="ja-JP" sz="2000" smtClean="0">
                <a:solidFill>
                  <a:srgbClr val="FF0000"/>
                </a:solidFill>
              </a:rPr>
              <a:t>run.sh</a:t>
            </a:r>
            <a:r>
              <a:rPr kumimoji="1" lang="en-US" altLang="ja-JP" sz="2000">
                <a:solidFill>
                  <a:schemeClr val="tx1"/>
                </a:solidFill>
              </a:rPr>
              <a:t> </a:t>
            </a:r>
            <a:r>
              <a:rPr kumimoji="1" lang="en-US" altLang="ja-JP" sz="2000" smtClean="0">
                <a:solidFill>
                  <a:schemeClr val="tx1"/>
                </a:solidFill>
              </a:rPr>
              <a:t>(</a:t>
            </a:r>
            <a:r>
              <a:rPr kumimoji="1" lang="en-US" altLang="ja-JP" smtClean="0">
                <a:solidFill>
                  <a:schemeClr val="tx1"/>
                </a:solidFill>
              </a:rPr>
              <a:t>ecsub </a:t>
            </a:r>
            <a:r>
              <a:rPr kumimoji="1" lang="ja-JP" altLang="en-US" smtClean="0">
                <a:solidFill>
                  <a:schemeClr val="tx1"/>
                </a:solidFill>
              </a:rPr>
              <a:t>により自動作成</a:t>
            </a:r>
            <a:r>
              <a:rPr kumimoji="1" lang="en-US" altLang="ja-JP" smtClean="0">
                <a:solidFill>
                  <a:schemeClr val="tx1"/>
                </a:solidFill>
              </a:rPr>
              <a:t>)</a:t>
            </a:r>
            <a:r>
              <a:rPr kumimoji="1" lang="en-US" altLang="ja-JP" sz="2000" smtClean="0"/>
              <a:t> ===</a:t>
            </a:r>
            <a:endParaRPr kumimoji="1" lang="en-US" altLang="ja-JP" sz="2000"/>
          </a:p>
          <a:p>
            <a:r>
              <a:rPr kumimoji="1" lang="en-US" altLang="ja-JP">
                <a:solidFill>
                  <a:schemeClr val="accent5"/>
                </a:solidFill>
              </a:rPr>
              <a:t>aws s3 cp $ENV ./setenv.0.sh</a:t>
            </a:r>
          </a:p>
          <a:p>
            <a:r>
              <a:rPr kumimoji="1" lang="en-US" altLang="ja-JP">
                <a:solidFill>
                  <a:schemeClr val="accent2"/>
                </a:solidFill>
              </a:rPr>
              <a:t>aws s3 cp $EXEC </a:t>
            </a:r>
            <a:r>
              <a:rPr kumimoji="1" lang="en-US" altLang="ja-JP" smtClean="0">
                <a:solidFill>
                  <a:schemeClr val="accent2"/>
                </a:solidFill>
              </a:rPr>
              <a:t>./wordcount.sh</a:t>
            </a:r>
            <a:endParaRPr kumimoji="1" lang="en-US" altLang="ja-JP">
              <a:solidFill>
                <a:schemeClr val="accent2"/>
              </a:solidFill>
            </a:endParaRPr>
          </a:p>
          <a:p>
            <a:r>
              <a:rPr kumimoji="1" lang="en-US" altLang="ja-JP" b="1">
                <a:solidFill>
                  <a:schemeClr val="accent5"/>
                </a:solidFill>
              </a:rPr>
              <a:t>source </a:t>
            </a:r>
            <a:r>
              <a:rPr kumimoji="1" lang="en-US" altLang="ja-JP" b="1" smtClean="0">
                <a:solidFill>
                  <a:schemeClr val="accent5"/>
                </a:solidFill>
              </a:rPr>
              <a:t>./setenv.0.sh</a:t>
            </a:r>
            <a:endParaRPr kumimoji="1" lang="en-US" altLang="ja-JP" b="1">
              <a:solidFill>
                <a:schemeClr val="accent5"/>
              </a:solidFill>
            </a:endParaRPr>
          </a:p>
          <a:p>
            <a:r>
              <a:rPr kumimoji="1" lang="en-US" altLang="ja-JP"/>
              <a:t>aws s3 cp $S3_INPUT1 $</a:t>
            </a:r>
            <a:r>
              <a:rPr kumimoji="1" lang="en-US" altLang="ja-JP" smtClean="0"/>
              <a:t>INPUT1</a:t>
            </a:r>
          </a:p>
          <a:p>
            <a:r>
              <a:rPr kumimoji="1" lang="en-US" altLang="ja-JP" smtClean="0"/>
              <a:t>aws </a:t>
            </a:r>
            <a:r>
              <a:rPr kumimoji="1" lang="en-US" altLang="ja-JP"/>
              <a:t>s3 cp </a:t>
            </a:r>
            <a:r>
              <a:rPr kumimoji="1" lang="en-US" altLang="ja-JP" smtClean="0"/>
              <a:t>$</a:t>
            </a:r>
            <a:r>
              <a:rPr kumimoji="1" lang="en-US" altLang="ja-JP"/>
              <a:t>S3_SCRIPT $</a:t>
            </a:r>
            <a:r>
              <a:rPr kumimoji="1" lang="en-US" altLang="ja-JP" smtClean="0"/>
              <a:t>SCRIPT --recursive</a:t>
            </a:r>
            <a:endParaRPr kumimoji="1" lang="en-US" altLang="ja-JP"/>
          </a:p>
          <a:p>
            <a:r>
              <a:rPr kumimoji="1" lang="en-US" altLang="ja-JP" b="1" smtClean="0">
                <a:solidFill>
                  <a:schemeClr val="accent2"/>
                </a:solidFill>
              </a:rPr>
              <a:t>bash ./wordcount.sh</a:t>
            </a:r>
            <a:endParaRPr kumimoji="1" lang="en-US" altLang="ja-JP" b="1">
              <a:solidFill>
                <a:schemeClr val="accent2"/>
              </a:solidFill>
            </a:endParaRPr>
          </a:p>
          <a:p>
            <a:r>
              <a:rPr kumimoji="1" lang="en-US" altLang="ja-JP"/>
              <a:t>aws s3 cp $OUTPUT $S3_OUTPUT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B7C35C-86C3-7948-B965-F6C644389FBC}"/>
              </a:ext>
            </a:extLst>
          </p:cNvPr>
          <p:cNvSpPr/>
          <p:nvPr/>
        </p:nvSpPr>
        <p:spPr>
          <a:xfrm>
            <a:off x="4931569" y="2997299"/>
            <a:ext cx="6862829" cy="2010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smtClean="0"/>
              <a:t>=== </a:t>
            </a:r>
            <a:r>
              <a:rPr kumimoji="1" lang="en-US" altLang="ja-JP" sz="2000" smtClean="0">
                <a:solidFill>
                  <a:schemeClr val="accent5"/>
                </a:solidFill>
              </a:rPr>
              <a:t>setenv.0.sh</a:t>
            </a:r>
            <a:r>
              <a:rPr kumimoji="1" lang="en-US" altLang="ja-JP" sz="2000">
                <a:solidFill>
                  <a:schemeClr val="accent5"/>
                </a:solidFill>
              </a:rPr>
              <a:t> </a:t>
            </a:r>
            <a:r>
              <a:rPr kumimoji="1" lang="en-US" altLang="ja-JP" sz="2000"/>
              <a:t>(ecsub </a:t>
            </a:r>
            <a:r>
              <a:rPr kumimoji="1" lang="ja-JP" altLang="en-US" sz="2000"/>
              <a:t>により自動作成</a:t>
            </a:r>
            <a:r>
              <a:rPr kumimoji="1" lang="en-US" altLang="ja-JP" sz="2000" smtClean="0"/>
              <a:t>) </a:t>
            </a:r>
            <a:r>
              <a:rPr kumimoji="1" lang="en-US" altLang="ja-JP" sz="2000"/>
              <a:t>===</a:t>
            </a:r>
          </a:p>
          <a:p>
            <a:r>
              <a:rPr kumimoji="1" lang="en-US" altLang="ja-JP" sz="1600"/>
              <a:t>export S3_INPUT_FILE="s3</a:t>
            </a:r>
            <a:r>
              <a:rPr kumimoji="1" lang="en-US" altLang="ja-JP" sz="1600" smtClean="0"/>
              <a:t>://xxx/wordcount/input/hamlet.txt"</a:t>
            </a:r>
          </a:p>
          <a:p>
            <a:r>
              <a:rPr kumimoji="1" lang="en-US" altLang="ja-JP" sz="1600"/>
              <a:t>export INPUT_FILE="/AWS_DATA/xxx/wordcount/input/hamlet.txt"</a:t>
            </a:r>
          </a:p>
          <a:p>
            <a:r>
              <a:rPr kumimoji="1" lang="en-US" altLang="ja-JP" sz="1600" smtClean="0"/>
              <a:t>export </a:t>
            </a:r>
            <a:r>
              <a:rPr kumimoji="1" lang="en-US" altLang="ja-JP" sz="1600"/>
              <a:t>S3_SCRIPT="s3</a:t>
            </a:r>
            <a:r>
              <a:rPr kumimoji="1" lang="en-US" altLang="ja-JP" sz="1600" smtClean="0"/>
              <a:t>://xxx/wordcount/python</a:t>
            </a:r>
            <a:r>
              <a:rPr kumimoji="1" lang="en-US" altLang="ja-JP" sz="1600"/>
              <a:t>"</a:t>
            </a:r>
          </a:p>
          <a:p>
            <a:r>
              <a:rPr kumimoji="1" lang="en-US" altLang="ja-JP" sz="1600"/>
              <a:t>export SCRIPT="/AWS_DATA/xxx/wordcount/python"</a:t>
            </a:r>
          </a:p>
          <a:p>
            <a:r>
              <a:rPr kumimoji="1" lang="en-US" altLang="ja-JP" sz="1600" smtClean="0"/>
              <a:t>export </a:t>
            </a:r>
            <a:r>
              <a:rPr kumimoji="1" lang="en-US" altLang="ja-JP" sz="1600"/>
              <a:t>S3_OUTPUT_FILE="s3</a:t>
            </a:r>
            <a:r>
              <a:rPr kumimoji="1" lang="en-US" altLang="ja-JP" sz="1600" smtClean="0"/>
              <a:t>://xxx/output/hamlet-count.txt</a:t>
            </a:r>
            <a:r>
              <a:rPr kumimoji="1" lang="en-US" altLang="ja-JP" sz="1600"/>
              <a:t>"</a:t>
            </a:r>
          </a:p>
          <a:p>
            <a:r>
              <a:rPr kumimoji="1" lang="en-US" altLang="ja-JP" sz="1600" smtClean="0"/>
              <a:t>export </a:t>
            </a:r>
            <a:r>
              <a:rPr kumimoji="1" lang="en-US" altLang="ja-JP" sz="1600"/>
              <a:t>OUTPUT_FILE="/</a:t>
            </a:r>
            <a:r>
              <a:rPr kumimoji="1" lang="en-US" altLang="ja-JP" sz="1600" smtClean="0"/>
              <a:t>AWS_DATA/xxx/output/hamlet-count.txt</a:t>
            </a:r>
            <a:r>
              <a:rPr kumimoji="1" lang="en-US" altLang="ja-JP" sz="1600"/>
              <a:t>"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69300F79-C25C-9B4E-AF96-8DBF48493A7E}"/>
              </a:ext>
            </a:extLst>
          </p:cNvPr>
          <p:cNvSpPr/>
          <p:nvPr/>
        </p:nvSpPr>
        <p:spPr>
          <a:xfrm>
            <a:off x="5373774" y="6104611"/>
            <a:ext cx="1873008" cy="5610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/>
              <a:t>E</a:t>
            </a:r>
            <a:r>
              <a:rPr kumimoji="1" lang="en-US" altLang="ja-JP" sz="2000" smtClean="0"/>
              <a:t>nd</a:t>
            </a:r>
            <a:endParaRPr kumimoji="1" lang="ja-JP" altLang="en-US" sz="2000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A5BF428B-2B6E-F64A-A788-FDDCB93631EE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 rot="16200000" flipH="1">
            <a:off x="1109328" y="1493050"/>
            <a:ext cx="420823" cy="315571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A9076D30-4ED8-314F-860C-7A0B62FEF646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849423" y="1677511"/>
            <a:ext cx="279291" cy="1301429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5E194EFF-3606-E44B-900D-8615CE864606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582467" y="2780817"/>
            <a:ext cx="1057321" cy="216482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9721A97-89E4-554F-9093-CDDEBBAC1758}"/>
              </a:ext>
            </a:extLst>
          </p:cNvPr>
          <p:cNvSpPr/>
          <p:nvPr/>
        </p:nvSpPr>
        <p:spPr>
          <a:xfrm>
            <a:off x="3619063" y="1533914"/>
            <a:ext cx="8175336" cy="1301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smtClean="0"/>
              <a:t>Run docker container:</a:t>
            </a:r>
            <a:endParaRPr kumimoji="1" lang="en-US" altLang="ja-JP" sz="2000"/>
          </a:p>
          <a:p>
            <a:r>
              <a:rPr kumimoji="1" lang="en-US" altLang="ja-JP" sz="2000" smtClean="0"/>
              <a:t>  docker </a:t>
            </a:r>
            <a:r>
              <a:rPr kumimoji="1" lang="en-US" altLang="ja-JP" sz="2000"/>
              <a:t>run</a:t>
            </a:r>
            <a:r>
              <a:rPr kumimoji="1" lang="en-US" altLang="ja-JP" sz="2000">
                <a:solidFill>
                  <a:schemeClr val="accent2"/>
                </a:solidFill>
              </a:rPr>
              <a:t> </a:t>
            </a:r>
            <a:r>
              <a:rPr kumimoji="1" lang="en-US" altLang="ja-JP">
                <a:solidFill>
                  <a:schemeClr val="accent5"/>
                </a:solidFill>
              </a:rPr>
              <a:t>-e </a:t>
            </a:r>
            <a:r>
              <a:rPr kumimoji="1" lang="en-US" altLang="ja-JP" smtClean="0">
                <a:solidFill>
                  <a:schemeClr val="accent5"/>
                </a:solidFill>
              </a:rPr>
              <a:t>ENV:"s3://xxx/setenv.0.sh" </a:t>
            </a:r>
            <a:r>
              <a:rPr kumimoji="1" lang="en-US" altLang="ja-JP" smtClean="0">
                <a:solidFill>
                  <a:schemeClr val="accent2"/>
                </a:solidFill>
              </a:rPr>
              <a:t>-e EXEC:"s3://xxx/wordcount.sh" </a:t>
            </a:r>
            <a:r>
              <a:rPr kumimoji="1" lang="en-US" altLang="ja-JP">
                <a:solidFill>
                  <a:schemeClr val="tx1"/>
                </a:solidFill>
              </a:rPr>
              <a:t>¥</a:t>
            </a:r>
          </a:p>
          <a:p>
            <a:r>
              <a:rPr kumimoji="1" lang="en-US" altLang="ja-JP" sz="2000" smtClean="0"/>
              <a:t>    ${</a:t>
            </a:r>
            <a:r>
              <a:rPr kumimoji="1" lang="ja-JP" altLang="en-US" sz="2000" smtClean="0"/>
              <a:t>ユーザ指定のイメージ</a:t>
            </a:r>
            <a:r>
              <a:rPr kumimoji="1" lang="en-US" altLang="ja-JP" sz="2000" smtClean="0"/>
              <a:t>} ¥</a:t>
            </a:r>
            <a:endParaRPr kumimoji="1" lang="en-US" altLang="ja-JP" sz="2000"/>
          </a:p>
          <a:p>
            <a:r>
              <a:rPr kumimoji="1" lang="en-US" altLang="ja-JP" sz="2000" smtClean="0"/>
              <a:t>    “</a:t>
            </a:r>
            <a:r>
              <a:rPr kumimoji="1" lang="en-US" altLang="ja-JP" sz="2000" smtClean="0">
                <a:solidFill>
                  <a:schemeClr val="tx1"/>
                </a:solidFill>
              </a:rPr>
              <a:t>/</a:t>
            </a:r>
            <a:r>
              <a:rPr kumimoji="1" lang="en-US" altLang="ja-JP" sz="2000">
                <a:solidFill>
                  <a:schemeClr val="tx1"/>
                </a:solidFill>
              </a:rPr>
              <a:t>bin/bash -c apt-install awscli; aws s3 cp  s3://xxx/run.sh ./; </a:t>
            </a:r>
            <a:r>
              <a:rPr kumimoji="1" lang="en-US" altLang="ja-JP" sz="2000">
                <a:solidFill>
                  <a:srgbClr val="FF0000"/>
                </a:solidFill>
              </a:rPr>
              <a:t>bash run.sh</a:t>
            </a:r>
            <a:r>
              <a:rPr kumimoji="1" lang="en-US" altLang="ja-JP" sz="2000"/>
              <a:t>”</a:t>
            </a:r>
            <a:endParaRPr kumimoji="1" lang="ja-JP" altLang="en-US" sz="200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FDB3D42-80AC-444E-A5ED-5BC539A0C309}"/>
              </a:ext>
            </a:extLst>
          </p:cNvPr>
          <p:cNvSpPr/>
          <p:nvPr/>
        </p:nvSpPr>
        <p:spPr>
          <a:xfrm>
            <a:off x="4931569" y="5082696"/>
            <a:ext cx="6862830" cy="8148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smtClean="0"/>
              <a:t>=== </a:t>
            </a:r>
            <a:r>
              <a:rPr kumimoji="1" lang="en-US" altLang="ja-JP" sz="2000" smtClean="0">
                <a:solidFill>
                  <a:schemeClr val="accent2"/>
                </a:solidFill>
              </a:rPr>
              <a:t>wordcount.sh</a:t>
            </a:r>
            <a:r>
              <a:rPr kumimoji="1" lang="en-US" altLang="ja-JP" sz="2000" smtClean="0"/>
              <a:t> (</a:t>
            </a:r>
            <a:r>
              <a:rPr kumimoji="1" lang="ja-JP" altLang="en-US" sz="2000"/>
              <a:t>ユーザ</a:t>
            </a:r>
            <a:r>
              <a:rPr kumimoji="1" lang="ja-JP" altLang="en-US" sz="2000" smtClean="0"/>
              <a:t>が用意する</a:t>
            </a:r>
            <a:r>
              <a:rPr kumimoji="1" lang="en-US" altLang="ja-JP" sz="2000" smtClean="0"/>
              <a:t>) ===</a:t>
            </a:r>
          </a:p>
          <a:p>
            <a:r>
              <a:rPr kumimoji="1" lang="en-US" altLang="ja-JP" sz="2000"/>
              <a:t>python </a:t>
            </a:r>
            <a:r>
              <a:rPr kumimoji="1" lang="en-US" altLang="ja-JP" sz="2000" smtClean="0"/>
              <a:t>${SCRIPT}/</a:t>
            </a:r>
            <a:r>
              <a:rPr kumimoji="1" lang="en-US" altLang="ja-JP" sz="2000"/>
              <a:t>wordcount.py ${INPUT_FILE} ${OUTPUT_FILE}</a:t>
            </a:r>
            <a:endParaRPr kumimoji="1" lang="ja-JP" altLang="en-US" sz="2000"/>
          </a:p>
        </p:txBody>
      </p:sp>
      <p:cxnSp>
        <p:nvCxnSpPr>
          <p:cNvPr id="98" name="カギ線コネクタ 97">
            <a:extLst>
              <a:ext uri="{FF2B5EF4-FFF2-40B4-BE49-F238E27FC236}">
                <a16:creationId xmlns:a16="http://schemas.microsoft.com/office/drawing/2014/main" id="{D3E8B1D2-B0CB-C040-A474-B7CD9C2BDAA9}"/>
              </a:ext>
            </a:extLst>
          </p:cNvPr>
          <p:cNvCxnSpPr>
            <a:cxnSpLocks/>
            <a:stCxn id="6" idx="2"/>
            <a:endCxn id="52" idx="1"/>
          </p:cNvCxnSpPr>
          <p:nvPr/>
        </p:nvCxnSpPr>
        <p:spPr>
          <a:xfrm rot="16200000" flipH="1">
            <a:off x="2604300" y="5871759"/>
            <a:ext cx="481385" cy="525052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175A81B-FF04-9C4F-A730-4DC7AA09634B}"/>
              </a:ext>
            </a:extLst>
          </p:cNvPr>
          <p:cNvSpPr/>
          <p:nvPr/>
        </p:nvSpPr>
        <p:spPr>
          <a:xfrm>
            <a:off x="3107518" y="6047644"/>
            <a:ext cx="1721657" cy="654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smtClean="0"/>
              <a:t>ec2 instance</a:t>
            </a:r>
          </a:p>
          <a:p>
            <a:pPr algn="ctr"/>
            <a:r>
              <a:rPr kumimoji="1" lang="ja-JP" altLang="en-US" sz="2000"/>
              <a:t>削除</a:t>
            </a:r>
            <a:endParaRPr kumimoji="1" lang="en-US" altLang="ja-JP" sz="2000" smtClean="0"/>
          </a:p>
        </p:txBody>
      </p: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D3E8B1D2-B0CB-C040-A474-B7CD9C2BDAA9}"/>
              </a:ext>
            </a:extLst>
          </p:cNvPr>
          <p:cNvCxnSpPr>
            <a:cxnSpLocks/>
            <a:stCxn id="52" idx="3"/>
            <a:endCxn id="9" idx="2"/>
          </p:cNvCxnSpPr>
          <p:nvPr/>
        </p:nvCxnSpPr>
        <p:spPr>
          <a:xfrm>
            <a:off x="4829175" y="6374978"/>
            <a:ext cx="544599" cy="1017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3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このドキュメントについて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ecsub </a:t>
            </a:r>
            <a:r>
              <a:rPr kumimoji="1" lang="ja-JP" altLang="en-US" smtClean="0"/>
              <a:t>は </a:t>
            </a:r>
            <a:r>
              <a:rPr kumimoji="1" lang="en-US" altLang="ja-JP" smtClean="0"/>
              <a:t>AWS</a:t>
            </a:r>
            <a:r>
              <a:rPr lang="ja-JP" altLang="en-US" smtClean="0"/>
              <a:t> </a:t>
            </a:r>
            <a:r>
              <a:rPr lang="en-US" altLang="ja-JP" smtClean="0"/>
              <a:t>ECS </a:t>
            </a:r>
            <a:r>
              <a:rPr lang="ja-JP" altLang="en-US" smtClean="0"/>
              <a:t>を使用してバッチ処理を行うツールです。</a:t>
            </a:r>
            <a:endParaRPr lang="en-US" altLang="ja-JP" smtClean="0"/>
          </a:p>
          <a:p>
            <a:r>
              <a:rPr kumimoji="1" lang="ja-JP" altLang="en-US" smtClean="0"/>
              <a:t>このドキュメントでは </a:t>
            </a:r>
            <a:r>
              <a:rPr kumimoji="1" lang="en-US" altLang="ja-JP" smtClean="0"/>
              <a:t>`ecsub submit` </a:t>
            </a:r>
            <a:r>
              <a:rPr lang="ja-JP" altLang="en-US" smtClean="0"/>
              <a:t>コマンド実行時の</a:t>
            </a:r>
            <a:r>
              <a:rPr kumimoji="1" lang="ja-JP" altLang="en-US" smtClean="0"/>
              <a:t>データの流れを解説します。</a:t>
            </a:r>
            <a:endParaRPr kumimoji="1" lang="en-US" altLang="ja-JP" smtClean="0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リポジトリ</a:t>
            </a:r>
            <a:r>
              <a:rPr lang="en-US" altLang="ja-JP" smtClean="0"/>
              <a:t>: </a:t>
            </a:r>
            <a:r>
              <a:rPr lang="en-US" altLang="ja-JP">
                <a:hlinkClick r:id="rId2"/>
              </a:rPr>
              <a:t>https://github.com/aokad/ecsub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3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1 - </a:t>
            </a:r>
            <a:r>
              <a:rPr kumimoji="1" lang="ja-JP" altLang="en-US" smtClean="0"/>
              <a:t>初期状態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>
                <a:solidFill>
                  <a:schemeClr val="accent6"/>
                </a:solidFill>
              </a:rPr>
              <a:t>--aws-s3-bucket</a:t>
            </a:r>
          </a:p>
          <a:p>
            <a:pPr algn="ctr"/>
            <a:r>
              <a:rPr kumimoji="1" lang="en-US" altLang="ja-JP">
                <a:solidFill>
                  <a:schemeClr val="accent6"/>
                </a:solidFill>
              </a:rPr>
              <a:t>s3://bucket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450870" y="2145379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smtClean="0"/>
              <a:t>--script</a:t>
            </a:r>
            <a:r>
              <a:rPr kumimoji="1" lang="ja-JP" altLang="en-US" sz="1400" smtClean="0"/>
              <a:t>　</a:t>
            </a:r>
            <a:r>
              <a:rPr kumimoji="1" lang="en-US" altLang="ja-JP" sz="1400" smtClean="0"/>
              <a:t>~/examples/wordcount.sh</a:t>
            </a:r>
            <a:endParaRPr kumimoji="1" lang="ja-JP" altLang="en-US" sz="1400"/>
          </a:p>
        </p:txBody>
      </p:sp>
      <p:sp>
        <p:nvSpPr>
          <p:cNvPr id="14" name="メモ 13"/>
          <p:cNvSpPr/>
          <p:nvPr/>
        </p:nvSpPr>
        <p:spPr>
          <a:xfrm>
            <a:off x="5197915" y="305586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smtClean="0"/>
              <a:t>--tasks </a:t>
            </a:r>
          </a:p>
          <a:p>
            <a:pPr algn="ctr"/>
            <a:r>
              <a:rPr kumimoji="1" lang="en-US" altLang="ja-JP" sz="1400" smtClean="0"/>
              <a:t>~/examples/tasks-wordcount.tsv</a:t>
            </a:r>
            <a:endParaRPr kumimoji="1" lang="ja-JP" altLang="en-US" sz="1400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1503844" y="3781059"/>
            <a:ext cx="2553326" cy="642050"/>
          </a:xfrm>
          <a:prstGeom prst="wedgeRoundRectCallout">
            <a:avLst>
              <a:gd name="adj1" fmla="val -53740"/>
              <a:gd name="adj2" fmla="val -4760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tx1"/>
                </a:solidFill>
              </a:rPr>
              <a:t>tasks</a:t>
            </a:r>
            <a:r>
              <a:rPr kumimoji="1" lang="ja-JP" altLang="en-US" sz="1200" smtClean="0">
                <a:solidFill>
                  <a:schemeClr val="tx1"/>
                </a:solidFill>
              </a:rPr>
              <a:t>ファイルです。</a:t>
            </a:r>
            <a:endParaRPr kumimoji="1" lang="en-US" altLang="ja-JP" sz="120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smtClean="0">
                <a:solidFill>
                  <a:schemeClr val="tx1"/>
                </a:solidFill>
              </a:rPr>
              <a:t>入出力ファイルのパスや環境変数が記載されています。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5226247" y="3766734"/>
            <a:ext cx="2553326" cy="432000"/>
          </a:xfrm>
          <a:prstGeom prst="wedgeRoundRectCallout">
            <a:avLst>
              <a:gd name="adj1" fmla="val -53740"/>
              <a:gd name="adj2" fmla="val -4760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1"/>
                </a:solidFill>
              </a:rPr>
              <a:t>実際の解析を行うスクリプトです。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5433343" y="4574337"/>
            <a:ext cx="2553326" cy="642050"/>
          </a:xfrm>
          <a:prstGeom prst="wedgeRoundRectCallout">
            <a:avLst>
              <a:gd name="adj1" fmla="val 53997"/>
              <a:gd name="adj2" fmla="val -320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tx1"/>
                </a:solidFill>
              </a:rPr>
              <a:t>tasks</a:t>
            </a:r>
            <a:r>
              <a:rPr kumimoji="1" lang="ja-JP" altLang="en-US" sz="1200" smtClean="0">
                <a:solidFill>
                  <a:schemeClr val="tx1"/>
                </a:solidFill>
              </a:rPr>
              <a:t>ファイルに記載された入力ファイルです。</a:t>
            </a:r>
            <a:r>
              <a:rPr kumimoji="1" lang="en-US" altLang="ja-JP" sz="1200" smtClean="0">
                <a:solidFill>
                  <a:schemeClr val="tx1"/>
                </a:solidFill>
              </a:rPr>
              <a:t>S3</a:t>
            </a:r>
            <a:r>
              <a:rPr kumimoji="1" lang="ja-JP" altLang="en-US" sz="1200" smtClean="0">
                <a:solidFill>
                  <a:schemeClr val="tx1"/>
                </a:solidFill>
              </a:rPr>
              <a:t>バケットに配置します。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7115538" y="2925794"/>
            <a:ext cx="2553326" cy="432000"/>
          </a:xfrm>
          <a:prstGeom prst="wedgeRoundRectCallout">
            <a:avLst>
              <a:gd name="adj1" fmla="val 55803"/>
              <a:gd name="adj2" fmla="val -2137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tx1"/>
                </a:solidFill>
              </a:rPr>
              <a:t>temporary </a:t>
            </a:r>
            <a:r>
              <a:rPr kumimoji="1" lang="ja-JP" altLang="en-US" sz="1200" smtClean="0">
                <a:solidFill>
                  <a:schemeClr val="tx1"/>
                </a:solidFill>
              </a:rPr>
              <a:t>用 </a:t>
            </a:r>
            <a:r>
              <a:rPr kumimoji="1" lang="en-US" altLang="ja-JP" sz="1200" smtClean="0">
                <a:solidFill>
                  <a:schemeClr val="tx1"/>
                </a:solidFill>
              </a:rPr>
              <a:t>S3</a:t>
            </a:r>
            <a:r>
              <a:rPr kumimoji="1" lang="ja-JP" altLang="en-US" sz="1200" smtClean="0">
                <a:solidFill>
                  <a:schemeClr val="tx1"/>
                </a:solidFill>
              </a:rPr>
              <a:t>バケットです。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角丸四角形吹き出し 21"/>
          <p:cNvSpPr/>
          <p:nvPr/>
        </p:nvSpPr>
        <p:spPr>
          <a:xfrm>
            <a:off x="5433343" y="5497793"/>
            <a:ext cx="2553326" cy="642050"/>
          </a:xfrm>
          <a:prstGeom prst="wedgeRoundRectCallout">
            <a:avLst>
              <a:gd name="adj1" fmla="val 53997"/>
              <a:gd name="adj2" fmla="val -320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tx1"/>
                </a:solidFill>
              </a:rPr>
              <a:t>tasks</a:t>
            </a:r>
            <a:r>
              <a:rPr kumimoji="1" lang="ja-JP" altLang="en-US" sz="1200" smtClean="0">
                <a:solidFill>
                  <a:schemeClr val="tx1"/>
                </a:solidFill>
              </a:rPr>
              <a:t>ファイルに記載された出力ファイルです。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3281813" y="5109299"/>
            <a:ext cx="2036220" cy="976455"/>
          </a:xfrm>
          <a:prstGeom prst="wedgeRoundRectCallout">
            <a:avLst>
              <a:gd name="adj1" fmla="val -56458"/>
              <a:gd name="adj2" fmla="val -2424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tx1"/>
                </a:solidFill>
              </a:rPr>
              <a:t>temporary </a:t>
            </a:r>
            <a:r>
              <a:rPr kumimoji="1" lang="ja-JP" altLang="en-US" sz="1200" smtClean="0">
                <a:solidFill>
                  <a:schemeClr val="tx1"/>
                </a:solidFill>
              </a:rPr>
              <a:t>用ローカルディレクトリです。中間ファイルやログが出力されます。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2 - </a:t>
            </a:r>
            <a:r>
              <a:rPr lang="ja-JP" altLang="en-US" smtClean="0"/>
              <a:t>スクリプト</a:t>
            </a:r>
            <a:r>
              <a:rPr lang="ja-JP" altLang="en-US"/>
              <a:t>作成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>
                <a:solidFill>
                  <a:schemeClr val="accent6"/>
                </a:solidFill>
              </a:rPr>
              <a:t>--aws-s3-bucket</a:t>
            </a:r>
          </a:p>
          <a:p>
            <a:pPr algn="ctr"/>
            <a:r>
              <a:rPr kumimoji="1" lang="en-US" altLang="ja-JP">
                <a:solidFill>
                  <a:schemeClr val="accent6"/>
                </a:solidFill>
              </a:rPr>
              <a:t>s3://bucket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450870" y="2148648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--script </a:t>
            </a:r>
          </a:p>
          <a:p>
            <a:pPr algn="ctr"/>
            <a:r>
              <a:rPr kumimoji="1" lang="en-US" altLang="ja-JP" sz="1400"/>
              <a:t>~/</a:t>
            </a:r>
            <a:r>
              <a:rPr kumimoji="1" lang="en-US" altLang="ja-JP" sz="1400" smtClean="0"/>
              <a:t>examples/wordcount.sh</a:t>
            </a:r>
            <a:endParaRPr kumimoji="1" lang="ja-JP" altLang="en-US" sz="1400"/>
          </a:p>
        </p:txBody>
      </p:sp>
      <p:sp>
        <p:nvSpPr>
          <p:cNvPr id="14" name="メモ 13"/>
          <p:cNvSpPr/>
          <p:nvPr/>
        </p:nvSpPr>
        <p:spPr>
          <a:xfrm>
            <a:off x="5197915" y="305586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--tasks </a:t>
            </a:r>
          </a:p>
          <a:p>
            <a:pPr algn="ctr"/>
            <a:r>
              <a:rPr kumimoji="1" lang="en-US" altLang="ja-JP" sz="1400"/>
              <a:t>~/examples/tasks-wordcount.tsv</a:t>
            </a:r>
            <a:endParaRPr kumimoji="1" lang="ja-JP" altLang="en-US" sz="1400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18" idx="2"/>
            <a:endCxn id="19" idx="0"/>
          </p:cNvCxnSpPr>
          <p:nvPr/>
        </p:nvCxnSpPr>
        <p:spPr>
          <a:xfrm rot="5400000">
            <a:off x="720822" y="4237973"/>
            <a:ext cx="1961001" cy="4660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96873" y="3935619"/>
            <a:ext cx="10181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generate</a:t>
            </a:r>
            <a:endParaRPr kumimoji="1" lang="ja-JP" altLang="en-US"/>
          </a:p>
        </p:txBody>
      </p:sp>
      <p:cxnSp>
        <p:nvCxnSpPr>
          <p:cNvPr id="39" name="カギ線コネクタ 38"/>
          <p:cNvCxnSpPr>
            <a:stCxn id="18" idx="2"/>
            <a:endCxn id="20" idx="0"/>
          </p:cNvCxnSpPr>
          <p:nvPr/>
        </p:nvCxnSpPr>
        <p:spPr>
          <a:xfrm rot="16200000" flipH="1">
            <a:off x="1226740" y="4198069"/>
            <a:ext cx="1955383" cy="5402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吹き出し 23"/>
          <p:cNvSpPr/>
          <p:nvPr/>
        </p:nvSpPr>
        <p:spPr>
          <a:xfrm>
            <a:off x="3373607" y="4087875"/>
            <a:ext cx="2658359" cy="642050"/>
          </a:xfrm>
          <a:prstGeom prst="wedgeRoundRectCallout">
            <a:avLst>
              <a:gd name="adj1" fmla="val -55763"/>
              <a:gd name="adj2" fmla="val -2486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tx1"/>
                </a:solidFill>
              </a:rPr>
              <a:t>tasks</a:t>
            </a:r>
            <a:r>
              <a:rPr kumimoji="1" lang="ja-JP" altLang="en-US" sz="1200" smtClean="0">
                <a:solidFill>
                  <a:schemeClr val="tx1"/>
                </a:solidFill>
              </a:rPr>
              <a:t>ファイルから各タスクごとにスクリプトファイルを作成します。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3188403" y="5445862"/>
            <a:ext cx="3404498" cy="428400"/>
          </a:xfrm>
          <a:prstGeom prst="wedgeRoundRectCallout">
            <a:avLst>
              <a:gd name="adj1" fmla="val -54607"/>
              <a:gd name="adj2" fmla="val -2606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1"/>
                </a:solidFill>
              </a:rPr>
              <a:t>環境変数をセットするためのスクリプトです。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1418051" y="5979383"/>
            <a:ext cx="5290109" cy="640800"/>
          </a:xfrm>
          <a:prstGeom prst="wedgeRoundRectCallout">
            <a:avLst>
              <a:gd name="adj1" fmla="val -51561"/>
              <a:gd name="adj2" fmla="val -428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tx1"/>
                </a:solidFill>
              </a:rPr>
              <a:t>docker run </a:t>
            </a:r>
            <a:r>
              <a:rPr kumimoji="1" lang="ja-JP" altLang="en-US" sz="1200" smtClean="0">
                <a:solidFill>
                  <a:schemeClr val="tx1"/>
                </a:solidFill>
              </a:rPr>
              <a:t>の時実行されるスクリプトファイルです。必要なデータのコピーや </a:t>
            </a:r>
            <a:r>
              <a:rPr kumimoji="1" lang="en-US" altLang="ja-JP" sz="1200" smtClean="0">
                <a:solidFill>
                  <a:schemeClr val="tx1"/>
                </a:solidFill>
              </a:rPr>
              <a:t>wordcount.sh </a:t>
            </a:r>
            <a:r>
              <a:rPr kumimoji="1" lang="ja-JP" altLang="en-US" sz="1200" smtClean="0">
                <a:solidFill>
                  <a:schemeClr val="tx1"/>
                </a:solidFill>
              </a:rPr>
              <a:t>の実行を行います。</a:t>
            </a:r>
            <a:endParaRPr kumimoji="1" lang="en-US" altLang="ja-JP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3 - </a:t>
            </a:r>
            <a:r>
              <a:rPr lang="en-US" altLang="ja-JP" smtClean="0"/>
              <a:t>script</a:t>
            </a:r>
            <a:r>
              <a:rPr lang="ja-JP" altLang="en-US" smtClean="0"/>
              <a:t>を</a:t>
            </a:r>
            <a:r>
              <a:rPr lang="en-US" altLang="ja-JP" smtClean="0"/>
              <a:t>S3</a:t>
            </a:r>
            <a:r>
              <a:rPr lang="ja-JP" altLang="en-US" smtClean="0"/>
              <a:t>に</a:t>
            </a:r>
            <a:r>
              <a:rPr lang="en-US" altLang="ja-JP" smtClean="0"/>
              <a:t>upload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35842" y="2145379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--script </a:t>
            </a:r>
          </a:p>
          <a:p>
            <a:pPr algn="ctr"/>
            <a:r>
              <a:rPr kumimoji="1" lang="en-US" altLang="ja-JP" sz="1400"/>
              <a:t>~/</a:t>
            </a:r>
            <a:r>
              <a:rPr kumimoji="1" lang="en-US" altLang="ja-JP" sz="1400" smtClean="0"/>
              <a:t>examples/wordcount.sh</a:t>
            </a:r>
            <a:endParaRPr kumimoji="1" lang="ja-JP" altLang="en-US" sz="1400"/>
          </a:p>
          <a:p>
            <a:pPr algn="ctr"/>
            <a:endParaRPr kumimoji="1" lang="ja-JP" altLang="en-US" sz="1400"/>
          </a:p>
        </p:txBody>
      </p:sp>
      <p:sp>
        <p:nvSpPr>
          <p:cNvPr id="14" name="メモ 13"/>
          <p:cNvSpPr/>
          <p:nvPr/>
        </p:nvSpPr>
        <p:spPr>
          <a:xfrm>
            <a:off x="5197915" y="305586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--tasks </a:t>
            </a:r>
          </a:p>
          <a:p>
            <a:pPr algn="ctr"/>
            <a:r>
              <a:rPr kumimoji="1" lang="en-US" altLang="ja-JP" sz="1400"/>
              <a:t>~/examples/tasks-wordcount.tsv</a:t>
            </a:r>
            <a:endParaRPr kumimoji="1" lang="ja-JP" altLang="en-US" sz="1400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9" idx="3"/>
            <a:endCxn id="8" idx="1"/>
          </p:cNvCxnSpPr>
          <p:nvPr/>
        </p:nvCxnSpPr>
        <p:spPr>
          <a:xfrm flipV="1">
            <a:off x="6883842" y="2828706"/>
            <a:ext cx="1309924" cy="7267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248546" y="3727305"/>
            <a:ext cx="10786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aws s3 cp</a:t>
            </a:r>
            <a:endParaRPr kumimoji="1" lang="ja-JP" altLang="en-US"/>
          </a:p>
        </p:txBody>
      </p:sp>
      <p:cxnSp>
        <p:nvCxnSpPr>
          <p:cNvPr id="39" name="カギ線コネクタ 38"/>
          <p:cNvCxnSpPr>
            <a:stCxn id="6" idx="3"/>
          </p:cNvCxnSpPr>
          <p:nvPr/>
        </p:nvCxnSpPr>
        <p:spPr>
          <a:xfrm flipV="1">
            <a:off x="3129385" y="2828706"/>
            <a:ext cx="5064380" cy="2687858"/>
          </a:xfrm>
          <a:prstGeom prst="bentConnector3">
            <a:avLst>
              <a:gd name="adj1" fmla="val 8719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吹き出し 25"/>
          <p:cNvSpPr/>
          <p:nvPr/>
        </p:nvSpPr>
        <p:spPr>
          <a:xfrm>
            <a:off x="3442447" y="4244307"/>
            <a:ext cx="3884793" cy="428400"/>
          </a:xfrm>
          <a:prstGeom prst="wedgeRoundRectCallout">
            <a:avLst>
              <a:gd name="adj1" fmla="val 53788"/>
              <a:gd name="adj2" fmla="val -3803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1"/>
                </a:solidFill>
              </a:rPr>
              <a:t>必要な</a:t>
            </a:r>
            <a:r>
              <a:rPr kumimoji="1" lang="ja-JP" altLang="en-US" sz="1200">
                <a:solidFill>
                  <a:schemeClr val="tx1"/>
                </a:solidFill>
              </a:rPr>
              <a:t>スクリプト</a:t>
            </a:r>
            <a:r>
              <a:rPr kumimoji="1" lang="ja-JP" altLang="en-US" sz="1200" smtClean="0">
                <a:solidFill>
                  <a:schemeClr val="tx1"/>
                </a:solidFill>
              </a:rPr>
              <a:t>を</a:t>
            </a:r>
            <a:r>
              <a:rPr kumimoji="1" lang="en-US" altLang="ja-JP" sz="1200" smtClean="0">
                <a:solidFill>
                  <a:schemeClr val="tx1"/>
                </a:solidFill>
              </a:rPr>
              <a:t>temporary</a:t>
            </a:r>
            <a:r>
              <a:rPr kumimoji="1" lang="ja-JP" altLang="en-US" sz="1200" smtClean="0">
                <a:solidFill>
                  <a:schemeClr val="tx1"/>
                </a:solidFill>
              </a:rPr>
              <a:t>にアップロードします。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4 - docker </a:t>
            </a:r>
            <a:r>
              <a:rPr kumimoji="1" lang="ja-JP" altLang="en-US" smtClean="0"/>
              <a:t>コンテナ起動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--script </a:t>
            </a:r>
          </a:p>
          <a:p>
            <a:pPr algn="ctr"/>
            <a:r>
              <a:rPr kumimoji="1" lang="en-US" altLang="ja-JP" sz="1400"/>
              <a:t>~/</a:t>
            </a:r>
            <a:r>
              <a:rPr kumimoji="1" lang="en-US" altLang="ja-JP" sz="1400" smtClean="0"/>
              <a:t>examples/wordcount.sh</a:t>
            </a:r>
            <a:endParaRPr kumimoji="1" lang="ja-JP" altLang="en-US" sz="1400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--tasks </a:t>
            </a:r>
          </a:p>
          <a:p>
            <a:pPr algn="ctr"/>
            <a:r>
              <a:rPr kumimoji="1" lang="en-US" altLang="ja-JP" sz="1400"/>
              <a:t>~/examples/tasks-wordcount.tsv</a:t>
            </a:r>
            <a:endParaRPr kumimoji="1" lang="ja-JP" altLang="en-US" sz="1400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3" name="直方体 42"/>
          <p:cNvSpPr/>
          <p:nvPr/>
        </p:nvSpPr>
        <p:spPr>
          <a:xfrm>
            <a:off x="3668261" y="3793924"/>
            <a:ext cx="4050555" cy="2498114"/>
          </a:xfrm>
          <a:prstGeom prst="cube">
            <a:avLst>
              <a:gd name="adj" fmla="val 13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22083" y="626805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36699"/>
                </a:solidFill>
              </a:rPr>
              <a:t>Docker Container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77219" y="4271197"/>
            <a:ext cx="3138897" cy="1874324"/>
          </a:xfrm>
          <a:prstGeom prst="rect">
            <a:avLst/>
          </a:prstGeom>
          <a:noFill/>
          <a:ln w="38100">
            <a:solidFill>
              <a:srgbClr val="33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5891" y="3779328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rgbClr val="336699"/>
                </a:solidFill>
              </a:rPr>
              <a:t>EC2 instance</a:t>
            </a:r>
            <a:endParaRPr lang="en-US" altLang="ja-JP">
              <a:solidFill>
                <a:srgbClr val="336699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2" y="5453078"/>
            <a:ext cx="824441" cy="709519"/>
          </a:xfrm>
          <a:prstGeom prst="rect">
            <a:avLst/>
          </a:prstGeom>
        </p:spPr>
      </p:pic>
      <p:sp>
        <p:nvSpPr>
          <p:cNvPr id="52" name="メモ 51"/>
          <p:cNvSpPr/>
          <p:nvPr/>
        </p:nvSpPr>
        <p:spPr>
          <a:xfrm>
            <a:off x="4862484" y="4428996"/>
            <a:ext cx="584696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8" idx="1"/>
            <a:endCxn id="52" idx="3"/>
          </p:cNvCxnSpPr>
          <p:nvPr/>
        </p:nvCxnSpPr>
        <p:spPr>
          <a:xfrm rot="10800000" flipV="1">
            <a:off x="5447180" y="2828706"/>
            <a:ext cx="2746586" cy="1807724"/>
          </a:xfrm>
          <a:prstGeom prst="bentConnector3">
            <a:avLst>
              <a:gd name="adj1" fmla="val 2745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49" idx="2"/>
            <a:endCxn id="44" idx="1"/>
          </p:cNvCxnSpPr>
          <p:nvPr/>
        </p:nvCxnSpPr>
        <p:spPr>
          <a:xfrm rot="16200000" flipH="1">
            <a:off x="4343210" y="6173850"/>
            <a:ext cx="290127" cy="267620"/>
          </a:xfrm>
          <a:prstGeom prst="bentConnector2">
            <a:avLst/>
          </a:prstGeom>
          <a:ln w="28575">
            <a:solidFill>
              <a:srgbClr val="33669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944219" y="3370622"/>
            <a:ext cx="10786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aws s3 cp</a:t>
            </a:r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1817759" y="3841480"/>
            <a:ext cx="2856318" cy="833082"/>
          </a:xfrm>
          <a:prstGeom prst="wedgeRoundRectCallout">
            <a:avLst>
              <a:gd name="adj1" fmla="val 59391"/>
              <a:gd name="adj2" fmla="val 3158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smtClean="0">
                <a:solidFill>
                  <a:schemeClr val="tx1"/>
                </a:solidFill>
              </a:rPr>
              <a:t>docker run </a:t>
            </a:r>
            <a:r>
              <a:rPr kumimoji="1" lang="ja-JP" altLang="en-US" sz="1200" smtClean="0">
                <a:solidFill>
                  <a:schemeClr val="tx1"/>
                </a:solidFill>
              </a:rPr>
              <a:t>のとき実行されるスクリプトです。</a:t>
            </a:r>
            <a:endParaRPr kumimoji="1" lang="en-US" altLang="ja-JP" sz="1200" smtClean="0">
              <a:solidFill>
                <a:schemeClr val="tx1"/>
              </a:solidFill>
            </a:endParaRPr>
          </a:p>
          <a:p>
            <a:r>
              <a:rPr kumimoji="1" lang="ja-JP" altLang="en-US" sz="1200" smtClean="0">
                <a:solidFill>
                  <a:schemeClr val="tx1"/>
                </a:solidFill>
              </a:rPr>
              <a:t>まず、このスクリプト</a:t>
            </a:r>
            <a:r>
              <a:rPr kumimoji="1" lang="ja-JP" altLang="en-US" sz="1200" smtClean="0">
                <a:solidFill>
                  <a:schemeClr val="tx1"/>
                </a:solidFill>
              </a:rPr>
              <a:t>を</a:t>
            </a:r>
            <a:r>
              <a:rPr kumimoji="1" lang="ja-JP" altLang="en-US" sz="1200" smtClean="0">
                <a:solidFill>
                  <a:schemeClr val="tx1"/>
                </a:solidFill>
              </a:rPr>
              <a:t>コピーします</a:t>
            </a:r>
            <a:r>
              <a:rPr kumimoji="1" lang="ja-JP" altLang="en-US" sz="1200" smtClean="0">
                <a:solidFill>
                  <a:schemeClr val="tx1"/>
                </a:solidFill>
              </a:rPr>
              <a:t>。</a:t>
            </a:r>
            <a:endParaRPr kumimoji="1" lang="en-US" altLang="ja-JP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</a:t>
            </a:r>
            <a:r>
              <a:rPr kumimoji="1" lang="en-US" altLang="ja-JP" smtClean="0"/>
              <a:t>5 </a:t>
            </a:r>
            <a:r>
              <a:rPr kumimoji="1" lang="en-US" altLang="ja-JP" smtClean="0"/>
              <a:t>- </a:t>
            </a:r>
            <a:r>
              <a:rPr kumimoji="1" lang="en-US" altLang="ja-JP" smtClean="0"/>
              <a:t>data </a:t>
            </a:r>
            <a:r>
              <a:rPr kumimoji="1" lang="ja-JP" altLang="en-US" smtClean="0"/>
              <a:t>を </a:t>
            </a:r>
            <a:r>
              <a:rPr lang="en-US" altLang="ja-JP" smtClean="0"/>
              <a:t>download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--script </a:t>
            </a:r>
          </a:p>
          <a:p>
            <a:pPr algn="ctr"/>
            <a:r>
              <a:rPr kumimoji="1" lang="en-US" altLang="ja-JP" sz="1400"/>
              <a:t>~/</a:t>
            </a:r>
            <a:r>
              <a:rPr kumimoji="1" lang="en-US" altLang="ja-JP" sz="1400" smtClean="0"/>
              <a:t>examples/wordcount.sh</a:t>
            </a:r>
            <a:endParaRPr kumimoji="1" lang="ja-JP" altLang="en-US" sz="1400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--tasks </a:t>
            </a:r>
          </a:p>
          <a:p>
            <a:pPr algn="ctr"/>
            <a:r>
              <a:rPr kumimoji="1" lang="en-US" altLang="ja-JP" sz="1400"/>
              <a:t>~/examples/tasks-wordcount.tsv</a:t>
            </a:r>
            <a:endParaRPr kumimoji="1" lang="ja-JP" altLang="en-US" sz="1400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3" name="直方体 42"/>
          <p:cNvSpPr/>
          <p:nvPr/>
        </p:nvSpPr>
        <p:spPr>
          <a:xfrm>
            <a:off x="3668261" y="3793924"/>
            <a:ext cx="4050555" cy="2498114"/>
          </a:xfrm>
          <a:prstGeom prst="cube">
            <a:avLst>
              <a:gd name="adj" fmla="val 13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22083" y="626805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36699"/>
                </a:solidFill>
              </a:rPr>
              <a:t>Docker Container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77219" y="4271197"/>
            <a:ext cx="3138897" cy="1874324"/>
          </a:xfrm>
          <a:prstGeom prst="rect">
            <a:avLst/>
          </a:prstGeom>
          <a:noFill/>
          <a:ln w="38100">
            <a:solidFill>
              <a:srgbClr val="33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5891" y="3779328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rgbClr val="336699"/>
                </a:solidFill>
              </a:rPr>
              <a:t>EC2 instance</a:t>
            </a:r>
            <a:endParaRPr lang="en-US" altLang="ja-JP">
              <a:solidFill>
                <a:srgbClr val="336699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2" y="5453078"/>
            <a:ext cx="824441" cy="709519"/>
          </a:xfrm>
          <a:prstGeom prst="rect">
            <a:avLst/>
          </a:prstGeom>
        </p:spPr>
      </p:pic>
      <p:sp>
        <p:nvSpPr>
          <p:cNvPr id="51" name="メモ 50"/>
          <p:cNvSpPr/>
          <p:nvPr/>
        </p:nvSpPr>
        <p:spPr>
          <a:xfrm>
            <a:off x="5650185" y="4423266"/>
            <a:ext cx="891629" cy="3368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52" name="メモ 51"/>
          <p:cNvSpPr/>
          <p:nvPr/>
        </p:nvSpPr>
        <p:spPr>
          <a:xfrm>
            <a:off x="4862484" y="4428996"/>
            <a:ext cx="584696" cy="414867"/>
          </a:xfrm>
          <a:prstGeom prst="foldedCorner">
            <a:avLst>
              <a:gd name="adj" fmla="val 2207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8" idx="1"/>
            <a:endCxn id="45" idx="3"/>
          </p:cNvCxnSpPr>
          <p:nvPr/>
        </p:nvCxnSpPr>
        <p:spPr>
          <a:xfrm rot="10800000" flipV="1">
            <a:off x="7116116" y="2828705"/>
            <a:ext cx="1077650" cy="2379653"/>
          </a:xfrm>
          <a:prstGeom prst="bentConnector3">
            <a:avLst>
              <a:gd name="adj1" fmla="val 2624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49" idx="2"/>
            <a:endCxn id="44" idx="1"/>
          </p:cNvCxnSpPr>
          <p:nvPr/>
        </p:nvCxnSpPr>
        <p:spPr>
          <a:xfrm rot="16200000" flipH="1">
            <a:off x="4343210" y="6173850"/>
            <a:ext cx="290127" cy="267620"/>
          </a:xfrm>
          <a:prstGeom prst="bentConnector2">
            <a:avLst/>
          </a:prstGeom>
          <a:ln w="28575">
            <a:solidFill>
              <a:srgbClr val="33669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54" name="メモ 53"/>
          <p:cNvSpPr/>
          <p:nvPr/>
        </p:nvSpPr>
        <p:spPr>
          <a:xfrm>
            <a:off x="4832458" y="5294556"/>
            <a:ext cx="953910" cy="400272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55" name="メモ 54"/>
          <p:cNvSpPr/>
          <p:nvPr/>
        </p:nvSpPr>
        <p:spPr>
          <a:xfrm>
            <a:off x="5959446" y="4907794"/>
            <a:ext cx="764307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333361" y="3943056"/>
            <a:ext cx="10786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aws s3 cp</a:t>
            </a:r>
            <a:endParaRPr kumimoji="1" lang="ja-JP" altLang="en-US"/>
          </a:p>
        </p:txBody>
      </p:sp>
      <p:cxnSp>
        <p:nvCxnSpPr>
          <p:cNvPr id="39" name="カギ線コネクタ 38"/>
          <p:cNvCxnSpPr>
            <a:stCxn id="16" idx="1"/>
          </p:cNvCxnSpPr>
          <p:nvPr/>
        </p:nvCxnSpPr>
        <p:spPr>
          <a:xfrm rot="10800000" flipV="1">
            <a:off x="7116116" y="4522492"/>
            <a:ext cx="2246727" cy="685866"/>
          </a:xfrm>
          <a:prstGeom prst="bentConnector3">
            <a:avLst>
              <a:gd name="adj1" fmla="val 6465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吹き出し 36"/>
          <p:cNvSpPr/>
          <p:nvPr/>
        </p:nvSpPr>
        <p:spPr>
          <a:xfrm>
            <a:off x="7252486" y="5459653"/>
            <a:ext cx="3884793" cy="428400"/>
          </a:xfrm>
          <a:prstGeom prst="wedgeRoundRectCallout">
            <a:avLst>
              <a:gd name="adj1" fmla="val -52034"/>
              <a:gd name="adj2" fmla="val -3444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1"/>
                </a:solidFill>
              </a:rPr>
              <a:t>必要なデータを </a:t>
            </a:r>
            <a:r>
              <a:rPr kumimoji="1" lang="en-US" altLang="ja-JP" sz="1200" smtClean="0">
                <a:solidFill>
                  <a:schemeClr val="tx1"/>
                </a:solidFill>
              </a:rPr>
              <a:t>docker </a:t>
            </a:r>
            <a:r>
              <a:rPr kumimoji="1" lang="ja-JP" altLang="en-US" sz="1200" smtClean="0">
                <a:solidFill>
                  <a:schemeClr val="tx1"/>
                </a:solidFill>
              </a:rPr>
              <a:t>コンテナにコピーします。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2096873" y="3841480"/>
            <a:ext cx="2577204" cy="833082"/>
          </a:xfrm>
          <a:prstGeom prst="wedgeRoundRectCallout">
            <a:avLst>
              <a:gd name="adj1" fmla="val 59391"/>
              <a:gd name="adj2" fmla="val 3158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smtClean="0">
                <a:solidFill>
                  <a:schemeClr val="tx1"/>
                </a:solidFill>
              </a:rPr>
              <a:t>このスクリプト</a:t>
            </a:r>
            <a:r>
              <a:rPr kumimoji="1" lang="ja-JP" altLang="en-US" sz="1200" smtClean="0">
                <a:solidFill>
                  <a:schemeClr val="tx1"/>
                </a:solidFill>
              </a:rPr>
              <a:t>に</a:t>
            </a:r>
            <a:r>
              <a:rPr kumimoji="1" lang="ja-JP" altLang="en-US" sz="1200" smtClean="0">
                <a:solidFill>
                  <a:schemeClr val="tx1"/>
                </a:solidFill>
              </a:rPr>
              <a:t>ファイルコピーのコマンドが記載されています。</a:t>
            </a:r>
            <a:endParaRPr kumimoji="1" lang="en-US" altLang="ja-JP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</a:t>
            </a:r>
            <a:r>
              <a:rPr kumimoji="1" lang="en-US" altLang="ja-JP" smtClean="0"/>
              <a:t>6 </a:t>
            </a:r>
            <a:r>
              <a:rPr kumimoji="1" lang="en-US" altLang="ja-JP" smtClean="0"/>
              <a:t>- </a:t>
            </a:r>
            <a:r>
              <a:rPr kumimoji="1" lang="ja-JP" altLang="en-US" smtClean="0"/>
              <a:t>スクリプト実行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--script </a:t>
            </a:r>
          </a:p>
          <a:p>
            <a:pPr algn="ctr"/>
            <a:r>
              <a:rPr kumimoji="1" lang="en-US" altLang="ja-JP" sz="1400"/>
              <a:t>~/</a:t>
            </a:r>
            <a:r>
              <a:rPr kumimoji="1" lang="en-US" altLang="ja-JP" sz="1400" smtClean="0"/>
              <a:t>examples/wordcount.sh</a:t>
            </a:r>
            <a:endParaRPr kumimoji="1" lang="ja-JP" altLang="en-US" sz="1400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--tasks </a:t>
            </a:r>
          </a:p>
          <a:p>
            <a:pPr algn="ctr"/>
            <a:r>
              <a:rPr kumimoji="1" lang="en-US" altLang="ja-JP" sz="1400"/>
              <a:t>~/examples/tasks-wordcount.tsv</a:t>
            </a:r>
            <a:endParaRPr kumimoji="1" lang="ja-JP" altLang="en-US" sz="1400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3" name="直方体 42"/>
          <p:cNvSpPr/>
          <p:nvPr/>
        </p:nvSpPr>
        <p:spPr>
          <a:xfrm>
            <a:off x="3668261" y="3793924"/>
            <a:ext cx="4050555" cy="2498114"/>
          </a:xfrm>
          <a:prstGeom prst="cube">
            <a:avLst>
              <a:gd name="adj" fmla="val 13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22083" y="626805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36699"/>
                </a:solidFill>
              </a:rPr>
              <a:t>Docker Container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77219" y="4271197"/>
            <a:ext cx="3138897" cy="1874324"/>
          </a:xfrm>
          <a:prstGeom prst="rect">
            <a:avLst/>
          </a:prstGeom>
          <a:noFill/>
          <a:ln w="38100">
            <a:solidFill>
              <a:srgbClr val="33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5891" y="3779328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rgbClr val="336699"/>
                </a:solidFill>
              </a:rPr>
              <a:t>EC2 instance</a:t>
            </a:r>
            <a:endParaRPr lang="en-US" altLang="ja-JP">
              <a:solidFill>
                <a:srgbClr val="336699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2" y="5453078"/>
            <a:ext cx="824441" cy="709519"/>
          </a:xfrm>
          <a:prstGeom prst="rect">
            <a:avLst/>
          </a:prstGeom>
        </p:spPr>
      </p:pic>
      <p:sp>
        <p:nvSpPr>
          <p:cNvPr id="51" name="メモ 50"/>
          <p:cNvSpPr/>
          <p:nvPr/>
        </p:nvSpPr>
        <p:spPr>
          <a:xfrm>
            <a:off x="5650185" y="4423266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52" name="メモ 51"/>
          <p:cNvSpPr/>
          <p:nvPr/>
        </p:nvSpPr>
        <p:spPr>
          <a:xfrm>
            <a:off x="4862484" y="4428996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55" idx="1"/>
            <a:endCxn id="54" idx="0"/>
          </p:cNvCxnSpPr>
          <p:nvPr/>
        </p:nvCxnSpPr>
        <p:spPr>
          <a:xfrm rot="10800000" flipV="1">
            <a:off x="5309414" y="5115228"/>
            <a:ext cx="650033" cy="179328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49" idx="2"/>
            <a:endCxn id="44" idx="1"/>
          </p:cNvCxnSpPr>
          <p:nvPr/>
        </p:nvCxnSpPr>
        <p:spPr>
          <a:xfrm rot="16200000" flipH="1">
            <a:off x="4343210" y="6173850"/>
            <a:ext cx="290127" cy="267620"/>
          </a:xfrm>
          <a:prstGeom prst="bentConnector2">
            <a:avLst/>
          </a:prstGeom>
          <a:ln w="28575">
            <a:solidFill>
              <a:srgbClr val="33669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54" name="メモ 53"/>
          <p:cNvSpPr/>
          <p:nvPr/>
        </p:nvSpPr>
        <p:spPr>
          <a:xfrm>
            <a:off x="4832458" y="529455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55" name="メモ 54"/>
          <p:cNvSpPr/>
          <p:nvPr/>
        </p:nvSpPr>
        <p:spPr>
          <a:xfrm>
            <a:off x="5959446" y="4907794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57" name="メモ 56"/>
          <p:cNvSpPr/>
          <p:nvPr/>
        </p:nvSpPr>
        <p:spPr>
          <a:xfrm>
            <a:off x="5960525" y="5575301"/>
            <a:ext cx="764307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count.txt</a:t>
            </a:r>
            <a:endParaRPr kumimoji="1" lang="ja-JP" altLang="en-US" sz="1050"/>
          </a:p>
        </p:txBody>
      </p:sp>
      <p:cxnSp>
        <p:nvCxnSpPr>
          <p:cNvPr id="39" name="カギ線コネクタ 38"/>
          <p:cNvCxnSpPr>
            <a:stCxn id="54" idx="2"/>
            <a:endCxn id="57" idx="1"/>
          </p:cNvCxnSpPr>
          <p:nvPr/>
        </p:nvCxnSpPr>
        <p:spPr>
          <a:xfrm rot="16200000" flipH="1">
            <a:off x="5591016" y="5413225"/>
            <a:ext cx="87907" cy="651112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吹き出し 36"/>
          <p:cNvSpPr/>
          <p:nvPr/>
        </p:nvSpPr>
        <p:spPr>
          <a:xfrm>
            <a:off x="2469599" y="3841480"/>
            <a:ext cx="2204477" cy="833082"/>
          </a:xfrm>
          <a:prstGeom prst="wedgeRoundRectCallout">
            <a:avLst>
              <a:gd name="adj1" fmla="val 59020"/>
              <a:gd name="adj2" fmla="val 3676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smtClean="0">
                <a:solidFill>
                  <a:schemeClr val="tx1"/>
                </a:solidFill>
              </a:rPr>
              <a:t>① </a:t>
            </a:r>
            <a:r>
              <a:rPr kumimoji="1" lang="en-US" altLang="ja-JP" sz="1200" smtClean="0">
                <a:solidFill>
                  <a:schemeClr val="tx1"/>
                </a:solidFill>
              </a:rPr>
              <a:t>source </a:t>
            </a:r>
            <a:r>
              <a:rPr kumimoji="1" lang="en-US" altLang="ja-JP" sz="1200" smtClean="0">
                <a:solidFill>
                  <a:schemeClr val="tx1"/>
                </a:solidFill>
              </a:rPr>
              <a:t>setenv.0.sh</a:t>
            </a:r>
            <a:r>
              <a:rPr kumimoji="1" lang="ja-JP" altLang="en-US" sz="1200">
                <a:solidFill>
                  <a:schemeClr val="tx1"/>
                </a:solidFill>
              </a:rPr>
              <a:t> </a:t>
            </a:r>
            <a:endParaRPr kumimoji="1" lang="en-US" altLang="ja-JP" sz="1200" smtClean="0">
              <a:solidFill>
                <a:schemeClr val="tx1"/>
              </a:solidFill>
            </a:endParaRPr>
          </a:p>
          <a:p>
            <a:r>
              <a:rPr kumimoji="1" lang="ja-JP" altLang="en-US" sz="1200" smtClean="0">
                <a:solidFill>
                  <a:schemeClr val="tx1"/>
                </a:solidFill>
              </a:rPr>
              <a:t>② </a:t>
            </a:r>
            <a:r>
              <a:rPr kumimoji="1" lang="en-US" altLang="ja-JP" sz="1200" smtClean="0">
                <a:solidFill>
                  <a:schemeClr val="tx1"/>
                </a:solidFill>
              </a:rPr>
              <a:t>bash </a:t>
            </a:r>
            <a:r>
              <a:rPr kumimoji="1" lang="en-US" altLang="ja-JP" sz="1200" smtClean="0">
                <a:solidFill>
                  <a:schemeClr val="tx1"/>
                </a:solidFill>
              </a:rPr>
              <a:t>wordcount.sh</a:t>
            </a:r>
            <a:r>
              <a:rPr kumimoji="1" lang="ja-JP" altLang="en-US" sz="1200">
                <a:solidFill>
                  <a:schemeClr val="tx1"/>
                </a:solidFill>
              </a:rPr>
              <a:t> </a:t>
            </a:r>
            <a:endParaRPr kumimoji="1" lang="en-US" altLang="ja-JP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ecsub data flow </a:t>
            </a:r>
            <a:r>
              <a:rPr kumimoji="1" lang="en-US" altLang="ja-JP" smtClean="0"/>
              <a:t>7 </a:t>
            </a:r>
            <a:r>
              <a:rPr kumimoji="1" lang="en-US" altLang="ja-JP" smtClean="0"/>
              <a:t>- </a:t>
            </a:r>
            <a:r>
              <a:rPr lang="en-US" altLang="ja-JP" smtClean="0"/>
              <a:t>output</a:t>
            </a:r>
            <a:r>
              <a:rPr lang="ja-JP" altLang="en-US" smtClean="0"/>
              <a:t>を</a:t>
            </a:r>
            <a:r>
              <a:rPr lang="en-US" altLang="ja-JP"/>
              <a:t>S3</a:t>
            </a:r>
            <a:r>
              <a:rPr lang="ja-JP" altLang="en-US"/>
              <a:t>に</a:t>
            </a:r>
            <a:r>
              <a:rPr lang="en-US" altLang="ja-JP"/>
              <a:t>upload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11119" y="4758929"/>
            <a:ext cx="2218266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--wdir /tmp/edsub</a:t>
            </a:r>
          </a:p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193765" y="4949828"/>
            <a:ext cx="3044725" cy="13802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OUTPUT_FILE</a:t>
            </a:r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8193766" y="2201274"/>
            <a:ext cx="3044725" cy="12548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--aws-s3-bucket</a:t>
            </a:r>
          </a:p>
          <a:p>
            <a:pPr algn="ctr"/>
            <a:r>
              <a:rPr kumimoji="1" lang="en-US" altLang="ja-JP" smtClean="0"/>
              <a:t>s3://bucket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50870" y="2150762"/>
            <a:ext cx="2448000" cy="1512000"/>
          </a:xfrm>
          <a:prstGeom prst="roundRect">
            <a:avLst/>
          </a:prstGeom>
          <a:gradFill flip="none" rotWithShape="1">
            <a:gsLst>
              <a:gs pos="1000">
                <a:schemeClr val="accent1"/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--script </a:t>
            </a:r>
          </a:p>
          <a:p>
            <a:pPr algn="ctr"/>
            <a:r>
              <a:rPr kumimoji="1" lang="en-US" altLang="ja-JP" sz="1400"/>
              <a:t>~/</a:t>
            </a:r>
            <a:r>
              <a:rPr kumimoji="1" lang="en-US" altLang="ja-JP" sz="1400" smtClean="0"/>
              <a:t>examples/wordcount.sh</a:t>
            </a:r>
            <a:endParaRPr kumimoji="1" lang="ja-JP" altLang="en-US" sz="1400"/>
          </a:p>
        </p:txBody>
      </p:sp>
      <p:sp>
        <p:nvSpPr>
          <p:cNvPr id="14" name="メモ 13"/>
          <p:cNvSpPr/>
          <p:nvPr/>
        </p:nvSpPr>
        <p:spPr>
          <a:xfrm>
            <a:off x="5197915" y="3067513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15" name="角丸四角形 14"/>
          <p:cNvSpPr/>
          <p:nvPr/>
        </p:nvSpPr>
        <p:spPr>
          <a:xfrm>
            <a:off x="8193765" y="3595502"/>
            <a:ext cx="3044725" cy="12430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INPUT_FILE</a:t>
            </a:r>
            <a:endParaRPr kumimoji="1" lang="ja-JP" altLang="en-US"/>
          </a:p>
        </p:txBody>
      </p:sp>
      <p:sp>
        <p:nvSpPr>
          <p:cNvPr id="16" name="メモ 15"/>
          <p:cNvSpPr/>
          <p:nvPr/>
        </p:nvSpPr>
        <p:spPr>
          <a:xfrm>
            <a:off x="9362842" y="4315058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17" name="角丸四角形 16"/>
          <p:cNvSpPr/>
          <p:nvPr/>
        </p:nvSpPr>
        <p:spPr>
          <a:xfrm>
            <a:off x="911119" y="2145379"/>
            <a:ext cx="2046420" cy="1515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/>
              <a:t>--tasks </a:t>
            </a:r>
          </a:p>
          <a:p>
            <a:pPr algn="ctr"/>
            <a:r>
              <a:rPr kumimoji="1" lang="en-US" altLang="ja-JP" sz="1400"/>
              <a:t>~/examples/tasks-wordcount.tsv</a:t>
            </a:r>
            <a:endParaRPr kumimoji="1" lang="ja-JP" altLang="en-US" sz="1400"/>
          </a:p>
        </p:txBody>
      </p:sp>
      <p:sp>
        <p:nvSpPr>
          <p:cNvPr id="18" name="メモ 17"/>
          <p:cNvSpPr/>
          <p:nvPr/>
        </p:nvSpPr>
        <p:spPr>
          <a:xfrm>
            <a:off x="1515257" y="3075613"/>
            <a:ext cx="838144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tasks.tsv</a:t>
            </a:r>
            <a:endParaRPr kumimoji="1" lang="ja-JP" altLang="en-US" sz="1050"/>
          </a:p>
        </p:txBody>
      </p:sp>
      <p:sp>
        <p:nvSpPr>
          <p:cNvPr id="19" name="メモ 18"/>
          <p:cNvSpPr/>
          <p:nvPr/>
        </p:nvSpPr>
        <p:spPr>
          <a:xfrm>
            <a:off x="1175966" y="5451481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2" name="メモ 21"/>
          <p:cNvSpPr/>
          <p:nvPr/>
        </p:nvSpPr>
        <p:spPr>
          <a:xfrm>
            <a:off x="2096873" y="5558898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20" name="メモ 19"/>
          <p:cNvSpPr/>
          <p:nvPr/>
        </p:nvSpPr>
        <p:spPr>
          <a:xfrm>
            <a:off x="2028718" y="5445863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28" name="メモ 27"/>
          <p:cNvSpPr/>
          <p:nvPr/>
        </p:nvSpPr>
        <p:spPr>
          <a:xfrm>
            <a:off x="9372526" y="2949363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sp>
        <p:nvSpPr>
          <p:cNvPr id="29" name="メモ 28"/>
          <p:cNvSpPr/>
          <p:nvPr/>
        </p:nvSpPr>
        <p:spPr>
          <a:xfrm>
            <a:off x="10127150" y="3059210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setenv.0.sh</a:t>
            </a:r>
            <a:endParaRPr kumimoji="1" lang="ja-JP" altLang="en-US" sz="1200"/>
          </a:p>
        </p:txBody>
      </p:sp>
      <p:sp>
        <p:nvSpPr>
          <p:cNvPr id="30" name="メモ 29"/>
          <p:cNvSpPr/>
          <p:nvPr/>
        </p:nvSpPr>
        <p:spPr>
          <a:xfrm>
            <a:off x="10058995" y="2946175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43" name="直方体 42"/>
          <p:cNvSpPr/>
          <p:nvPr/>
        </p:nvSpPr>
        <p:spPr>
          <a:xfrm>
            <a:off x="3668261" y="3793924"/>
            <a:ext cx="4050555" cy="2498114"/>
          </a:xfrm>
          <a:prstGeom prst="cube">
            <a:avLst>
              <a:gd name="adj" fmla="val 13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22083" y="626805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336699"/>
                </a:solidFill>
              </a:rPr>
              <a:t>Docker Container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77219" y="4271197"/>
            <a:ext cx="3138897" cy="1874324"/>
          </a:xfrm>
          <a:prstGeom prst="rect">
            <a:avLst/>
          </a:prstGeom>
          <a:noFill/>
          <a:ln w="38100">
            <a:solidFill>
              <a:srgbClr val="33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5891" y="3779328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rgbClr val="336699"/>
                </a:solidFill>
              </a:rPr>
              <a:t>EC2 instance</a:t>
            </a:r>
            <a:endParaRPr lang="en-US" altLang="ja-JP">
              <a:solidFill>
                <a:srgbClr val="336699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2" y="5453078"/>
            <a:ext cx="824441" cy="709519"/>
          </a:xfrm>
          <a:prstGeom prst="rect">
            <a:avLst/>
          </a:prstGeom>
        </p:spPr>
      </p:pic>
      <p:sp>
        <p:nvSpPr>
          <p:cNvPr id="51" name="メモ 50"/>
          <p:cNvSpPr/>
          <p:nvPr/>
        </p:nvSpPr>
        <p:spPr>
          <a:xfrm>
            <a:off x="5650185" y="4423266"/>
            <a:ext cx="891629" cy="3368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setenv.0.sh</a:t>
            </a:r>
            <a:endParaRPr kumimoji="1" lang="ja-JP" altLang="en-US" sz="1050"/>
          </a:p>
        </p:txBody>
      </p:sp>
      <p:sp>
        <p:nvSpPr>
          <p:cNvPr id="52" name="メモ 51"/>
          <p:cNvSpPr/>
          <p:nvPr/>
        </p:nvSpPr>
        <p:spPr>
          <a:xfrm>
            <a:off x="4862484" y="4428996"/>
            <a:ext cx="584696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run.sh</a:t>
            </a:r>
            <a:endParaRPr kumimoji="1" lang="ja-JP" altLang="en-US" sz="1050"/>
          </a:p>
        </p:txBody>
      </p:sp>
      <p:cxnSp>
        <p:nvCxnSpPr>
          <p:cNvPr id="58" name="カギ線コネクタ 57"/>
          <p:cNvCxnSpPr>
            <a:stCxn id="57" idx="3"/>
          </p:cNvCxnSpPr>
          <p:nvPr/>
        </p:nvCxnSpPr>
        <p:spPr>
          <a:xfrm>
            <a:off x="6724832" y="5782735"/>
            <a:ext cx="2638011" cy="18096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49" idx="2"/>
            <a:endCxn id="44" idx="1"/>
          </p:cNvCxnSpPr>
          <p:nvPr/>
        </p:nvCxnSpPr>
        <p:spPr>
          <a:xfrm rot="16200000" flipH="1">
            <a:off x="4343210" y="6173850"/>
            <a:ext cx="290127" cy="267620"/>
          </a:xfrm>
          <a:prstGeom prst="bentConnector2">
            <a:avLst/>
          </a:prstGeom>
          <a:ln w="28575">
            <a:solidFill>
              <a:srgbClr val="33669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メモ 41"/>
          <p:cNvSpPr/>
          <p:nvPr/>
        </p:nvSpPr>
        <p:spPr>
          <a:xfrm>
            <a:off x="8316843" y="2953177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75966" y="171029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15496" y="1499537"/>
            <a:ext cx="151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local directory</a:t>
            </a:r>
          </a:p>
          <a:p>
            <a:r>
              <a:rPr kumimoji="1" lang="en-US" altLang="ja-JP" smtClean="0"/>
              <a:t>or s3 bucket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174073" y="171626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s3 bucket</a:t>
            </a:r>
            <a:endParaRPr kumimoji="1" lang="ja-JP" altLang="en-US"/>
          </a:p>
        </p:txBody>
      </p:sp>
      <p:sp>
        <p:nvSpPr>
          <p:cNvPr id="54" name="メモ 53"/>
          <p:cNvSpPr/>
          <p:nvPr/>
        </p:nvSpPr>
        <p:spPr>
          <a:xfrm>
            <a:off x="4832458" y="5294556"/>
            <a:ext cx="953910" cy="400272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wordcount.sh</a:t>
            </a:r>
            <a:endParaRPr kumimoji="1" lang="ja-JP" altLang="en-US" sz="1050"/>
          </a:p>
        </p:txBody>
      </p:sp>
      <p:sp>
        <p:nvSpPr>
          <p:cNvPr id="55" name="メモ 54"/>
          <p:cNvSpPr/>
          <p:nvPr/>
        </p:nvSpPr>
        <p:spPr>
          <a:xfrm>
            <a:off x="5959446" y="4907794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Hamlet.txt</a:t>
            </a:r>
            <a:endParaRPr kumimoji="1" lang="ja-JP" altLang="en-US" sz="1050"/>
          </a:p>
        </p:txBody>
      </p:sp>
      <p:sp>
        <p:nvSpPr>
          <p:cNvPr id="56" name="メモ 55"/>
          <p:cNvSpPr/>
          <p:nvPr/>
        </p:nvSpPr>
        <p:spPr>
          <a:xfrm>
            <a:off x="9372526" y="5765440"/>
            <a:ext cx="764307" cy="414867"/>
          </a:xfrm>
          <a:prstGeom prst="foldedCorner">
            <a:avLst>
              <a:gd name="adj" fmla="val 22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count.txt</a:t>
            </a:r>
            <a:endParaRPr kumimoji="1" lang="ja-JP" altLang="en-US" sz="1050"/>
          </a:p>
        </p:txBody>
      </p:sp>
      <p:sp>
        <p:nvSpPr>
          <p:cNvPr id="57" name="メモ 56"/>
          <p:cNvSpPr/>
          <p:nvPr/>
        </p:nvSpPr>
        <p:spPr>
          <a:xfrm>
            <a:off x="5960525" y="5575301"/>
            <a:ext cx="764307" cy="414867"/>
          </a:xfrm>
          <a:prstGeom prst="foldedCorner">
            <a:avLst>
              <a:gd name="adj" fmla="val 22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/>
              <a:t>count.txt</a:t>
            </a:r>
            <a:endParaRPr kumimoji="1" lang="ja-JP" altLang="en-US" sz="105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480820" y="6047086"/>
            <a:ext cx="10786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aws s3 cp</a:t>
            </a:r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>
            <a:off x="6887746" y="4775988"/>
            <a:ext cx="2137023" cy="833082"/>
          </a:xfrm>
          <a:prstGeom prst="wedgeRoundRectCallout">
            <a:avLst>
              <a:gd name="adj1" fmla="val -54825"/>
              <a:gd name="adj2" fmla="val 3446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smtClean="0">
                <a:solidFill>
                  <a:schemeClr val="tx1"/>
                </a:solidFill>
              </a:rPr>
              <a:t>出力</a:t>
            </a:r>
            <a:r>
              <a:rPr kumimoji="1" lang="ja-JP" altLang="en-US" sz="1200">
                <a:solidFill>
                  <a:schemeClr val="tx1"/>
                </a:solidFill>
              </a:rPr>
              <a:t>ファイル</a:t>
            </a:r>
            <a:r>
              <a:rPr kumimoji="1" lang="ja-JP" altLang="en-US" sz="1200" smtClean="0">
                <a:solidFill>
                  <a:schemeClr val="tx1"/>
                </a:solidFill>
              </a:rPr>
              <a:t>を</a:t>
            </a:r>
            <a:r>
              <a:rPr kumimoji="1" lang="en-US" altLang="ja-JP" sz="1200" smtClean="0">
                <a:solidFill>
                  <a:schemeClr val="tx1"/>
                </a:solidFill>
              </a:rPr>
              <a:t>s3</a:t>
            </a:r>
            <a:r>
              <a:rPr kumimoji="1" lang="ja-JP" altLang="en-US" sz="1200" smtClean="0">
                <a:solidFill>
                  <a:schemeClr val="tx1"/>
                </a:solidFill>
              </a:rPr>
              <a:t>バケットにアップロードします。</a:t>
            </a:r>
            <a:endParaRPr kumimoji="1" lang="en-US" altLang="ja-JP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814</Words>
  <Application>Microsoft Office PowerPoint</Application>
  <PresentationFormat>ワイド画面</PresentationFormat>
  <Paragraphs>268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Calibri</vt:lpstr>
      <vt:lpstr>Calibri Light</vt:lpstr>
      <vt:lpstr>Office Theme</vt:lpstr>
      <vt:lpstr>ecsub のデータフロー</vt:lpstr>
      <vt:lpstr>このドキュメントについて</vt:lpstr>
      <vt:lpstr>ecsub data flow 1 - 初期状態</vt:lpstr>
      <vt:lpstr>ecsub data flow 2 - スクリプト作成</vt:lpstr>
      <vt:lpstr>ecsub data flow 3 - scriptをS3にupload</vt:lpstr>
      <vt:lpstr>ecsub data flow 4 - docker コンテナ起動</vt:lpstr>
      <vt:lpstr>ecsub data flow 5 - data を download</vt:lpstr>
      <vt:lpstr>ecsub data flow 6 - スクリプト実行</vt:lpstr>
      <vt:lpstr>ecsub data flow 7 - outputをS3にupload</vt:lpstr>
      <vt:lpstr>ecsub data flow 8 - EC2 インスタンス削除</vt:lpstr>
      <vt:lpstr>ecsub submit 実行時フローまとめ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</dc:creator>
  <cp:lastModifiedBy>Okada</cp:lastModifiedBy>
  <cp:revision>77</cp:revision>
  <dcterms:created xsi:type="dcterms:W3CDTF">2018-03-08T06:02:57Z</dcterms:created>
  <dcterms:modified xsi:type="dcterms:W3CDTF">2019-02-13T09:40:41Z</dcterms:modified>
</cp:coreProperties>
</file>