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2"/>
  </p:notesMasterIdLst>
  <p:handoutMasterIdLst>
    <p:handoutMasterId r:id="rId23"/>
  </p:handoutMasterIdLst>
  <p:sldIdLst>
    <p:sldId id="2007" r:id="rId5"/>
    <p:sldId id="2546" r:id="rId6"/>
    <p:sldId id="2241" r:id="rId7"/>
    <p:sldId id="2242" r:id="rId8"/>
    <p:sldId id="2544" r:id="rId9"/>
    <p:sldId id="2545" r:id="rId10"/>
    <p:sldId id="2552" r:id="rId11"/>
    <p:sldId id="2557" r:id="rId12"/>
    <p:sldId id="2558" r:id="rId13"/>
    <p:sldId id="2559" r:id="rId14"/>
    <p:sldId id="2554" r:id="rId15"/>
    <p:sldId id="2511" r:id="rId16"/>
    <p:sldId id="2563" r:id="rId17"/>
    <p:sldId id="2564" r:id="rId18"/>
    <p:sldId id="2562" r:id="rId19"/>
    <p:sldId id="2555" r:id="rId20"/>
    <p:sldId id="2561" r:id="rId21"/>
  </p:sldIdLst>
  <p:sldSz cx="12192000" cy="6858000"/>
  <p:notesSz cx="6888163" cy="10020300"/>
  <p:defaultText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8" orient="horz" pos="2954" userDrawn="1">
          <p15:clr>
            <a:srgbClr val="A4A3A4"/>
          </p15:clr>
        </p15:guide>
        <p15:guide id="10" pos="1368" userDrawn="1">
          <p15:clr>
            <a:srgbClr val="A4A3A4"/>
          </p15:clr>
        </p15:guide>
        <p15:guide id="11" pos="551" userDrawn="1">
          <p15:clr>
            <a:srgbClr val="A4A3A4"/>
          </p15:clr>
        </p15:guide>
        <p15:guide id="12" orient="horz" pos="2976" userDrawn="1">
          <p15:clr>
            <a:srgbClr val="A4A3A4"/>
          </p15:clr>
        </p15:guide>
        <p15:guide id="13" pos="3001" userDrawn="1">
          <p15:clr>
            <a:srgbClr val="A4A3A4"/>
          </p15:clr>
        </p15:guide>
        <p15:guide id="14" pos="6063"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田仲 美郷" initials="田仲" lastIdx="2" clrIdx="0">
    <p:extLst>
      <p:ext uri="{19B8F6BF-5375-455C-9EA6-DF929625EA0E}">
        <p15:presenceInfo xmlns:p15="http://schemas.microsoft.com/office/powerpoint/2012/main" userId="0037ad067c06d799" providerId="Windows Live"/>
      </p:ext>
    </p:extLst>
  </p:cmAuthor>
  <p:cmAuthor id="2" name="Misato Tanaka" initials="MT" lastIdx="1" clrIdx="1">
    <p:extLst>
      <p:ext uri="{19B8F6BF-5375-455C-9EA6-DF929625EA0E}">
        <p15:presenceInfo xmlns:p15="http://schemas.microsoft.com/office/powerpoint/2012/main" userId="Misato Tanak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F7F7F"/>
    <a:srgbClr val="D9D9D9"/>
    <a:srgbClr val="EDF2F9"/>
    <a:srgbClr val="202569"/>
    <a:srgbClr val="10253F"/>
    <a:srgbClr val="F0F5FA"/>
    <a:srgbClr val="C8D7EA"/>
    <a:srgbClr val="F6F8FC"/>
    <a:srgbClr val="1F497D"/>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FABFCF23-3B69-468F-B69F-88F6DE6A72F2}" styleName="中間スタイル 1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E8034E78-7F5D-4C2E-B375-FC64B27BC917}" styleName="スタイル (濃色)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490" autoAdjust="0"/>
    <p:restoredTop sz="96190" autoAdjust="0"/>
  </p:normalViewPr>
  <p:slideViewPr>
    <p:cSldViewPr snapToGrid="0">
      <p:cViewPr varScale="1">
        <p:scale>
          <a:sx n="107" d="100"/>
          <a:sy n="107" d="100"/>
        </p:scale>
        <p:origin x="954" y="90"/>
      </p:cViewPr>
      <p:guideLst>
        <p:guide orient="horz" pos="2954"/>
        <p:guide pos="1368"/>
        <p:guide pos="551"/>
        <p:guide orient="horz" pos="2976"/>
        <p:guide pos="3001"/>
        <p:guide pos="6063"/>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sz="quarter" idx="1"/>
          </p:nvPr>
        </p:nvSpPr>
        <p:spPr>
          <a:xfrm>
            <a:off x="3901698" y="0"/>
            <a:ext cx="2984871" cy="501015"/>
          </a:xfrm>
          <a:prstGeom prst="rect">
            <a:avLst/>
          </a:prstGeom>
        </p:spPr>
        <p:txBody>
          <a:bodyPr vert="horz" lIns="96616" tIns="48308" rIns="96616" bIns="48308" rtlCol="0"/>
          <a:lstStyle>
            <a:lvl1pPr algn="r">
              <a:defRPr sz="1300"/>
            </a:lvl1pPr>
          </a:lstStyle>
          <a:p>
            <a:fld id="{3A089510-536A-DD44-92E4-B2DC30CD140D}" type="datetimeFigureOut">
              <a:rPr kumimoji="1" lang="ja-JP" altLang="en-US" smtClean="0"/>
              <a:t>2025/4/15</a:t>
            </a:fld>
            <a:endParaRPr kumimoji="1" lang="ja-JP" altLang="en-US"/>
          </a:p>
        </p:txBody>
      </p:sp>
      <p:sp>
        <p:nvSpPr>
          <p:cNvPr id="4" name="フッター プレースホルダー 3"/>
          <p:cNvSpPr>
            <a:spLocks noGrp="1"/>
          </p:cNvSpPr>
          <p:nvPr>
            <p:ph type="ftr" sz="quarter" idx="2"/>
          </p:nvPr>
        </p:nvSpPr>
        <p:spPr>
          <a:xfrm>
            <a:off x="0" y="9517546"/>
            <a:ext cx="2984871" cy="501015"/>
          </a:xfrm>
          <a:prstGeom prst="rect">
            <a:avLst/>
          </a:prstGeom>
        </p:spPr>
        <p:txBody>
          <a:bodyPr vert="horz" lIns="96616" tIns="48308" rIns="96616" bIns="48308" rtlCol="0" anchor="b"/>
          <a:lstStyle>
            <a:lvl1pPr algn="l">
              <a:defRPr sz="1300"/>
            </a:lvl1pPr>
          </a:lstStyle>
          <a:p>
            <a:endParaRPr kumimoji="1" lang="ja-JP" altLang="en-US"/>
          </a:p>
        </p:txBody>
      </p:sp>
      <p:sp>
        <p:nvSpPr>
          <p:cNvPr id="5" name="スライド番号プレースホルダー 4"/>
          <p:cNvSpPr>
            <a:spLocks noGrp="1"/>
          </p:cNvSpPr>
          <p:nvPr>
            <p:ph type="sldNum" sz="quarter" idx="3"/>
          </p:nvPr>
        </p:nvSpPr>
        <p:spPr>
          <a:xfrm>
            <a:off x="3901698" y="9517546"/>
            <a:ext cx="2984871" cy="501015"/>
          </a:xfrm>
          <a:prstGeom prst="rect">
            <a:avLst/>
          </a:prstGeom>
        </p:spPr>
        <p:txBody>
          <a:bodyPr vert="horz" lIns="96616" tIns="48308" rIns="96616" bIns="48308" rtlCol="0" anchor="b"/>
          <a:lstStyle>
            <a:lvl1pPr algn="r">
              <a:defRPr sz="1300"/>
            </a:lvl1pPr>
          </a:lstStyle>
          <a:p>
            <a:fld id="{824177E0-37D6-BE41-90DB-26A3E8B2FC32}" type="slidenum">
              <a:rPr kumimoji="1" lang="ja-JP" altLang="en-US" smtClean="0"/>
              <a:t>‹#›</a:t>
            </a:fld>
            <a:endParaRPr kumimoji="1" lang="ja-JP" altLang="en-US"/>
          </a:p>
        </p:txBody>
      </p:sp>
    </p:spTree>
    <p:extLst>
      <p:ext uri="{BB962C8B-B14F-4D97-AF65-F5344CB8AC3E}">
        <p14:creationId xmlns:p14="http://schemas.microsoft.com/office/powerpoint/2010/main" val="36563357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84871" cy="501015"/>
          </a:xfrm>
          <a:prstGeom prst="rect">
            <a:avLst/>
          </a:prstGeom>
        </p:spPr>
        <p:txBody>
          <a:bodyPr vert="horz" lIns="96616" tIns="48308" rIns="96616" bIns="48308" rtlCol="0"/>
          <a:lstStyle>
            <a:lvl1pPr algn="l">
              <a:defRPr sz="1300"/>
            </a:lvl1pPr>
          </a:lstStyle>
          <a:p>
            <a:endParaRPr kumimoji="1" lang="ja-JP" altLang="en-US"/>
          </a:p>
        </p:txBody>
      </p:sp>
      <p:sp>
        <p:nvSpPr>
          <p:cNvPr id="3" name="日付プレースホルダー 2"/>
          <p:cNvSpPr>
            <a:spLocks noGrp="1"/>
          </p:cNvSpPr>
          <p:nvPr>
            <p:ph type="dt" idx="1"/>
          </p:nvPr>
        </p:nvSpPr>
        <p:spPr>
          <a:xfrm>
            <a:off x="3901698" y="0"/>
            <a:ext cx="2984871" cy="501015"/>
          </a:xfrm>
          <a:prstGeom prst="rect">
            <a:avLst/>
          </a:prstGeom>
        </p:spPr>
        <p:txBody>
          <a:bodyPr vert="horz" lIns="96616" tIns="48308" rIns="96616" bIns="48308" rtlCol="0"/>
          <a:lstStyle>
            <a:lvl1pPr algn="r">
              <a:defRPr sz="1300"/>
            </a:lvl1pPr>
          </a:lstStyle>
          <a:p>
            <a:fld id="{EFAEC2CE-88BD-8D4C-8283-9E9B5B3A950B}" type="datetimeFigureOut">
              <a:rPr kumimoji="1" lang="ja-JP" altLang="en-US" smtClean="0"/>
              <a:t>2025/4/15</a:t>
            </a:fld>
            <a:endParaRPr kumimoji="1" lang="ja-JP" altLang="en-US"/>
          </a:p>
        </p:txBody>
      </p:sp>
      <p:sp>
        <p:nvSpPr>
          <p:cNvPr id="4" name="スライド イメージ プレースホルダー 3"/>
          <p:cNvSpPr>
            <a:spLocks noGrp="1" noRot="1" noChangeAspect="1"/>
          </p:cNvSpPr>
          <p:nvPr>
            <p:ph type="sldImg" idx="2"/>
          </p:nvPr>
        </p:nvSpPr>
        <p:spPr>
          <a:xfrm>
            <a:off x="104775" y="750888"/>
            <a:ext cx="6678613" cy="3757612"/>
          </a:xfrm>
          <a:prstGeom prst="rect">
            <a:avLst/>
          </a:prstGeom>
          <a:noFill/>
          <a:ln w="12700">
            <a:solidFill>
              <a:prstClr val="black"/>
            </a:solidFill>
          </a:ln>
        </p:spPr>
        <p:txBody>
          <a:bodyPr vert="horz" lIns="96616" tIns="48308" rIns="96616" bIns="48308" rtlCol="0" anchor="ctr"/>
          <a:lstStyle/>
          <a:p>
            <a:endParaRPr lang="ja-JP" altLang="en-US"/>
          </a:p>
        </p:txBody>
      </p:sp>
      <p:sp>
        <p:nvSpPr>
          <p:cNvPr id="5" name="ノート プレースホルダー 4"/>
          <p:cNvSpPr>
            <a:spLocks noGrp="1"/>
          </p:cNvSpPr>
          <p:nvPr>
            <p:ph type="body" sz="quarter" idx="3"/>
          </p:nvPr>
        </p:nvSpPr>
        <p:spPr>
          <a:xfrm>
            <a:off x="688817" y="4759643"/>
            <a:ext cx="5510530" cy="4509135"/>
          </a:xfrm>
          <a:prstGeom prst="rect">
            <a:avLst/>
          </a:prstGeom>
        </p:spPr>
        <p:txBody>
          <a:bodyPr vert="horz" lIns="96616" tIns="48308" rIns="96616" bIns="48308"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517546"/>
            <a:ext cx="2984871" cy="501015"/>
          </a:xfrm>
          <a:prstGeom prst="rect">
            <a:avLst/>
          </a:prstGeom>
        </p:spPr>
        <p:txBody>
          <a:bodyPr vert="horz" lIns="96616" tIns="48308" rIns="96616" bIns="48308"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3901698" y="9517546"/>
            <a:ext cx="2984871" cy="501015"/>
          </a:xfrm>
          <a:prstGeom prst="rect">
            <a:avLst/>
          </a:prstGeom>
        </p:spPr>
        <p:txBody>
          <a:bodyPr vert="horz" lIns="96616" tIns="48308" rIns="96616" bIns="48308" rtlCol="0" anchor="b"/>
          <a:lstStyle>
            <a:lvl1pPr algn="r">
              <a:defRPr sz="1300"/>
            </a:lvl1pPr>
          </a:lstStyle>
          <a:p>
            <a:fld id="{150785B9-1B63-A349-875F-C4B6CCC54067}" type="slidenum">
              <a:rPr kumimoji="1" lang="ja-JP" altLang="en-US" smtClean="0"/>
              <a:t>‹#›</a:t>
            </a:fld>
            <a:endParaRPr kumimoji="1" lang="ja-JP" altLang="en-US"/>
          </a:p>
        </p:txBody>
      </p:sp>
    </p:spTree>
    <p:extLst>
      <p:ext uri="{BB962C8B-B14F-4D97-AF65-F5344CB8AC3E}">
        <p14:creationId xmlns:p14="http://schemas.microsoft.com/office/powerpoint/2010/main" val="334346496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kumimoji="1" sz="1200" kern="1200">
        <a:solidFill>
          <a:schemeClr val="tx1"/>
        </a:solidFill>
        <a:latin typeface="+mn-lt"/>
        <a:ea typeface="+mn-ea"/>
        <a:cs typeface="+mn-cs"/>
      </a:defRPr>
    </a:lvl1pPr>
    <a:lvl2pPr marL="457200" algn="l" defTabSz="457200" rtl="0" eaLnBrk="1" latinLnBrk="0" hangingPunct="1">
      <a:defRPr kumimoji="1" sz="1200" kern="1200">
        <a:solidFill>
          <a:schemeClr val="tx1"/>
        </a:solidFill>
        <a:latin typeface="+mn-lt"/>
        <a:ea typeface="+mn-ea"/>
        <a:cs typeface="+mn-cs"/>
      </a:defRPr>
    </a:lvl2pPr>
    <a:lvl3pPr marL="914400" algn="l" defTabSz="457200" rtl="0" eaLnBrk="1" latinLnBrk="0" hangingPunct="1">
      <a:defRPr kumimoji="1" sz="1200" kern="1200">
        <a:solidFill>
          <a:schemeClr val="tx1"/>
        </a:solidFill>
        <a:latin typeface="+mn-lt"/>
        <a:ea typeface="+mn-ea"/>
        <a:cs typeface="+mn-cs"/>
      </a:defRPr>
    </a:lvl3pPr>
    <a:lvl4pPr marL="1371600" algn="l" defTabSz="457200" rtl="0" eaLnBrk="1" latinLnBrk="0" hangingPunct="1">
      <a:defRPr kumimoji="1" sz="1200" kern="1200">
        <a:solidFill>
          <a:schemeClr val="tx1"/>
        </a:solidFill>
        <a:latin typeface="+mn-lt"/>
        <a:ea typeface="+mn-ea"/>
        <a:cs typeface="+mn-cs"/>
      </a:defRPr>
    </a:lvl4pPr>
    <a:lvl5pPr marL="1828800" algn="l" defTabSz="457200" rtl="0" eaLnBrk="1" latinLnBrk="0" hangingPunct="1">
      <a:defRPr kumimoji="1" sz="1200" kern="1200">
        <a:solidFill>
          <a:schemeClr val="tx1"/>
        </a:solidFill>
        <a:latin typeface="+mn-lt"/>
        <a:ea typeface="+mn-ea"/>
        <a:cs typeface="+mn-cs"/>
      </a:defRPr>
    </a:lvl5pPr>
    <a:lvl6pPr marL="2286000" algn="l" defTabSz="457200" rtl="0" eaLnBrk="1" latinLnBrk="0" hangingPunct="1">
      <a:defRPr kumimoji="1" sz="1200" kern="1200">
        <a:solidFill>
          <a:schemeClr val="tx1"/>
        </a:solidFill>
        <a:latin typeface="+mn-lt"/>
        <a:ea typeface="+mn-ea"/>
        <a:cs typeface="+mn-cs"/>
      </a:defRPr>
    </a:lvl6pPr>
    <a:lvl7pPr marL="2743200" algn="l" defTabSz="457200" rtl="0" eaLnBrk="1" latinLnBrk="0" hangingPunct="1">
      <a:defRPr kumimoji="1" sz="1200" kern="1200">
        <a:solidFill>
          <a:schemeClr val="tx1"/>
        </a:solidFill>
        <a:latin typeface="+mn-lt"/>
        <a:ea typeface="+mn-ea"/>
        <a:cs typeface="+mn-cs"/>
      </a:defRPr>
    </a:lvl7pPr>
    <a:lvl8pPr marL="3200400" algn="l" defTabSz="457200" rtl="0" eaLnBrk="1" latinLnBrk="0" hangingPunct="1">
      <a:defRPr kumimoji="1" sz="1200" kern="1200">
        <a:solidFill>
          <a:schemeClr val="tx1"/>
        </a:solidFill>
        <a:latin typeface="+mn-lt"/>
        <a:ea typeface="+mn-ea"/>
        <a:cs typeface="+mn-cs"/>
      </a:defRPr>
    </a:lvl8pPr>
    <a:lvl9pPr marL="3657600" algn="l" defTabSz="4572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6C08B6-6A9B-A0D6-0542-AC7616CA33D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6BE73A9-5DBA-30B3-F541-E6DFDEE6B81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F870820-BE29-DFCD-00BB-FC482291DC8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208F8F6-DEE8-A70D-54B9-9098F31C2B9D}"/>
              </a:ext>
            </a:extLst>
          </p:cNvPr>
          <p:cNvSpPr>
            <a:spLocks noGrp="1"/>
          </p:cNvSpPr>
          <p:nvPr>
            <p:ph type="sldNum" sz="quarter" idx="5"/>
          </p:nvPr>
        </p:nvSpPr>
        <p:spPr/>
        <p:txBody>
          <a:bodyPr/>
          <a:lstStyle/>
          <a:p>
            <a:fld id="{150785B9-1B63-A349-875F-C4B6CCC54067}" type="slidenum">
              <a:rPr kumimoji="1" lang="ja-JP" altLang="en-US" smtClean="0"/>
              <a:t>2</a:t>
            </a:fld>
            <a:endParaRPr kumimoji="1" lang="ja-JP" altLang="en-US"/>
          </a:p>
        </p:txBody>
      </p:sp>
    </p:spTree>
    <p:extLst>
      <p:ext uri="{BB962C8B-B14F-4D97-AF65-F5344CB8AC3E}">
        <p14:creationId xmlns:p14="http://schemas.microsoft.com/office/powerpoint/2010/main" val="16420978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79EB7-6A99-14D3-AC5F-45F65471E5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9FD8C54-3244-D467-9044-E033E894A64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B915455-5D64-61AE-A1B9-6B94DC1180F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EECFF74-4A63-13D1-86C9-A9C353D8A288}"/>
              </a:ext>
            </a:extLst>
          </p:cNvPr>
          <p:cNvSpPr>
            <a:spLocks noGrp="1"/>
          </p:cNvSpPr>
          <p:nvPr>
            <p:ph type="sldNum" sz="quarter" idx="5"/>
          </p:nvPr>
        </p:nvSpPr>
        <p:spPr/>
        <p:txBody>
          <a:bodyPr/>
          <a:lstStyle/>
          <a:p>
            <a:fld id="{150785B9-1B63-A349-875F-C4B6CCC54067}" type="slidenum">
              <a:rPr kumimoji="1" lang="ja-JP" altLang="en-US" smtClean="0"/>
              <a:t>9</a:t>
            </a:fld>
            <a:endParaRPr kumimoji="1" lang="ja-JP" altLang="en-US"/>
          </a:p>
        </p:txBody>
      </p:sp>
    </p:spTree>
    <p:extLst>
      <p:ext uri="{BB962C8B-B14F-4D97-AF65-F5344CB8AC3E}">
        <p14:creationId xmlns:p14="http://schemas.microsoft.com/office/powerpoint/2010/main" val="19130534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表紙">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2636" y="2097089"/>
            <a:ext cx="10599344" cy="1178925"/>
          </a:xfrm>
        </p:spPr>
        <p:txBody>
          <a:bodyPr anchor="b">
            <a:noAutofit/>
          </a:bodyPr>
          <a:lstStyle>
            <a:lvl1pPr algn="ctr">
              <a:defRPr sz="3200"/>
            </a:lvl1pPr>
          </a:lstStyle>
          <a:p>
            <a:r>
              <a:rPr kumimoji="1" lang="ja-JP" altLang="en-US"/>
              <a:t>マスター タイトルの書式設定</a:t>
            </a:r>
          </a:p>
        </p:txBody>
      </p:sp>
      <p:sp>
        <p:nvSpPr>
          <p:cNvPr id="5" name="フッター プレースホルダー 4"/>
          <p:cNvSpPr>
            <a:spLocks noGrp="1"/>
          </p:cNvSpPr>
          <p:nvPr>
            <p:ph type="ftr" sz="quarter" idx="11"/>
          </p:nvPr>
        </p:nvSpPr>
        <p:spPr/>
        <p:txBody>
          <a:bodyPr/>
          <a:lstStyle/>
          <a:p>
            <a:r>
              <a:rPr lang="en-US" altLang="ja-JP" dirty="0"/>
              <a:t>Copyright (C) 2023 dbE.inc All Rights Reserved.</a:t>
            </a:r>
            <a:endParaRPr lang="ja-JP" altLang="en-US" dirty="0"/>
          </a:p>
        </p:txBody>
      </p:sp>
      <p:sp>
        <p:nvSpPr>
          <p:cNvPr id="6" name="スライド番号プレースホルダー 5"/>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sp>
        <p:nvSpPr>
          <p:cNvPr id="7" name="Rectangle 3">
            <a:extLst>
              <a:ext uri="{FF2B5EF4-FFF2-40B4-BE49-F238E27FC236}">
                <a16:creationId xmlns:a16="http://schemas.microsoft.com/office/drawing/2014/main" id="{B762E26F-A979-4444-B89E-DB9176380F02}"/>
              </a:ext>
            </a:extLst>
          </p:cNvPr>
          <p:cNvSpPr>
            <a:spLocks noChangeArrowheads="1"/>
          </p:cNvSpPr>
          <p:nvPr userDrawn="1"/>
        </p:nvSpPr>
        <p:spPr bwMode="auto">
          <a:xfrm>
            <a:off x="843853" y="3357563"/>
            <a:ext cx="7112305" cy="71438"/>
          </a:xfrm>
          <a:prstGeom prst="rect">
            <a:avLst/>
          </a:prstGeom>
          <a:gradFill rotWithShape="1">
            <a:gsLst>
              <a:gs pos="0">
                <a:srgbClr val="0033CC"/>
              </a:gs>
              <a:gs pos="100000">
                <a:srgbClr val="FFFFFF"/>
              </a:gs>
            </a:gsLst>
            <a:lin ang="0" scaled="1"/>
          </a:gradFill>
          <a:ln>
            <a:noFill/>
          </a:ln>
          <a:effectLst/>
          <a:extLs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kumimoji="1" sz="1600">
                <a:solidFill>
                  <a:schemeClr val="tx1"/>
                </a:solidFill>
                <a:latin typeface="Arial" charset="0"/>
                <a:ea typeface="ＭＳ Ｐゴシック" charset="-128"/>
              </a:defRPr>
            </a:lvl1pPr>
            <a:lvl2pPr marL="742950" indent="-285750" eaLnBrk="0" hangingPunct="0">
              <a:defRPr kumimoji="1" sz="1600">
                <a:solidFill>
                  <a:schemeClr val="tx1"/>
                </a:solidFill>
                <a:latin typeface="Arial" charset="0"/>
                <a:ea typeface="ＭＳ Ｐゴシック" charset="-128"/>
              </a:defRPr>
            </a:lvl2pPr>
            <a:lvl3pPr marL="1143000" indent="-228600" eaLnBrk="0" hangingPunct="0">
              <a:defRPr kumimoji="1" sz="1600">
                <a:solidFill>
                  <a:schemeClr val="tx1"/>
                </a:solidFill>
                <a:latin typeface="Arial" charset="0"/>
                <a:ea typeface="ＭＳ Ｐゴシック" charset="-128"/>
              </a:defRPr>
            </a:lvl3pPr>
            <a:lvl4pPr marL="1600200" indent="-228600" eaLnBrk="0" hangingPunct="0">
              <a:defRPr kumimoji="1" sz="1600">
                <a:solidFill>
                  <a:schemeClr val="tx1"/>
                </a:solidFill>
                <a:latin typeface="Arial" charset="0"/>
                <a:ea typeface="ＭＳ Ｐゴシック" charset="-128"/>
              </a:defRPr>
            </a:lvl4pPr>
            <a:lvl5pPr marL="2057400" indent="-228600" eaLnBrk="0" hangingPunct="0">
              <a:defRPr kumimoji="1" sz="16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16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16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16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1600">
                <a:solidFill>
                  <a:schemeClr val="tx1"/>
                </a:solidFill>
                <a:latin typeface="Arial" charset="0"/>
                <a:ea typeface="ＭＳ Ｐゴシック" charset="-128"/>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 name="テキスト プレースホルダー 3">
            <a:extLst>
              <a:ext uri="{FF2B5EF4-FFF2-40B4-BE49-F238E27FC236}">
                <a16:creationId xmlns:a16="http://schemas.microsoft.com/office/drawing/2014/main" id="{1EF83151-1D37-4C06-9116-BE71101D5389}"/>
              </a:ext>
            </a:extLst>
          </p:cNvPr>
          <p:cNvSpPr>
            <a:spLocks noGrp="1"/>
          </p:cNvSpPr>
          <p:nvPr>
            <p:ph type="body" sz="quarter" idx="13"/>
          </p:nvPr>
        </p:nvSpPr>
        <p:spPr>
          <a:xfrm>
            <a:off x="2758415" y="3581988"/>
            <a:ext cx="6675171" cy="461665"/>
          </a:xfrm>
        </p:spPr>
        <p:txBody>
          <a:bodyPr>
            <a:spAutoFit/>
          </a:bodyPr>
          <a:lstStyle>
            <a:lvl1pPr marL="0" indent="0" algn="ctr">
              <a:buNone/>
              <a:defRPr sz="2400"/>
            </a:lvl1pPr>
          </a:lstStyle>
          <a:p>
            <a:pPr lvl="0"/>
            <a:r>
              <a:rPr kumimoji="1" lang="ja-JP" altLang="en-US"/>
              <a:t>マスター テキストの書式設定</a:t>
            </a:r>
          </a:p>
        </p:txBody>
      </p:sp>
    </p:spTree>
    <p:extLst>
      <p:ext uri="{BB962C8B-B14F-4D97-AF65-F5344CB8AC3E}">
        <p14:creationId xmlns:p14="http://schemas.microsoft.com/office/powerpoint/2010/main" val="105289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タイトル スライド　副題あり">
    <p:spTree>
      <p:nvGrpSpPr>
        <p:cNvPr id="1" name=""/>
        <p:cNvGrpSpPr/>
        <p:nvPr/>
      </p:nvGrpSpPr>
      <p:grpSpPr>
        <a:xfrm>
          <a:off x="0" y="0"/>
          <a:ext cx="0" cy="0"/>
          <a:chOff x="0" y="0"/>
          <a:chExt cx="0" cy="0"/>
        </a:xfrm>
      </p:grpSpPr>
      <p:sp>
        <p:nvSpPr>
          <p:cNvPr id="2" name="タイトル 1"/>
          <p:cNvSpPr>
            <a:spLocks noGrp="1"/>
          </p:cNvSpPr>
          <p:nvPr>
            <p:ph type="ctrTitle"/>
          </p:nvPr>
        </p:nvSpPr>
        <p:spPr>
          <a:xfrm>
            <a:off x="912636" y="2097089"/>
            <a:ext cx="10599344" cy="1178925"/>
          </a:xfrm>
        </p:spPr>
        <p:txBody>
          <a:bodyPr anchor="b">
            <a:noAutofit/>
          </a:bodyPr>
          <a:lstStyle>
            <a:lvl1pPr>
              <a:defRPr sz="2400"/>
            </a:lvl1pPr>
          </a:lstStyle>
          <a:p>
            <a:r>
              <a:rPr kumimoji="1" lang="ja-JP" altLang="en-US"/>
              <a:t>マスター タイトルの書式設定</a:t>
            </a:r>
          </a:p>
        </p:txBody>
      </p:sp>
      <p:sp>
        <p:nvSpPr>
          <p:cNvPr id="5" name="フッター プレースホルダー 4"/>
          <p:cNvSpPr>
            <a:spLocks noGrp="1"/>
          </p:cNvSpPr>
          <p:nvPr>
            <p:ph type="ftr" sz="quarter" idx="11"/>
          </p:nvPr>
        </p:nvSpPr>
        <p:spPr/>
        <p:txBody>
          <a:bodyPr/>
          <a:lstStyle/>
          <a:p>
            <a:r>
              <a:rPr lang="en-US" altLang="ja-JP" dirty="0"/>
              <a:t>Copyright (C) 2023 dbE.inc All Rights Reserved.</a:t>
            </a:r>
            <a:endParaRPr lang="ja-JP" altLang="en-US" dirty="0"/>
          </a:p>
        </p:txBody>
      </p:sp>
      <p:sp>
        <p:nvSpPr>
          <p:cNvPr id="6" name="スライド番号プレースホルダー 5"/>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sp>
        <p:nvSpPr>
          <p:cNvPr id="7" name="Rectangle 3">
            <a:extLst>
              <a:ext uri="{FF2B5EF4-FFF2-40B4-BE49-F238E27FC236}">
                <a16:creationId xmlns:a16="http://schemas.microsoft.com/office/drawing/2014/main" id="{B762E26F-A979-4444-B89E-DB9176380F02}"/>
              </a:ext>
            </a:extLst>
          </p:cNvPr>
          <p:cNvSpPr>
            <a:spLocks noChangeArrowheads="1"/>
          </p:cNvSpPr>
          <p:nvPr userDrawn="1"/>
        </p:nvSpPr>
        <p:spPr bwMode="auto">
          <a:xfrm>
            <a:off x="843853" y="3357563"/>
            <a:ext cx="7112305" cy="71438"/>
          </a:xfrm>
          <a:prstGeom prst="rect">
            <a:avLst/>
          </a:prstGeom>
          <a:gradFill rotWithShape="1">
            <a:gsLst>
              <a:gs pos="0">
                <a:srgbClr val="0033CC"/>
              </a:gs>
              <a:gs pos="100000">
                <a:srgbClr val="FFFFFF"/>
              </a:gs>
            </a:gsLst>
            <a:lin ang="0" scaled="1"/>
          </a:gradFill>
          <a:ln>
            <a:noFill/>
          </a:ln>
          <a:effectLst/>
          <a:extLst>
            <a:ext uri="{91240B29-F687-4f45-9708-019B960494DF}">
              <a14:hiddenLine xmlns:a14="http://schemas.microsoft.com/office/drawing/2010/main" xmlns="" w="12700" algn="ctr">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eaLnBrk="0" hangingPunct="0">
              <a:defRPr kumimoji="1" sz="1600">
                <a:solidFill>
                  <a:schemeClr val="tx1"/>
                </a:solidFill>
                <a:latin typeface="Arial" charset="0"/>
                <a:ea typeface="ＭＳ Ｐゴシック" charset="-128"/>
              </a:defRPr>
            </a:lvl1pPr>
            <a:lvl2pPr marL="742950" indent="-285750" eaLnBrk="0" hangingPunct="0">
              <a:defRPr kumimoji="1" sz="1600">
                <a:solidFill>
                  <a:schemeClr val="tx1"/>
                </a:solidFill>
                <a:latin typeface="Arial" charset="0"/>
                <a:ea typeface="ＭＳ Ｐゴシック" charset="-128"/>
              </a:defRPr>
            </a:lvl2pPr>
            <a:lvl3pPr marL="1143000" indent="-228600" eaLnBrk="0" hangingPunct="0">
              <a:defRPr kumimoji="1" sz="1600">
                <a:solidFill>
                  <a:schemeClr val="tx1"/>
                </a:solidFill>
                <a:latin typeface="Arial" charset="0"/>
                <a:ea typeface="ＭＳ Ｐゴシック" charset="-128"/>
              </a:defRPr>
            </a:lvl3pPr>
            <a:lvl4pPr marL="1600200" indent="-228600" eaLnBrk="0" hangingPunct="0">
              <a:defRPr kumimoji="1" sz="1600">
                <a:solidFill>
                  <a:schemeClr val="tx1"/>
                </a:solidFill>
                <a:latin typeface="Arial" charset="0"/>
                <a:ea typeface="ＭＳ Ｐゴシック" charset="-128"/>
              </a:defRPr>
            </a:lvl4pPr>
            <a:lvl5pPr marL="2057400" indent="-228600" eaLnBrk="0" hangingPunct="0">
              <a:defRPr kumimoji="1" sz="1600">
                <a:solidFill>
                  <a:schemeClr val="tx1"/>
                </a:solidFill>
                <a:latin typeface="Arial" charset="0"/>
                <a:ea typeface="ＭＳ Ｐゴシック" charset="-128"/>
              </a:defRPr>
            </a:lvl5pPr>
            <a:lvl6pPr marL="2514600" indent="-228600" eaLnBrk="0" fontAlgn="base" hangingPunct="0">
              <a:spcBef>
                <a:spcPct val="0"/>
              </a:spcBef>
              <a:spcAft>
                <a:spcPct val="0"/>
              </a:spcAft>
              <a:defRPr kumimoji="1" sz="1600">
                <a:solidFill>
                  <a:schemeClr val="tx1"/>
                </a:solidFill>
                <a:latin typeface="Arial" charset="0"/>
                <a:ea typeface="ＭＳ Ｐゴシック" charset="-128"/>
              </a:defRPr>
            </a:lvl6pPr>
            <a:lvl7pPr marL="2971800" indent="-228600" eaLnBrk="0" fontAlgn="base" hangingPunct="0">
              <a:spcBef>
                <a:spcPct val="0"/>
              </a:spcBef>
              <a:spcAft>
                <a:spcPct val="0"/>
              </a:spcAft>
              <a:defRPr kumimoji="1" sz="1600">
                <a:solidFill>
                  <a:schemeClr val="tx1"/>
                </a:solidFill>
                <a:latin typeface="Arial" charset="0"/>
                <a:ea typeface="ＭＳ Ｐゴシック" charset="-128"/>
              </a:defRPr>
            </a:lvl7pPr>
            <a:lvl8pPr marL="3429000" indent="-228600" eaLnBrk="0" fontAlgn="base" hangingPunct="0">
              <a:spcBef>
                <a:spcPct val="0"/>
              </a:spcBef>
              <a:spcAft>
                <a:spcPct val="0"/>
              </a:spcAft>
              <a:defRPr kumimoji="1" sz="1600">
                <a:solidFill>
                  <a:schemeClr val="tx1"/>
                </a:solidFill>
                <a:latin typeface="Arial" charset="0"/>
                <a:ea typeface="ＭＳ Ｐゴシック" charset="-128"/>
              </a:defRPr>
            </a:lvl8pPr>
            <a:lvl9pPr marL="3886200" indent="-228600" eaLnBrk="0" fontAlgn="base" hangingPunct="0">
              <a:spcBef>
                <a:spcPct val="0"/>
              </a:spcBef>
              <a:spcAft>
                <a:spcPct val="0"/>
              </a:spcAft>
              <a:defRPr kumimoji="1" sz="1600">
                <a:solidFill>
                  <a:schemeClr val="tx1"/>
                </a:solidFill>
                <a:latin typeface="Arial" charset="0"/>
                <a:ea typeface="ＭＳ Ｐゴシック" charset="-128"/>
              </a:defRPr>
            </a:lvl9pPr>
          </a:lstStyle>
          <a:p>
            <a:pPr marL="0" marR="0" lvl="0" indent="0" algn="l" defTabSz="914400" eaLnBrk="1" fontAlgn="auto" latinLnBrk="0" hangingPunct="1">
              <a:lnSpc>
                <a:spcPct val="100000"/>
              </a:lnSpc>
              <a:spcBef>
                <a:spcPts val="0"/>
              </a:spcBef>
              <a:spcAft>
                <a:spcPts val="0"/>
              </a:spcAft>
              <a:buClrTx/>
              <a:buSzTx/>
              <a:buFontTx/>
              <a:buNone/>
              <a:tabLst/>
              <a:defRPr/>
            </a:pPr>
            <a:endParaRPr kumimoji="1" lang="ja-JP" altLang="en-US" sz="1600" b="0" i="0" u="none" strike="noStrike" kern="0" cap="none" spc="0" normalizeH="0" baseline="0" noProof="0">
              <a:ln>
                <a:noFill/>
              </a:ln>
              <a:solidFill>
                <a:srgbClr val="000000"/>
              </a:solidFill>
              <a:effectLst/>
              <a:uLnTx/>
              <a:uFillTx/>
              <a:latin typeface="Arial" charset="0"/>
              <a:ea typeface="ＭＳ Ｐゴシック" charset="-128"/>
            </a:endParaRPr>
          </a:p>
        </p:txBody>
      </p:sp>
      <p:sp>
        <p:nvSpPr>
          <p:cNvPr id="4" name="テキスト プレースホルダー 3">
            <a:extLst>
              <a:ext uri="{FF2B5EF4-FFF2-40B4-BE49-F238E27FC236}">
                <a16:creationId xmlns:a16="http://schemas.microsoft.com/office/drawing/2014/main" id="{1EF83151-1D37-4C06-9116-BE71101D5389}"/>
              </a:ext>
            </a:extLst>
          </p:cNvPr>
          <p:cNvSpPr>
            <a:spLocks noGrp="1"/>
          </p:cNvSpPr>
          <p:nvPr>
            <p:ph type="body" sz="quarter" idx="13"/>
          </p:nvPr>
        </p:nvSpPr>
        <p:spPr>
          <a:xfrm>
            <a:off x="1955800" y="3640138"/>
            <a:ext cx="6675171" cy="307777"/>
          </a:xfrm>
        </p:spPr>
        <p:txBody>
          <a:bodyPr>
            <a:spAutoFit/>
          </a:bodyPr>
          <a:lstStyle>
            <a:lvl1pPr marL="180975" indent="-180975">
              <a:defRPr sz="1400"/>
            </a:lvl1pPr>
          </a:lstStyle>
          <a:p>
            <a:pPr lvl="0"/>
            <a:r>
              <a:rPr kumimoji="1" lang="ja-JP" altLang="en-US"/>
              <a:t>マスター テキストの書式設定</a:t>
            </a:r>
          </a:p>
        </p:txBody>
      </p:sp>
    </p:spTree>
    <p:extLst>
      <p:ext uri="{BB962C8B-B14F-4D97-AF65-F5344CB8AC3E}">
        <p14:creationId xmlns:p14="http://schemas.microsoft.com/office/powerpoint/2010/main" val="2824231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8444093" y="6550754"/>
            <a:ext cx="3747911" cy="307247"/>
          </a:xfrm>
        </p:spPr>
        <p:txBody>
          <a:bodyPr/>
          <a:lstStyle/>
          <a:p>
            <a:r>
              <a:rPr lang="en-US" altLang="ja-JP" dirty="0"/>
              <a:t>Copyright (C) 2023 dbE.inc All Rights Reserved.</a:t>
            </a:r>
            <a:endParaRPr lang="ja-JP" altLang="en-US" dirty="0"/>
          </a:p>
        </p:txBody>
      </p:sp>
      <p:sp>
        <p:nvSpPr>
          <p:cNvPr id="5" name="スライド番号プレースホルダー 4"/>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8D112B46-1EF1-4697-9B8A-642F5ED667A3}"/>
              </a:ext>
            </a:extLst>
          </p:cNvPr>
          <p:cNvCxnSpPr>
            <a:cxnSpLocks/>
          </p:cNvCxnSpPr>
          <p:nvPr userDrawn="1"/>
        </p:nvCxnSpPr>
        <p:spPr>
          <a:xfrm>
            <a:off x="239185" y="796396"/>
            <a:ext cx="11713633" cy="0"/>
          </a:xfrm>
          <a:prstGeom prst="line">
            <a:avLst/>
          </a:prstGeom>
          <a:ln w="38100">
            <a:solidFill>
              <a:srgbClr val="20256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5968733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タイトル＋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8444093" y="6550754"/>
            <a:ext cx="3747911" cy="307247"/>
          </a:xfrm>
        </p:spPr>
        <p:txBody>
          <a:bodyPr/>
          <a:lstStyle/>
          <a:p>
            <a:r>
              <a:rPr lang="en-US" altLang="ja-JP" dirty="0"/>
              <a:t>Copyright (C) 2023 dbE.inc All Rights Reserved.</a:t>
            </a:r>
            <a:endParaRPr lang="ja-JP" altLang="en-US" dirty="0"/>
          </a:p>
        </p:txBody>
      </p:sp>
      <p:sp>
        <p:nvSpPr>
          <p:cNvPr id="5" name="スライド番号プレースホルダー 4"/>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8D112B46-1EF1-4697-9B8A-642F5ED667A3}"/>
              </a:ext>
            </a:extLst>
          </p:cNvPr>
          <p:cNvCxnSpPr>
            <a:cxnSpLocks/>
          </p:cNvCxnSpPr>
          <p:nvPr userDrawn="1"/>
        </p:nvCxnSpPr>
        <p:spPr>
          <a:xfrm>
            <a:off x="239185" y="796396"/>
            <a:ext cx="11713633" cy="0"/>
          </a:xfrm>
          <a:prstGeom prst="line">
            <a:avLst/>
          </a:prstGeom>
          <a:ln w="38100">
            <a:solidFill>
              <a:srgbClr val="202569"/>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AA85E595-7BA8-434B-B7B9-66831A92BEF4}"/>
              </a:ext>
            </a:extLst>
          </p:cNvPr>
          <p:cNvSpPr>
            <a:spLocks noGrp="1"/>
          </p:cNvSpPr>
          <p:nvPr>
            <p:ph sz="quarter" idx="13"/>
          </p:nvPr>
        </p:nvSpPr>
        <p:spPr>
          <a:xfrm>
            <a:off x="575733" y="908050"/>
            <a:ext cx="11040535" cy="1520416"/>
          </a:xfrm>
        </p:spPr>
        <p:txBody>
          <a:bodyPr wrap="square">
            <a:spAutoFit/>
          </a:bodyPr>
          <a:lstStyle>
            <a:lvl1pPr marL="0" indent="0">
              <a:buNone/>
              <a:defRPr sz="1600">
                <a:latin typeface="+mn-ea"/>
                <a:ea typeface="+mn-ea"/>
              </a:defRPr>
            </a:lvl1pPr>
            <a:lvl2pPr marL="180975" indent="0">
              <a:buNone/>
              <a:tabLst/>
              <a:defRPr sz="1600">
                <a:latin typeface="+mn-ea"/>
                <a:ea typeface="+mn-ea"/>
              </a:defRPr>
            </a:lvl2pPr>
            <a:lvl3pPr marL="361950" indent="0">
              <a:buNone/>
              <a:tabLst/>
              <a:defRPr sz="1600">
                <a:latin typeface="+mn-ea"/>
                <a:ea typeface="+mn-ea"/>
              </a:defRPr>
            </a:lvl3pPr>
            <a:lvl4pPr marL="533400" indent="0">
              <a:buNone/>
              <a:defRPr sz="1600">
                <a:latin typeface="+mn-ea"/>
                <a:ea typeface="+mn-ea"/>
              </a:defRPr>
            </a:lvl4pPr>
            <a:lvl5pPr marL="715963" indent="0">
              <a:buNone/>
              <a:defRPr sz="16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19046815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8444093" y="6550754"/>
            <a:ext cx="3747911" cy="307247"/>
          </a:xfrm>
        </p:spPr>
        <p:txBody>
          <a:bodyPr/>
          <a:lstStyle/>
          <a:p>
            <a:r>
              <a:rPr lang="en-US" altLang="ja-JP" dirty="0"/>
              <a:t>Copyright (C) 2023 dbE.inc All Rights Reserved.</a:t>
            </a:r>
            <a:endParaRPr lang="ja-JP" altLang="en-US" dirty="0"/>
          </a:p>
        </p:txBody>
      </p:sp>
      <p:sp>
        <p:nvSpPr>
          <p:cNvPr id="5" name="スライド番号プレースホルダー 4"/>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8D112B46-1EF1-4697-9B8A-642F5ED667A3}"/>
              </a:ext>
            </a:extLst>
          </p:cNvPr>
          <p:cNvCxnSpPr>
            <a:cxnSpLocks/>
          </p:cNvCxnSpPr>
          <p:nvPr userDrawn="1"/>
        </p:nvCxnSpPr>
        <p:spPr>
          <a:xfrm>
            <a:off x="239185" y="796396"/>
            <a:ext cx="11713633" cy="0"/>
          </a:xfrm>
          <a:prstGeom prst="line">
            <a:avLst/>
          </a:prstGeom>
          <a:ln w="38100">
            <a:solidFill>
              <a:srgbClr val="202569"/>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AA85E595-7BA8-434B-B7B9-66831A92BEF4}"/>
              </a:ext>
            </a:extLst>
          </p:cNvPr>
          <p:cNvSpPr>
            <a:spLocks noGrp="1"/>
          </p:cNvSpPr>
          <p:nvPr>
            <p:ph sz="quarter" idx="13"/>
          </p:nvPr>
        </p:nvSpPr>
        <p:spPr>
          <a:xfrm>
            <a:off x="575733" y="908050"/>
            <a:ext cx="5294024" cy="1520416"/>
          </a:xfrm>
        </p:spPr>
        <p:txBody>
          <a:bodyPr wrap="square">
            <a:spAutoFit/>
          </a:bodyPr>
          <a:lstStyle>
            <a:lvl1pPr marL="0" indent="0">
              <a:buNone/>
              <a:defRPr sz="1600">
                <a:latin typeface="+mn-ea"/>
                <a:ea typeface="+mn-ea"/>
              </a:defRPr>
            </a:lvl1pPr>
            <a:lvl2pPr marL="180975" indent="0">
              <a:buNone/>
              <a:tabLst/>
              <a:defRPr sz="1600">
                <a:latin typeface="+mn-ea"/>
                <a:ea typeface="+mn-ea"/>
              </a:defRPr>
            </a:lvl2pPr>
            <a:lvl3pPr marL="361950" indent="0">
              <a:buNone/>
              <a:tabLst/>
              <a:defRPr sz="1600">
                <a:latin typeface="+mn-ea"/>
                <a:ea typeface="+mn-ea"/>
              </a:defRPr>
            </a:lvl3pPr>
            <a:lvl4pPr marL="533400" indent="0">
              <a:buNone/>
              <a:defRPr sz="1600">
                <a:latin typeface="+mn-ea"/>
                <a:ea typeface="+mn-ea"/>
              </a:defRPr>
            </a:lvl4pPr>
            <a:lvl5pPr marL="715963" indent="0">
              <a:buNone/>
              <a:defRPr sz="16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8" name="コンテンツ プレースホルダー 6">
            <a:extLst>
              <a:ext uri="{FF2B5EF4-FFF2-40B4-BE49-F238E27FC236}">
                <a16:creationId xmlns:a16="http://schemas.microsoft.com/office/drawing/2014/main" id="{7635FAB8-3615-45F8-80EC-E7551B6CA260}"/>
              </a:ext>
            </a:extLst>
          </p:cNvPr>
          <p:cNvSpPr>
            <a:spLocks noGrp="1"/>
          </p:cNvSpPr>
          <p:nvPr>
            <p:ph sz="quarter" idx="14"/>
          </p:nvPr>
        </p:nvSpPr>
        <p:spPr>
          <a:xfrm>
            <a:off x="6335184" y="908050"/>
            <a:ext cx="5294024" cy="1520416"/>
          </a:xfrm>
        </p:spPr>
        <p:txBody>
          <a:bodyPr wrap="square">
            <a:spAutoFit/>
          </a:bodyPr>
          <a:lstStyle>
            <a:lvl1pPr marL="0" indent="0">
              <a:buNone/>
              <a:defRPr sz="1600">
                <a:latin typeface="+mn-ea"/>
                <a:ea typeface="+mn-ea"/>
              </a:defRPr>
            </a:lvl1pPr>
            <a:lvl2pPr marL="180975" indent="0">
              <a:buNone/>
              <a:tabLst/>
              <a:defRPr sz="1600">
                <a:latin typeface="+mn-ea"/>
                <a:ea typeface="+mn-ea"/>
              </a:defRPr>
            </a:lvl2pPr>
            <a:lvl3pPr marL="361950" indent="0">
              <a:buNone/>
              <a:tabLst/>
              <a:defRPr sz="1600">
                <a:latin typeface="+mn-ea"/>
                <a:ea typeface="+mn-ea"/>
              </a:defRPr>
            </a:lvl3pPr>
            <a:lvl4pPr marL="533400" indent="0">
              <a:buNone/>
              <a:defRPr sz="1600">
                <a:latin typeface="+mn-ea"/>
                <a:ea typeface="+mn-ea"/>
              </a:defRPr>
            </a:lvl4pPr>
            <a:lvl5pPr marL="715963" indent="0">
              <a:buNone/>
              <a:defRPr sz="16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4651414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689" userDrawn="1">
          <p15:clr>
            <a:srgbClr val="FBAE40"/>
          </p15:clr>
        </p15:guide>
        <p15:guide id="3" pos="3991"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タイトル＋左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8444093" y="6550754"/>
            <a:ext cx="3747911" cy="307247"/>
          </a:xfrm>
        </p:spPr>
        <p:txBody>
          <a:bodyPr/>
          <a:lstStyle/>
          <a:p>
            <a:r>
              <a:rPr lang="en-US" altLang="ja-JP" dirty="0"/>
              <a:t>Copyright (C) 2023 dbE.inc All Rights Reserved.</a:t>
            </a:r>
            <a:endParaRPr lang="ja-JP" altLang="en-US" dirty="0"/>
          </a:p>
        </p:txBody>
      </p:sp>
      <p:sp>
        <p:nvSpPr>
          <p:cNvPr id="5" name="スライド番号プレースホルダー 4"/>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8D112B46-1EF1-4697-9B8A-642F5ED667A3}"/>
              </a:ext>
            </a:extLst>
          </p:cNvPr>
          <p:cNvCxnSpPr>
            <a:cxnSpLocks/>
          </p:cNvCxnSpPr>
          <p:nvPr userDrawn="1"/>
        </p:nvCxnSpPr>
        <p:spPr>
          <a:xfrm>
            <a:off x="239185" y="796396"/>
            <a:ext cx="11713633" cy="0"/>
          </a:xfrm>
          <a:prstGeom prst="line">
            <a:avLst/>
          </a:prstGeom>
          <a:ln w="38100">
            <a:solidFill>
              <a:srgbClr val="202569"/>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6">
            <a:extLst>
              <a:ext uri="{FF2B5EF4-FFF2-40B4-BE49-F238E27FC236}">
                <a16:creationId xmlns:a16="http://schemas.microsoft.com/office/drawing/2014/main" id="{AA85E595-7BA8-434B-B7B9-66831A92BEF4}"/>
              </a:ext>
            </a:extLst>
          </p:cNvPr>
          <p:cNvSpPr>
            <a:spLocks noGrp="1"/>
          </p:cNvSpPr>
          <p:nvPr>
            <p:ph sz="quarter" idx="13"/>
          </p:nvPr>
        </p:nvSpPr>
        <p:spPr>
          <a:xfrm>
            <a:off x="575733" y="908050"/>
            <a:ext cx="5520267" cy="1520416"/>
          </a:xfrm>
        </p:spPr>
        <p:txBody>
          <a:bodyPr wrap="square">
            <a:spAutoFit/>
          </a:bodyPr>
          <a:lstStyle>
            <a:lvl1pPr marL="0" indent="0">
              <a:buNone/>
              <a:defRPr sz="1600">
                <a:latin typeface="+mn-ea"/>
                <a:ea typeface="+mn-ea"/>
              </a:defRPr>
            </a:lvl1pPr>
            <a:lvl2pPr marL="180975" indent="0">
              <a:buNone/>
              <a:tabLst/>
              <a:defRPr sz="1600">
                <a:latin typeface="+mn-ea"/>
                <a:ea typeface="+mn-ea"/>
              </a:defRPr>
            </a:lvl2pPr>
            <a:lvl3pPr marL="361950" indent="0">
              <a:buNone/>
              <a:tabLst/>
              <a:defRPr sz="1600">
                <a:latin typeface="+mn-ea"/>
                <a:ea typeface="+mn-ea"/>
              </a:defRPr>
            </a:lvl3pPr>
            <a:lvl4pPr marL="533400" indent="0">
              <a:buNone/>
              <a:defRPr sz="1600">
                <a:latin typeface="+mn-ea"/>
                <a:ea typeface="+mn-ea"/>
              </a:defRPr>
            </a:lvl4pPr>
            <a:lvl5pPr marL="715963" indent="0">
              <a:buNone/>
              <a:defRPr sz="16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266301514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8444093" y="6550754"/>
            <a:ext cx="3747911" cy="307247"/>
          </a:xfrm>
        </p:spPr>
        <p:txBody>
          <a:bodyPr/>
          <a:lstStyle/>
          <a:p>
            <a:r>
              <a:rPr lang="en-US" altLang="ja-JP" dirty="0"/>
              <a:t>Copyright (C) 2023 dbE.inc All Rights Reserved.</a:t>
            </a:r>
            <a:endParaRPr lang="ja-JP" altLang="en-US" dirty="0"/>
          </a:p>
        </p:txBody>
      </p:sp>
      <p:sp>
        <p:nvSpPr>
          <p:cNvPr id="5" name="スライド番号プレースホルダー 4"/>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8D112B46-1EF1-4697-9B8A-642F5ED667A3}"/>
              </a:ext>
            </a:extLst>
          </p:cNvPr>
          <p:cNvCxnSpPr>
            <a:cxnSpLocks/>
          </p:cNvCxnSpPr>
          <p:nvPr userDrawn="1"/>
        </p:nvCxnSpPr>
        <p:spPr>
          <a:xfrm>
            <a:off x="239185" y="796396"/>
            <a:ext cx="11713633" cy="0"/>
          </a:xfrm>
          <a:prstGeom prst="line">
            <a:avLst/>
          </a:prstGeom>
          <a:ln w="38100">
            <a:solidFill>
              <a:srgbClr val="202569"/>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7">
            <a:extLst>
              <a:ext uri="{FF2B5EF4-FFF2-40B4-BE49-F238E27FC236}">
                <a16:creationId xmlns:a16="http://schemas.microsoft.com/office/drawing/2014/main" id="{8ED7160F-C622-4BFE-9EFF-CA1AA846E2A6}"/>
              </a:ext>
            </a:extLst>
          </p:cNvPr>
          <p:cNvSpPr>
            <a:spLocks noGrp="1"/>
          </p:cNvSpPr>
          <p:nvPr>
            <p:ph type="body" sz="quarter" idx="13"/>
          </p:nvPr>
        </p:nvSpPr>
        <p:spPr>
          <a:xfrm>
            <a:off x="345018" y="908050"/>
            <a:ext cx="11512549" cy="338554"/>
          </a:xfrm>
        </p:spPr>
        <p:txBody>
          <a:bodyPr>
            <a:spAutoFit/>
          </a:bodyPr>
          <a:lstStyle>
            <a:lvl1pPr marL="0" indent="0">
              <a:buNone/>
              <a:defRPr sz="1600">
                <a:latin typeface="+mn-ea"/>
                <a:ea typeface="+mn-ea"/>
              </a:defRPr>
            </a:lvl1pPr>
            <a:lvl2pPr marL="457200" indent="0">
              <a:buNone/>
              <a:defRPr sz="1600">
                <a:latin typeface="+mn-ea"/>
                <a:ea typeface="+mn-ea"/>
              </a:defRPr>
            </a:lvl2pPr>
            <a:lvl3pPr marL="914400" indent="0">
              <a:buNone/>
              <a:defRPr sz="1600">
                <a:latin typeface="+mn-ea"/>
                <a:ea typeface="+mn-ea"/>
              </a:defRPr>
            </a:lvl3pPr>
            <a:lvl4pPr marL="1371600" indent="0">
              <a:buNone/>
              <a:defRPr sz="1600">
                <a:latin typeface="+mn-ea"/>
                <a:ea typeface="+mn-ea"/>
              </a:defRPr>
            </a:lvl4pPr>
            <a:lvl5pPr marL="1828800" indent="0">
              <a:buNone/>
              <a:defRPr sz="1600">
                <a:latin typeface="+mn-ea"/>
                <a:ea typeface="+mn-ea"/>
              </a:defRPr>
            </a:lvl5pPr>
          </a:lstStyle>
          <a:p>
            <a:pPr lvl="0"/>
            <a:r>
              <a:rPr kumimoji="1" lang="ja-JP" altLang="en-US"/>
              <a:t>マスター テキストの書式設定</a:t>
            </a:r>
          </a:p>
        </p:txBody>
      </p:sp>
    </p:spTree>
    <p:extLst>
      <p:ext uri="{BB962C8B-B14F-4D97-AF65-F5344CB8AC3E}">
        <p14:creationId xmlns:p14="http://schemas.microsoft.com/office/powerpoint/2010/main" val="259649902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テキスト +　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8444093" y="6550754"/>
            <a:ext cx="3747911" cy="307247"/>
          </a:xfrm>
        </p:spPr>
        <p:txBody>
          <a:bodyPr/>
          <a:lstStyle/>
          <a:p>
            <a:r>
              <a:rPr lang="en-US" altLang="ja-JP" dirty="0"/>
              <a:t>Copyright (C) 2023 dbE.inc All Rights Reserved.</a:t>
            </a:r>
            <a:endParaRPr lang="ja-JP" altLang="en-US" dirty="0"/>
          </a:p>
        </p:txBody>
      </p:sp>
      <p:sp>
        <p:nvSpPr>
          <p:cNvPr id="5" name="スライド番号プレースホルダー 4"/>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8D112B46-1EF1-4697-9B8A-642F5ED667A3}"/>
              </a:ext>
            </a:extLst>
          </p:cNvPr>
          <p:cNvCxnSpPr>
            <a:cxnSpLocks/>
          </p:cNvCxnSpPr>
          <p:nvPr userDrawn="1"/>
        </p:nvCxnSpPr>
        <p:spPr>
          <a:xfrm>
            <a:off x="239185" y="796396"/>
            <a:ext cx="11713633" cy="0"/>
          </a:xfrm>
          <a:prstGeom prst="line">
            <a:avLst/>
          </a:prstGeom>
          <a:ln w="38100">
            <a:solidFill>
              <a:srgbClr val="202569"/>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7">
            <a:extLst>
              <a:ext uri="{FF2B5EF4-FFF2-40B4-BE49-F238E27FC236}">
                <a16:creationId xmlns:a16="http://schemas.microsoft.com/office/drawing/2014/main" id="{8ED7160F-C622-4BFE-9EFF-CA1AA846E2A6}"/>
              </a:ext>
            </a:extLst>
          </p:cNvPr>
          <p:cNvSpPr>
            <a:spLocks noGrp="1"/>
          </p:cNvSpPr>
          <p:nvPr>
            <p:ph type="body" sz="quarter" idx="13"/>
          </p:nvPr>
        </p:nvSpPr>
        <p:spPr>
          <a:xfrm>
            <a:off x="345018" y="908050"/>
            <a:ext cx="11512549" cy="338554"/>
          </a:xfrm>
        </p:spPr>
        <p:txBody>
          <a:bodyPr>
            <a:spAutoFit/>
          </a:bodyPr>
          <a:lstStyle>
            <a:lvl1pPr marL="0" indent="0">
              <a:buNone/>
              <a:defRPr sz="1600">
                <a:latin typeface="+mn-ea"/>
                <a:ea typeface="+mn-ea"/>
              </a:defRPr>
            </a:lvl1pPr>
            <a:lvl2pPr marL="457200" indent="0">
              <a:buNone/>
              <a:defRPr sz="1600">
                <a:latin typeface="+mn-ea"/>
                <a:ea typeface="+mn-ea"/>
              </a:defRPr>
            </a:lvl2pPr>
            <a:lvl3pPr marL="914400" indent="0">
              <a:buNone/>
              <a:defRPr sz="1600">
                <a:latin typeface="+mn-ea"/>
                <a:ea typeface="+mn-ea"/>
              </a:defRPr>
            </a:lvl3pPr>
            <a:lvl4pPr marL="1371600" indent="0">
              <a:buNone/>
              <a:defRPr sz="1600">
                <a:latin typeface="+mn-ea"/>
                <a:ea typeface="+mn-ea"/>
              </a:defRPr>
            </a:lvl4pPr>
            <a:lvl5pPr marL="1828800" indent="0">
              <a:buNone/>
              <a:defRPr sz="1600">
                <a:latin typeface="+mn-ea"/>
                <a:ea typeface="+mn-ea"/>
              </a:defRPr>
            </a:lvl5pPr>
          </a:lstStyle>
          <a:p>
            <a:pPr lvl="0"/>
            <a:r>
              <a:rPr kumimoji="1" lang="ja-JP" altLang="en-US"/>
              <a:t>マスター テキストの書式設定</a:t>
            </a:r>
          </a:p>
        </p:txBody>
      </p:sp>
      <p:sp>
        <p:nvSpPr>
          <p:cNvPr id="7" name="コンテンツ プレースホルダー 6">
            <a:extLst>
              <a:ext uri="{FF2B5EF4-FFF2-40B4-BE49-F238E27FC236}">
                <a16:creationId xmlns:a16="http://schemas.microsoft.com/office/drawing/2014/main" id="{D9E72331-6590-4D04-981E-B99139ECD4AE}"/>
              </a:ext>
            </a:extLst>
          </p:cNvPr>
          <p:cNvSpPr>
            <a:spLocks noGrp="1"/>
          </p:cNvSpPr>
          <p:nvPr>
            <p:ph sz="quarter" idx="14"/>
          </p:nvPr>
        </p:nvSpPr>
        <p:spPr>
          <a:xfrm>
            <a:off x="575733" y="1784742"/>
            <a:ext cx="11040535" cy="1520416"/>
          </a:xfrm>
        </p:spPr>
        <p:txBody>
          <a:bodyPr wrap="square">
            <a:spAutoFit/>
          </a:bodyPr>
          <a:lstStyle>
            <a:lvl1pPr marL="0" indent="0">
              <a:buNone/>
              <a:defRPr sz="1600">
                <a:latin typeface="+mn-ea"/>
                <a:ea typeface="+mn-ea"/>
              </a:defRPr>
            </a:lvl1pPr>
            <a:lvl2pPr marL="180975" indent="0">
              <a:buNone/>
              <a:tabLst/>
              <a:defRPr sz="1600">
                <a:latin typeface="+mn-ea"/>
                <a:ea typeface="+mn-ea"/>
              </a:defRPr>
            </a:lvl2pPr>
            <a:lvl3pPr marL="361950" indent="0">
              <a:buNone/>
              <a:tabLst/>
              <a:defRPr sz="1600">
                <a:latin typeface="+mn-ea"/>
                <a:ea typeface="+mn-ea"/>
              </a:defRPr>
            </a:lvl3pPr>
            <a:lvl4pPr marL="533400" indent="0">
              <a:buNone/>
              <a:defRPr sz="1600">
                <a:latin typeface="+mn-ea"/>
                <a:ea typeface="+mn-ea"/>
              </a:defRPr>
            </a:lvl4pPr>
            <a:lvl5pPr marL="715963" indent="0">
              <a:buNone/>
              <a:defRPr sz="16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313569575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テキスト +　コンテンツ+参照元">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p>
        </p:txBody>
      </p:sp>
      <p:sp>
        <p:nvSpPr>
          <p:cNvPr id="4" name="フッター プレースホルダー 3"/>
          <p:cNvSpPr>
            <a:spLocks noGrp="1"/>
          </p:cNvSpPr>
          <p:nvPr>
            <p:ph type="ftr" sz="quarter" idx="11"/>
          </p:nvPr>
        </p:nvSpPr>
        <p:spPr>
          <a:xfrm>
            <a:off x="8444093" y="6550754"/>
            <a:ext cx="3747911" cy="307247"/>
          </a:xfrm>
        </p:spPr>
        <p:txBody>
          <a:bodyPr/>
          <a:lstStyle/>
          <a:p>
            <a:r>
              <a:rPr lang="en-US" altLang="ja-JP" dirty="0"/>
              <a:t>Copyright (C) 2023 dbE.inc All Rights Reserved.</a:t>
            </a:r>
            <a:endParaRPr lang="ja-JP" altLang="en-US" dirty="0"/>
          </a:p>
        </p:txBody>
      </p:sp>
      <p:sp>
        <p:nvSpPr>
          <p:cNvPr id="5" name="スライド番号プレースホルダー 4"/>
          <p:cNvSpPr>
            <a:spLocks noGrp="1"/>
          </p:cNvSpPr>
          <p:nvPr>
            <p:ph type="sldNum" sz="quarter" idx="12"/>
          </p:nvPr>
        </p:nvSpPr>
        <p:spPr/>
        <p:txBody>
          <a:bodyPr/>
          <a:lstStyle/>
          <a:p>
            <a:fld id="{0AF7E18D-A281-EF4E-83EF-D7811667EA6C}" type="slidenum">
              <a:rPr kumimoji="1" lang="ja-JP" altLang="en-US" smtClean="0"/>
              <a:t>‹#›</a:t>
            </a:fld>
            <a:endParaRPr kumimoji="1" lang="ja-JP" altLang="en-US"/>
          </a:p>
        </p:txBody>
      </p:sp>
      <p:cxnSp>
        <p:nvCxnSpPr>
          <p:cNvPr id="6" name="直線コネクタ 5">
            <a:extLst>
              <a:ext uri="{FF2B5EF4-FFF2-40B4-BE49-F238E27FC236}">
                <a16:creationId xmlns:a16="http://schemas.microsoft.com/office/drawing/2014/main" id="{8D112B46-1EF1-4697-9B8A-642F5ED667A3}"/>
              </a:ext>
            </a:extLst>
          </p:cNvPr>
          <p:cNvCxnSpPr>
            <a:cxnSpLocks/>
          </p:cNvCxnSpPr>
          <p:nvPr userDrawn="1"/>
        </p:nvCxnSpPr>
        <p:spPr>
          <a:xfrm>
            <a:off x="239185" y="796396"/>
            <a:ext cx="11713633" cy="0"/>
          </a:xfrm>
          <a:prstGeom prst="line">
            <a:avLst/>
          </a:prstGeom>
          <a:ln w="38100">
            <a:solidFill>
              <a:srgbClr val="202569"/>
            </a:solidFill>
          </a:ln>
        </p:spPr>
        <p:style>
          <a:lnRef idx="1">
            <a:schemeClr val="accent1"/>
          </a:lnRef>
          <a:fillRef idx="0">
            <a:schemeClr val="accent1"/>
          </a:fillRef>
          <a:effectRef idx="0">
            <a:schemeClr val="accent1"/>
          </a:effectRef>
          <a:fontRef idx="minor">
            <a:schemeClr val="tx1"/>
          </a:fontRef>
        </p:style>
      </p:cxnSp>
      <p:sp>
        <p:nvSpPr>
          <p:cNvPr id="8" name="テキスト プレースホルダー 7">
            <a:extLst>
              <a:ext uri="{FF2B5EF4-FFF2-40B4-BE49-F238E27FC236}">
                <a16:creationId xmlns:a16="http://schemas.microsoft.com/office/drawing/2014/main" id="{8ED7160F-C622-4BFE-9EFF-CA1AA846E2A6}"/>
              </a:ext>
            </a:extLst>
          </p:cNvPr>
          <p:cNvSpPr>
            <a:spLocks noGrp="1"/>
          </p:cNvSpPr>
          <p:nvPr>
            <p:ph type="body" sz="quarter" idx="13"/>
          </p:nvPr>
        </p:nvSpPr>
        <p:spPr>
          <a:xfrm>
            <a:off x="345018" y="908050"/>
            <a:ext cx="11512549" cy="338554"/>
          </a:xfrm>
        </p:spPr>
        <p:txBody>
          <a:bodyPr>
            <a:spAutoFit/>
          </a:bodyPr>
          <a:lstStyle>
            <a:lvl1pPr marL="0" indent="0">
              <a:buNone/>
              <a:defRPr sz="1600">
                <a:latin typeface="+mn-ea"/>
                <a:ea typeface="+mn-ea"/>
              </a:defRPr>
            </a:lvl1pPr>
            <a:lvl2pPr marL="457200" indent="0">
              <a:buNone/>
              <a:defRPr sz="1600">
                <a:latin typeface="+mn-ea"/>
                <a:ea typeface="+mn-ea"/>
              </a:defRPr>
            </a:lvl2pPr>
            <a:lvl3pPr marL="914400" indent="0">
              <a:buNone/>
              <a:defRPr sz="1600">
                <a:latin typeface="+mn-ea"/>
                <a:ea typeface="+mn-ea"/>
              </a:defRPr>
            </a:lvl3pPr>
            <a:lvl4pPr marL="1371600" indent="0">
              <a:buNone/>
              <a:defRPr sz="1600">
                <a:latin typeface="+mn-ea"/>
                <a:ea typeface="+mn-ea"/>
              </a:defRPr>
            </a:lvl4pPr>
            <a:lvl5pPr marL="1828800" indent="0">
              <a:buNone/>
              <a:defRPr sz="1600">
                <a:latin typeface="+mn-ea"/>
                <a:ea typeface="+mn-ea"/>
              </a:defRPr>
            </a:lvl5pPr>
          </a:lstStyle>
          <a:p>
            <a:pPr lvl="0"/>
            <a:r>
              <a:rPr kumimoji="1" lang="ja-JP" altLang="en-US"/>
              <a:t>マスター テキストの書式設定</a:t>
            </a:r>
          </a:p>
        </p:txBody>
      </p:sp>
      <p:sp>
        <p:nvSpPr>
          <p:cNvPr id="7" name="コンテンツ プレースホルダー 6">
            <a:extLst>
              <a:ext uri="{FF2B5EF4-FFF2-40B4-BE49-F238E27FC236}">
                <a16:creationId xmlns:a16="http://schemas.microsoft.com/office/drawing/2014/main" id="{D9E72331-6590-4D04-981E-B99139ECD4AE}"/>
              </a:ext>
            </a:extLst>
          </p:cNvPr>
          <p:cNvSpPr>
            <a:spLocks noGrp="1"/>
          </p:cNvSpPr>
          <p:nvPr>
            <p:ph sz="quarter" idx="14"/>
          </p:nvPr>
        </p:nvSpPr>
        <p:spPr>
          <a:xfrm>
            <a:off x="575733" y="1784742"/>
            <a:ext cx="11040535" cy="1520416"/>
          </a:xfrm>
        </p:spPr>
        <p:txBody>
          <a:bodyPr wrap="square">
            <a:spAutoFit/>
          </a:bodyPr>
          <a:lstStyle>
            <a:lvl1pPr marL="0" indent="0">
              <a:buNone/>
              <a:defRPr sz="1600">
                <a:latin typeface="+mn-ea"/>
                <a:ea typeface="+mn-ea"/>
              </a:defRPr>
            </a:lvl1pPr>
            <a:lvl2pPr marL="180975" indent="0">
              <a:buNone/>
              <a:tabLst/>
              <a:defRPr sz="1600">
                <a:latin typeface="+mn-ea"/>
                <a:ea typeface="+mn-ea"/>
              </a:defRPr>
            </a:lvl2pPr>
            <a:lvl3pPr marL="361950" indent="0">
              <a:buNone/>
              <a:tabLst/>
              <a:defRPr sz="1600">
                <a:latin typeface="+mn-ea"/>
                <a:ea typeface="+mn-ea"/>
              </a:defRPr>
            </a:lvl3pPr>
            <a:lvl4pPr marL="533400" indent="0">
              <a:buNone/>
              <a:defRPr sz="1600">
                <a:latin typeface="+mn-ea"/>
                <a:ea typeface="+mn-ea"/>
              </a:defRPr>
            </a:lvl4pPr>
            <a:lvl5pPr marL="715963" indent="0">
              <a:buNone/>
              <a:defRPr sz="1600">
                <a:latin typeface="+mn-ea"/>
                <a:ea typeface="+mn-ea"/>
              </a:defRPr>
            </a:lvl5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9" name="テキスト プレースホルダー 7">
            <a:extLst>
              <a:ext uri="{FF2B5EF4-FFF2-40B4-BE49-F238E27FC236}">
                <a16:creationId xmlns:a16="http://schemas.microsoft.com/office/drawing/2014/main" id="{7FC529E6-DC7C-4F1A-AEF6-9E0FDBA9223B}"/>
              </a:ext>
            </a:extLst>
          </p:cNvPr>
          <p:cNvSpPr>
            <a:spLocks noGrp="1"/>
          </p:cNvSpPr>
          <p:nvPr>
            <p:ph type="body" sz="quarter" idx="15" hasCustomPrompt="1"/>
          </p:nvPr>
        </p:nvSpPr>
        <p:spPr>
          <a:xfrm>
            <a:off x="7036343" y="236870"/>
            <a:ext cx="5138056" cy="563231"/>
          </a:xfrm>
        </p:spPr>
        <p:txBody>
          <a:bodyPr wrap="square">
            <a:spAutoFit/>
          </a:bodyPr>
          <a:lstStyle>
            <a:lvl1pPr marL="0" indent="0" algn="r">
              <a:buNone/>
              <a:defRPr sz="900">
                <a:latin typeface="+mn-ea"/>
                <a:ea typeface="+mn-ea"/>
              </a:defRPr>
            </a:lvl1pPr>
            <a:lvl2pPr marL="457200" indent="0">
              <a:buNone/>
              <a:defRPr sz="1600">
                <a:latin typeface="+mn-ea"/>
                <a:ea typeface="+mn-ea"/>
              </a:defRPr>
            </a:lvl2pPr>
            <a:lvl3pPr marL="914400" indent="0">
              <a:buNone/>
              <a:defRPr sz="1600">
                <a:latin typeface="+mn-ea"/>
                <a:ea typeface="+mn-ea"/>
              </a:defRPr>
            </a:lvl3pPr>
            <a:lvl4pPr marL="1371600" indent="0">
              <a:buNone/>
              <a:defRPr sz="1600">
                <a:latin typeface="+mn-ea"/>
                <a:ea typeface="+mn-ea"/>
              </a:defRPr>
            </a:lvl4pPr>
            <a:lvl5pPr marL="1828800" indent="0">
              <a:buNone/>
              <a:defRPr sz="1600">
                <a:latin typeface="+mn-ea"/>
                <a:ea typeface="+mn-ea"/>
              </a:defRPr>
            </a:lvl5pPr>
          </a:lstStyle>
          <a:p>
            <a:pPr lvl="0"/>
            <a:r>
              <a:rPr kumimoji="1" lang="en-US" altLang="ja-JP" dirty="0"/>
              <a:t>【</a:t>
            </a:r>
            <a:r>
              <a:rPr kumimoji="1" lang="ja-JP" altLang="en-US" dirty="0"/>
              <a:t>参照元</a:t>
            </a:r>
            <a:r>
              <a:rPr kumimoji="1" lang="en-US" altLang="ja-JP" dirty="0"/>
              <a:t>】</a:t>
            </a:r>
          </a:p>
          <a:p>
            <a:pPr lvl="0"/>
            <a:r>
              <a:rPr kumimoji="1" lang="en-US" altLang="ja-JP" dirty="0"/>
              <a:t>3-</a:t>
            </a:r>
            <a:r>
              <a:rPr kumimoji="1" lang="ja-JP" altLang="en-US" dirty="0"/>
              <a:t>分割確認ケーズホールディングス様</a:t>
            </a:r>
            <a:r>
              <a:rPr kumimoji="1" lang="en-US" altLang="ja-JP" dirty="0"/>
              <a:t>.xlsx</a:t>
            </a:r>
            <a:r>
              <a:rPr kumimoji="1" lang="ja-JP" altLang="en-US" dirty="0"/>
              <a:t>　　シート名：</a:t>
            </a:r>
            <a:r>
              <a:rPr kumimoji="1" lang="en-US" altLang="ja-JP" dirty="0"/>
              <a:t>1</a:t>
            </a:r>
          </a:p>
          <a:p>
            <a:pPr lvl="0"/>
            <a:r>
              <a:rPr kumimoji="1" lang="en-US" altLang="ja-JP" dirty="0"/>
              <a:t>20190730_</a:t>
            </a:r>
            <a:r>
              <a:rPr kumimoji="1" lang="ja-JP" altLang="en-US" dirty="0"/>
              <a:t>家電リモコン初期設定・</a:t>
            </a:r>
            <a:r>
              <a:rPr kumimoji="1" lang="en-US" altLang="ja-JP" dirty="0"/>
              <a:t>AI</a:t>
            </a:r>
            <a:r>
              <a:rPr kumimoji="1" lang="ja-JP" altLang="en-US" dirty="0"/>
              <a:t>設定  初期設定 マニュアル</a:t>
            </a:r>
            <a:r>
              <a:rPr kumimoji="1" lang="en-US" altLang="ja-JP" dirty="0"/>
              <a:t>.pdf</a:t>
            </a:r>
          </a:p>
        </p:txBody>
      </p:sp>
    </p:spTree>
    <p:extLst>
      <p:ext uri="{BB962C8B-B14F-4D97-AF65-F5344CB8AC3E}">
        <p14:creationId xmlns:p14="http://schemas.microsoft.com/office/powerpoint/2010/main" val="55754978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正方形/長方形 8"/>
          <p:cNvSpPr/>
          <p:nvPr/>
        </p:nvSpPr>
        <p:spPr>
          <a:xfrm>
            <a:off x="0" y="6544734"/>
            <a:ext cx="12192000" cy="313267"/>
          </a:xfrm>
          <a:prstGeom prst="rect">
            <a:avLst/>
          </a:prstGeom>
          <a:solidFill>
            <a:srgbClr val="202569"/>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ja-JP" altLang="en-US" sz="1800" b="1">
              <a:solidFill>
                <a:schemeClr val="bg1"/>
              </a:solidFill>
            </a:endParaRPr>
          </a:p>
        </p:txBody>
      </p:sp>
      <p:sp>
        <p:nvSpPr>
          <p:cNvPr id="2" name="タイトル プレースホルダー 1"/>
          <p:cNvSpPr>
            <a:spLocks noGrp="1"/>
          </p:cNvSpPr>
          <p:nvPr>
            <p:ph type="title"/>
          </p:nvPr>
        </p:nvSpPr>
        <p:spPr>
          <a:xfrm>
            <a:off x="345404" y="407406"/>
            <a:ext cx="11512163" cy="388990"/>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p:cNvSpPr>
            <a:spLocks noGrp="1"/>
          </p:cNvSpPr>
          <p:nvPr>
            <p:ph type="body" idx="1"/>
          </p:nvPr>
        </p:nvSpPr>
        <p:spPr>
          <a:xfrm>
            <a:off x="575734" y="908050"/>
            <a:ext cx="11040533" cy="4937744"/>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フッター プレースホルダー 4"/>
          <p:cNvSpPr>
            <a:spLocks noGrp="1"/>
          </p:cNvSpPr>
          <p:nvPr>
            <p:ph type="ftr" sz="quarter" idx="3"/>
          </p:nvPr>
        </p:nvSpPr>
        <p:spPr>
          <a:xfrm>
            <a:off x="8444093" y="6519334"/>
            <a:ext cx="3747911" cy="365125"/>
          </a:xfrm>
          <a:prstGeom prst="rect">
            <a:avLst/>
          </a:prstGeom>
        </p:spPr>
        <p:txBody>
          <a:bodyPr vert="horz" lIns="91440" tIns="45720" rIns="91440" bIns="45720" rtlCol="0" anchor="ctr"/>
          <a:lstStyle>
            <a:lvl1pPr algn="ctr">
              <a:defRPr sz="800">
                <a:solidFill>
                  <a:schemeClr val="bg1"/>
                </a:solidFill>
                <a:latin typeface="+mj-ea"/>
                <a:ea typeface="+mj-ea"/>
              </a:defRPr>
            </a:lvl1pPr>
          </a:lstStyle>
          <a:p>
            <a:r>
              <a:rPr lang="en-US" altLang="ja-JP" dirty="0"/>
              <a:t>Copyright (C) 2023 dbE.inc All Rights Reserved.</a:t>
            </a:r>
            <a:endParaRPr lang="ja-JP" altLang="en-US" dirty="0"/>
          </a:p>
        </p:txBody>
      </p:sp>
      <p:sp>
        <p:nvSpPr>
          <p:cNvPr id="6" name="スライド番号プレースホルダー 5"/>
          <p:cNvSpPr>
            <a:spLocks noGrp="1"/>
          </p:cNvSpPr>
          <p:nvPr>
            <p:ph type="sldNum" sz="quarter" idx="4"/>
          </p:nvPr>
        </p:nvSpPr>
        <p:spPr>
          <a:xfrm>
            <a:off x="5252699" y="6550754"/>
            <a:ext cx="1783644" cy="307247"/>
          </a:xfrm>
          <a:prstGeom prst="rect">
            <a:avLst/>
          </a:prstGeom>
        </p:spPr>
        <p:txBody>
          <a:bodyPr vert="horz" lIns="91440" tIns="45720" rIns="91440" bIns="45720" rtlCol="0" anchor="ctr"/>
          <a:lstStyle>
            <a:lvl1pPr algn="ctr">
              <a:defRPr sz="1000" b="1">
                <a:solidFill>
                  <a:schemeClr val="bg1"/>
                </a:solidFill>
              </a:defRPr>
            </a:lvl1pPr>
          </a:lstStyle>
          <a:p>
            <a:fld id="{0AF7E18D-A281-EF4E-83EF-D7811667EA6C}" type="slidenum">
              <a:rPr lang="ja-JP" altLang="en-US" smtClean="0"/>
              <a:pPr/>
              <a:t>‹#›</a:t>
            </a:fld>
            <a:endParaRPr lang="ja-JP" altLang="en-US"/>
          </a:p>
        </p:txBody>
      </p:sp>
      <p:pic>
        <p:nvPicPr>
          <p:cNvPr id="10" name="図 9" descr="dbe-logo.png"/>
          <p:cNvPicPr>
            <a:picLocks noChangeAspect="1"/>
          </p:cNvPicPr>
          <p:nvPr/>
        </p:nvPicPr>
        <p:blipFill>
          <a:blip r:embed="rId11" cstate="email">
            <a:extLst>
              <a:ext uri="{28A0092B-C50C-407E-A947-70E740481C1C}">
                <a14:useLocalDpi xmlns:a14="http://schemas.microsoft.com/office/drawing/2010/main"/>
              </a:ext>
            </a:extLst>
          </a:blip>
          <a:stretch>
            <a:fillRect/>
          </a:stretch>
        </p:blipFill>
        <p:spPr>
          <a:xfrm>
            <a:off x="231372" y="6616526"/>
            <a:ext cx="558800" cy="177974"/>
          </a:xfrm>
          <a:prstGeom prst="rect">
            <a:avLst/>
          </a:prstGeom>
        </p:spPr>
      </p:pic>
    </p:spTree>
    <p:extLst>
      <p:ext uri="{BB962C8B-B14F-4D97-AF65-F5344CB8AC3E}">
        <p14:creationId xmlns:p14="http://schemas.microsoft.com/office/powerpoint/2010/main" val="388176782"/>
      </p:ext>
    </p:extLst>
  </p:cSld>
  <p:clrMap bg1="lt1" tx1="dk1" bg2="lt2" tx2="dk2" accent1="accent1" accent2="accent2" accent3="accent3" accent4="accent4" accent5="accent5" accent6="accent6" hlink="hlink" folHlink="folHlink"/>
  <p:sldLayoutIdLst>
    <p:sldLayoutId id="2147483658" r:id="rId1"/>
    <p:sldLayoutId id="2147483649" r:id="rId2"/>
    <p:sldLayoutId id="2147483654" r:id="rId3"/>
    <p:sldLayoutId id="2147483660" r:id="rId4"/>
    <p:sldLayoutId id="2147483662" r:id="rId5"/>
    <p:sldLayoutId id="2147483661" r:id="rId6"/>
    <p:sldLayoutId id="2147483657" r:id="rId7"/>
    <p:sldLayoutId id="2147483664" r:id="rId8"/>
    <p:sldLayoutId id="2147483663" r:id="rId9"/>
  </p:sldLayoutIdLst>
  <p:hf hdr="0" dt="0"/>
  <p:txStyles>
    <p:titleStyle>
      <a:lvl1pPr algn="l" defTabSz="457200" rtl="0" eaLnBrk="1" latinLnBrk="0" hangingPunct="1">
        <a:spcBef>
          <a:spcPct val="0"/>
        </a:spcBef>
        <a:buNone/>
        <a:defRPr kumimoji="1" sz="2000" b="1" i="0" kern="1200">
          <a:solidFill>
            <a:srgbClr val="202569"/>
          </a:solidFill>
          <a:latin typeface="+mj-lt"/>
          <a:ea typeface="+mj-ea"/>
          <a:cs typeface="+mj-cs"/>
        </a:defRPr>
      </a:lvl1pPr>
    </p:titleStyle>
    <p:bodyStyle>
      <a:lvl1pPr marL="0" indent="0" algn="l" defTabSz="457200" rtl="0" eaLnBrk="1" latinLnBrk="0" hangingPunct="1">
        <a:spcBef>
          <a:spcPct val="20000"/>
        </a:spcBef>
        <a:buFont typeface="Arial"/>
        <a:buNone/>
        <a:defRPr kumimoji="1" sz="1400" kern="1200">
          <a:solidFill>
            <a:srgbClr val="202569"/>
          </a:solidFill>
          <a:latin typeface="+mn-ea"/>
          <a:ea typeface="+mn-ea"/>
          <a:cs typeface="+mn-cs"/>
        </a:defRPr>
      </a:lvl1pPr>
      <a:lvl2pPr marL="180975" indent="0" algn="l" defTabSz="457200" rtl="0" eaLnBrk="1" latinLnBrk="0" hangingPunct="1">
        <a:spcBef>
          <a:spcPct val="20000"/>
        </a:spcBef>
        <a:buFont typeface="Arial"/>
        <a:buNone/>
        <a:defRPr kumimoji="1" sz="1400" kern="1200">
          <a:solidFill>
            <a:srgbClr val="202569"/>
          </a:solidFill>
          <a:latin typeface="+mn-ea"/>
          <a:ea typeface="+mn-ea"/>
          <a:cs typeface="+mn-cs"/>
        </a:defRPr>
      </a:lvl2pPr>
      <a:lvl3pPr marL="361950" indent="0" algn="l" defTabSz="457200" rtl="0" eaLnBrk="1" latinLnBrk="0" hangingPunct="1">
        <a:spcBef>
          <a:spcPct val="20000"/>
        </a:spcBef>
        <a:buFont typeface="Arial"/>
        <a:buNone/>
        <a:defRPr kumimoji="1" sz="1400" kern="1200">
          <a:solidFill>
            <a:srgbClr val="202569"/>
          </a:solidFill>
          <a:latin typeface="+mn-ea"/>
          <a:ea typeface="+mn-ea"/>
          <a:cs typeface="+mn-cs"/>
        </a:defRPr>
      </a:lvl3pPr>
      <a:lvl4pPr marL="533400" indent="0" algn="l" defTabSz="457200" rtl="0" eaLnBrk="1" latinLnBrk="0" hangingPunct="1">
        <a:spcBef>
          <a:spcPct val="20000"/>
        </a:spcBef>
        <a:buFont typeface="Arial"/>
        <a:buNone/>
        <a:defRPr kumimoji="1" sz="1400" kern="1200">
          <a:solidFill>
            <a:srgbClr val="202569"/>
          </a:solidFill>
          <a:latin typeface="+mn-ea"/>
          <a:ea typeface="+mn-ea"/>
          <a:cs typeface="+mn-cs"/>
        </a:defRPr>
      </a:lvl4pPr>
      <a:lvl5pPr marL="715963" indent="0" algn="l" defTabSz="457200" rtl="0" eaLnBrk="1" latinLnBrk="0" hangingPunct="1">
        <a:spcBef>
          <a:spcPct val="20000"/>
        </a:spcBef>
        <a:buFont typeface="Arial"/>
        <a:buNone/>
        <a:defRPr kumimoji="1" sz="1400" kern="1200">
          <a:solidFill>
            <a:srgbClr val="202569"/>
          </a:solidFill>
          <a:latin typeface="+mn-ea"/>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p:bodyStyle>
    <p:otherStyle>
      <a:defPPr>
        <a:defRPr lang="ja-JP"/>
      </a:defPPr>
      <a:lvl1pPr marL="0" algn="l" defTabSz="457200" rtl="0" eaLnBrk="1" latinLnBrk="0" hangingPunct="1">
        <a:defRPr kumimoji="1" sz="1800" kern="1200">
          <a:solidFill>
            <a:schemeClr val="tx1"/>
          </a:solidFill>
          <a:latin typeface="+mn-lt"/>
          <a:ea typeface="+mn-ea"/>
          <a:cs typeface="+mn-cs"/>
        </a:defRPr>
      </a:lvl1pPr>
      <a:lvl2pPr marL="457200" algn="l" defTabSz="457200" rtl="0" eaLnBrk="1" latinLnBrk="0" hangingPunct="1">
        <a:defRPr kumimoji="1" sz="1800" kern="1200">
          <a:solidFill>
            <a:schemeClr val="tx1"/>
          </a:solidFill>
          <a:latin typeface="+mn-lt"/>
          <a:ea typeface="+mn-ea"/>
          <a:cs typeface="+mn-cs"/>
        </a:defRPr>
      </a:lvl2pPr>
      <a:lvl3pPr marL="914400" algn="l" defTabSz="457200" rtl="0" eaLnBrk="1" latinLnBrk="0" hangingPunct="1">
        <a:defRPr kumimoji="1" sz="1800" kern="1200">
          <a:solidFill>
            <a:schemeClr val="tx1"/>
          </a:solidFill>
          <a:latin typeface="+mn-lt"/>
          <a:ea typeface="+mn-ea"/>
          <a:cs typeface="+mn-cs"/>
        </a:defRPr>
      </a:lvl3pPr>
      <a:lvl4pPr marL="1371600" algn="l" defTabSz="457200" rtl="0" eaLnBrk="1" latinLnBrk="0" hangingPunct="1">
        <a:defRPr kumimoji="1" sz="1800" kern="1200">
          <a:solidFill>
            <a:schemeClr val="tx1"/>
          </a:solidFill>
          <a:latin typeface="+mn-lt"/>
          <a:ea typeface="+mn-ea"/>
          <a:cs typeface="+mn-cs"/>
        </a:defRPr>
      </a:lvl4pPr>
      <a:lvl5pPr marL="1828800" algn="l" defTabSz="457200" rtl="0" eaLnBrk="1" latinLnBrk="0" hangingPunct="1">
        <a:defRPr kumimoji="1" sz="1800" kern="1200">
          <a:solidFill>
            <a:schemeClr val="tx1"/>
          </a:solidFill>
          <a:latin typeface="+mn-lt"/>
          <a:ea typeface="+mn-ea"/>
          <a:cs typeface="+mn-cs"/>
        </a:defRPr>
      </a:lvl5pPr>
      <a:lvl6pPr marL="2286000" algn="l" defTabSz="457200" rtl="0" eaLnBrk="1" latinLnBrk="0" hangingPunct="1">
        <a:defRPr kumimoji="1" sz="1800" kern="1200">
          <a:solidFill>
            <a:schemeClr val="tx1"/>
          </a:solidFill>
          <a:latin typeface="+mn-lt"/>
          <a:ea typeface="+mn-ea"/>
          <a:cs typeface="+mn-cs"/>
        </a:defRPr>
      </a:lvl6pPr>
      <a:lvl7pPr marL="2743200" algn="l" defTabSz="457200" rtl="0" eaLnBrk="1" latinLnBrk="0" hangingPunct="1">
        <a:defRPr kumimoji="1" sz="1800" kern="1200">
          <a:solidFill>
            <a:schemeClr val="tx1"/>
          </a:solidFill>
          <a:latin typeface="+mn-lt"/>
          <a:ea typeface="+mn-ea"/>
          <a:cs typeface="+mn-cs"/>
        </a:defRPr>
      </a:lvl7pPr>
      <a:lvl8pPr marL="3200400" algn="l" defTabSz="457200" rtl="0" eaLnBrk="1" latinLnBrk="0" hangingPunct="1">
        <a:defRPr kumimoji="1" sz="1800" kern="1200">
          <a:solidFill>
            <a:schemeClr val="tx1"/>
          </a:solidFill>
          <a:latin typeface="+mn-lt"/>
          <a:ea typeface="+mn-ea"/>
          <a:cs typeface="+mn-cs"/>
        </a:defRPr>
      </a:lvl8pPr>
      <a:lvl9pPr marL="3657600" algn="l" defTabSz="4572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11" userDrawn="1">
          <p15:clr>
            <a:srgbClr val="F26B43"/>
          </p15:clr>
        </p15:guide>
        <p15:guide id="3" pos="7469" userDrawn="1">
          <p15:clr>
            <a:srgbClr val="F26B43"/>
          </p15:clr>
        </p15:guide>
        <p15:guide id="4" orient="horz" pos="504" userDrawn="1">
          <p15:clr>
            <a:srgbClr val="F26B43"/>
          </p15:clr>
        </p15:guide>
        <p15:guide id="5" orient="horz" pos="3974" userDrawn="1">
          <p15:clr>
            <a:srgbClr val="F26B43"/>
          </p15:clr>
        </p15:guide>
        <p15:guide id="6" pos="3840" userDrawn="1">
          <p15:clr>
            <a:srgbClr val="F26B43"/>
          </p15:clr>
        </p15:guide>
        <p15:guide id="9" orient="horz" pos="572" userDrawn="1">
          <p15:clr>
            <a:srgbClr val="F26B43"/>
          </p15:clr>
        </p15:guide>
        <p15:guide id="10" orient="horz" pos="1321" userDrawn="1">
          <p15:clr>
            <a:srgbClr val="F26B43"/>
          </p15:clr>
        </p15:guide>
        <p15:guide id="11" pos="363" userDrawn="1">
          <p15:clr>
            <a:srgbClr val="F26B43"/>
          </p15:clr>
        </p15:guide>
        <p15:guide id="12" pos="7317"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svgsilh.com/ja/00bcd4/image/2831367.html" TargetMode="External"/><Relationship Id="rId3" Type="http://schemas.openxmlformats.org/officeDocument/2006/relationships/image" Target="../media/image21.png"/><Relationship Id="rId7" Type="http://schemas.openxmlformats.org/officeDocument/2006/relationships/image" Target="../media/image33.svg"/><Relationship Id="rId2" Type="http://schemas.openxmlformats.org/officeDocument/2006/relationships/image" Target="../media/image31.png"/><Relationship Id="rId1" Type="http://schemas.openxmlformats.org/officeDocument/2006/relationships/slideLayout" Target="../slideLayouts/slideLayout3.xml"/><Relationship Id="rId6" Type="http://schemas.openxmlformats.org/officeDocument/2006/relationships/image" Target="../media/image32.png"/><Relationship Id="rId5" Type="http://schemas.openxmlformats.org/officeDocument/2006/relationships/image" Target="../media/image26.png"/><Relationship Id="rId4" Type="http://schemas.openxmlformats.org/officeDocument/2006/relationships/image" Target="../media/image22.svg"/></Relationships>
</file>

<file path=ppt/slides/_rels/slide11.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hyperlink" Target="https://svgsilh.com/ja/00bcd4/image/2831367.html" TargetMode="External"/><Relationship Id="rId3" Type="http://schemas.openxmlformats.org/officeDocument/2006/relationships/image" Target="../media/image34.png"/><Relationship Id="rId7" Type="http://schemas.openxmlformats.org/officeDocument/2006/relationships/image" Target="../media/image6.png"/><Relationship Id="rId12" Type="http://schemas.openxmlformats.org/officeDocument/2006/relationships/image" Target="../media/image33.svg"/><Relationship Id="rId2" Type="http://schemas.openxmlformats.org/officeDocument/2006/relationships/image" Target="../media/image26.png"/><Relationship Id="rId1" Type="http://schemas.openxmlformats.org/officeDocument/2006/relationships/slideLayout" Target="../slideLayouts/slideLayout4.xml"/><Relationship Id="rId6" Type="http://schemas.openxmlformats.org/officeDocument/2006/relationships/image" Target="../media/image18.png"/><Relationship Id="rId11" Type="http://schemas.openxmlformats.org/officeDocument/2006/relationships/image" Target="../media/image32.png"/><Relationship Id="rId5" Type="http://schemas.openxmlformats.org/officeDocument/2006/relationships/image" Target="../media/image22.svg"/><Relationship Id="rId10" Type="http://schemas.openxmlformats.org/officeDocument/2006/relationships/image" Target="../media/image36.png"/><Relationship Id="rId4" Type="http://schemas.openxmlformats.org/officeDocument/2006/relationships/image" Target="../media/image21.png"/><Relationship Id="rId9" Type="http://schemas.openxmlformats.org/officeDocument/2006/relationships/image" Target="../media/image35.png"/><Relationship Id="rId14" Type="http://schemas.openxmlformats.org/officeDocument/2006/relationships/hyperlink" Target="https://docs.dify.ai/guides/knowledge-base/create-knowledge-and-upload-documents"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38.jpeg"/><Relationship Id="rId2" Type="http://schemas.openxmlformats.org/officeDocument/2006/relationships/image" Target="../media/image37.png"/><Relationship Id="rId1" Type="http://schemas.openxmlformats.org/officeDocument/2006/relationships/slideLayout" Target="../slideLayouts/slideLayout4.xml"/><Relationship Id="rId4" Type="http://schemas.openxmlformats.org/officeDocument/2006/relationships/hyperlink" Target="https://docs.dify.ai/guides/knowledge-base/create-knowledge-and-upload-documents" TargetMode="External"/></Relationships>
</file>

<file path=ppt/slides/_rels/slide13.xml.rels><?xml version="1.0" encoding="UTF-8" standalone="yes"?>
<Relationships xmlns="http://schemas.openxmlformats.org/package/2006/relationships"><Relationship Id="rId3" Type="http://schemas.openxmlformats.org/officeDocument/2006/relationships/hyperlink" Target="https://docs.dify.ai/guides/knowledge-base/create-knowledge-and-upload-documents" TargetMode="External"/><Relationship Id="rId2" Type="http://schemas.openxmlformats.org/officeDocument/2006/relationships/image" Target="../media/image39.jpeg"/><Relationship Id="rId1" Type="http://schemas.openxmlformats.org/officeDocument/2006/relationships/slideLayout" Target="../slideLayouts/slideLayout4.xml"/><Relationship Id="rId4" Type="http://schemas.openxmlformats.org/officeDocument/2006/relationships/image" Target="../media/image40.jpeg"/></Relationships>
</file>

<file path=ppt/slides/_rels/slide14.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6.png"/><Relationship Id="rId7" Type="http://schemas.openxmlformats.org/officeDocument/2006/relationships/image" Target="../media/image6.png"/><Relationship Id="rId2" Type="http://schemas.openxmlformats.org/officeDocument/2006/relationships/image" Target="../media/image41.png"/><Relationship Id="rId1" Type="http://schemas.openxmlformats.org/officeDocument/2006/relationships/slideLayout" Target="../slideLayouts/slideLayout4.xml"/><Relationship Id="rId6" Type="http://schemas.openxmlformats.org/officeDocument/2006/relationships/image" Target="../media/image18.png"/><Relationship Id="rId5" Type="http://schemas.openxmlformats.org/officeDocument/2006/relationships/image" Target="../media/image22.svg"/><Relationship Id="rId4" Type="http://schemas.openxmlformats.org/officeDocument/2006/relationships/image" Target="../media/image21.png"/><Relationship Id="rId9" Type="http://schemas.openxmlformats.org/officeDocument/2006/relationships/image" Target="../media/image42.png"/></Relationships>
</file>

<file path=ppt/slides/_rels/slide17.xml.rels><?xml version="1.0" encoding="UTF-8" standalone="yes"?>
<Relationships xmlns="http://schemas.openxmlformats.org/package/2006/relationships"><Relationship Id="rId3" Type="http://schemas.openxmlformats.org/officeDocument/2006/relationships/image" Target="../media/image43.jpg"/><Relationship Id="rId2" Type="http://schemas.openxmlformats.org/officeDocument/2006/relationships/hyperlink" Target="https://docs.dify.ai/guides/knowledge-base/create-knowledge-and-upload-documents" TargetMode="Externa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12" Type="http://schemas.openxmlformats.org/officeDocument/2006/relationships/image" Target="../media/image13.pn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png"/><Relationship Id="rId10" Type="http://schemas.openxmlformats.org/officeDocument/2006/relationships/image" Target="../media/image11.png"/><Relationship Id="rId4" Type="http://schemas.openxmlformats.org/officeDocument/2006/relationships/image" Target="../media/image5.svg"/><Relationship Id="rId9" Type="http://schemas.openxmlformats.org/officeDocument/2006/relationships/image" Target="../media/image10.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png"/><Relationship Id="rId7" Type="http://schemas.openxmlformats.org/officeDocument/2006/relationships/image" Target="../media/image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10.png"/><Relationship Id="rId9" Type="http://schemas.openxmlformats.org/officeDocument/2006/relationships/image" Target="../media/image16.png"/></Relationships>
</file>

<file path=ppt/slides/_rels/slide7.xml.rels><?xml version="1.0" encoding="UTF-8" standalone="yes"?>
<Relationships xmlns="http://schemas.openxmlformats.org/package/2006/relationships"><Relationship Id="rId3" Type="http://schemas.openxmlformats.org/officeDocument/2006/relationships/hyperlink" Target="https://mermaid.live/" TargetMode="External"/><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svg"/><Relationship Id="rId18" Type="http://schemas.openxmlformats.org/officeDocument/2006/relationships/image" Target="../media/image4.png"/><Relationship Id="rId3" Type="http://schemas.openxmlformats.org/officeDocument/2006/relationships/image" Target="../media/image18.png"/><Relationship Id="rId7" Type="http://schemas.openxmlformats.org/officeDocument/2006/relationships/image" Target="../media/image22.svg"/><Relationship Id="rId12" Type="http://schemas.openxmlformats.org/officeDocument/2006/relationships/image" Target="../media/image27.png"/><Relationship Id="rId17" Type="http://schemas.openxmlformats.org/officeDocument/2006/relationships/image" Target="../media/image6.png"/><Relationship Id="rId2" Type="http://schemas.openxmlformats.org/officeDocument/2006/relationships/notesSlide" Target="../notesSlides/notesSlide2.xml"/><Relationship Id="rId16" Type="http://schemas.openxmlformats.org/officeDocument/2006/relationships/image" Target="../media/image9.png"/><Relationship Id="rId1" Type="http://schemas.openxmlformats.org/officeDocument/2006/relationships/slideLayout" Target="../slideLayouts/slideLayout3.xml"/><Relationship Id="rId6" Type="http://schemas.openxmlformats.org/officeDocument/2006/relationships/image" Target="../media/image21.png"/><Relationship Id="rId11" Type="http://schemas.openxmlformats.org/officeDocument/2006/relationships/image" Target="../media/image26.png"/><Relationship Id="rId5" Type="http://schemas.openxmlformats.org/officeDocument/2006/relationships/image" Target="../media/image20.svg"/><Relationship Id="rId15" Type="http://schemas.openxmlformats.org/officeDocument/2006/relationships/image" Target="../media/image30.svg"/><Relationship Id="rId10" Type="http://schemas.openxmlformats.org/officeDocument/2006/relationships/image" Target="../media/image25.svg"/><Relationship Id="rId19" Type="http://schemas.openxmlformats.org/officeDocument/2006/relationships/image" Target="../media/image5.svg"/><Relationship Id="rId4" Type="http://schemas.openxmlformats.org/officeDocument/2006/relationships/image" Target="../media/image19.png"/><Relationship Id="rId9" Type="http://schemas.openxmlformats.org/officeDocument/2006/relationships/image" Target="../media/image24.png"/><Relationship Id="rId14"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タイトル 13">
            <a:extLst>
              <a:ext uri="{FF2B5EF4-FFF2-40B4-BE49-F238E27FC236}">
                <a16:creationId xmlns:a16="http://schemas.microsoft.com/office/drawing/2014/main" id="{BC39D15D-B3FC-40D6-A16D-CECA4DD531D8}"/>
              </a:ext>
            </a:extLst>
          </p:cNvPr>
          <p:cNvSpPr>
            <a:spLocks noGrp="1"/>
          </p:cNvSpPr>
          <p:nvPr>
            <p:ph type="ctrTitle"/>
          </p:nvPr>
        </p:nvSpPr>
        <p:spPr>
          <a:xfrm>
            <a:off x="676275" y="2097089"/>
            <a:ext cx="11096625" cy="1178925"/>
          </a:xfrm>
        </p:spPr>
        <p:txBody>
          <a:bodyPr>
            <a:noAutofit/>
          </a:bodyPr>
          <a:lstStyle/>
          <a:p>
            <a:r>
              <a:rPr lang="ja-JP" altLang="en-US" sz="2400" kern="100" dirty="0">
                <a:latin typeface="+mn-ea"/>
                <a:cs typeface="Times New Roman" panose="02020603050405020304" pitchFamily="18" charset="0"/>
              </a:rPr>
              <a:t>イノベーションマネジメント様</a:t>
            </a:r>
            <a:br>
              <a:rPr lang="en-US" altLang="ja-JP" sz="2400" kern="100" dirty="0">
                <a:latin typeface="+mn-ea"/>
                <a:cs typeface="Times New Roman" panose="02020603050405020304" pitchFamily="18" charset="0"/>
              </a:rPr>
            </a:br>
            <a:r>
              <a:rPr lang="ja-JP" altLang="en-US" sz="2400" kern="100" dirty="0">
                <a:latin typeface="+mn-ea"/>
                <a:cs typeface="Times New Roman" panose="02020603050405020304" pitchFamily="18" charset="0"/>
              </a:rPr>
              <a:t>業務課題の</a:t>
            </a:r>
            <a:r>
              <a:rPr lang="en-US" altLang="ja-JP" sz="2400" kern="100" dirty="0">
                <a:latin typeface="+mn-ea"/>
                <a:cs typeface="Times New Roman" panose="02020603050405020304" pitchFamily="18" charset="0"/>
              </a:rPr>
              <a:t>AI</a:t>
            </a:r>
            <a:r>
              <a:rPr lang="ja-JP" altLang="en-US" sz="2400" kern="100" dirty="0">
                <a:latin typeface="+mn-ea"/>
                <a:ea typeface="+mn-ea"/>
                <a:cs typeface="Times New Roman" panose="02020603050405020304" pitchFamily="18" charset="0"/>
              </a:rPr>
              <a:t>エージェントによる解決のサポート講義資料</a:t>
            </a:r>
            <a:endParaRPr lang="ja-JP" altLang="ja-JP" sz="2400" kern="100" dirty="0">
              <a:latin typeface="+mn-ea"/>
              <a:ea typeface="+mn-ea"/>
              <a:cs typeface="Times New Roman" panose="02020603050405020304" pitchFamily="18" charset="0"/>
            </a:endParaRPr>
          </a:p>
        </p:txBody>
      </p:sp>
      <p:sp>
        <p:nvSpPr>
          <p:cNvPr id="4" name="フッター プレースホルダー 3"/>
          <p:cNvSpPr>
            <a:spLocks noGrp="1"/>
          </p:cNvSpPr>
          <p:nvPr>
            <p:ph type="ftr" sz="quarter" idx="11"/>
          </p:nvPr>
        </p:nvSpPr>
        <p:spPr/>
        <p:txBody>
          <a:bodyPr/>
          <a:lstStyle/>
          <a:p>
            <a:r>
              <a:rPr lang="en-US" altLang="ja-JP" dirty="0"/>
              <a:t>Copyright (C) 2025 dbE.inc All Rights Reserved.</a:t>
            </a:r>
            <a:endParaRPr lang="ja-JP" altLang="en-US" dirty="0"/>
          </a:p>
        </p:txBody>
      </p:sp>
      <p:pic>
        <p:nvPicPr>
          <p:cNvPr id="15" name="図 14">
            <a:extLst>
              <a:ext uri="{FF2B5EF4-FFF2-40B4-BE49-F238E27FC236}">
                <a16:creationId xmlns:a16="http://schemas.microsoft.com/office/drawing/2014/main" id="{4A5FC33F-896B-40F7-8651-F7A3354D0D92}"/>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938461" y="5494427"/>
            <a:ext cx="1652159" cy="743776"/>
          </a:xfrm>
          <a:prstGeom prst="rect">
            <a:avLst/>
          </a:prstGeom>
        </p:spPr>
      </p:pic>
      <p:sp>
        <p:nvSpPr>
          <p:cNvPr id="18" name="サブタイトル 2">
            <a:extLst>
              <a:ext uri="{FF2B5EF4-FFF2-40B4-BE49-F238E27FC236}">
                <a16:creationId xmlns:a16="http://schemas.microsoft.com/office/drawing/2014/main" id="{A7514378-56DD-483C-8078-1648B8E93D83}"/>
              </a:ext>
            </a:extLst>
          </p:cNvPr>
          <p:cNvSpPr txBox="1">
            <a:spLocks/>
          </p:cNvSpPr>
          <p:nvPr/>
        </p:nvSpPr>
        <p:spPr>
          <a:xfrm>
            <a:off x="8678581" y="4617940"/>
            <a:ext cx="2969028" cy="1111074"/>
          </a:xfrm>
          <a:prstGeom prst="rect">
            <a:avLst/>
          </a:prstGeom>
        </p:spPr>
        <p:txBody>
          <a:bodyPr vert="horz" lIns="91440" tIns="45720" rIns="91440" bIns="45720" rtlCol="0">
            <a:normAutofit/>
          </a:bodyPr>
          <a:lstStyle>
            <a:lvl1pPr marL="0" indent="0" algn="ctr" defTabSz="457200" rtl="0" eaLnBrk="1" latinLnBrk="0" hangingPunct="1">
              <a:spcBef>
                <a:spcPct val="20000"/>
              </a:spcBef>
              <a:buFont typeface="Arial"/>
              <a:buNone/>
              <a:defRPr kumimoji="1" sz="2800" kern="1200">
                <a:solidFill>
                  <a:schemeClr val="tx1">
                    <a:tint val="75000"/>
                  </a:schemeClr>
                </a:solidFill>
                <a:latin typeface="Helvetica Neue Medium"/>
                <a:ea typeface="+mn-ea"/>
                <a:cs typeface="Helvetica Neue Medium"/>
              </a:defRPr>
            </a:lvl1pPr>
            <a:lvl2pPr marL="457200" indent="0" algn="ctr" defTabSz="457200" rtl="0" eaLnBrk="1" latinLnBrk="0" hangingPunct="1">
              <a:spcBef>
                <a:spcPct val="20000"/>
              </a:spcBef>
              <a:buFont typeface="Arial"/>
              <a:buNone/>
              <a:defRPr kumimoji="1" sz="2400" kern="1200">
                <a:solidFill>
                  <a:schemeClr val="tx1">
                    <a:tint val="75000"/>
                  </a:schemeClr>
                </a:solidFill>
                <a:latin typeface="Helvetica Neue Light"/>
                <a:ea typeface="+mn-ea"/>
                <a:cs typeface="Helvetica Neue Light"/>
              </a:defRPr>
            </a:lvl2pPr>
            <a:lvl3pPr marL="914400" indent="0" algn="ctr" defTabSz="457200" rtl="0" eaLnBrk="1" latinLnBrk="0" hangingPunct="1">
              <a:spcBef>
                <a:spcPct val="20000"/>
              </a:spcBef>
              <a:buFont typeface="Arial"/>
              <a:buNone/>
              <a:defRPr kumimoji="1" sz="2000" kern="1200">
                <a:solidFill>
                  <a:schemeClr val="tx1">
                    <a:tint val="75000"/>
                  </a:schemeClr>
                </a:solidFill>
                <a:latin typeface="Helvetica Neue Light"/>
                <a:ea typeface="+mn-ea"/>
                <a:cs typeface="Helvetica Neue Light"/>
              </a:defRPr>
            </a:lvl3pPr>
            <a:lvl4pPr marL="1371600" indent="0" algn="ctr" defTabSz="457200" rtl="0" eaLnBrk="1" latinLnBrk="0" hangingPunct="1">
              <a:spcBef>
                <a:spcPct val="20000"/>
              </a:spcBef>
              <a:buFont typeface="Arial"/>
              <a:buNone/>
              <a:defRPr kumimoji="1" sz="1800" kern="1200">
                <a:solidFill>
                  <a:schemeClr val="tx1">
                    <a:tint val="75000"/>
                  </a:schemeClr>
                </a:solidFill>
                <a:latin typeface="Helvetica Neue Light"/>
                <a:ea typeface="+mn-ea"/>
                <a:cs typeface="Helvetica Neue Light"/>
              </a:defRPr>
            </a:lvl4pPr>
            <a:lvl5pPr marL="1828800" indent="0" algn="ctr" defTabSz="457200" rtl="0" eaLnBrk="1" latinLnBrk="0" hangingPunct="1">
              <a:spcBef>
                <a:spcPct val="20000"/>
              </a:spcBef>
              <a:buFont typeface="Arial"/>
              <a:buNone/>
              <a:defRPr kumimoji="1" sz="1800" kern="1200">
                <a:solidFill>
                  <a:schemeClr val="tx1">
                    <a:tint val="75000"/>
                  </a:schemeClr>
                </a:solidFill>
                <a:latin typeface="Helvetica Neue Light"/>
                <a:ea typeface="+mn-ea"/>
                <a:cs typeface="Helvetica Neue Light"/>
              </a:defRPr>
            </a:lvl5pPr>
            <a:lvl6pPr marL="2286000" indent="0" algn="ctr" defTabSz="457200" rtl="0" eaLnBrk="1" latinLnBrk="0" hangingPunct="1">
              <a:spcBef>
                <a:spcPct val="20000"/>
              </a:spcBef>
              <a:buFont typeface="Arial"/>
              <a:buNone/>
              <a:defRPr kumimoji="1" sz="2000" kern="1200">
                <a:solidFill>
                  <a:schemeClr val="tx1">
                    <a:tint val="75000"/>
                  </a:schemeClr>
                </a:solidFill>
                <a:latin typeface="+mn-lt"/>
                <a:ea typeface="+mn-ea"/>
                <a:cs typeface="+mn-cs"/>
              </a:defRPr>
            </a:lvl6pPr>
            <a:lvl7pPr marL="2743200" indent="0" algn="ctr" defTabSz="457200" rtl="0" eaLnBrk="1" latinLnBrk="0" hangingPunct="1">
              <a:spcBef>
                <a:spcPct val="20000"/>
              </a:spcBef>
              <a:buFont typeface="Arial"/>
              <a:buNone/>
              <a:defRPr kumimoji="1" sz="2000" kern="1200">
                <a:solidFill>
                  <a:schemeClr val="tx1">
                    <a:tint val="75000"/>
                  </a:schemeClr>
                </a:solidFill>
                <a:latin typeface="+mn-lt"/>
                <a:ea typeface="+mn-ea"/>
                <a:cs typeface="+mn-cs"/>
              </a:defRPr>
            </a:lvl7pPr>
            <a:lvl8pPr marL="3200400" indent="0" algn="ctr" defTabSz="457200" rtl="0" eaLnBrk="1" latinLnBrk="0" hangingPunct="1">
              <a:spcBef>
                <a:spcPct val="20000"/>
              </a:spcBef>
              <a:buFont typeface="Arial"/>
              <a:buNone/>
              <a:defRPr kumimoji="1" sz="2000" kern="1200">
                <a:solidFill>
                  <a:schemeClr val="tx1">
                    <a:tint val="75000"/>
                  </a:schemeClr>
                </a:solidFill>
                <a:latin typeface="+mn-lt"/>
                <a:ea typeface="+mn-ea"/>
                <a:cs typeface="+mn-cs"/>
              </a:defRPr>
            </a:lvl8pPr>
            <a:lvl9pPr marL="3657600" indent="0" algn="ctr" defTabSz="457200" rtl="0" eaLnBrk="1" latinLnBrk="0" hangingPunct="1">
              <a:spcBef>
                <a:spcPct val="20000"/>
              </a:spcBef>
              <a:buFont typeface="Arial"/>
              <a:buNone/>
              <a:defRPr kumimoji="1" sz="2000" kern="1200">
                <a:solidFill>
                  <a:schemeClr val="tx1">
                    <a:tint val="75000"/>
                  </a:schemeClr>
                </a:solidFill>
                <a:latin typeface="+mn-lt"/>
                <a:ea typeface="+mn-ea"/>
                <a:cs typeface="+mn-cs"/>
              </a:defRPr>
            </a:lvl9pPr>
          </a:lstStyle>
          <a:p>
            <a:pPr algn="r"/>
            <a:r>
              <a:rPr lang="en-US" altLang="ja-JP" sz="2000" dirty="0">
                <a:solidFill>
                  <a:srgbClr val="002060"/>
                </a:solidFill>
                <a:latin typeface="HGP創英角ｺﾞｼｯｸUB" pitchFamily="50" charset="-128"/>
                <a:ea typeface="HGP創英角ｺﾞｼｯｸUB" pitchFamily="50" charset="-128"/>
                <a:cs typeface="Helvetica Neue UltraLight"/>
              </a:rPr>
              <a:t>2025</a:t>
            </a:r>
            <a:r>
              <a:rPr lang="ja-JP" altLang="en-US" sz="2000" dirty="0">
                <a:solidFill>
                  <a:srgbClr val="002060"/>
                </a:solidFill>
                <a:latin typeface="HGP創英角ｺﾞｼｯｸUB" pitchFamily="50" charset="-128"/>
                <a:ea typeface="HGP創英角ｺﾞｼｯｸUB" pitchFamily="50" charset="-128"/>
                <a:cs typeface="Helvetica Neue UltraLight"/>
              </a:rPr>
              <a:t>年</a:t>
            </a:r>
            <a:r>
              <a:rPr lang="en-US" altLang="ja-JP" sz="2000" dirty="0">
                <a:solidFill>
                  <a:srgbClr val="002060"/>
                </a:solidFill>
                <a:latin typeface="HGP創英角ｺﾞｼｯｸUB" pitchFamily="50" charset="-128"/>
                <a:ea typeface="HGP創英角ｺﾞｼｯｸUB" pitchFamily="50" charset="-128"/>
                <a:cs typeface="Helvetica Neue UltraLight"/>
              </a:rPr>
              <a:t>4</a:t>
            </a:r>
            <a:r>
              <a:rPr lang="ja-JP" altLang="en-US" sz="2000" dirty="0">
                <a:solidFill>
                  <a:srgbClr val="002060"/>
                </a:solidFill>
                <a:latin typeface="HGP創英角ｺﾞｼｯｸUB" pitchFamily="50" charset="-128"/>
                <a:ea typeface="HGP創英角ｺﾞｼｯｸUB" pitchFamily="50" charset="-128"/>
                <a:cs typeface="Helvetica Neue UltraLight"/>
              </a:rPr>
              <a:t>月</a:t>
            </a:r>
            <a:r>
              <a:rPr lang="en-US" altLang="ja-JP" sz="2000" dirty="0">
                <a:solidFill>
                  <a:srgbClr val="002060"/>
                </a:solidFill>
                <a:latin typeface="HGP創英角ｺﾞｼｯｸUB" pitchFamily="50" charset="-128"/>
                <a:ea typeface="HGP創英角ｺﾞｼｯｸUB" pitchFamily="50" charset="-128"/>
                <a:cs typeface="Helvetica Neue UltraLight"/>
              </a:rPr>
              <a:t>18</a:t>
            </a:r>
            <a:r>
              <a:rPr lang="ja-JP" altLang="en-US" sz="2000" dirty="0">
                <a:solidFill>
                  <a:srgbClr val="002060"/>
                </a:solidFill>
                <a:latin typeface="HGP創英角ｺﾞｼｯｸUB" pitchFamily="50" charset="-128"/>
                <a:ea typeface="HGP創英角ｺﾞｼｯｸUB" pitchFamily="50" charset="-128"/>
                <a:cs typeface="Helvetica Neue UltraLight"/>
              </a:rPr>
              <a:t>日（金）</a:t>
            </a:r>
            <a:endParaRPr lang="en-US" altLang="ja-JP" sz="2000" dirty="0">
              <a:solidFill>
                <a:srgbClr val="002060"/>
              </a:solidFill>
              <a:latin typeface="HGP創英角ｺﾞｼｯｸUB" pitchFamily="50" charset="-128"/>
              <a:ea typeface="HGP創英角ｺﾞｼｯｸUB" pitchFamily="50" charset="-128"/>
              <a:cs typeface="Helvetica Neue UltraLight"/>
            </a:endParaRPr>
          </a:p>
          <a:p>
            <a:pPr algn="r"/>
            <a:r>
              <a:rPr lang="ja-JP" altLang="en-US" sz="2000" dirty="0">
                <a:solidFill>
                  <a:srgbClr val="002060"/>
                </a:solidFill>
                <a:latin typeface="HGP創英角ｺﾞｼｯｸUB" pitchFamily="50" charset="-128"/>
                <a:ea typeface="HGP創英角ｺﾞｼｯｸUB" pitchFamily="50" charset="-128"/>
                <a:cs typeface="Helvetica Neue UltraLight"/>
              </a:rPr>
              <a:t>株式会社ディビイ</a:t>
            </a:r>
            <a:endParaRPr lang="en-US" altLang="ja-JP" sz="2000" dirty="0">
              <a:solidFill>
                <a:srgbClr val="002060"/>
              </a:solidFill>
              <a:latin typeface="HGP創英角ｺﾞｼｯｸUB" pitchFamily="50" charset="-128"/>
              <a:ea typeface="HGP創英角ｺﾞｼｯｸUB" pitchFamily="50" charset="-128"/>
              <a:cs typeface="Helvetica Neue UltraLight"/>
            </a:endParaRPr>
          </a:p>
        </p:txBody>
      </p:sp>
      <p:sp>
        <p:nvSpPr>
          <p:cNvPr id="21" name="タイトル 1">
            <a:extLst>
              <a:ext uri="{FF2B5EF4-FFF2-40B4-BE49-F238E27FC236}">
                <a16:creationId xmlns:a16="http://schemas.microsoft.com/office/drawing/2014/main" id="{0B7A5EB7-B31C-4858-B7C2-50C44CC3A608}"/>
              </a:ext>
            </a:extLst>
          </p:cNvPr>
          <p:cNvSpPr txBox="1">
            <a:spLocks/>
          </p:cNvSpPr>
          <p:nvPr/>
        </p:nvSpPr>
        <p:spPr bwMode="auto">
          <a:xfrm>
            <a:off x="10545865" y="0"/>
            <a:ext cx="1630423" cy="282802"/>
          </a:xfrm>
          <a:prstGeom prst="rect">
            <a:avLst/>
          </a:prstGeom>
          <a:solidFill>
            <a:srgbClr val="FF0000"/>
          </a:solidFill>
        </p:spPr>
        <p:txBody>
          <a:bodyPr anchor="ctr">
            <a:noAutofit/>
          </a:bodyPr>
          <a:lstStyle>
            <a:lvl1pPr algn="l" defTabSz="457200" rtl="0" eaLnBrk="1" latinLnBrk="0" hangingPunct="1">
              <a:spcBef>
                <a:spcPct val="0"/>
              </a:spcBef>
              <a:buNone/>
              <a:defRPr kumimoji="1" sz="2800" b="1" kern="1200">
                <a:solidFill>
                  <a:schemeClr val="tx1"/>
                </a:solidFill>
                <a:latin typeface="メイリオ"/>
                <a:ea typeface="メイリオ"/>
                <a:cs typeface="メイリオ"/>
              </a:defRPr>
            </a:lvl1pPr>
          </a:lstStyle>
          <a:p>
            <a:pPr algn="ctr">
              <a:defRPr/>
            </a:pPr>
            <a:r>
              <a:rPr lang="en-US" altLang="ja-JP" sz="1050">
                <a:solidFill>
                  <a:prstClr val="white"/>
                </a:solidFill>
                <a:latin typeface="Meiryo" charset="-128"/>
                <a:ea typeface="Meiryo" charset="-128"/>
                <a:cs typeface="Meiryo" charset="-128"/>
              </a:rPr>
              <a:t>Strictly confidential</a:t>
            </a:r>
            <a:endParaRPr lang="ja-JP" altLang="en-US" sz="1050">
              <a:solidFill>
                <a:prstClr val="white"/>
              </a:solidFill>
              <a:latin typeface="Meiryo" charset="-128"/>
              <a:ea typeface="Meiryo" charset="-128"/>
              <a:cs typeface="Meiryo" charset="-128"/>
            </a:endParaRPr>
          </a:p>
        </p:txBody>
      </p:sp>
      <p:sp>
        <p:nvSpPr>
          <p:cNvPr id="2" name="スライド番号プレースホルダー 3">
            <a:extLst>
              <a:ext uri="{FF2B5EF4-FFF2-40B4-BE49-F238E27FC236}">
                <a16:creationId xmlns:a16="http://schemas.microsoft.com/office/drawing/2014/main" id="{E2AA2673-C578-92E4-C6B6-C8368572EE16}"/>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1</a:t>
            </a:fld>
            <a:endParaRPr kumimoji="1" lang="ja-JP" altLang="en-US"/>
          </a:p>
        </p:txBody>
      </p:sp>
    </p:spTree>
    <p:extLst>
      <p:ext uri="{BB962C8B-B14F-4D97-AF65-F5344CB8AC3E}">
        <p14:creationId xmlns:p14="http://schemas.microsoft.com/office/powerpoint/2010/main" val="297279343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D9D786-B47C-E7B5-9A89-B032FB94CB69}"/>
            </a:ext>
          </a:extLst>
        </p:cNvPr>
        <p:cNvGrpSpPr/>
        <p:nvPr/>
      </p:nvGrpSpPr>
      <p:grpSpPr>
        <a:xfrm>
          <a:off x="0" y="0"/>
          <a:ext cx="0" cy="0"/>
          <a:chOff x="0" y="0"/>
          <a:chExt cx="0" cy="0"/>
        </a:xfrm>
      </p:grpSpPr>
      <p:sp>
        <p:nvSpPr>
          <p:cNvPr id="103" name="四角形: 角を丸くする 102">
            <a:extLst>
              <a:ext uri="{FF2B5EF4-FFF2-40B4-BE49-F238E27FC236}">
                <a16:creationId xmlns:a16="http://schemas.microsoft.com/office/drawing/2014/main" id="{6C90AB1F-FD21-FF27-CC0F-9BF22C70F109}"/>
              </a:ext>
            </a:extLst>
          </p:cNvPr>
          <p:cNvSpPr/>
          <p:nvPr/>
        </p:nvSpPr>
        <p:spPr>
          <a:xfrm>
            <a:off x="289069" y="911364"/>
            <a:ext cx="11710220" cy="5511507"/>
          </a:xfrm>
          <a:prstGeom prst="roundRect">
            <a:avLst>
              <a:gd name="adj" fmla="val 2121"/>
            </a:avLst>
          </a:prstGeom>
          <a:solidFill>
            <a:schemeClr val="accent1">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sp>
        <p:nvSpPr>
          <p:cNvPr id="4" name="タイトル 1">
            <a:extLst>
              <a:ext uri="{FF2B5EF4-FFF2-40B4-BE49-F238E27FC236}">
                <a16:creationId xmlns:a16="http://schemas.microsoft.com/office/drawing/2014/main" id="{85E57A66-6601-46BF-B5C5-CB9D0D784090}"/>
              </a:ext>
            </a:extLst>
          </p:cNvPr>
          <p:cNvSpPr>
            <a:spLocks noGrp="1"/>
          </p:cNvSpPr>
          <p:nvPr>
            <p:ph type="title"/>
          </p:nvPr>
        </p:nvSpPr>
        <p:spPr>
          <a:xfrm>
            <a:off x="345404" y="407406"/>
            <a:ext cx="11512163" cy="388990"/>
          </a:xfrm>
        </p:spPr>
        <p:txBody>
          <a:bodyPr>
            <a:normAutofit fontScale="90000"/>
          </a:bodyPr>
          <a:lstStyle/>
          <a:p>
            <a:r>
              <a:rPr lang="ja-JP" altLang="en-US" dirty="0"/>
              <a:t>主な</a:t>
            </a:r>
            <a:r>
              <a:rPr lang="en-US" altLang="ja-JP" dirty="0"/>
              <a:t>RAG</a:t>
            </a:r>
            <a:r>
              <a:rPr lang="ja-JP" altLang="en-US" dirty="0"/>
              <a:t>の形式</a:t>
            </a:r>
            <a:endParaRPr kumimoji="1" lang="ja-JP" altLang="en-US" dirty="0"/>
          </a:p>
        </p:txBody>
      </p:sp>
      <p:sp>
        <p:nvSpPr>
          <p:cNvPr id="20" name="フッター プレースホルダー 3">
            <a:extLst>
              <a:ext uri="{FF2B5EF4-FFF2-40B4-BE49-F238E27FC236}">
                <a16:creationId xmlns:a16="http://schemas.microsoft.com/office/drawing/2014/main" id="{D8E2B60C-5F02-378E-D96D-EDF3C5057409}"/>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
        <p:nvSpPr>
          <p:cNvPr id="24" name="スライド番号プレースホルダー 3">
            <a:extLst>
              <a:ext uri="{FF2B5EF4-FFF2-40B4-BE49-F238E27FC236}">
                <a16:creationId xmlns:a16="http://schemas.microsoft.com/office/drawing/2014/main" id="{9FAB44EC-4F05-06B5-34F7-BDD20C788CF1}"/>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10</a:t>
            </a:fld>
            <a:endParaRPr kumimoji="1" lang="ja-JP" altLang="en-US"/>
          </a:p>
        </p:txBody>
      </p:sp>
      <p:sp>
        <p:nvSpPr>
          <p:cNvPr id="104" name="テキスト ボックス 103">
            <a:extLst>
              <a:ext uri="{FF2B5EF4-FFF2-40B4-BE49-F238E27FC236}">
                <a16:creationId xmlns:a16="http://schemas.microsoft.com/office/drawing/2014/main" id="{23D366BD-9230-54CC-B699-0E11F71FF2D3}"/>
              </a:ext>
            </a:extLst>
          </p:cNvPr>
          <p:cNvSpPr txBox="1"/>
          <p:nvPr/>
        </p:nvSpPr>
        <p:spPr>
          <a:xfrm>
            <a:off x="345404" y="1007015"/>
            <a:ext cx="11511634" cy="338554"/>
          </a:xfrm>
          <a:prstGeom prst="rect">
            <a:avLst/>
          </a:prstGeom>
          <a:noFill/>
        </p:spPr>
        <p:txBody>
          <a:bodyPr wrap="square" rtlCol="0">
            <a:spAutoFit/>
          </a:bodyPr>
          <a:lstStyle/>
          <a:p>
            <a:r>
              <a:rPr lang="en-US" altLang="ja-JP" sz="1600" b="1" dirty="0">
                <a:solidFill>
                  <a:srgbClr val="202569"/>
                </a:solidFill>
              </a:rPr>
              <a:t>RAG</a:t>
            </a:r>
            <a:r>
              <a:rPr lang="ja-JP" altLang="en-US" sz="1600" b="1" dirty="0">
                <a:solidFill>
                  <a:srgbClr val="202569"/>
                </a:solidFill>
              </a:rPr>
              <a:t> の形式（</a:t>
            </a:r>
            <a:r>
              <a:rPr lang="en-US" altLang="ja-JP" sz="1600" b="1" dirty="0">
                <a:solidFill>
                  <a:srgbClr val="202569"/>
                </a:solidFill>
              </a:rPr>
              <a:t>knowledge </a:t>
            </a:r>
            <a:r>
              <a:rPr lang="ja-JP" altLang="en-US" sz="1600" b="1" dirty="0">
                <a:solidFill>
                  <a:srgbClr val="202569"/>
                </a:solidFill>
              </a:rPr>
              <a:t>の参照方法）を確認する</a:t>
            </a:r>
            <a:endParaRPr kumimoji="1" lang="ja-JP" altLang="en-US" sz="1600" b="1" dirty="0">
              <a:solidFill>
                <a:srgbClr val="202569"/>
              </a:solidFill>
            </a:endParaRPr>
          </a:p>
        </p:txBody>
      </p:sp>
      <p:sp>
        <p:nvSpPr>
          <p:cNvPr id="105" name="四角形: 角を丸くする 104">
            <a:extLst>
              <a:ext uri="{FF2B5EF4-FFF2-40B4-BE49-F238E27FC236}">
                <a16:creationId xmlns:a16="http://schemas.microsoft.com/office/drawing/2014/main" id="{949A0AD9-6846-9648-620C-1F1E0A49B88D}"/>
              </a:ext>
            </a:extLst>
          </p:cNvPr>
          <p:cNvSpPr/>
          <p:nvPr/>
        </p:nvSpPr>
        <p:spPr>
          <a:xfrm>
            <a:off x="659534" y="2146043"/>
            <a:ext cx="5805283" cy="3704942"/>
          </a:xfrm>
          <a:prstGeom prst="roundRect">
            <a:avLst>
              <a:gd name="adj" fmla="val 2121"/>
            </a:avLst>
          </a:prstGeom>
          <a:solidFill>
            <a:schemeClr val="bg1"/>
          </a:solidFill>
          <a:ln w="9525">
            <a:solidFill>
              <a:schemeClr val="bg1"/>
            </a:solidFill>
          </a:ln>
        </p:spPr>
        <p:style>
          <a:lnRef idx="2">
            <a:schemeClr val="dk1"/>
          </a:lnRef>
          <a:fillRef idx="1">
            <a:schemeClr val="lt1"/>
          </a:fillRef>
          <a:effectRef idx="0">
            <a:schemeClr val="dk1"/>
          </a:effectRef>
          <a:fontRef idx="minor">
            <a:schemeClr val="dk1"/>
          </a:fontRef>
        </p:style>
        <p:txBody>
          <a:bodyPr rtlCol="0" anchor="t"/>
          <a:lstStyle/>
          <a:p>
            <a:pPr>
              <a:spcBef>
                <a:spcPts val="600"/>
              </a:spcBef>
              <a:spcAft>
                <a:spcPts val="600"/>
              </a:spcAft>
            </a:pPr>
            <a:r>
              <a:rPr lang="ja-JP" altLang="en-US" sz="1200" b="1" dirty="0">
                <a:solidFill>
                  <a:schemeClr val="tx1">
                    <a:lumMod val="95000"/>
                    <a:lumOff val="5000"/>
                  </a:schemeClr>
                </a:solidFill>
              </a:rPr>
              <a:t>①ベクトル検索（</a:t>
            </a:r>
            <a:r>
              <a:rPr lang="en-US" altLang="ja-JP" sz="1200" b="1" dirty="0" err="1">
                <a:solidFill>
                  <a:schemeClr val="tx1">
                    <a:lumMod val="95000"/>
                    <a:lumOff val="5000"/>
                  </a:schemeClr>
                </a:solidFill>
              </a:rPr>
              <a:t>Dify</a:t>
            </a:r>
            <a:r>
              <a:rPr lang="ja-JP" altLang="en-US" sz="1200" b="1" dirty="0">
                <a:solidFill>
                  <a:schemeClr val="tx1">
                    <a:lumMod val="95000"/>
                    <a:lumOff val="5000"/>
                  </a:schemeClr>
                </a:solidFill>
              </a:rPr>
              <a:t>）</a:t>
            </a:r>
            <a:br>
              <a:rPr lang="en-US" altLang="ja-JP" sz="1200" b="1" dirty="0">
                <a:solidFill>
                  <a:schemeClr val="tx1">
                    <a:lumMod val="95000"/>
                    <a:lumOff val="5000"/>
                  </a:schemeClr>
                </a:solidFill>
              </a:rPr>
            </a:br>
            <a:r>
              <a:rPr lang="ja-JP" altLang="en-US" sz="1200" dirty="0">
                <a:solidFill>
                  <a:schemeClr val="tx1">
                    <a:lumMod val="95000"/>
                    <a:lumOff val="5000"/>
                  </a:schemeClr>
                </a:solidFill>
              </a:rPr>
              <a:t>　　検索クエリと検索対象の文書を数値表現（ベクトル）に変換し、</a:t>
            </a:r>
            <a:br>
              <a:rPr lang="en-US" altLang="ja-JP" sz="1200" dirty="0">
                <a:solidFill>
                  <a:schemeClr val="tx1">
                    <a:lumMod val="95000"/>
                    <a:lumOff val="5000"/>
                  </a:schemeClr>
                </a:solidFill>
              </a:rPr>
            </a:br>
            <a:r>
              <a:rPr lang="ja-JP" altLang="en-US" sz="1200" dirty="0">
                <a:solidFill>
                  <a:schemeClr val="tx1">
                    <a:lumMod val="95000"/>
                    <a:lumOff val="5000"/>
                  </a:schemeClr>
                </a:solidFill>
              </a:rPr>
              <a:t>　　両者の距離の近さ（類似度）を測ることで </a:t>
            </a:r>
            <a:r>
              <a:rPr lang="en-US" altLang="ja-JP" sz="1200" dirty="0">
                <a:solidFill>
                  <a:schemeClr val="tx1">
                    <a:lumMod val="95000"/>
                    <a:lumOff val="5000"/>
                  </a:schemeClr>
                </a:solidFill>
              </a:rPr>
              <a:t>knowledge </a:t>
            </a:r>
            <a:r>
              <a:rPr lang="ja-JP" altLang="en-US" sz="1200" dirty="0">
                <a:solidFill>
                  <a:schemeClr val="tx1">
                    <a:lumMod val="95000"/>
                    <a:lumOff val="5000"/>
                  </a:schemeClr>
                </a:solidFill>
              </a:rPr>
              <a:t>ベースから</a:t>
            </a:r>
            <a:br>
              <a:rPr lang="en-US" altLang="ja-JP" sz="1200" dirty="0">
                <a:solidFill>
                  <a:schemeClr val="tx1">
                    <a:lumMod val="95000"/>
                    <a:lumOff val="5000"/>
                  </a:schemeClr>
                </a:solidFill>
              </a:rPr>
            </a:br>
            <a:r>
              <a:rPr lang="ja-JP" altLang="en-US" sz="1200" dirty="0">
                <a:solidFill>
                  <a:schemeClr val="tx1">
                    <a:lumMod val="95000"/>
                    <a:lumOff val="5000"/>
                  </a:schemeClr>
                </a:solidFill>
              </a:rPr>
              <a:t>　　適切な情報を探す</a:t>
            </a:r>
            <a:endParaRPr lang="en-US" altLang="ja-JP" sz="1200" dirty="0">
              <a:solidFill>
                <a:schemeClr val="tx1">
                  <a:lumMod val="95000"/>
                  <a:lumOff val="5000"/>
                </a:schemeClr>
              </a:solidFill>
            </a:endParaRPr>
          </a:p>
          <a:p>
            <a:pPr>
              <a:spcBef>
                <a:spcPts val="600"/>
              </a:spcBef>
              <a:spcAft>
                <a:spcPts val="600"/>
              </a:spcAft>
            </a:pPr>
            <a:r>
              <a:rPr lang="ja-JP" altLang="en-US" sz="1200" dirty="0">
                <a:solidFill>
                  <a:schemeClr val="tx1">
                    <a:lumMod val="95000"/>
                    <a:lumOff val="5000"/>
                  </a:schemeClr>
                </a:solidFill>
              </a:rPr>
              <a:t>　　　　　　⇒ 例：事例ごとに区切ってデータを登録する場合</a:t>
            </a:r>
            <a:endParaRPr lang="en-US" altLang="ja-JP" sz="1200" b="1" dirty="0">
              <a:solidFill>
                <a:schemeClr val="tx1">
                  <a:lumMod val="95000"/>
                  <a:lumOff val="5000"/>
                </a:schemeClr>
              </a:solidFill>
            </a:endParaRPr>
          </a:p>
          <a:p>
            <a:pPr>
              <a:spcBef>
                <a:spcPts val="600"/>
              </a:spcBef>
              <a:spcAft>
                <a:spcPts val="600"/>
              </a:spcAft>
            </a:pPr>
            <a:r>
              <a:rPr lang="ja-JP" altLang="en-US" sz="1200" b="1" dirty="0">
                <a:solidFill>
                  <a:schemeClr val="tx1">
                    <a:lumMod val="95000"/>
                    <a:lumOff val="5000"/>
                  </a:schemeClr>
                </a:solidFill>
              </a:rPr>
              <a:t>②全文検索（</a:t>
            </a:r>
            <a:r>
              <a:rPr lang="en-US" altLang="ja-JP" sz="1200" b="1" dirty="0" err="1">
                <a:solidFill>
                  <a:schemeClr val="tx1">
                    <a:lumMod val="95000"/>
                    <a:lumOff val="5000"/>
                  </a:schemeClr>
                </a:solidFill>
              </a:rPr>
              <a:t>Dify</a:t>
            </a:r>
            <a:r>
              <a:rPr lang="ja-JP" altLang="en-US" sz="1200" b="1" dirty="0">
                <a:solidFill>
                  <a:schemeClr val="tx1">
                    <a:lumMod val="95000"/>
                    <a:lumOff val="5000"/>
                  </a:schemeClr>
                </a:solidFill>
              </a:rPr>
              <a:t>）</a:t>
            </a:r>
            <a:br>
              <a:rPr lang="en-US" altLang="ja-JP" sz="1200" b="1" dirty="0">
                <a:solidFill>
                  <a:schemeClr val="tx1">
                    <a:lumMod val="95000"/>
                    <a:lumOff val="5000"/>
                  </a:schemeClr>
                </a:solidFill>
              </a:rPr>
            </a:br>
            <a:r>
              <a:rPr lang="ja-JP" altLang="en-US" sz="1200" dirty="0">
                <a:solidFill>
                  <a:schemeClr val="tx1">
                    <a:lumMod val="95000"/>
                    <a:lumOff val="5000"/>
                  </a:schemeClr>
                </a:solidFill>
              </a:rPr>
              <a:t>　　</a:t>
            </a:r>
            <a:r>
              <a:rPr lang="en-US" altLang="ja-JP" sz="1200" dirty="0">
                <a:solidFill>
                  <a:schemeClr val="tx1">
                    <a:lumMod val="95000"/>
                    <a:lumOff val="5000"/>
                  </a:schemeClr>
                </a:solidFill>
              </a:rPr>
              <a:t>knowledge </a:t>
            </a:r>
            <a:r>
              <a:rPr lang="ja-JP" altLang="en-US" sz="1200" dirty="0">
                <a:solidFill>
                  <a:schemeClr val="tx1">
                    <a:lumMod val="95000"/>
                    <a:lumOff val="5000"/>
                  </a:schemeClr>
                </a:solidFill>
              </a:rPr>
              <a:t>の用語をインデックス化し、ユーザーが任意の</a:t>
            </a:r>
            <a:br>
              <a:rPr lang="en-US" altLang="ja-JP" sz="1200" dirty="0">
                <a:solidFill>
                  <a:schemeClr val="tx1">
                    <a:lumMod val="95000"/>
                    <a:lumOff val="5000"/>
                  </a:schemeClr>
                </a:solidFill>
              </a:rPr>
            </a:br>
            <a:r>
              <a:rPr lang="ja-JP" altLang="en-US" sz="1200" dirty="0">
                <a:solidFill>
                  <a:schemeClr val="tx1">
                    <a:lumMod val="95000"/>
                    <a:lumOff val="5000"/>
                  </a:schemeClr>
                </a:solidFill>
              </a:rPr>
              <a:t>　　用語を検索してそれに関連するテキストチャンクを取得できるようにする</a:t>
            </a:r>
            <a:endParaRPr lang="en-US" altLang="ja-JP" sz="1200" dirty="0">
              <a:solidFill>
                <a:schemeClr val="tx1">
                  <a:lumMod val="95000"/>
                  <a:lumOff val="5000"/>
                </a:schemeClr>
              </a:solidFill>
            </a:endParaRPr>
          </a:p>
          <a:p>
            <a:pPr>
              <a:spcBef>
                <a:spcPts val="600"/>
              </a:spcBef>
              <a:spcAft>
                <a:spcPts val="600"/>
              </a:spcAft>
            </a:pPr>
            <a:endParaRPr lang="en-US" altLang="ja-JP" sz="1200" dirty="0">
              <a:solidFill>
                <a:schemeClr val="tx1">
                  <a:lumMod val="95000"/>
                  <a:lumOff val="5000"/>
                </a:schemeClr>
              </a:solidFill>
            </a:endParaRPr>
          </a:p>
          <a:p>
            <a:pPr>
              <a:spcBef>
                <a:spcPts val="600"/>
              </a:spcBef>
              <a:spcAft>
                <a:spcPts val="600"/>
              </a:spcAft>
            </a:pPr>
            <a:r>
              <a:rPr lang="ja-JP" altLang="en-US" sz="1200" b="1" dirty="0">
                <a:solidFill>
                  <a:schemeClr val="tx1">
                    <a:lumMod val="95000"/>
                    <a:lumOff val="5000"/>
                  </a:schemeClr>
                </a:solidFill>
              </a:rPr>
              <a:t>その他（外部データベース参照）</a:t>
            </a:r>
            <a:br>
              <a:rPr lang="en-US" altLang="ja-JP" sz="1200" b="1" dirty="0">
                <a:solidFill>
                  <a:schemeClr val="tx1">
                    <a:lumMod val="95000"/>
                    <a:lumOff val="5000"/>
                  </a:schemeClr>
                </a:solidFill>
              </a:rPr>
            </a:br>
            <a:r>
              <a:rPr lang="ja-JP" altLang="en-US" sz="1200" dirty="0">
                <a:solidFill>
                  <a:schemeClr val="tx1">
                    <a:lumMod val="95000"/>
                    <a:lumOff val="5000"/>
                  </a:schemeClr>
                </a:solidFill>
              </a:rPr>
              <a:t>　　ユーザーの入力に対して適切な </a:t>
            </a:r>
            <a:r>
              <a:rPr lang="en-US" altLang="ja-JP" sz="1200" dirty="0">
                <a:solidFill>
                  <a:schemeClr val="tx1">
                    <a:lumMod val="95000"/>
                    <a:lumOff val="5000"/>
                  </a:schemeClr>
                </a:solidFill>
              </a:rPr>
              <a:t>SQL </a:t>
            </a:r>
            <a:r>
              <a:rPr lang="ja-JP" altLang="en-US" sz="1200" dirty="0">
                <a:solidFill>
                  <a:schemeClr val="tx1">
                    <a:lumMod val="95000"/>
                    <a:lumOff val="5000"/>
                  </a:schemeClr>
                </a:solidFill>
              </a:rPr>
              <a:t>を</a:t>
            </a:r>
            <a:r>
              <a:rPr lang="en-US" altLang="ja-JP" sz="1200" dirty="0">
                <a:solidFill>
                  <a:schemeClr val="tx1">
                    <a:lumMod val="95000"/>
                    <a:lumOff val="5000"/>
                  </a:schemeClr>
                </a:solidFill>
              </a:rPr>
              <a:t>AI</a:t>
            </a:r>
            <a:r>
              <a:rPr lang="ja-JP" altLang="en-US" sz="1200" dirty="0">
                <a:solidFill>
                  <a:schemeClr val="tx1">
                    <a:lumMod val="95000"/>
                    <a:lumOff val="5000"/>
                  </a:schemeClr>
                </a:solidFill>
              </a:rPr>
              <a:t>エージェントが発行し、</a:t>
            </a:r>
            <a:br>
              <a:rPr lang="en-US" altLang="ja-JP" sz="1200" dirty="0">
                <a:solidFill>
                  <a:schemeClr val="tx1">
                    <a:lumMod val="95000"/>
                    <a:lumOff val="5000"/>
                  </a:schemeClr>
                </a:solidFill>
              </a:rPr>
            </a:br>
            <a:r>
              <a:rPr lang="ja-JP" altLang="en-US" sz="1200" dirty="0">
                <a:solidFill>
                  <a:schemeClr val="tx1">
                    <a:lumMod val="95000"/>
                    <a:lumOff val="5000"/>
                  </a:schemeClr>
                </a:solidFill>
              </a:rPr>
              <a:t>　　クエリ実行により適切な情報を取得する</a:t>
            </a:r>
            <a:endParaRPr lang="en-US" altLang="ja-JP" sz="1200" dirty="0">
              <a:solidFill>
                <a:schemeClr val="tx1">
                  <a:lumMod val="95000"/>
                  <a:lumOff val="5000"/>
                </a:schemeClr>
              </a:solidFill>
            </a:endParaRPr>
          </a:p>
          <a:p>
            <a:pPr>
              <a:spcBef>
                <a:spcPts val="600"/>
              </a:spcBef>
              <a:spcAft>
                <a:spcPts val="600"/>
              </a:spcAft>
            </a:pPr>
            <a:r>
              <a:rPr lang="ja-JP" altLang="en-US" sz="1200" dirty="0">
                <a:solidFill>
                  <a:schemeClr val="tx1">
                    <a:lumMod val="95000"/>
                    <a:lumOff val="5000"/>
                  </a:schemeClr>
                </a:solidFill>
              </a:rPr>
              <a:t>　　　　　　⇒ 例：登録するデータのフォーマット（カラム、テーブル等）を</a:t>
            </a:r>
            <a:br>
              <a:rPr lang="en-US" altLang="ja-JP" sz="1200" dirty="0">
                <a:solidFill>
                  <a:schemeClr val="tx1">
                    <a:lumMod val="95000"/>
                    <a:lumOff val="5000"/>
                  </a:schemeClr>
                </a:solidFill>
              </a:rPr>
            </a:br>
            <a:r>
              <a:rPr lang="ja-JP" altLang="en-US" sz="1200" dirty="0">
                <a:solidFill>
                  <a:schemeClr val="tx1">
                    <a:lumMod val="95000"/>
                    <a:lumOff val="5000"/>
                  </a:schemeClr>
                </a:solidFill>
              </a:rPr>
              <a:t>　　　　　　　　　　厳格化し、取得結果をより確実にしたい場合</a:t>
            </a:r>
            <a:endParaRPr lang="en-US" altLang="ja-JP" sz="1200" dirty="0">
              <a:solidFill>
                <a:schemeClr val="tx1">
                  <a:lumMod val="95000"/>
                  <a:lumOff val="5000"/>
                </a:schemeClr>
              </a:solidFill>
            </a:endParaRPr>
          </a:p>
          <a:p>
            <a:pPr>
              <a:spcBef>
                <a:spcPts val="600"/>
              </a:spcBef>
              <a:spcAft>
                <a:spcPts val="600"/>
              </a:spcAft>
            </a:pPr>
            <a:endParaRPr lang="en-US" altLang="ja-JP" sz="1100" dirty="0">
              <a:solidFill>
                <a:schemeClr val="tx1"/>
              </a:solidFill>
            </a:endParaRPr>
          </a:p>
        </p:txBody>
      </p:sp>
      <p:pic>
        <p:nvPicPr>
          <p:cNvPr id="8" name="図 7"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5B4B3338-D5E2-0208-7A27-58FEC30AAEC1}"/>
              </a:ext>
            </a:extLst>
          </p:cNvPr>
          <p:cNvPicPr>
            <a:picLocks noChangeAspect="1"/>
          </p:cNvPicPr>
          <p:nvPr/>
        </p:nvPicPr>
        <p:blipFill>
          <a:blip r:embed="rId2"/>
          <a:srcRect l="1506" t="873" r="-1074"/>
          <a:stretch/>
        </p:blipFill>
        <p:spPr>
          <a:xfrm>
            <a:off x="6240113" y="1460537"/>
            <a:ext cx="2611345" cy="1798231"/>
          </a:xfrm>
          <a:prstGeom prst="rect">
            <a:avLst/>
          </a:prstGeom>
        </p:spPr>
      </p:pic>
      <p:sp>
        <p:nvSpPr>
          <p:cNvPr id="6" name="テキスト ボックス 5">
            <a:extLst>
              <a:ext uri="{FF2B5EF4-FFF2-40B4-BE49-F238E27FC236}">
                <a16:creationId xmlns:a16="http://schemas.microsoft.com/office/drawing/2014/main" id="{AF1F02A1-FC57-3BDF-AB6F-829DB1203D17}"/>
              </a:ext>
            </a:extLst>
          </p:cNvPr>
          <p:cNvSpPr txBox="1"/>
          <p:nvPr/>
        </p:nvSpPr>
        <p:spPr>
          <a:xfrm>
            <a:off x="659534" y="1468219"/>
            <a:ext cx="4388716" cy="523220"/>
          </a:xfrm>
          <a:prstGeom prst="rect">
            <a:avLst/>
          </a:prstGeom>
          <a:noFill/>
        </p:spPr>
        <p:txBody>
          <a:bodyPr wrap="square" rtlCol="0">
            <a:spAutoFit/>
          </a:bodyPr>
          <a:lstStyle/>
          <a:p>
            <a:r>
              <a:rPr lang="ja-JP" altLang="en-US" sz="1400" dirty="0"/>
              <a:t>登録される </a:t>
            </a:r>
            <a:r>
              <a:rPr lang="en-US" altLang="ja-JP" sz="1400" dirty="0"/>
              <a:t>knowledge</a:t>
            </a:r>
            <a:r>
              <a:rPr lang="ja-JP" altLang="en-US" sz="1400" dirty="0"/>
              <a:t> の情報やフォーマットによって適切な</a:t>
            </a:r>
            <a:r>
              <a:rPr lang="en-US" altLang="ja-JP" sz="1400" dirty="0"/>
              <a:t>RAG </a:t>
            </a:r>
            <a:r>
              <a:rPr lang="ja-JP" altLang="en-US" sz="1400" dirty="0"/>
              <a:t>の形式が異なる</a:t>
            </a:r>
            <a:endParaRPr kumimoji="1" lang="ja-JP" altLang="en-US" sz="1400" dirty="0">
              <a:solidFill>
                <a:schemeClr val="dk1"/>
              </a:solidFill>
            </a:endParaRPr>
          </a:p>
        </p:txBody>
      </p:sp>
      <p:grpSp>
        <p:nvGrpSpPr>
          <p:cNvPr id="7" name="グループ化 6">
            <a:extLst>
              <a:ext uri="{FF2B5EF4-FFF2-40B4-BE49-F238E27FC236}">
                <a16:creationId xmlns:a16="http://schemas.microsoft.com/office/drawing/2014/main" id="{FA9B77DA-2267-A020-522A-1F5935DC0DC6}"/>
              </a:ext>
            </a:extLst>
          </p:cNvPr>
          <p:cNvGrpSpPr/>
          <p:nvPr/>
        </p:nvGrpSpPr>
        <p:grpSpPr>
          <a:xfrm>
            <a:off x="9220200" y="1468219"/>
            <a:ext cx="2109454" cy="1778726"/>
            <a:chOff x="4458942" y="4172783"/>
            <a:chExt cx="2490338" cy="1578593"/>
          </a:xfrm>
        </p:grpSpPr>
        <p:sp>
          <p:nvSpPr>
            <p:cNvPr id="9" name="正方形/長方形 8">
              <a:extLst>
                <a:ext uri="{FF2B5EF4-FFF2-40B4-BE49-F238E27FC236}">
                  <a16:creationId xmlns:a16="http://schemas.microsoft.com/office/drawing/2014/main" id="{63587CDD-0560-37F8-5772-F9A55B4250FC}"/>
                </a:ext>
              </a:extLst>
            </p:cNvPr>
            <p:cNvSpPr/>
            <p:nvPr/>
          </p:nvSpPr>
          <p:spPr>
            <a:xfrm>
              <a:off x="4458942" y="4172783"/>
              <a:ext cx="2490338" cy="1578593"/>
            </a:xfrm>
            <a:prstGeom prst="rect">
              <a:avLst/>
            </a:prstGeom>
            <a:solidFill>
              <a:srgbClr val="FFDBAB"/>
            </a:solidFill>
            <a:ln>
              <a:solidFill>
                <a:srgbClr val="A85C00"/>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200" dirty="0">
                  <a:solidFill>
                    <a:schemeClr val="tx1"/>
                  </a:solidFill>
                  <a:latin typeface="+mn-ea"/>
                </a:rPr>
                <a:t>Knowledge</a:t>
              </a:r>
              <a:r>
                <a:rPr kumimoji="1" lang="ja-JP" altLang="en-US" sz="1200" dirty="0">
                  <a:solidFill>
                    <a:schemeClr val="tx1"/>
                  </a:solidFill>
                  <a:latin typeface="+mn-ea"/>
                </a:rPr>
                <a:t>ベース</a:t>
              </a:r>
              <a:endParaRPr kumimoji="1" lang="en-US" altLang="ja-JP" sz="1200" dirty="0">
                <a:solidFill>
                  <a:schemeClr val="tx1"/>
                </a:solidFill>
                <a:latin typeface="+mn-ea"/>
              </a:endParaRPr>
            </a:p>
            <a:p>
              <a:pPr algn="ctr"/>
              <a:endParaRPr kumimoji="1" lang="en-US" altLang="ja-JP" sz="1200" dirty="0">
                <a:solidFill>
                  <a:schemeClr val="tx1"/>
                </a:solidFill>
                <a:latin typeface="+mn-ea"/>
              </a:endParaRPr>
            </a:p>
          </p:txBody>
        </p:sp>
        <p:grpSp>
          <p:nvGrpSpPr>
            <p:cNvPr id="10" name="グループ化 9">
              <a:extLst>
                <a:ext uri="{FF2B5EF4-FFF2-40B4-BE49-F238E27FC236}">
                  <a16:creationId xmlns:a16="http://schemas.microsoft.com/office/drawing/2014/main" id="{7AEA24FF-CCD7-AAB7-31D7-748C8FFE95B3}"/>
                </a:ext>
              </a:extLst>
            </p:cNvPr>
            <p:cNvGrpSpPr/>
            <p:nvPr/>
          </p:nvGrpSpPr>
          <p:grpSpPr>
            <a:xfrm>
              <a:off x="4823118" y="4530164"/>
              <a:ext cx="1769176" cy="1036319"/>
              <a:chOff x="6408862" y="5168029"/>
              <a:chExt cx="1769176" cy="1036319"/>
            </a:xfrm>
          </p:grpSpPr>
          <p:sp>
            <p:nvSpPr>
              <p:cNvPr id="11" name="四角形: 角を丸くする 10">
                <a:extLst>
                  <a:ext uri="{FF2B5EF4-FFF2-40B4-BE49-F238E27FC236}">
                    <a16:creationId xmlns:a16="http://schemas.microsoft.com/office/drawing/2014/main" id="{DA6F8030-86B3-0700-BDD8-58DE3B11906A}"/>
                  </a:ext>
                </a:extLst>
              </p:cNvPr>
              <p:cNvSpPr/>
              <p:nvPr/>
            </p:nvSpPr>
            <p:spPr>
              <a:xfrm>
                <a:off x="6408862" y="5168029"/>
                <a:ext cx="1769176" cy="1036319"/>
              </a:xfrm>
              <a:prstGeom prst="roundRect">
                <a:avLst/>
              </a:prstGeom>
              <a:solidFill>
                <a:srgbClr val="FFFAF3"/>
              </a:solidFill>
              <a:ln>
                <a:solidFill>
                  <a:srgbClr val="A85C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400" dirty="0">
                    <a:solidFill>
                      <a:srgbClr val="646464"/>
                    </a:solidFill>
                    <a:latin typeface="+mn-ea"/>
                  </a:rPr>
                  <a:t>RAG</a:t>
                </a:r>
              </a:p>
              <a:p>
                <a:pPr algn="ctr"/>
                <a:endParaRPr kumimoji="1" lang="en-US" altLang="ja-JP" sz="1400" dirty="0">
                  <a:solidFill>
                    <a:srgbClr val="646464"/>
                  </a:solidFill>
                  <a:latin typeface="+mn-ea"/>
                </a:endParaRPr>
              </a:p>
              <a:p>
                <a:pPr algn="ctr"/>
                <a:endParaRPr kumimoji="1" lang="en-US" altLang="ja-JP" sz="1400" dirty="0">
                  <a:solidFill>
                    <a:srgbClr val="646464"/>
                  </a:solidFill>
                  <a:latin typeface="+mn-ea"/>
                </a:endParaRPr>
              </a:p>
            </p:txBody>
          </p:sp>
          <p:sp>
            <p:nvSpPr>
              <p:cNvPr id="12" name="四角形: 角を丸くする 11">
                <a:extLst>
                  <a:ext uri="{FF2B5EF4-FFF2-40B4-BE49-F238E27FC236}">
                    <a16:creationId xmlns:a16="http://schemas.microsoft.com/office/drawing/2014/main" id="{3292ED83-0BCA-E620-0917-0979FF2048F7}"/>
                  </a:ext>
                </a:extLst>
              </p:cNvPr>
              <p:cNvSpPr/>
              <p:nvPr/>
            </p:nvSpPr>
            <p:spPr>
              <a:xfrm>
                <a:off x="6739903" y="5554775"/>
                <a:ext cx="1107093" cy="507357"/>
              </a:xfrm>
              <a:prstGeom prst="roundRect">
                <a:avLst/>
              </a:prstGeom>
              <a:solidFill>
                <a:srgbClr val="FFDBAB"/>
              </a:solidFill>
              <a:ln>
                <a:solidFill>
                  <a:srgbClr val="A85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400" dirty="0">
                    <a:solidFill>
                      <a:srgbClr val="646464"/>
                    </a:solidFill>
                    <a:latin typeface="+mn-ea"/>
                  </a:rPr>
                  <a:t>DB</a:t>
                </a:r>
              </a:p>
            </p:txBody>
          </p:sp>
          <p:pic>
            <p:nvPicPr>
              <p:cNvPr id="13" name="グラフィックス 12" descr="データベース 単色塗りつぶし">
                <a:extLst>
                  <a:ext uri="{FF2B5EF4-FFF2-40B4-BE49-F238E27FC236}">
                    <a16:creationId xmlns:a16="http://schemas.microsoft.com/office/drawing/2014/main" id="{C4E46FD1-AC63-2051-0923-03810D7015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86980" y="5554775"/>
                <a:ext cx="482400" cy="482400"/>
              </a:xfrm>
              <a:prstGeom prst="rect">
                <a:avLst/>
              </a:prstGeom>
            </p:spPr>
          </p:pic>
        </p:grpSp>
      </p:grpSp>
      <p:sp>
        <p:nvSpPr>
          <p:cNvPr id="58" name="四角形: 角を丸くする 57">
            <a:extLst>
              <a:ext uri="{FF2B5EF4-FFF2-40B4-BE49-F238E27FC236}">
                <a16:creationId xmlns:a16="http://schemas.microsoft.com/office/drawing/2014/main" id="{3DC6D5EA-3C81-654B-6349-3BD4F6CF5367}"/>
              </a:ext>
            </a:extLst>
          </p:cNvPr>
          <p:cNvSpPr/>
          <p:nvPr/>
        </p:nvSpPr>
        <p:spPr>
          <a:xfrm>
            <a:off x="6726396" y="3556883"/>
            <a:ext cx="5011314" cy="2643892"/>
          </a:xfrm>
          <a:prstGeom prst="roundRect">
            <a:avLst>
              <a:gd name="adj" fmla="val 2121"/>
            </a:avLst>
          </a:prstGeom>
          <a:solidFill>
            <a:schemeClr val="accent3">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grpSp>
        <p:nvGrpSpPr>
          <p:cNvPr id="22" name="グループ化 21">
            <a:extLst>
              <a:ext uri="{FF2B5EF4-FFF2-40B4-BE49-F238E27FC236}">
                <a16:creationId xmlns:a16="http://schemas.microsoft.com/office/drawing/2014/main" id="{8C84FC74-22D6-7086-6E44-0584EAFD1B3B}"/>
              </a:ext>
            </a:extLst>
          </p:cNvPr>
          <p:cNvGrpSpPr/>
          <p:nvPr/>
        </p:nvGrpSpPr>
        <p:grpSpPr>
          <a:xfrm>
            <a:off x="6845172" y="4266455"/>
            <a:ext cx="1122040" cy="982271"/>
            <a:chOff x="6701960" y="4182001"/>
            <a:chExt cx="1122040" cy="982271"/>
          </a:xfrm>
        </p:grpSpPr>
        <p:pic>
          <p:nvPicPr>
            <p:cNvPr id="14" name="図 13">
              <a:extLst>
                <a:ext uri="{FF2B5EF4-FFF2-40B4-BE49-F238E27FC236}">
                  <a16:creationId xmlns:a16="http://schemas.microsoft.com/office/drawing/2014/main" id="{0A5661CA-71BC-4395-F605-FB55C1B6BE47}"/>
                </a:ext>
              </a:extLst>
            </p:cNvPr>
            <p:cNvPicPr>
              <a:picLocks noChangeAspect="1"/>
            </p:cNvPicPr>
            <p:nvPr/>
          </p:nvPicPr>
          <p:blipFill>
            <a:blip r:embed="rId5"/>
            <a:stretch>
              <a:fillRect/>
            </a:stretch>
          </p:blipFill>
          <p:spPr>
            <a:xfrm>
              <a:off x="6887781" y="4182001"/>
              <a:ext cx="750398" cy="728804"/>
            </a:xfrm>
            <a:prstGeom prst="rect">
              <a:avLst/>
            </a:prstGeom>
          </p:spPr>
        </p:pic>
        <p:sp>
          <p:nvSpPr>
            <p:cNvPr id="15" name="テキスト ボックス 14">
              <a:extLst>
                <a:ext uri="{FF2B5EF4-FFF2-40B4-BE49-F238E27FC236}">
                  <a16:creationId xmlns:a16="http://schemas.microsoft.com/office/drawing/2014/main" id="{F247173C-85D1-A40E-7674-514400FD3F11}"/>
                </a:ext>
              </a:extLst>
            </p:cNvPr>
            <p:cNvSpPr txBox="1"/>
            <p:nvPr/>
          </p:nvSpPr>
          <p:spPr>
            <a:xfrm>
              <a:off x="6701960" y="4887273"/>
              <a:ext cx="1122040" cy="276999"/>
            </a:xfrm>
            <a:prstGeom prst="rect">
              <a:avLst/>
            </a:prstGeom>
            <a:noFill/>
          </p:spPr>
          <p:txBody>
            <a:bodyPr wrap="square" rtlCol="0">
              <a:spAutoFit/>
            </a:bodyPr>
            <a:lstStyle/>
            <a:p>
              <a:pPr algn="ctr"/>
              <a:r>
                <a:rPr kumimoji="1" lang="ja-JP" altLang="en-US" sz="1200" dirty="0"/>
                <a:t>参考ファイル</a:t>
              </a:r>
            </a:p>
          </p:txBody>
        </p:sp>
      </p:grpSp>
      <p:sp>
        <p:nvSpPr>
          <p:cNvPr id="19" name="正方形/長方形 18">
            <a:extLst>
              <a:ext uri="{FF2B5EF4-FFF2-40B4-BE49-F238E27FC236}">
                <a16:creationId xmlns:a16="http://schemas.microsoft.com/office/drawing/2014/main" id="{A26E3A4B-D150-22C8-3AA9-E90D99225EF2}"/>
              </a:ext>
            </a:extLst>
          </p:cNvPr>
          <p:cNvSpPr/>
          <p:nvPr/>
        </p:nvSpPr>
        <p:spPr>
          <a:xfrm>
            <a:off x="8273647" y="4053636"/>
            <a:ext cx="3345286" cy="1977453"/>
          </a:xfrm>
          <a:prstGeom prst="rect">
            <a:avLst/>
          </a:prstGeom>
          <a:noFill/>
          <a:ln w="28575">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t"/>
          <a:lstStyle/>
          <a:p>
            <a:endParaRPr kumimoji="1" lang="ja-JP" altLang="en-US" sz="1400" dirty="0">
              <a:solidFill>
                <a:schemeClr val="accent6">
                  <a:lumMod val="75000"/>
                </a:schemeClr>
              </a:solidFill>
            </a:endParaRPr>
          </a:p>
        </p:txBody>
      </p:sp>
      <p:cxnSp>
        <p:nvCxnSpPr>
          <p:cNvPr id="21" name="直線矢印コネクタ 20">
            <a:extLst>
              <a:ext uri="{FF2B5EF4-FFF2-40B4-BE49-F238E27FC236}">
                <a16:creationId xmlns:a16="http://schemas.microsoft.com/office/drawing/2014/main" id="{64D9DAC0-B33F-9FDD-7D60-E04D71D78A2D}"/>
              </a:ext>
            </a:extLst>
          </p:cNvPr>
          <p:cNvCxnSpPr>
            <a:cxnSpLocks/>
            <a:stCxn id="27" idx="1"/>
            <a:endCxn id="14" idx="3"/>
          </p:cNvCxnSpPr>
          <p:nvPr/>
        </p:nvCxnSpPr>
        <p:spPr>
          <a:xfrm flipH="1">
            <a:off x="7781391" y="4433414"/>
            <a:ext cx="894658" cy="197443"/>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27" name="四角形: メモ 26">
            <a:extLst>
              <a:ext uri="{FF2B5EF4-FFF2-40B4-BE49-F238E27FC236}">
                <a16:creationId xmlns:a16="http://schemas.microsoft.com/office/drawing/2014/main" id="{FDBABA88-FACE-5881-13D4-B593A1389283}"/>
              </a:ext>
            </a:extLst>
          </p:cNvPr>
          <p:cNvSpPr/>
          <p:nvPr/>
        </p:nvSpPr>
        <p:spPr>
          <a:xfrm>
            <a:off x="8676049" y="4255064"/>
            <a:ext cx="2554263" cy="356700"/>
          </a:xfrm>
          <a:prstGeom prst="foldedCorner">
            <a:avLst>
              <a:gd name="adj" fmla="val 20327"/>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solidFill>
                  <a:schemeClr val="dk1"/>
                </a:solidFill>
              </a:rPr>
              <a:t>チャンク</a:t>
            </a:r>
          </a:p>
        </p:txBody>
      </p:sp>
      <p:sp>
        <p:nvSpPr>
          <p:cNvPr id="32" name="四角形: メモ 31">
            <a:extLst>
              <a:ext uri="{FF2B5EF4-FFF2-40B4-BE49-F238E27FC236}">
                <a16:creationId xmlns:a16="http://schemas.microsoft.com/office/drawing/2014/main" id="{2CF199CD-465C-FB18-C4B2-5655DF99DA86}"/>
              </a:ext>
            </a:extLst>
          </p:cNvPr>
          <p:cNvSpPr/>
          <p:nvPr/>
        </p:nvSpPr>
        <p:spPr>
          <a:xfrm>
            <a:off x="8676049" y="4698300"/>
            <a:ext cx="2554263" cy="356700"/>
          </a:xfrm>
          <a:prstGeom prst="foldedCorner">
            <a:avLst>
              <a:gd name="adj" fmla="val 20327"/>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solidFill>
                  <a:schemeClr val="dk1"/>
                </a:solidFill>
              </a:rPr>
              <a:t>チャンク</a:t>
            </a:r>
          </a:p>
        </p:txBody>
      </p:sp>
      <p:sp>
        <p:nvSpPr>
          <p:cNvPr id="33" name="四角形: メモ 32">
            <a:extLst>
              <a:ext uri="{FF2B5EF4-FFF2-40B4-BE49-F238E27FC236}">
                <a16:creationId xmlns:a16="http://schemas.microsoft.com/office/drawing/2014/main" id="{9D61D61A-44DF-1973-2FCB-184BD7468D70}"/>
              </a:ext>
            </a:extLst>
          </p:cNvPr>
          <p:cNvSpPr/>
          <p:nvPr/>
        </p:nvSpPr>
        <p:spPr>
          <a:xfrm>
            <a:off x="8685724" y="5141536"/>
            <a:ext cx="2554263" cy="356700"/>
          </a:xfrm>
          <a:prstGeom prst="foldedCorner">
            <a:avLst>
              <a:gd name="adj" fmla="val 20327"/>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solidFill>
                  <a:schemeClr val="dk1"/>
                </a:solidFill>
              </a:rPr>
              <a:t>チャンク</a:t>
            </a:r>
          </a:p>
        </p:txBody>
      </p:sp>
      <p:sp>
        <p:nvSpPr>
          <p:cNvPr id="34" name="四角形: メモ 33">
            <a:extLst>
              <a:ext uri="{FF2B5EF4-FFF2-40B4-BE49-F238E27FC236}">
                <a16:creationId xmlns:a16="http://schemas.microsoft.com/office/drawing/2014/main" id="{56FBBBBC-90AF-F204-5898-C25F2E4B2255}"/>
              </a:ext>
            </a:extLst>
          </p:cNvPr>
          <p:cNvSpPr/>
          <p:nvPr/>
        </p:nvSpPr>
        <p:spPr>
          <a:xfrm>
            <a:off x="8695399" y="5584772"/>
            <a:ext cx="2554263" cy="356700"/>
          </a:xfrm>
          <a:prstGeom prst="foldedCorner">
            <a:avLst>
              <a:gd name="adj" fmla="val 20327"/>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50" dirty="0">
                <a:solidFill>
                  <a:schemeClr val="dk1"/>
                </a:solidFill>
              </a:rPr>
              <a:t>チャンク</a:t>
            </a:r>
          </a:p>
        </p:txBody>
      </p:sp>
      <p:cxnSp>
        <p:nvCxnSpPr>
          <p:cNvPr id="41" name="直線矢印コネクタ 40">
            <a:extLst>
              <a:ext uri="{FF2B5EF4-FFF2-40B4-BE49-F238E27FC236}">
                <a16:creationId xmlns:a16="http://schemas.microsoft.com/office/drawing/2014/main" id="{D3DAF2FC-D092-FBD9-8F61-9826D23A9BD1}"/>
              </a:ext>
            </a:extLst>
          </p:cNvPr>
          <p:cNvCxnSpPr>
            <a:cxnSpLocks/>
            <a:stCxn id="32" idx="1"/>
            <a:endCxn id="14" idx="3"/>
          </p:cNvCxnSpPr>
          <p:nvPr/>
        </p:nvCxnSpPr>
        <p:spPr>
          <a:xfrm flipH="1" flipV="1">
            <a:off x="7781391" y="4630857"/>
            <a:ext cx="894658" cy="245793"/>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4" name="直線矢印コネクタ 43">
            <a:extLst>
              <a:ext uri="{FF2B5EF4-FFF2-40B4-BE49-F238E27FC236}">
                <a16:creationId xmlns:a16="http://schemas.microsoft.com/office/drawing/2014/main" id="{3E9E7852-EEAE-6F40-25C9-79CA3C184555}"/>
              </a:ext>
            </a:extLst>
          </p:cNvPr>
          <p:cNvCxnSpPr>
            <a:cxnSpLocks/>
            <a:stCxn id="33" idx="1"/>
            <a:endCxn id="14" idx="3"/>
          </p:cNvCxnSpPr>
          <p:nvPr/>
        </p:nvCxnSpPr>
        <p:spPr>
          <a:xfrm flipH="1" flipV="1">
            <a:off x="7781391" y="4630857"/>
            <a:ext cx="904333" cy="689029"/>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9" name="直線矢印コネクタ 48">
            <a:extLst>
              <a:ext uri="{FF2B5EF4-FFF2-40B4-BE49-F238E27FC236}">
                <a16:creationId xmlns:a16="http://schemas.microsoft.com/office/drawing/2014/main" id="{E9CC9DF7-D84D-AE25-E885-07653507A0F2}"/>
              </a:ext>
            </a:extLst>
          </p:cNvPr>
          <p:cNvCxnSpPr>
            <a:cxnSpLocks/>
            <a:stCxn id="34" idx="1"/>
            <a:endCxn id="14" idx="3"/>
          </p:cNvCxnSpPr>
          <p:nvPr/>
        </p:nvCxnSpPr>
        <p:spPr>
          <a:xfrm flipH="1" flipV="1">
            <a:off x="7781391" y="4630857"/>
            <a:ext cx="914008" cy="1132265"/>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pic>
        <p:nvPicPr>
          <p:cNvPr id="17" name="グラフィックス 16" descr="データベース 単色塗りつぶし">
            <a:extLst>
              <a:ext uri="{FF2B5EF4-FFF2-40B4-BE49-F238E27FC236}">
                <a16:creationId xmlns:a16="http://schemas.microsoft.com/office/drawing/2014/main" id="{BFB22E0C-4DD2-8DCB-C43C-5BE75576654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30710" y="3572723"/>
            <a:ext cx="845339" cy="823014"/>
          </a:xfrm>
          <a:prstGeom prst="rect">
            <a:avLst/>
          </a:prstGeom>
        </p:spPr>
      </p:pic>
      <p:pic>
        <p:nvPicPr>
          <p:cNvPr id="2" name="グラフィックス 1">
            <a:extLst>
              <a:ext uri="{FF2B5EF4-FFF2-40B4-BE49-F238E27FC236}">
                <a16:creationId xmlns:a16="http://schemas.microsoft.com/office/drawing/2014/main" id="{7855D72E-5CCC-07BA-4340-F756034DCBC4}"/>
              </a:ext>
            </a:extLst>
          </p:cNvPr>
          <p:cNvPicPr>
            <a:picLocks noChangeAspect="1"/>
          </p:cNvPicPr>
          <p:nvPr/>
        </p:nvPicPr>
        <p:blipFill>
          <a:blip r:embed="rId6">
            <a:extLst>
              <a:ext uri="{96DAC541-7B7A-43D3-8B79-37D633B846F1}">
                <asvg:svgBlip xmlns:asvg="http://schemas.microsoft.com/office/drawing/2016/SVG/main" r:embed="rId7"/>
              </a:ext>
              <a:ext uri="{837473B0-CC2E-450A-ABE3-18F120FF3D39}">
                <a1611:picAttrSrcUrl xmlns:a1611="http://schemas.microsoft.com/office/drawing/2016/11/main" r:id="rId8"/>
              </a:ext>
            </a:extLst>
          </a:blip>
          <a:stretch>
            <a:fillRect/>
          </a:stretch>
        </p:blipFill>
        <p:spPr>
          <a:xfrm>
            <a:off x="8286801" y="3244644"/>
            <a:ext cx="551812" cy="530153"/>
          </a:xfrm>
          <a:prstGeom prst="rect">
            <a:avLst/>
          </a:prstGeom>
        </p:spPr>
      </p:pic>
      <p:cxnSp>
        <p:nvCxnSpPr>
          <p:cNvPr id="3" name="コネクタ: 曲線 2">
            <a:extLst>
              <a:ext uri="{FF2B5EF4-FFF2-40B4-BE49-F238E27FC236}">
                <a16:creationId xmlns:a16="http://schemas.microsoft.com/office/drawing/2014/main" id="{60E0EF1F-1AFA-5DC3-F88B-CE0B127EC85B}"/>
              </a:ext>
            </a:extLst>
          </p:cNvPr>
          <p:cNvCxnSpPr>
            <a:cxnSpLocks/>
            <a:stCxn id="13" idx="2"/>
          </p:cNvCxnSpPr>
          <p:nvPr/>
        </p:nvCxnSpPr>
        <p:spPr>
          <a:xfrm rot="5400000">
            <a:off x="8963995" y="2673838"/>
            <a:ext cx="658757" cy="1011568"/>
          </a:xfrm>
          <a:prstGeom prst="curvedConnector2">
            <a:avLst/>
          </a:prstGeom>
          <a:ln w="3810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290770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9202E-0B81-86DA-BACD-72B782228F3E}"/>
            </a:ext>
          </a:extLst>
        </p:cNvPr>
        <p:cNvGrpSpPr/>
        <p:nvPr/>
      </p:nvGrpSpPr>
      <p:grpSpPr>
        <a:xfrm>
          <a:off x="0" y="0"/>
          <a:ext cx="0" cy="0"/>
          <a:chOff x="0" y="0"/>
          <a:chExt cx="0" cy="0"/>
        </a:xfrm>
      </p:grpSpPr>
      <p:sp>
        <p:nvSpPr>
          <p:cNvPr id="127" name="正方形/長方形 126">
            <a:extLst>
              <a:ext uri="{FF2B5EF4-FFF2-40B4-BE49-F238E27FC236}">
                <a16:creationId xmlns:a16="http://schemas.microsoft.com/office/drawing/2014/main" id="{294E7ECC-95E7-6DBA-A144-5DBC34248D34}"/>
              </a:ext>
            </a:extLst>
          </p:cNvPr>
          <p:cNvSpPr/>
          <p:nvPr/>
        </p:nvSpPr>
        <p:spPr>
          <a:xfrm>
            <a:off x="624795" y="2907739"/>
            <a:ext cx="8070970" cy="3197226"/>
          </a:xfrm>
          <a:prstGeom prst="rect">
            <a:avLst/>
          </a:prstGeom>
          <a:solidFill>
            <a:schemeClr val="accent1">
              <a:lumMod val="20000"/>
              <a:lumOff val="80000"/>
              <a:alpha val="57000"/>
            </a:schemeClr>
          </a:solidFill>
          <a:ln w="9525">
            <a:solidFill>
              <a:srgbClr val="FFFFFF"/>
            </a:solidFill>
          </a:ln>
        </p:spPr>
        <p:style>
          <a:lnRef idx="2">
            <a:schemeClr val="dk1"/>
          </a:lnRef>
          <a:fillRef idx="1">
            <a:schemeClr val="lt1"/>
          </a:fillRef>
          <a:effectRef idx="0">
            <a:schemeClr val="dk1"/>
          </a:effectRef>
          <a:fontRef idx="minor">
            <a:schemeClr val="dk1"/>
          </a:fontRef>
        </p:style>
        <p:txBody>
          <a:bodyPr rtlCol="0" anchor="b"/>
          <a:lstStyle/>
          <a:p>
            <a:endParaRPr kumimoji="1" lang="ja-JP" altLang="en-US" b="1" dirty="0">
              <a:solidFill>
                <a:schemeClr val="accent1">
                  <a:lumMod val="50000"/>
                </a:schemeClr>
              </a:solidFill>
            </a:endParaRPr>
          </a:p>
        </p:txBody>
      </p:sp>
      <p:sp>
        <p:nvSpPr>
          <p:cNvPr id="6" name="タイトル 5">
            <a:extLst>
              <a:ext uri="{FF2B5EF4-FFF2-40B4-BE49-F238E27FC236}">
                <a16:creationId xmlns:a16="http://schemas.microsoft.com/office/drawing/2014/main" id="{7CA8028E-3346-8CAF-08AE-F630B3C101FF}"/>
              </a:ext>
            </a:extLst>
          </p:cNvPr>
          <p:cNvSpPr>
            <a:spLocks noGrp="1"/>
          </p:cNvSpPr>
          <p:nvPr>
            <p:ph type="title"/>
          </p:nvPr>
        </p:nvSpPr>
        <p:spPr/>
        <p:txBody>
          <a:bodyPr>
            <a:normAutofit fontScale="90000"/>
          </a:bodyPr>
          <a:lstStyle/>
          <a:p>
            <a:r>
              <a:rPr lang="en-US" altLang="ja-JP" dirty="0"/>
              <a:t>Knowledge </a:t>
            </a:r>
            <a:r>
              <a:rPr lang="ja-JP" altLang="en-US" dirty="0"/>
              <a:t>の参照イメージ</a:t>
            </a:r>
          </a:p>
        </p:txBody>
      </p:sp>
      <p:sp>
        <p:nvSpPr>
          <p:cNvPr id="4" name="スライド番号プレースホルダー 3">
            <a:extLst>
              <a:ext uri="{FF2B5EF4-FFF2-40B4-BE49-F238E27FC236}">
                <a16:creationId xmlns:a16="http://schemas.microsoft.com/office/drawing/2014/main" id="{5D6C0CD6-2FFD-A1AE-3DF9-C076CE78AFAD}"/>
              </a:ext>
            </a:extLst>
          </p:cNvPr>
          <p:cNvSpPr>
            <a:spLocks noGrp="1"/>
          </p:cNvSpPr>
          <p:nvPr>
            <p:ph type="sldNum" sz="quarter" idx="12"/>
          </p:nvPr>
        </p:nvSpPr>
        <p:spPr/>
        <p:txBody>
          <a:bodyPr/>
          <a:lstStyle/>
          <a:p>
            <a:fld id="{0AF7E18D-A281-EF4E-83EF-D7811667EA6C}" type="slidenum">
              <a:rPr kumimoji="1" lang="ja-JP" altLang="en-US" smtClean="0"/>
              <a:t>11</a:t>
            </a:fld>
            <a:endParaRPr kumimoji="1" lang="ja-JP" altLang="en-US"/>
          </a:p>
        </p:txBody>
      </p:sp>
      <p:sp>
        <p:nvSpPr>
          <p:cNvPr id="7" name="フッター プレースホルダー 3">
            <a:extLst>
              <a:ext uri="{FF2B5EF4-FFF2-40B4-BE49-F238E27FC236}">
                <a16:creationId xmlns:a16="http://schemas.microsoft.com/office/drawing/2014/main" id="{59A86051-9B54-E128-CC18-8D2791ECB7F0}"/>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pic>
        <p:nvPicPr>
          <p:cNvPr id="11" name="図 10">
            <a:extLst>
              <a:ext uri="{FF2B5EF4-FFF2-40B4-BE49-F238E27FC236}">
                <a16:creationId xmlns:a16="http://schemas.microsoft.com/office/drawing/2014/main" id="{2F8CCC00-6BD1-0EFC-61E2-EE3B9DC08260}"/>
              </a:ext>
            </a:extLst>
          </p:cNvPr>
          <p:cNvPicPr>
            <a:picLocks noChangeAspect="1"/>
          </p:cNvPicPr>
          <p:nvPr/>
        </p:nvPicPr>
        <p:blipFill>
          <a:blip r:embed="rId2"/>
          <a:stretch>
            <a:fillRect/>
          </a:stretch>
        </p:blipFill>
        <p:spPr>
          <a:xfrm>
            <a:off x="1247628" y="1555216"/>
            <a:ext cx="750398" cy="728804"/>
          </a:xfrm>
          <a:prstGeom prst="rect">
            <a:avLst/>
          </a:prstGeom>
        </p:spPr>
      </p:pic>
      <p:sp>
        <p:nvSpPr>
          <p:cNvPr id="12" name="テキスト ボックス 11">
            <a:extLst>
              <a:ext uri="{FF2B5EF4-FFF2-40B4-BE49-F238E27FC236}">
                <a16:creationId xmlns:a16="http://schemas.microsoft.com/office/drawing/2014/main" id="{40C8B5F1-634E-67C2-28A5-5941CFE60A32}"/>
              </a:ext>
            </a:extLst>
          </p:cNvPr>
          <p:cNvSpPr txBox="1"/>
          <p:nvPr/>
        </p:nvSpPr>
        <p:spPr>
          <a:xfrm>
            <a:off x="1061807" y="2343913"/>
            <a:ext cx="1122040" cy="276999"/>
          </a:xfrm>
          <a:prstGeom prst="rect">
            <a:avLst/>
          </a:prstGeom>
          <a:noFill/>
        </p:spPr>
        <p:txBody>
          <a:bodyPr wrap="square" rtlCol="0">
            <a:spAutoFit/>
          </a:bodyPr>
          <a:lstStyle/>
          <a:p>
            <a:pPr algn="ctr"/>
            <a:r>
              <a:rPr kumimoji="1" lang="ja-JP" altLang="en-US" sz="1200" dirty="0"/>
              <a:t>参考ファイル</a:t>
            </a:r>
          </a:p>
        </p:txBody>
      </p:sp>
      <p:pic>
        <p:nvPicPr>
          <p:cNvPr id="15" name="図 14" descr="時計 が含まれている画像&#10;&#10;自動的に生成された説明">
            <a:extLst>
              <a:ext uri="{FF2B5EF4-FFF2-40B4-BE49-F238E27FC236}">
                <a16:creationId xmlns:a16="http://schemas.microsoft.com/office/drawing/2014/main" id="{BFC3753D-C974-DBD2-3341-AF64F541ACFC}"/>
              </a:ext>
            </a:extLst>
          </p:cNvPr>
          <p:cNvPicPr>
            <a:picLocks noChangeAspect="1"/>
          </p:cNvPicPr>
          <p:nvPr/>
        </p:nvPicPr>
        <p:blipFill rotWithShape="1">
          <a:blip r:embed="rId3"/>
          <a:srcRect r="59736" b="63537"/>
          <a:stretch/>
        </p:blipFill>
        <p:spPr>
          <a:xfrm>
            <a:off x="2987778" y="1665288"/>
            <a:ext cx="703609" cy="594269"/>
          </a:xfrm>
          <a:prstGeom prst="rect">
            <a:avLst/>
          </a:prstGeom>
        </p:spPr>
      </p:pic>
      <p:sp>
        <p:nvSpPr>
          <p:cNvPr id="16" name="テキスト ボックス 15">
            <a:extLst>
              <a:ext uri="{FF2B5EF4-FFF2-40B4-BE49-F238E27FC236}">
                <a16:creationId xmlns:a16="http://schemas.microsoft.com/office/drawing/2014/main" id="{585D30FB-654C-D43A-AD6D-68C69DD2B970}"/>
              </a:ext>
            </a:extLst>
          </p:cNvPr>
          <p:cNvSpPr txBox="1"/>
          <p:nvPr/>
        </p:nvSpPr>
        <p:spPr>
          <a:xfrm>
            <a:off x="2778562" y="2306444"/>
            <a:ext cx="1122040" cy="276999"/>
          </a:xfrm>
          <a:prstGeom prst="rect">
            <a:avLst/>
          </a:prstGeom>
          <a:noFill/>
        </p:spPr>
        <p:txBody>
          <a:bodyPr wrap="square" rtlCol="0">
            <a:spAutoFit/>
          </a:bodyPr>
          <a:lstStyle/>
          <a:p>
            <a:pPr algn="ctr"/>
            <a:r>
              <a:rPr kumimoji="1" lang="ja-JP" altLang="en-US" sz="1200" dirty="0"/>
              <a:t>ファイル群</a:t>
            </a:r>
          </a:p>
        </p:txBody>
      </p:sp>
      <p:cxnSp>
        <p:nvCxnSpPr>
          <p:cNvPr id="17" name="直線矢印コネクタ 16">
            <a:extLst>
              <a:ext uri="{FF2B5EF4-FFF2-40B4-BE49-F238E27FC236}">
                <a16:creationId xmlns:a16="http://schemas.microsoft.com/office/drawing/2014/main" id="{494ECF81-8331-C4B5-922E-0F3C2A829639}"/>
              </a:ext>
            </a:extLst>
          </p:cNvPr>
          <p:cNvCxnSpPr>
            <a:cxnSpLocks/>
          </p:cNvCxnSpPr>
          <p:nvPr/>
        </p:nvCxnSpPr>
        <p:spPr>
          <a:xfrm flipH="1">
            <a:off x="4047947" y="1968182"/>
            <a:ext cx="2111551" cy="0"/>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8" name="テキスト ボックス 17">
            <a:extLst>
              <a:ext uri="{FF2B5EF4-FFF2-40B4-BE49-F238E27FC236}">
                <a16:creationId xmlns:a16="http://schemas.microsoft.com/office/drawing/2014/main" id="{E2E7F952-CFE0-CA31-8801-C97CBA069862}"/>
              </a:ext>
            </a:extLst>
          </p:cNvPr>
          <p:cNvSpPr txBox="1"/>
          <p:nvPr/>
        </p:nvSpPr>
        <p:spPr>
          <a:xfrm>
            <a:off x="3958681" y="1682966"/>
            <a:ext cx="2447443" cy="276999"/>
          </a:xfrm>
          <a:prstGeom prst="rect">
            <a:avLst/>
          </a:prstGeom>
          <a:noFill/>
        </p:spPr>
        <p:txBody>
          <a:bodyPr wrap="square" rtlCol="0">
            <a:spAutoFit/>
          </a:bodyPr>
          <a:lstStyle/>
          <a:p>
            <a:pPr algn="ctr"/>
            <a:r>
              <a:rPr kumimoji="1" lang="ja-JP" altLang="en-US" sz="1200" dirty="0"/>
              <a:t>チャンク分割</a:t>
            </a:r>
            <a:r>
              <a:rPr lang="ja-JP" altLang="en-US" sz="1200" dirty="0"/>
              <a:t>・ベクトル化</a:t>
            </a:r>
            <a:endParaRPr kumimoji="1" lang="en-US" altLang="ja-JP" sz="1200" dirty="0"/>
          </a:p>
        </p:txBody>
      </p:sp>
      <p:grpSp>
        <p:nvGrpSpPr>
          <p:cNvPr id="99" name="グループ化 98">
            <a:extLst>
              <a:ext uri="{FF2B5EF4-FFF2-40B4-BE49-F238E27FC236}">
                <a16:creationId xmlns:a16="http://schemas.microsoft.com/office/drawing/2014/main" id="{B65F7567-A074-AE3D-BA94-2CE18C7CD3A5}"/>
              </a:ext>
            </a:extLst>
          </p:cNvPr>
          <p:cNvGrpSpPr/>
          <p:nvPr/>
        </p:nvGrpSpPr>
        <p:grpSpPr>
          <a:xfrm>
            <a:off x="6092537" y="1539222"/>
            <a:ext cx="1122040" cy="1096014"/>
            <a:chOff x="9383979" y="1539222"/>
            <a:chExt cx="1122040" cy="1096014"/>
          </a:xfrm>
        </p:grpSpPr>
        <p:pic>
          <p:nvPicPr>
            <p:cNvPr id="19" name="グラフィックス 18" descr="データベース 単色塗りつぶし">
              <a:extLst>
                <a:ext uri="{FF2B5EF4-FFF2-40B4-BE49-F238E27FC236}">
                  <a16:creationId xmlns:a16="http://schemas.microsoft.com/office/drawing/2014/main" id="{10A1E1A9-F867-F658-B33D-9F3885DBF8B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22330" y="1539222"/>
              <a:ext cx="845339" cy="823014"/>
            </a:xfrm>
            <a:prstGeom prst="rect">
              <a:avLst/>
            </a:prstGeom>
          </p:spPr>
        </p:pic>
        <p:sp>
          <p:nvSpPr>
            <p:cNvPr id="20" name="テキスト ボックス 19">
              <a:extLst>
                <a:ext uri="{FF2B5EF4-FFF2-40B4-BE49-F238E27FC236}">
                  <a16:creationId xmlns:a16="http://schemas.microsoft.com/office/drawing/2014/main" id="{956C8D4E-2F3F-E3D6-0F37-5CA1F5773CE0}"/>
                </a:ext>
              </a:extLst>
            </p:cNvPr>
            <p:cNvSpPr txBox="1"/>
            <p:nvPr/>
          </p:nvSpPr>
          <p:spPr>
            <a:xfrm>
              <a:off x="9383979" y="2358237"/>
              <a:ext cx="1122040" cy="276999"/>
            </a:xfrm>
            <a:prstGeom prst="rect">
              <a:avLst/>
            </a:prstGeom>
            <a:noFill/>
          </p:spPr>
          <p:txBody>
            <a:bodyPr wrap="square" rtlCol="0">
              <a:spAutoFit/>
            </a:bodyPr>
            <a:lstStyle/>
            <a:p>
              <a:pPr algn="ctr"/>
              <a:r>
                <a:rPr kumimoji="1" lang="ja-JP" altLang="en-US" sz="1200" dirty="0"/>
                <a:t>ベクトル</a:t>
              </a:r>
              <a:r>
                <a:rPr kumimoji="1" lang="en-US" altLang="ja-JP" sz="1200" dirty="0"/>
                <a:t>DB</a:t>
              </a:r>
              <a:endParaRPr kumimoji="1" lang="ja-JP" altLang="en-US" sz="1200" dirty="0"/>
            </a:p>
          </p:txBody>
        </p:sp>
      </p:grpSp>
      <p:sp>
        <p:nvSpPr>
          <p:cNvPr id="21" name="正方形/長方形 20">
            <a:extLst>
              <a:ext uri="{FF2B5EF4-FFF2-40B4-BE49-F238E27FC236}">
                <a16:creationId xmlns:a16="http://schemas.microsoft.com/office/drawing/2014/main" id="{6A411F19-597D-799E-CDB4-3977B2157A1D}"/>
              </a:ext>
            </a:extLst>
          </p:cNvPr>
          <p:cNvSpPr/>
          <p:nvPr/>
        </p:nvSpPr>
        <p:spPr>
          <a:xfrm>
            <a:off x="2490281" y="1342397"/>
            <a:ext cx="4724296" cy="1456205"/>
          </a:xfrm>
          <a:prstGeom prst="rect">
            <a:avLst/>
          </a:prstGeom>
          <a:noFill/>
          <a:ln w="28575">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t"/>
          <a:lstStyle/>
          <a:p>
            <a:r>
              <a:rPr kumimoji="1" lang="en-US" altLang="ja-JP" sz="1400" dirty="0">
                <a:solidFill>
                  <a:schemeClr val="accent6">
                    <a:lumMod val="75000"/>
                  </a:schemeClr>
                </a:solidFill>
              </a:rPr>
              <a:t>knowledge</a:t>
            </a:r>
            <a:endParaRPr kumimoji="1" lang="ja-JP" altLang="en-US" sz="1400" dirty="0">
              <a:solidFill>
                <a:schemeClr val="accent6">
                  <a:lumMod val="75000"/>
                </a:schemeClr>
              </a:solidFill>
            </a:endParaRPr>
          </a:p>
        </p:txBody>
      </p:sp>
      <p:grpSp>
        <p:nvGrpSpPr>
          <p:cNvPr id="72" name="グループ化 71">
            <a:extLst>
              <a:ext uri="{FF2B5EF4-FFF2-40B4-BE49-F238E27FC236}">
                <a16:creationId xmlns:a16="http://schemas.microsoft.com/office/drawing/2014/main" id="{6FA1074E-A60D-C6B0-3C42-00B23EA60756}"/>
              </a:ext>
            </a:extLst>
          </p:cNvPr>
          <p:cNvGrpSpPr/>
          <p:nvPr/>
        </p:nvGrpSpPr>
        <p:grpSpPr>
          <a:xfrm>
            <a:off x="1140024" y="4703081"/>
            <a:ext cx="1143806" cy="1273301"/>
            <a:chOff x="388017" y="3782772"/>
            <a:chExt cx="1143806" cy="1273301"/>
          </a:xfrm>
        </p:grpSpPr>
        <p:sp>
          <p:nvSpPr>
            <p:cNvPr id="24" name="四角形: メモ 23">
              <a:extLst>
                <a:ext uri="{FF2B5EF4-FFF2-40B4-BE49-F238E27FC236}">
                  <a16:creationId xmlns:a16="http://schemas.microsoft.com/office/drawing/2014/main" id="{EF8AD348-AF54-53E5-3FB1-BB8D2F1C5C6B}"/>
                </a:ext>
              </a:extLst>
            </p:cNvPr>
            <p:cNvSpPr/>
            <p:nvPr/>
          </p:nvSpPr>
          <p:spPr>
            <a:xfrm>
              <a:off x="698205" y="4011972"/>
              <a:ext cx="545196" cy="685156"/>
            </a:xfrm>
            <a:prstGeom prst="foldedCorner">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chemeClr val="dk1"/>
                  </a:solidFill>
                </a:rPr>
                <a:t>ーーーー</a:t>
              </a:r>
            </a:p>
          </p:txBody>
        </p:sp>
        <p:pic>
          <p:nvPicPr>
            <p:cNvPr id="23" name="図 22" descr="ウィンドウ, 記号, 挿絵 が含まれている画像&#10;&#10;自動的に生成された説明">
              <a:extLst>
                <a:ext uri="{FF2B5EF4-FFF2-40B4-BE49-F238E27FC236}">
                  <a16:creationId xmlns:a16="http://schemas.microsoft.com/office/drawing/2014/main" id="{AC59CBEF-2D8A-C0E5-52B8-A882D155E82E}"/>
                </a:ext>
              </a:extLst>
            </p:cNvPr>
            <p:cNvPicPr>
              <a:picLocks noChangeAspect="1"/>
            </p:cNvPicPr>
            <p:nvPr/>
          </p:nvPicPr>
          <p:blipFill>
            <a:blip r:embed="rId6"/>
            <a:stretch>
              <a:fillRect/>
            </a:stretch>
          </p:blipFill>
          <p:spPr>
            <a:xfrm>
              <a:off x="388017" y="3782772"/>
              <a:ext cx="376491" cy="501324"/>
            </a:xfrm>
            <a:prstGeom prst="rect">
              <a:avLst/>
            </a:prstGeom>
          </p:spPr>
        </p:pic>
        <p:sp>
          <p:nvSpPr>
            <p:cNvPr id="25" name="テキスト ボックス 24">
              <a:extLst>
                <a:ext uri="{FF2B5EF4-FFF2-40B4-BE49-F238E27FC236}">
                  <a16:creationId xmlns:a16="http://schemas.microsoft.com/office/drawing/2014/main" id="{0ACCAA26-35B1-4E07-50DA-690F974E2C97}"/>
                </a:ext>
              </a:extLst>
            </p:cNvPr>
            <p:cNvSpPr txBox="1"/>
            <p:nvPr/>
          </p:nvSpPr>
          <p:spPr>
            <a:xfrm>
              <a:off x="409783" y="4779074"/>
              <a:ext cx="1122040" cy="276999"/>
            </a:xfrm>
            <a:prstGeom prst="rect">
              <a:avLst/>
            </a:prstGeom>
            <a:noFill/>
          </p:spPr>
          <p:txBody>
            <a:bodyPr wrap="square" rtlCol="0">
              <a:spAutoFit/>
            </a:bodyPr>
            <a:lstStyle/>
            <a:p>
              <a:pPr algn="ctr"/>
              <a:r>
                <a:rPr kumimoji="1" lang="ja-JP" altLang="en-US" sz="1200" dirty="0"/>
                <a:t>質問</a:t>
              </a:r>
            </a:p>
          </p:txBody>
        </p:sp>
      </p:grpSp>
      <p:grpSp>
        <p:nvGrpSpPr>
          <p:cNvPr id="59" name="グループ化 58">
            <a:extLst>
              <a:ext uri="{FF2B5EF4-FFF2-40B4-BE49-F238E27FC236}">
                <a16:creationId xmlns:a16="http://schemas.microsoft.com/office/drawing/2014/main" id="{87363029-9831-8F11-949D-E50EE48866AA}"/>
              </a:ext>
            </a:extLst>
          </p:cNvPr>
          <p:cNvGrpSpPr/>
          <p:nvPr/>
        </p:nvGrpSpPr>
        <p:grpSpPr>
          <a:xfrm>
            <a:off x="4293431" y="3396159"/>
            <a:ext cx="1530199" cy="728804"/>
            <a:chOff x="5849595" y="3109621"/>
            <a:chExt cx="1530199" cy="728804"/>
          </a:xfrm>
        </p:grpSpPr>
        <p:sp>
          <p:nvSpPr>
            <p:cNvPr id="29" name="テキスト ボックス 28">
              <a:extLst>
                <a:ext uri="{FF2B5EF4-FFF2-40B4-BE49-F238E27FC236}">
                  <a16:creationId xmlns:a16="http://schemas.microsoft.com/office/drawing/2014/main" id="{48FC27C3-BC79-B7CD-4BA3-B77786A4DB7E}"/>
                </a:ext>
              </a:extLst>
            </p:cNvPr>
            <p:cNvSpPr txBox="1"/>
            <p:nvPr/>
          </p:nvSpPr>
          <p:spPr>
            <a:xfrm>
              <a:off x="5849595" y="3376331"/>
              <a:ext cx="1122040" cy="276999"/>
            </a:xfrm>
            <a:prstGeom prst="rect">
              <a:avLst/>
            </a:prstGeom>
            <a:noFill/>
          </p:spPr>
          <p:txBody>
            <a:bodyPr wrap="square" rtlCol="0">
              <a:spAutoFit/>
            </a:bodyPr>
            <a:lstStyle/>
            <a:p>
              <a:pPr algn="ctr"/>
              <a:r>
                <a:rPr kumimoji="1" lang="ja-JP" altLang="en-US" sz="1200" dirty="0"/>
                <a:t>ファイル</a:t>
              </a:r>
            </a:p>
          </p:txBody>
        </p:sp>
        <p:pic>
          <p:nvPicPr>
            <p:cNvPr id="34" name="図 33">
              <a:extLst>
                <a:ext uri="{FF2B5EF4-FFF2-40B4-BE49-F238E27FC236}">
                  <a16:creationId xmlns:a16="http://schemas.microsoft.com/office/drawing/2014/main" id="{908AAC90-B38F-F34A-FD06-C506248FB9A2}"/>
                </a:ext>
              </a:extLst>
            </p:cNvPr>
            <p:cNvPicPr>
              <a:picLocks noChangeAspect="1"/>
            </p:cNvPicPr>
            <p:nvPr/>
          </p:nvPicPr>
          <p:blipFill>
            <a:blip r:embed="rId2"/>
            <a:stretch>
              <a:fillRect/>
            </a:stretch>
          </p:blipFill>
          <p:spPr>
            <a:xfrm>
              <a:off x="6629396" y="3109621"/>
              <a:ext cx="750398" cy="728804"/>
            </a:xfrm>
            <a:prstGeom prst="rect">
              <a:avLst/>
            </a:prstGeom>
          </p:spPr>
        </p:pic>
      </p:grpSp>
      <p:cxnSp>
        <p:nvCxnSpPr>
          <p:cNvPr id="40" name="直線矢印コネクタ 39">
            <a:extLst>
              <a:ext uri="{FF2B5EF4-FFF2-40B4-BE49-F238E27FC236}">
                <a16:creationId xmlns:a16="http://schemas.microsoft.com/office/drawing/2014/main" id="{0396C2BB-D058-D46A-F399-F1DDEA6AF8FE}"/>
              </a:ext>
            </a:extLst>
          </p:cNvPr>
          <p:cNvCxnSpPr>
            <a:cxnSpLocks/>
            <a:stCxn id="54" idx="1"/>
          </p:cNvCxnSpPr>
          <p:nvPr/>
        </p:nvCxnSpPr>
        <p:spPr>
          <a:xfrm flipH="1">
            <a:off x="2124635" y="5076910"/>
            <a:ext cx="2407123" cy="0"/>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5" name="直線矢印コネクタ 44">
            <a:extLst>
              <a:ext uri="{FF2B5EF4-FFF2-40B4-BE49-F238E27FC236}">
                <a16:creationId xmlns:a16="http://schemas.microsoft.com/office/drawing/2014/main" id="{37B2E14F-4A40-19F2-356A-6274E2D7BC91}"/>
              </a:ext>
            </a:extLst>
          </p:cNvPr>
          <p:cNvCxnSpPr>
            <a:cxnSpLocks/>
            <a:endCxn id="20" idx="2"/>
          </p:cNvCxnSpPr>
          <p:nvPr/>
        </p:nvCxnSpPr>
        <p:spPr>
          <a:xfrm flipV="1">
            <a:off x="5745312" y="2635236"/>
            <a:ext cx="908245" cy="767590"/>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49" name="直線矢印コネクタ 48">
            <a:extLst>
              <a:ext uri="{FF2B5EF4-FFF2-40B4-BE49-F238E27FC236}">
                <a16:creationId xmlns:a16="http://schemas.microsoft.com/office/drawing/2014/main" id="{5D9E4C9C-66D5-3E0C-BF59-8E7988D50EB9}"/>
              </a:ext>
            </a:extLst>
          </p:cNvPr>
          <p:cNvCxnSpPr>
            <a:cxnSpLocks/>
            <a:stCxn id="54" idx="0"/>
          </p:cNvCxnSpPr>
          <p:nvPr/>
        </p:nvCxnSpPr>
        <p:spPr>
          <a:xfrm flipV="1">
            <a:off x="4852429" y="4130939"/>
            <a:ext cx="418818" cy="572142"/>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61" name="グループ化 60">
            <a:extLst>
              <a:ext uri="{FF2B5EF4-FFF2-40B4-BE49-F238E27FC236}">
                <a16:creationId xmlns:a16="http://schemas.microsoft.com/office/drawing/2014/main" id="{94E9AAE6-FB85-43C5-9988-C145CB9BB2CD}"/>
              </a:ext>
            </a:extLst>
          </p:cNvPr>
          <p:cNvGrpSpPr/>
          <p:nvPr/>
        </p:nvGrpSpPr>
        <p:grpSpPr>
          <a:xfrm>
            <a:off x="4300988" y="4703081"/>
            <a:ext cx="1122040" cy="1187656"/>
            <a:chOff x="6049861" y="4077533"/>
            <a:chExt cx="1122040" cy="1187656"/>
          </a:xfrm>
        </p:grpSpPr>
        <p:pic>
          <p:nvPicPr>
            <p:cNvPr id="54" name="図 53" descr="アイコン&#10;&#10;自動的に生成された説明">
              <a:extLst>
                <a:ext uri="{FF2B5EF4-FFF2-40B4-BE49-F238E27FC236}">
                  <a16:creationId xmlns:a16="http://schemas.microsoft.com/office/drawing/2014/main" id="{FA41E04E-514F-DC85-AEB6-4D4D56CBA3A8}"/>
                </a:ext>
              </a:extLst>
            </p:cNvPr>
            <p:cNvPicPr>
              <a:picLocks noChangeAspect="1"/>
            </p:cNvPicPr>
            <p:nvPr/>
          </p:nvPicPr>
          <p:blipFill>
            <a:blip r:embed="rId7"/>
            <a:stretch>
              <a:fillRect/>
            </a:stretch>
          </p:blipFill>
          <p:spPr>
            <a:xfrm>
              <a:off x="6280631" y="4077533"/>
              <a:ext cx="641341" cy="747658"/>
            </a:xfrm>
            <a:prstGeom prst="rect">
              <a:avLst/>
            </a:prstGeom>
          </p:spPr>
        </p:pic>
        <p:sp>
          <p:nvSpPr>
            <p:cNvPr id="55" name="テキスト ボックス 54">
              <a:extLst>
                <a:ext uri="{FF2B5EF4-FFF2-40B4-BE49-F238E27FC236}">
                  <a16:creationId xmlns:a16="http://schemas.microsoft.com/office/drawing/2014/main" id="{E73BD11B-4314-DA50-D3F8-1CBDB2F0C57E}"/>
                </a:ext>
              </a:extLst>
            </p:cNvPr>
            <p:cNvSpPr txBox="1"/>
            <p:nvPr/>
          </p:nvSpPr>
          <p:spPr>
            <a:xfrm>
              <a:off x="6049861" y="4988190"/>
              <a:ext cx="1122040" cy="276999"/>
            </a:xfrm>
            <a:prstGeom prst="rect">
              <a:avLst/>
            </a:prstGeom>
            <a:noFill/>
          </p:spPr>
          <p:txBody>
            <a:bodyPr wrap="square" rtlCol="0">
              <a:spAutoFit/>
            </a:bodyPr>
            <a:lstStyle/>
            <a:p>
              <a:pPr algn="ctr"/>
              <a:r>
                <a:rPr kumimoji="1" lang="en-US" altLang="ja-JP" sz="1200" dirty="0"/>
                <a:t>LLM</a:t>
              </a:r>
              <a:endParaRPr kumimoji="1" lang="ja-JP" altLang="en-US" sz="1200" dirty="0"/>
            </a:p>
          </p:txBody>
        </p:sp>
      </p:grpSp>
      <p:cxnSp>
        <p:nvCxnSpPr>
          <p:cNvPr id="56" name="直線矢印コネクタ 55">
            <a:extLst>
              <a:ext uri="{FF2B5EF4-FFF2-40B4-BE49-F238E27FC236}">
                <a16:creationId xmlns:a16="http://schemas.microsoft.com/office/drawing/2014/main" id="{C788810E-A6A3-1690-F7C4-1320A7B15B81}"/>
              </a:ext>
            </a:extLst>
          </p:cNvPr>
          <p:cNvCxnSpPr>
            <a:cxnSpLocks/>
          </p:cNvCxnSpPr>
          <p:nvPr/>
        </p:nvCxnSpPr>
        <p:spPr>
          <a:xfrm flipH="1">
            <a:off x="5271247" y="5076910"/>
            <a:ext cx="2349087" cy="0"/>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87" name="グループ化 86">
            <a:extLst>
              <a:ext uri="{FF2B5EF4-FFF2-40B4-BE49-F238E27FC236}">
                <a16:creationId xmlns:a16="http://schemas.microsoft.com/office/drawing/2014/main" id="{BEB7B975-1AEC-7205-46B3-D29A4457E786}"/>
              </a:ext>
            </a:extLst>
          </p:cNvPr>
          <p:cNvGrpSpPr/>
          <p:nvPr/>
        </p:nvGrpSpPr>
        <p:grpSpPr>
          <a:xfrm>
            <a:off x="7442669" y="4657886"/>
            <a:ext cx="1122040" cy="1232851"/>
            <a:chOff x="10288521" y="4227898"/>
            <a:chExt cx="1122040" cy="1232851"/>
          </a:xfrm>
        </p:grpSpPr>
        <p:sp>
          <p:nvSpPr>
            <p:cNvPr id="64" name="テキスト ボックス 63">
              <a:extLst>
                <a:ext uri="{FF2B5EF4-FFF2-40B4-BE49-F238E27FC236}">
                  <a16:creationId xmlns:a16="http://schemas.microsoft.com/office/drawing/2014/main" id="{A4376C62-4DFE-5158-72B8-02BBC34689EF}"/>
                </a:ext>
              </a:extLst>
            </p:cNvPr>
            <p:cNvSpPr txBox="1"/>
            <p:nvPr/>
          </p:nvSpPr>
          <p:spPr>
            <a:xfrm>
              <a:off x="10288521" y="5183750"/>
              <a:ext cx="1122040" cy="276999"/>
            </a:xfrm>
            <a:prstGeom prst="rect">
              <a:avLst/>
            </a:prstGeom>
            <a:noFill/>
          </p:spPr>
          <p:txBody>
            <a:bodyPr wrap="square" rtlCol="0">
              <a:spAutoFit/>
            </a:bodyPr>
            <a:lstStyle/>
            <a:p>
              <a:pPr algn="ctr"/>
              <a:r>
                <a:rPr kumimoji="1" lang="ja-JP" altLang="en-US" sz="1200" dirty="0"/>
                <a:t>回答</a:t>
              </a:r>
            </a:p>
          </p:txBody>
        </p:sp>
        <p:grpSp>
          <p:nvGrpSpPr>
            <p:cNvPr id="48" name="グループ化 47">
              <a:extLst>
                <a:ext uri="{FF2B5EF4-FFF2-40B4-BE49-F238E27FC236}">
                  <a16:creationId xmlns:a16="http://schemas.microsoft.com/office/drawing/2014/main" id="{DAD2E042-B227-03F6-E75E-C62BEE855667}"/>
                </a:ext>
              </a:extLst>
            </p:cNvPr>
            <p:cNvGrpSpPr/>
            <p:nvPr/>
          </p:nvGrpSpPr>
          <p:grpSpPr>
            <a:xfrm>
              <a:off x="10466186" y="4227898"/>
              <a:ext cx="690462" cy="838449"/>
              <a:chOff x="6961930" y="5166041"/>
              <a:chExt cx="690462" cy="838449"/>
            </a:xfrm>
          </p:grpSpPr>
          <p:sp>
            <p:nvSpPr>
              <p:cNvPr id="63" name="四角形: メモ 62">
                <a:extLst>
                  <a:ext uri="{FF2B5EF4-FFF2-40B4-BE49-F238E27FC236}">
                    <a16:creationId xmlns:a16="http://schemas.microsoft.com/office/drawing/2014/main" id="{ADCF0DE0-66DA-CDE5-BCDF-2BFC6E74996A}"/>
                  </a:ext>
                </a:extLst>
              </p:cNvPr>
              <p:cNvSpPr/>
              <p:nvPr/>
            </p:nvSpPr>
            <p:spPr>
              <a:xfrm>
                <a:off x="7107196" y="5319334"/>
                <a:ext cx="545196" cy="685156"/>
              </a:xfrm>
              <a:prstGeom prst="foldedCorner">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chemeClr val="dk1"/>
                    </a:solidFill>
                  </a:rPr>
                  <a:t>ーーーー</a:t>
                </a:r>
              </a:p>
            </p:txBody>
          </p:sp>
          <p:pic>
            <p:nvPicPr>
              <p:cNvPr id="65" name="図 64" descr="アイコン&#10;&#10;自動的に生成された説明">
                <a:extLst>
                  <a:ext uri="{FF2B5EF4-FFF2-40B4-BE49-F238E27FC236}">
                    <a16:creationId xmlns:a16="http://schemas.microsoft.com/office/drawing/2014/main" id="{47D94C14-F367-BBAA-B2FC-E2467BBE9674}"/>
                  </a:ext>
                </a:extLst>
              </p:cNvPr>
              <p:cNvPicPr>
                <a:picLocks noChangeAspect="1"/>
              </p:cNvPicPr>
              <p:nvPr/>
            </p:nvPicPr>
            <p:blipFill>
              <a:blip r:embed="rId7"/>
              <a:stretch>
                <a:fillRect/>
              </a:stretch>
            </p:blipFill>
            <p:spPr>
              <a:xfrm>
                <a:off x="6961930" y="5166041"/>
                <a:ext cx="290532" cy="338695"/>
              </a:xfrm>
              <a:prstGeom prst="rect">
                <a:avLst/>
              </a:prstGeom>
            </p:spPr>
          </p:pic>
        </p:grpSp>
      </p:grpSp>
      <p:grpSp>
        <p:nvGrpSpPr>
          <p:cNvPr id="62" name="グループ化 61">
            <a:extLst>
              <a:ext uri="{FF2B5EF4-FFF2-40B4-BE49-F238E27FC236}">
                <a16:creationId xmlns:a16="http://schemas.microsoft.com/office/drawing/2014/main" id="{5EBAABB9-774E-05BB-9161-C482F0ABBA8E}"/>
              </a:ext>
            </a:extLst>
          </p:cNvPr>
          <p:cNvGrpSpPr/>
          <p:nvPr/>
        </p:nvGrpSpPr>
        <p:grpSpPr>
          <a:xfrm>
            <a:off x="6246962" y="3516155"/>
            <a:ext cx="1425206" cy="601200"/>
            <a:chOff x="8335252" y="3211635"/>
            <a:chExt cx="1425206" cy="601200"/>
          </a:xfrm>
        </p:grpSpPr>
        <p:pic>
          <p:nvPicPr>
            <p:cNvPr id="109" name="図 108">
              <a:extLst>
                <a:ext uri="{FF2B5EF4-FFF2-40B4-BE49-F238E27FC236}">
                  <a16:creationId xmlns:a16="http://schemas.microsoft.com/office/drawing/2014/main" id="{225CF6D5-AAC2-94DF-1B31-6203EA48F1F7}"/>
                </a:ext>
              </a:extLst>
            </p:cNvPr>
            <p:cNvPicPr>
              <a:picLocks noChangeAspect="1"/>
            </p:cNvPicPr>
            <p:nvPr/>
          </p:nvPicPr>
          <p:blipFill>
            <a:blip r:embed="rId8"/>
            <a:stretch>
              <a:fillRect/>
            </a:stretch>
          </p:blipFill>
          <p:spPr>
            <a:xfrm>
              <a:off x="8335252" y="3211635"/>
              <a:ext cx="444093" cy="601200"/>
            </a:xfrm>
            <a:prstGeom prst="rect">
              <a:avLst/>
            </a:prstGeom>
          </p:spPr>
        </p:pic>
        <p:sp>
          <p:nvSpPr>
            <p:cNvPr id="110" name="テキスト ボックス 109">
              <a:extLst>
                <a:ext uri="{FF2B5EF4-FFF2-40B4-BE49-F238E27FC236}">
                  <a16:creationId xmlns:a16="http://schemas.microsoft.com/office/drawing/2014/main" id="{A0A3E103-5B21-D0F4-3FD8-97DE7B444422}"/>
                </a:ext>
              </a:extLst>
            </p:cNvPr>
            <p:cNvSpPr txBox="1"/>
            <p:nvPr/>
          </p:nvSpPr>
          <p:spPr>
            <a:xfrm>
              <a:off x="8807834" y="3370057"/>
              <a:ext cx="952624" cy="276999"/>
            </a:xfrm>
            <a:prstGeom prst="rect">
              <a:avLst/>
            </a:prstGeom>
            <a:noFill/>
          </p:spPr>
          <p:txBody>
            <a:bodyPr wrap="square" rtlCol="0">
              <a:spAutoFit/>
            </a:bodyPr>
            <a:lstStyle/>
            <a:p>
              <a:r>
                <a:rPr kumimoji="1" lang="ja-JP" altLang="en-US" sz="1200" dirty="0"/>
                <a:t>チャンク</a:t>
              </a:r>
              <a:r>
                <a:rPr lang="ja-JP" altLang="en-US" sz="1200" dirty="0"/>
                <a:t>群</a:t>
              </a:r>
              <a:endParaRPr kumimoji="1" lang="en-US" altLang="ja-JP" sz="1200" dirty="0"/>
            </a:p>
          </p:txBody>
        </p:sp>
      </p:grpSp>
      <p:cxnSp>
        <p:nvCxnSpPr>
          <p:cNvPr id="5" name="直線矢印コネクタ 4">
            <a:extLst>
              <a:ext uri="{FF2B5EF4-FFF2-40B4-BE49-F238E27FC236}">
                <a16:creationId xmlns:a16="http://schemas.microsoft.com/office/drawing/2014/main" id="{16044DB2-B631-A007-542A-BC6AD79AB9AD}"/>
              </a:ext>
            </a:extLst>
          </p:cNvPr>
          <p:cNvCxnSpPr>
            <a:cxnSpLocks/>
          </p:cNvCxnSpPr>
          <p:nvPr/>
        </p:nvCxnSpPr>
        <p:spPr>
          <a:xfrm flipH="1">
            <a:off x="1998026" y="1973162"/>
            <a:ext cx="430749" cy="0"/>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66" name="直線矢印コネクタ 65">
            <a:extLst>
              <a:ext uri="{FF2B5EF4-FFF2-40B4-BE49-F238E27FC236}">
                <a16:creationId xmlns:a16="http://schemas.microsoft.com/office/drawing/2014/main" id="{DF707273-2976-C4EE-4EC6-BE3E366543C2}"/>
              </a:ext>
            </a:extLst>
          </p:cNvPr>
          <p:cNvCxnSpPr>
            <a:cxnSpLocks/>
            <a:stCxn id="109" idx="0"/>
            <a:endCxn id="20" idx="2"/>
          </p:cNvCxnSpPr>
          <p:nvPr/>
        </p:nvCxnSpPr>
        <p:spPr>
          <a:xfrm flipV="1">
            <a:off x="6469009" y="2635236"/>
            <a:ext cx="184548" cy="880919"/>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69" name="直線矢印コネクタ 68">
            <a:extLst>
              <a:ext uri="{FF2B5EF4-FFF2-40B4-BE49-F238E27FC236}">
                <a16:creationId xmlns:a16="http://schemas.microsoft.com/office/drawing/2014/main" id="{0A28B79B-124B-D8FA-5F82-574B6BA28C7B}"/>
              </a:ext>
            </a:extLst>
          </p:cNvPr>
          <p:cNvCxnSpPr>
            <a:cxnSpLocks/>
            <a:stCxn id="54" idx="0"/>
            <a:endCxn id="109" idx="2"/>
          </p:cNvCxnSpPr>
          <p:nvPr/>
        </p:nvCxnSpPr>
        <p:spPr>
          <a:xfrm flipV="1">
            <a:off x="4852429" y="4117355"/>
            <a:ext cx="1616580" cy="585726"/>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pic>
        <p:nvPicPr>
          <p:cNvPr id="2" name="図 1">
            <a:extLst>
              <a:ext uri="{FF2B5EF4-FFF2-40B4-BE49-F238E27FC236}">
                <a16:creationId xmlns:a16="http://schemas.microsoft.com/office/drawing/2014/main" id="{E7B7DD02-8532-6C17-8EE5-892699B5FE07}"/>
              </a:ext>
            </a:extLst>
          </p:cNvPr>
          <p:cNvPicPr>
            <a:picLocks noChangeAspect="1"/>
          </p:cNvPicPr>
          <p:nvPr/>
        </p:nvPicPr>
        <p:blipFill>
          <a:blip r:embed="rId9"/>
          <a:srcRect l="65371"/>
          <a:stretch/>
        </p:blipFill>
        <p:spPr>
          <a:xfrm>
            <a:off x="9475736" y="1219650"/>
            <a:ext cx="1174009" cy="1918517"/>
          </a:xfrm>
          <a:prstGeom prst="rect">
            <a:avLst/>
          </a:prstGeom>
          <a:ln>
            <a:solidFill>
              <a:srgbClr val="002060"/>
            </a:solidFill>
          </a:ln>
        </p:spPr>
      </p:pic>
      <p:pic>
        <p:nvPicPr>
          <p:cNvPr id="3" name="図 2">
            <a:extLst>
              <a:ext uri="{FF2B5EF4-FFF2-40B4-BE49-F238E27FC236}">
                <a16:creationId xmlns:a16="http://schemas.microsoft.com/office/drawing/2014/main" id="{F1047B67-E2C3-8E19-810B-E02E1F7D93DB}"/>
              </a:ext>
            </a:extLst>
          </p:cNvPr>
          <p:cNvPicPr>
            <a:picLocks noChangeAspect="1"/>
          </p:cNvPicPr>
          <p:nvPr/>
        </p:nvPicPr>
        <p:blipFill>
          <a:blip r:embed="rId10"/>
          <a:stretch>
            <a:fillRect/>
          </a:stretch>
        </p:blipFill>
        <p:spPr>
          <a:xfrm>
            <a:off x="10114972" y="1571805"/>
            <a:ext cx="1224148" cy="1918518"/>
          </a:xfrm>
          <a:prstGeom prst="rect">
            <a:avLst/>
          </a:prstGeom>
          <a:ln>
            <a:solidFill>
              <a:srgbClr val="002060"/>
            </a:solidFill>
          </a:ln>
        </p:spPr>
      </p:pic>
      <p:pic>
        <p:nvPicPr>
          <p:cNvPr id="9" name="グラフィックス 8">
            <a:extLst>
              <a:ext uri="{FF2B5EF4-FFF2-40B4-BE49-F238E27FC236}">
                <a16:creationId xmlns:a16="http://schemas.microsoft.com/office/drawing/2014/main" id="{99FE7580-7EFD-D706-98B7-1E4B64C46C63}"/>
              </a:ext>
            </a:extLst>
          </p:cNvPr>
          <p:cNvPicPr>
            <a:picLocks noChangeAspect="1"/>
          </p:cNvPicPr>
          <p:nvPr/>
        </p:nvPicPr>
        <p:blipFill>
          <a:blip r:embed="rId11">
            <a:extLst>
              <a:ext uri="{96DAC541-7B7A-43D3-8B79-37D633B846F1}">
                <asvg:svgBlip xmlns:asvg="http://schemas.microsoft.com/office/drawing/2016/SVG/main" r:embed="rId12"/>
              </a:ext>
              <a:ext uri="{837473B0-CC2E-450A-ABE3-18F120FF3D39}">
                <a1611:picAttrSrcUrl xmlns:a1611="http://schemas.microsoft.com/office/drawing/2016/11/main" r:id="rId13"/>
              </a:ext>
            </a:extLst>
          </a:blip>
          <a:stretch>
            <a:fillRect/>
          </a:stretch>
        </p:blipFill>
        <p:spPr>
          <a:xfrm>
            <a:off x="9136794" y="1175029"/>
            <a:ext cx="551812" cy="530153"/>
          </a:xfrm>
          <a:prstGeom prst="rect">
            <a:avLst/>
          </a:prstGeom>
        </p:spPr>
      </p:pic>
      <p:cxnSp>
        <p:nvCxnSpPr>
          <p:cNvPr id="13" name="コネクタ: 曲線 12">
            <a:extLst>
              <a:ext uri="{FF2B5EF4-FFF2-40B4-BE49-F238E27FC236}">
                <a16:creationId xmlns:a16="http://schemas.microsoft.com/office/drawing/2014/main" id="{825D69F2-ADDD-5959-461C-40B0841BC2E3}"/>
              </a:ext>
            </a:extLst>
          </p:cNvPr>
          <p:cNvCxnSpPr>
            <a:cxnSpLocks/>
            <a:endCxn id="9" idx="1"/>
          </p:cNvCxnSpPr>
          <p:nvPr/>
        </p:nvCxnSpPr>
        <p:spPr>
          <a:xfrm flipV="1">
            <a:off x="7036343" y="1440106"/>
            <a:ext cx="2100451" cy="519859"/>
          </a:xfrm>
          <a:prstGeom prst="curvedConnector3">
            <a:avLst>
              <a:gd name="adj1" fmla="val 50000"/>
            </a:avLst>
          </a:prstGeom>
          <a:ln w="3810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0" name="正方形/長方形 9">
            <a:extLst>
              <a:ext uri="{FF2B5EF4-FFF2-40B4-BE49-F238E27FC236}">
                <a16:creationId xmlns:a16="http://schemas.microsoft.com/office/drawing/2014/main" id="{09E826F4-B34C-A0CA-D3C5-8D0E27333F7F}"/>
              </a:ext>
            </a:extLst>
          </p:cNvPr>
          <p:cNvSpPr/>
          <p:nvPr/>
        </p:nvSpPr>
        <p:spPr>
          <a:xfrm>
            <a:off x="9525507" y="3672408"/>
            <a:ext cx="1733177" cy="2494769"/>
          </a:xfrm>
          <a:prstGeom prst="rect">
            <a:avLst/>
          </a:prstGeom>
          <a:ln w="952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lnSpc>
                <a:spcPts val="1400"/>
              </a:lnSpc>
            </a:pPr>
            <a:r>
              <a:rPr lang="en-US" altLang="ja-JP" sz="1100" dirty="0" err="1">
                <a:solidFill>
                  <a:srgbClr val="C00000"/>
                </a:solidFill>
              </a:rPr>
              <a:t>Dify</a:t>
            </a:r>
            <a:r>
              <a:rPr lang="en-US" altLang="ja-JP" sz="1100" dirty="0">
                <a:solidFill>
                  <a:srgbClr val="C00000"/>
                </a:solidFill>
              </a:rPr>
              <a:t> </a:t>
            </a:r>
            <a:r>
              <a:rPr lang="ja-JP" altLang="en-US" sz="1100" dirty="0">
                <a:solidFill>
                  <a:srgbClr val="C00000"/>
                </a:solidFill>
              </a:rPr>
              <a:t>に登録可能な文書の</a:t>
            </a:r>
            <a:endParaRPr lang="en-US" altLang="ja-JP" sz="1100" dirty="0">
              <a:solidFill>
                <a:srgbClr val="C00000"/>
              </a:solidFill>
            </a:endParaRPr>
          </a:p>
          <a:p>
            <a:pPr>
              <a:lnSpc>
                <a:spcPts val="1400"/>
              </a:lnSpc>
            </a:pPr>
            <a:r>
              <a:rPr lang="ja-JP" altLang="en-US" sz="1100" dirty="0">
                <a:solidFill>
                  <a:srgbClr val="C00000"/>
                </a:solidFill>
              </a:rPr>
              <a:t>拡張子は下記の通り</a:t>
            </a:r>
            <a:endParaRPr lang="en-US" altLang="ja-JP" sz="1100" dirty="0">
              <a:solidFill>
                <a:srgbClr val="C00000"/>
              </a:solidFill>
            </a:endParaRPr>
          </a:p>
          <a:p>
            <a:pPr>
              <a:lnSpc>
                <a:spcPts val="1400"/>
              </a:lnSpc>
            </a:pPr>
            <a:endParaRPr kumimoji="1" lang="en-US" altLang="ja-JP" sz="1100" dirty="0">
              <a:solidFill>
                <a:srgbClr val="C00000"/>
              </a:solidFill>
            </a:endParaRPr>
          </a:p>
          <a:p>
            <a:pPr>
              <a:buFont typeface="Arial" panose="020B0604020202020204" pitchFamily="34" charset="0"/>
              <a:buChar char="•"/>
            </a:pPr>
            <a:r>
              <a:rPr lang="en-US" altLang="ja-JP" sz="1100" dirty="0"/>
              <a:t> .txt</a:t>
            </a:r>
          </a:p>
          <a:p>
            <a:pPr>
              <a:buFont typeface="Arial" panose="020B0604020202020204" pitchFamily="34" charset="0"/>
              <a:buChar char="•"/>
            </a:pPr>
            <a:r>
              <a:rPr lang="en-US" altLang="ja-JP" sz="1100" dirty="0"/>
              <a:t> .markdown</a:t>
            </a:r>
          </a:p>
          <a:p>
            <a:pPr>
              <a:buFont typeface="Arial" panose="020B0604020202020204" pitchFamily="34" charset="0"/>
              <a:buChar char="•"/>
            </a:pPr>
            <a:r>
              <a:rPr lang="en-US" altLang="ja-JP" sz="1100" dirty="0"/>
              <a:t> .md</a:t>
            </a:r>
          </a:p>
          <a:p>
            <a:pPr>
              <a:buFont typeface="Arial" panose="020B0604020202020204" pitchFamily="34" charset="0"/>
              <a:buChar char="•"/>
            </a:pPr>
            <a:r>
              <a:rPr lang="en-US" altLang="ja-JP" sz="1100" dirty="0"/>
              <a:t> .mdx</a:t>
            </a:r>
          </a:p>
          <a:p>
            <a:pPr>
              <a:buFont typeface="Arial" panose="020B0604020202020204" pitchFamily="34" charset="0"/>
              <a:buChar char="•"/>
            </a:pPr>
            <a:r>
              <a:rPr lang="en-US" altLang="ja-JP" sz="1100" dirty="0"/>
              <a:t> .pdf</a:t>
            </a:r>
          </a:p>
          <a:p>
            <a:pPr>
              <a:buFont typeface="Arial" panose="020B0604020202020204" pitchFamily="34" charset="0"/>
              <a:buChar char="•"/>
            </a:pPr>
            <a:r>
              <a:rPr lang="en-US" altLang="ja-JP" sz="1100" dirty="0"/>
              <a:t> </a:t>
            </a:r>
            <a:r>
              <a:rPr lang="en-US" altLang="ja-JP" sz="1100"/>
              <a:t>.html</a:t>
            </a:r>
            <a:endParaRPr lang="en-US" altLang="ja-JP" sz="1100" dirty="0"/>
          </a:p>
          <a:p>
            <a:pPr>
              <a:buFont typeface="Arial" panose="020B0604020202020204" pitchFamily="34" charset="0"/>
              <a:buChar char="•"/>
            </a:pPr>
            <a:r>
              <a:rPr lang="en-US" altLang="ja-JP" sz="1100" dirty="0"/>
              <a:t> .xlsx</a:t>
            </a:r>
          </a:p>
          <a:p>
            <a:pPr>
              <a:buFont typeface="Arial" panose="020B0604020202020204" pitchFamily="34" charset="0"/>
              <a:buChar char="•"/>
            </a:pPr>
            <a:r>
              <a:rPr lang="en-US" altLang="ja-JP" sz="1100" dirty="0"/>
              <a:t> .</a:t>
            </a:r>
            <a:r>
              <a:rPr lang="en-US" altLang="ja-JP" sz="1100" dirty="0" err="1"/>
              <a:t>xls</a:t>
            </a:r>
            <a:endParaRPr lang="en-US" altLang="ja-JP" sz="1100" dirty="0"/>
          </a:p>
          <a:p>
            <a:pPr>
              <a:buFont typeface="Arial" panose="020B0604020202020204" pitchFamily="34" charset="0"/>
              <a:buChar char="•"/>
            </a:pPr>
            <a:r>
              <a:rPr lang="en-US" altLang="ja-JP" sz="1100" dirty="0"/>
              <a:t> .docs</a:t>
            </a:r>
          </a:p>
          <a:p>
            <a:pPr>
              <a:buFont typeface="Arial" panose="020B0604020202020204" pitchFamily="34" charset="0"/>
              <a:buChar char="•"/>
            </a:pPr>
            <a:r>
              <a:rPr lang="en-US" altLang="ja-JP" sz="1100" dirty="0"/>
              <a:t> .csv</a:t>
            </a:r>
          </a:p>
        </p:txBody>
      </p:sp>
      <p:cxnSp>
        <p:nvCxnSpPr>
          <p:cNvPr id="14" name="コネクタ: 曲線 13">
            <a:extLst>
              <a:ext uri="{FF2B5EF4-FFF2-40B4-BE49-F238E27FC236}">
                <a16:creationId xmlns:a16="http://schemas.microsoft.com/office/drawing/2014/main" id="{7777E084-8375-6682-E009-EA2FBB186F78}"/>
              </a:ext>
            </a:extLst>
          </p:cNvPr>
          <p:cNvCxnSpPr>
            <a:cxnSpLocks/>
            <a:endCxn id="30" idx="1"/>
          </p:cNvCxnSpPr>
          <p:nvPr/>
        </p:nvCxnSpPr>
        <p:spPr>
          <a:xfrm>
            <a:off x="7036343" y="1957631"/>
            <a:ext cx="2100451" cy="1482254"/>
          </a:xfrm>
          <a:prstGeom prst="curvedConnector3">
            <a:avLst>
              <a:gd name="adj1" fmla="val 50000"/>
            </a:avLst>
          </a:prstGeom>
          <a:ln w="38100">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pic>
        <p:nvPicPr>
          <p:cNvPr id="30" name="グラフィックス 29">
            <a:extLst>
              <a:ext uri="{FF2B5EF4-FFF2-40B4-BE49-F238E27FC236}">
                <a16:creationId xmlns:a16="http://schemas.microsoft.com/office/drawing/2014/main" id="{E6E16F23-60E1-4B7A-9EA2-1A9DD2E6D1C7}"/>
              </a:ext>
            </a:extLst>
          </p:cNvPr>
          <p:cNvPicPr>
            <a:picLocks noChangeAspect="1"/>
          </p:cNvPicPr>
          <p:nvPr/>
        </p:nvPicPr>
        <p:blipFill>
          <a:blip r:embed="rId11">
            <a:extLst>
              <a:ext uri="{96DAC541-7B7A-43D3-8B79-37D633B846F1}">
                <asvg:svgBlip xmlns:asvg="http://schemas.microsoft.com/office/drawing/2016/SVG/main" r:embed="rId12"/>
              </a:ext>
              <a:ext uri="{837473B0-CC2E-450A-ABE3-18F120FF3D39}">
                <a1611:picAttrSrcUrl xmlns:a1611="http://schemas.microsoft.com/office/drawing/2016/11/main" r:id="rId13"/>
              </a:ext>
            </a:extLst>
          </a:blip>
          <a:stretch>
            <a:fillRect/>
          </a:stretch>
        </p:blipFill>
        <p:spPr>
          <a:xfrm>
            <a:off x="9136794" y="3174808"/>
            <a:ext cx="551812" cy="530153"/>
          </a:xfrm>
          <a:prstGeom prst="rect">
            <a:avLst/>
          </a:prstGeom>
        </p:spPr>
      </p:pic>
      <p:sp>
        <p:nvSpPr>
          <p:cNvPr id="8" name="吹き出し: 角を丸めた四角形 7">
            <a:extLst>
              <a:ext uri="{FF2B5EF4-FFF2-40B4-BE49-F238E27FC236}">
                <a16:creationId xmlns:a16="http://schemas.microsoft.com/office/drawing/2014/main" id="{5F7DCB5A-99EE-C016-2542-0990E786EFED}"/>
              </a:ext>
            </a:extLst>
          </p:cNvPr>
          <p:cNvSpPr/>
          <p:nvPr/>
        </p:nvSpPr>
        <p:spPr>
          <a:xfrm>
            <a:off x="7850755" y="3889812"/>
            <a:ext cx="1302310" cy="468851"/>
          </a:xfrm>
          <a:prstGeom prst="wedgeRoundRectCallout">
            <a:avLst>
              <a:gd name="adj1" fmla="val -69402"/>
              <a:gd name="adj2" fmla="val -44282"/>
              <a:gd name="adj3" fmla="val 1666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solidFill>
                  <a:schemeClr val="dk1"/>
                </a:solidFill>
              </a:rPr>
              <a:t>チャンクの取得数が</a:t>
            </a:r>
            <a:endParaRPr kumimoji="1" lang="en-US" altLang="ja-JP" sz="900" dirty="0">
              <a:solidFill>
                <a:schemeClr val="dk1"/>
              </a:solidFill>
            </a:endParaRPr>
          </a:p>
          <a:p>
            <a:pPr algn="ctr"/>
            <a:r>
              <a:rPr lang="ja-JP" altLang="en-US" sz="900" dirty="0"/>
              <a:t>調整可能</a:t>
            </a:r>
            <a:endParaRPr kumimoji="1" lang="ja-JP" altLang="en-US" sz="900" dirty="0">
              <a:solidFill>
                <a:schemeClr val="dk1"/>
              </a:solidFill>
            </a:endParaRPr>
          </a:p>
        </p:txBody>
      </p:sp>
      <p:sp>
        <p:nvSpPr>
          <p:cNvPr id="22" name="吹き出し: 角を丸めた四角形 21">
            <a:extLst>
              <a:ext uri="{FF2B5EF4-FFF2-40B4-BE49-F238E27FC236}">
                <a16:creationId xmlns:a16="http://schemas.microsoft.com/office/drawing/2014/main" id="{4E91D6E7-31AF-E37C-9D8D-63106F3F15F9}"/>
              </a:ext>
            </a:extLst>
          </p:cNvPr>
          <p:cNvSpPr/>
          <p:nvPr/>
        </p:nvSpPr>
        <p:spPr>
          <a:xfrm>
            <a:off x="3123078" y="3226405"/>
            <a:ext cx="1217931" cy="590218"/>
          </a:xfrm>
          <a:prstGeom prst="wedgeRoundRectCallout">
            <a:avLst>
              <a:gd name="adj1" fmla="val 63688"/>
              <a:gd name="adj2" fmla="val 33800"/>
              <a:gd name="adj3" fmla="val 16667"/>
            </a:avLst>
          </a:prstGeom>
          <a:ln w="9525"/>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900" dirty="0"/>
              <a:t>環境変数の設定と</a:t>
            </a:r>
            <a:endParaRPr lang="en-US" altLang="ja-JP" sz="900" dirty="0"/>
          </a:p>
          <a:p>
            <a:pPr algn="ctr"/>
            <a:r>
              <a:rPr lang="ja-JP" altLang="en-US" sz="900" dirty="0"/>
              <a:t>ワークフロー作成</a:t>
            </a:r>
            <a:endParaRPr lang="en-US" altLang="ja-JP" sz="900" dirty="0"/>
          </a:p>
          <a:p>
            <a:pPr algn="ctr"/>
            <a:r>
              <a:rPr lang="ja-JP" altLang="en-US" sz="900" dirty="0"/>
              <a:t>必要</a:t>
            </a:r>
            <a:endParaRPr kumimoji="1" lang="ja-JP" altLang="en-US" sz="900" dirty="0">
              <a:solidFill>
                <a:schemeClr val="dk1"/>
              </a:solidFill>
            </a:endParaRPr>
          </a:p>
        </p:txBody>
      </p:sp>
      <p:sp>
        <p:nvSpPr>
          <p:cNvPr id="26" name="正方形/長方形 25">
            <a:extLst>
              <a:ext uri="{FF2B5EF4-FFF2-40B4-BE49-F238E27FC236}">
                <a16:creationId xmlns:a16="http://schemas.microsoft.com/office/drawing/2014/main" id="{19C90D57-B64C-7ACC-F8C2-64BCFDE67F90}"/>
              </a:ext>
            </a:extLst>
          </p:cNvPr>
          <p:cNvSpPr/>
          <p:nvPr/>
        </p:nvSpPr>
        <p:spPr>
          <a:xfrm>
            <a:off x="8247529" y="350235"/>
            <a:ext cx="3636749" cy="388991"/>
          </a:xfrm>
          <a:prstGeom prst="rect">
            <a:avLst/>
          </a:prstGeom>
          <a:solidFill>
            <a:srgbClr val="FFFF00"/>
          </a:solidFill>
          <a:ln w="190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r>
              <a:rPr kumimoji="1" lang="en-US" altLang="ja-JP" sz="900" dirty="0" err="1">
                <a:solidFill>
                  <a:schemeClr val="dk1"/>
                </a:solidFill>
              </a:rPr>
              <a:t>Dify</a:t>
            </a:r>
            <a:r>
              <a:rPr kumimoji="1" lang="ja-JP" altLang="en-US" sz="900" dirty="0">
                <a:solidFill>
                  <a:schemeClr val="dk1"/>
                </a:solidFill>
              </a:rPr>
              <a:t>の</a:t>
            </a:r>
            <a:r>
              <a:rPr kumimoji="1" lang="en-US" altLang="ja-JP" sz="900" dirty="0">
                <a:solidFill>
                  <a:schemeClr val="dk1"/>
                </a:solidFill>
              </a:rPr>
              <a:t>knowledge</a:t>
            </a:r>
            <a:r>
              <a:rPr kumimoji="1" lang="ja-JP" altLang="en-US" sz="900" dirty="0">
                <a:solidFill>
                  <a:schemeClr val="dk1"/>
                </a:solidFill>
              </a:rPr>
              <a:t>ベースについては公式ドキュメントを参照のこと</a:t>
            </a:r>
            <a:endParaRPr kumimoji="1" lang="en-US" altLang="ja-JP" sz="900" dirty="0">
              <a:solidFill>
                <a:schemeClr val="dk1"/>
              </a:solidFill>
            </a:endParaRPr>
          </a:p>
          <a:p>
            <a:r>
              <a:rPr kumimoji="1" lang="en-US" altLang="ja-JP" sz="900" dirty="0">
                <a:solidFill>
                  <a:schemeClr val="dk1"/>
                </a:solidFill>
                <a:hlinkClick r:id="rId14"/>
              </a:rPr>
              <a:t>https://docs.dify.ai/guides/knowledge-base</a:t>
            </a:r>
            <a:endParaRPr kumimoji="1" lang="ja-JP" altLang="en-US" sz="900" dirty="0">
              <a:solidFill>
                <a:schemeClr val="dk1"/>
              </a:solidFill>
            </a:endParaRPr>
          </a:p>
        </p:txBody>
      </p:sp>
    </p:spTree>
    <p:extLst>
      <p:ext uri="{BB962C8B-B14F-4D97-AF65-F5344CB8AC3E}">
        <p14:creationId xmlns:p14="http://schemas.microsoft.com/office/powerpoint/2010/main" val="24306888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5D85B0-0B69-AC40-614D-DF4755E2F267}"/>
            </a:ext>
          </a:extLst>
        </p:cNvPr>
        <p:cNvGrpSpPr/>
        <p:nvPr/>
      </p:nvGrpSpPr>
      <p:grpSpPr>
        <a:xfrm>
          <a:off x="0" y="0"/>
          <a:ext cx="0" cy="0"/>
          <a:chOff x="0" y="0"/>
          <a:chExt cx="0" cy="0"/>
        </a:xfrm>
      </p:grpSpPr>
      <p:sp>
        <p:nvSpPr>
          <p:cNvPr id="16" name="四角形: 角を丸くする 15">
            <a:extLst>
              <a:ext uri="{FF2B5EF4-FFF2-40B4-BE49-F238E27FC236}">
                <a16:creationId xmlns:a16="http://schemas.microsoft.com/office/drawing/2014/main" id="{DBA700EB-97B9-F356-1578-ED4D13F31D05}"/>
              </a:ext>
            </a:extLst>
          </p:cNvPr>
          <p:cNvSpPr/>
          <p:nvPr/>
        </p:nvSpPr>
        <p:spPr>
          <a:xfrm>
            <a:off x="289069" y="911364"/>
            <a:ext cx="11710220" cy="5511507"/>
          </a:xfrm>
          <a:prstGeom prst="roundRect">
            <a:avLst>
              <a:gd name="adj" fmla="val 2121"/>
            </a:avLst>
          </a:prstGeom>
          <a:solidFill>
            <a:schemeClr val="accent1">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sp>
        <p:nvSpPr>
          <p:cNvPr id="6" name="タイトル 5">
            <a:extLst>
              <a:ext uri="{FF2B5EF4-FFF2-40B4-BE49-F238E27FC236}">
                <a16:creationId xmlns:a16="http://schemas.microsoft.com/office/drawing/2014/main" id="{D7E565B1-C09A-EA40-2866-1DEF411F0ACD}"/>
              </a:ext>
            </a:extLst>
          </p:cNvPr>
          <p:cNvSpPr>
            <a:spLocks noGrp="1"/>
          </p:cNvSpPr>
          <p:nvPr>
            <p:ph type="title"/>
          </p:nvPr>
        </p:nvSpPr>
        <p:spPr/>
        <p:txBody>
          <a:bodyPr>
            <a:normAutofit fontScale="90000"/>
          </a:bodyPr>
          <a:lstStyle/>
          <a:p>
            <a:r>
              <a:rPr lang="ja-JP" altLang="en-US" dirty="0"/>
              <a:t>ベクトル検索で取得するデータについて </a:t>
            </a:r>
            <a:r>
              <a:rPr lang="en-US" altLang="ja-JP" dirty="0"/>
              <a:t>–</a:t>
            </a:r>
            <a:r>
              <a:rPr lang="ja-JP" altLang="en-US" dirty="0"/>
              <a:t> </a:t>
            </a:r>
            <a:r>
              <a:rPr lang="en-US" altLang="ja-JP" dirty="0"/>
              <a:t>Long</a:t>
            </a:r>
            <a:r>
              <a:rPr lang="ja-JP" altLang="en-US" dirty="0"/>
              <a:t> </a:t>
            </a:r>
            <a:r>
              <a:rPr lang="en-US" altLang="ja-JP" dirty="0"/>
              <a:t>Context</a:t>
            </a:r>
            <a:endParaRPr lang="ja-JP" altLang="en-US" dirty="0"/>
          </a:p>
        </p:txBody>
      </p:sp>
      <p:sp>
        <p:nvSpPr>
          <p:cNvPr id="4" name="スライド番号プレースホルダー 3">
            <a:extLst>
              <a:ext uri="{FF2B5EF4-FFF2-40B4-BE49-F238E27FC236}">
                <a16:creationId xmlns:a16="http://schemas.microsoft.com/office/drawing/2014/main" id="{8E5960DD-E810-D205-D3C9-C20A89641E0A}"/>
              </a:ext>
            </a:extLst>
          </p:cNvPr>
          <p:cNvSpPr>
            <a:spLocks noGrp="1"/>
          </p:cNvSpPr>
          <p:nvPr>
            <p:ph type="sldNum" sz="quarter" idx="12"/>
          </p:nvPr>
        </p:nvSpPr>
        <p:spPr/>
        <p:txBody>
          <a:bodyPr/>
          <a:lstStyle/>
          <a:p>
            <a:fld id="{0AF7E18D-A281-EF4E-83EF-D7811667EA6C}" type="slidenum">
              <a:rPr kumimoji="1" lang="ja-JP" altLang="en-US" smtClean="0"/>
              <a:t>12</a:t>
            </a:fld>
            <a:endParaRPr kumimoji="1" lang="ja-JP" altLang="en-US"/>
          </a:p>
        </p:txBody>
      </p:sp>
      <p:sp>
        <p:nvSpPr>
          <p:cNvPr id="22" name="コンテンツ プレースホルダー 6">
            <a:extLst>
              <a:ext uri="{FF2B5EF4-FFF2-40B4-BE49-F238E27FC236}">
                <a16:creationId xmlns:a16="http://schemas.microsoft.com/office/drawing/2014/main" id="{9A5A9CB1-50A1-6DCE-167B-F069E1650BF1}"/>
              </a:ext>
            </a:extLst>
          </p:cNvPr>
          <p:cNvSpPr>
            <a:spLocks noGrp="1"/>
          </p:cNvSpPr>
          <p:nvPr>
            <p:ph sz="quarter" idx="13"/>
          </p:nvPr>
        </p:nvSpPr>
        <p:spPr>
          <a:xfrm>
            <a:off x="345404" y="1038886"/>
            <a:ext cx="11522604" cy="2394502"/>
          </a:xfrm>
        </p:spPr>
        <p:txBody>
          <a:bodyPr/>
          <a:lstStyle/>
          <a:p>
            <a:r>
              <a:rPr lang="ja-JP" altLang="en-US" sz="1800" b="1" dirty="0"/>
              <a:t>文書自体（文書内の全テキスト）を取得する場合</a:t>
            </a:r>
            <a:endParaRPr lang="en-US" altLang="ja-JP" sz="1800" b="1" dirty="0"/>
          </a:p>
          <a:p>
            <a:pPr marL="171450" indent="-171450">
              <a:buFont typeface="Arial" panose="020B0604020202020204" pitchFamily="34" charset="0"/>
              <a:buChar char="•"/>
            </a:pPr>
            <a:r>
              <a:rPr lang="en-US" altLang="ja-JP" sz="1200" dirty="0">
                <a:solidFill>
                  <a:schemeClr val="tx1"/>
                </a:solidFill>
                <a:latin typeface="+mn-lt"/>
              </a:rPr>
              <a:t>docker </a:t>
            </a:r>
            <a:r>
              <a:rPr lang="ja-JP" altLang="en-US" sz="1200" dirty="0">
                <a:solidFill>
                  <a:schemeClr val="tx1"/>
                </a:solidFill>
                <a:latin typeface="+mn-lt"/>
              </a:rPr>
              <a:t>の </a:t>
            </a:r>
            <a:r>
              <a:rPr lang="en-US" altLang="ja-JP" sz="1200" dirty="0">
                <a:solidFill>
                  <a:schemeClr val="tx1"/>
                </a:solidFill>
                <a:latin typeface="+mn-lt"/>
              </a:rPr>
              <a:t>.env </a:t>
            </a:r>
            <a:r>
              <a:rPr lang="ja-JP" altLang="en-US" sz="1200" dirty="0">
                <a:solidFill>
                  <a:schemeClr val="tx1"/>
                </a:solidFill>
                <a:latin typeface="+mn-lt"/>
              </a:rPr>
              <a:t>ファイルを変更し、</a:t>
            </a:r>
            <a:r>
              <a:rPr lang="en-US" altLang="ja-JP" sz="1200" dirty="0" err="1">
                <a:solidFill>
                  <a:schemeClr val="tx1"/>
                </a:solidFill>
                <a:latin typeface="+mn-lt"/>
              </a:rPr>
              <a:t>Dify</a:t>
            </a:r>
            <a:r>
              <a:rPr lang="en-US" altLang="ja-JP" sz="1200" dirty="0">
                <a:solidFill>
                  <a:schemeClr val="tx1"/>
                </a:solidFill>
                <a:latin typeface="+mn-lt"/>
              </a:rPr>
              <a:t> </a:t>
            </a:r>
            <a:r>
              <a:rPr lang="ja-JP" altLang="en-US" sz="1200" dirty="0">
                <a:solidFill>
                  <a:schemeClr val="tx1"/>
                </a:solidFill>
                <a:latin typeface="+mn-lt"/>
              </a:rPr>
              <a:t>における文字数上限等の設定が必要</a:t>
            </a:r>
            <a:endParaRPr lang="en-US" altLang="ja-JP" sz="1200" dirty="0">
              <a:solidFill>
                <a:schemeClr val="tx1"/>
              </a:solidFill>
              <a:latin typeface="+mn-lt"/>
            </a:endParaRPr>
          </a:p>
          <a:p>
            <a:pPr marL="171450" indent="-171450">
              <a:buFont typeface="Arial" panose="020B0604020202020204" pitchFamily="34" charset="0"/>
              <a:buChar char="•"/>
            </a:pPr>
            <a:r>
              <a:rPr lang="ja-JP" altLang="en-US" sz="1200" dirty="0">
                <a:solidFill>
                  <a:schemeClr val="tx1"/>
                </a:solidFill>
                <a:latin typeface="+mn-lt"/>
              </a:rPr>
              <a:t>指定したドキュメントの全チャンクを取得し、テキストを結合する処理を記述したワークフローの作成が必要</a:t>
            </a:r>
            <a:endParaRPr lang="en-US" altLang="ja-JP" sz="1200" dirty="0">
              <a:solidFill>
                <a:schemeClr val="tx1"/>
              </a:solidFill>
              <a:latin typeface="+mn-lt"/>
            </a:endParaRPr>
          </a:p>
          <a:p>
            <a:endParaRPr lang="en-US" altLang="ja-JP" sz="1200" dirty="0">
              <a:solidFill>
                <a:schemeClr val="tx1"/>
              </a:solidFill>
              <a:latin typeface="+mn-lt"/>
            </a:endParaRPr>
          </a:p>
          <a:p>
            <a:r>
              <a:rPr lang="ja-JP" altLang="en-US" sz="1200" b="1" dirty="0">
                <a:solidFill>
                  <a:schemeClr val="tx1"/>
                </a:solidFill>
                <a:latin typeface="+mn-lt"/>
              </a:rPr>
              <a:t>利点</a:t>
            </a:r>
          </a:p>
          <a:p>
            <a:pPr marL="171450" indent="-171450">
              <a:buFont typeface="Arial" panose="020B0604020202020204" pitchFamily="34" charset="0"/>
              <a:buChar char="•"/>
            </a:pPr>
            <a:r>
              <a:rPr lang="ja-JP" altLang="en-US" sz="1200" dirty="0">
                <a:solidFill>
                  <a:schemeClr val="tx1"/>
                </a:solidFill>
                <a:latin typeface="+mn-lt"/>
              </a:rPr>
              <a:t>ドキュメント内全ての内容を漏れなく参照した上で回答を作成できる</a:t>
            </a:r>
            <a:endParaRPr lang="en-US" altLang="ja-JP" sz="1200" dirty="0">
              <a:solidFill>
                <a:schemeClr val="tx1"/>
              </a:solidFill>
              <a:latin typeface="+mn-lt"/>
            </a:endParaRPr>
          </a:p>
          <a:p>
            <a:pPr marL="171450" indent="-171450">
              <a:buFont typeface="Arial" panose="020B0604020202020204" pitchFamily="34" charset="0"/>
              <a:buChar char="•"/>
            </a:pPr>
            <a:r>
              <a:rPr lang="ja-JP" altLang="en-US" sz="1200" dirty="0">
                <a:solidFill>
                  <a:schemeClr val="tx1"/>
                </a:solidFill>
                <a:latin typeface="+mn-lt"/>
              </a:rPr>
              <a:t>複数ページにまたがる情報（</a:t>
            </a:r>
            <a:r>
              <a:rPr lang="en-US" altLang="ja-JP" sz="1200" dirty="0">
                <a:solidFill>
                  <a:schemeClr val="tx1"/>
                </a:solidFill>
                <a:latin typeface="+mn-lt"/>
              </a:rPr>
              <a:t>1</a:t>
            </a:r>
            <a:r>
              <a:rPr lang="ja-JP" altLang="en-US" sz="1200" dirty="0">
                <a:solidFill>
                  <a:schemeClr val="tx1"/>
                </a:solidFill>
                <a:latin typeface="+mn-lt"/>
              </a:rPr>
              <a:t>チャンク内で情報を完結できない）の取得に有用</a:t>
            </a:r>
            <a:endParaRPr lang="en-US" altLang="ja-JP" sz="1200" dirty="0">
              <a:solidFill>
                <a:schemeClr val="tx1"/>
              </a:solidFill>
              <a:latin typeface="+mn-lt"/>
            </a:endParaRPr>
          </a:p>
          <a:p>
            <a:endParaRPr lang="ja-JP" altLang="en-US" sz="1200" dirty="0">
              <a:solidFill>
                <a:schemeClr val="tx1"/>
              </a:solidFill>
              <a:latin typeface="+mn-lt"/>
            </a:endParaRPr>
          </a:p>
          <a:p>
            <a:r>
              <a:rPr lang="ja-JP" altLang="en-US" sz="1200" b="1" dirty="0">
                <a:solidFill>
                  <a:schemeClr val="tx1"/>
                </a:solidFill>
                <a:latin typeface="+mn-lt"/>
              </a:rPr>
              <a:t>欠点</a:t>
            </a:r>
            <a:endParaRPr lang="en-US" altLang="ja-JP" sz="1200" b="1" dirty="0">
              <a:solidFill>
                <a:schemeClr val="tx1"/>
              </a:solidFill>
              <a:latin typeface="+mn-lt"/>
            </a:endParaRPr>
          </a:p>
          <a:p>
            <a:pPr marL="171450" indent="-171450">
              <a:buFont typeface="Arial" panose="020B0604020202020204" pitchFamily="34" charset="0"/>
              <a:buChar char="•"/>
            </a:pPr>
            <a:r>
              <a:rPr lang="en-US" altLang="ja-JP" sz="1200" dirty="0">
                <a:solidFill>
                  <a:schemeClr val="tx1"/>
                </a:solidFill>
                <a:latin typeface="+mn-lt"/>
              </a:rPr>
              <a:t>LLM</a:t>
            </a:r>
            <a:r>
              <a:rPr lang="ja-JP" altLang="en-US" sz="1200" dirty="0">
                <a:solidFill>
                  <a:schemeClr val="tx1"/>
                </a:solidFill>
                <a:latin typeface="+mn-lt"/>
              </a:rPr>
              <a:t>に入力するトークン量が増えるので、コストが大きくなる</a:t>
            </a:r>
            <a:endParaRPr lang="en-US" altLang="ja-JP" sz="1200" dirty="0">
              <a:solidFill>
                <a:schemeClr val="tx1"/>
              </a:solidFill>
              <a:latin typeface="+mn-lt"/>
            </a:endParaRPr>
          </a:p>
        </p:txBody>
      </p:sp>
      <p:sp>
        <p:nvSpPr>
          <p:cNvPr id="7" name="フッター プレースホルダー 3">
            <a:extLst>
              <a:ext uri="{FF2B5EF4-FFF2-40B4-BE49-F238E27FC236}">
                <a16:creationId xmlns:a16="http://schemas.microsoft.com/office/drawing/2014/main" id="{2B102E64-711D-0BFC-A0D9-BB0A76899E49}"/>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pic>
        <p:nvPicPr>
          <p:cNvPr id="3" name="図 2"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112ECCF4-6F20-8BAB-F6ED-9FCBD41D7B12}"/>
              </a:ext>
            </a:extLst>
          </p:cNvPr>
          <p:cNvPicPr>
            <a:picLocks noChangeAspect="1"/>
          </p:cNvPicPr>
          <p:nvPr/>
        </p:nvPicPr>
        <p:blipFill>
          <a:blip r:embed="rId2"/>
          <a:stretch>
            <a:fillRect/>
          </a:stretch>
        </p:blipFill>
        <p:spPr>
          <a:xfrm>
            <a:off x="8204414" y="1128073"/>
            <a:ext cx="3663594" cy="1752961"/>
          </a:xfrm>
          <a:prstGeom prst="rect">
            <a:avLst/>
          </a:prstGeom>
        </p:spPr>
      </p:pic>
      <p:pic>
        <p:nvPicPr>
          <p:cNvPr id="10" name="図 9"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0E6D7AB6-3F07-5CDA-CD95-EA462E25B4AF}"/>
              </a:ext>
            </a:extLst>
          </p:cNvPr>
          <p:cNvPicPr>
            <a:picLocks noChangeAspect="1"/>
          </p:cNvPicPr>
          <p:nvPr/>
        </p:nvPicPr>
        <p:blipFill>
          <a:blip r:embed="rId3"/>
          <a:srcRect b="35790"/>
          <a:stretch/>
        </p:blipFill>
        <p:spPr>
          <a:xfrm>
            <a:off x="2982508" y="3543650"/>
            <a:ext cx="8875059" cy="2727639"/>
          </a:xfrm>
          <a:prstGeom prst="rect">
            <a:avLst/>
          </a:prstGeom>
        </p:spPr>
      </p:pic>
      <p:sp>
        <p:nvSpPr>
          <p:cNvPr id="11" name="吹き出し: 線 10">
            <a:extLst>
              <a:ext uri="{FF2B5EF4-FFF2-40B4-BE49-F238E27FC236}">
                <a16:creationId xmlns:a16="http://schemas.microsoft.com/office/drawing/2014/main" id="{109840BA-4FF6-40C6-926F-B7C6A7AFF4B2}"/>
              </a:ext>
            </a:extLst>
          </p:cNvPr>
          <p:cNvSpPr/>
          <p:nvPr/>
        </p:nvSpPr>
        <p:spPr>
          <a:xfrm>
            <a:off x="5252699" y="5678964"/>
            <a:ext cx="1456765" cy="477565"/>
          </a:xfrm>
          <a:prstGeom prst="borderCallout1">
            <a:avLst>
              <a:gd name="adj1" fmla="val -129399"/>
              <a:gd name="adj2" fmla="val 108289"/>
              <a:gd name="adj3" fmla="val -21730"/>
              <a:gd name="adj4" fmla="val 83587"/>
            </a:avLst>
          </a:prstGeom>
          <a:solidFill>
            <a:srgbClr val="FFFF00"/>
          </a:solidFill>
          <a:ln w="190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en-US" altLang="ja-JP" sz="900" dirty="0">
                <a:solidFill>
                  <a:schemeClr val="dk1"/>
                </a:solidFill>
              </a:rPr>
              <a:t>HTTP</a:t>
            </a:r>
            <a:r>
              <a:rPr kumimoji="1" lang="ja-JP" altLang="en-US" sz="900" dirty="0">
                <a:solidFill>
                  <a:schemeClr val="dk1"/>
                </a:solidFill>
              </a:rPr>
              <a:t>リクエストで</a:t>
            </a:r>
            <a:endParaRPr kumimoji="1" lang="en-US" altLang="ja-JP" sz="900" dirty="0">
              <a:solidFill>
                <a:schemeClr val="dk1"/>
              </a:solidFill>
            </a:endParaRPr>
          </a:p>
          <a:p>
            <a:pPr algn="ctr"/>
            <a:r>
              <a:rPr kumimoji="1" lang="ja-JP" altLang="en-US" sz="900" dirty="0">
                <a:solidFill>
                  <a:schemeClr val="dk1"/>
                </a:solidFill>
              </a:rPr>
              <a:t>指定したドキュメントの</a:t>
            </a:r>
            <a:endParaRPr kumimoji="1" lang="en-US" altLang="ja-JP" sz="900" dirty="0">
              <a:solidFill>
                <a:schemeClr val="dk1"/>
              </a:solidFill>
            </a:endParaRPr>
          </a:p>
          <a:p>
            <a:pPr algn="ctr"/>
            <a:r>
              <a:rPr lang="ja-JP" altLang="en-US" sz="900" dirty="0"/>
              <a:t>全チャンクを取得</a:t>
            </a:r>
            <a:endParaRPr kumimoji="1" lang="ja-JP" altLang="en-US" sz="900" dirty="0">
              <a:solidFill>
                <a:schemeClr val="dk1"/>
              </a:solidFill>
            </a:endParaRPr>
          </a:p>
        </p:txBody>
      </p:sp>
      <p:sp>
        <p:nvSpPr>
          <p:cNvPr id="12" name="正方形/長方形 11">
            <a:extLst>
              <a:ext uri="{FF2B5EF4-FFF2-40B4-BE49-F238E27FC236}">
                <a16:creationId xmlns:a16="http://schemas.microsoft.com/office/drawing/2014/main" id="{7ED871A1-015C-5392-A486-F8D6BD47646D}"/>
              </a:ext>
            </a:extLst>
          </p:cNvPr>
          <p:cNvSpPr/>
          <p:nvPr/>
        </p:nvSpPr>
        <p:spPr>
          <a:xfrm>
            <a:off x="6747607" y="4450850"/>
            <a:ext cx="994990" cy="525322"/>
          </a:xfrm>
          <a:prstGeom prst="rect">
            <a:avLst/>
          </a:prstGeom>
          <a:noFill/>
          <a:ln w="190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solidFill>
                <a:schemeClr val="dk1"/>
              </a:solidFill>
            </a:endParaRPr>
          </a:p>
        </p:txBody>
      </p:sp>
      <p:sp>
        <p:nvSpPr>
          <p:cNvPr id="13" name="正方形/長方形 12">
            <a:extLst>
              <a:ext uri="{FF2B5EF4-FFF2-40B4-BE49-F238E27FC236}">
                <a16:creationId xmlns:a16="http://schemas.microsoft.com/office/drawing/2014/main" id="{5D8D3C8E-B9EE-3FB5-98EA-66C4711B58EE}"/>
              </a:ext>
            </a:extLst>
          </p:cNvPr>
          <p:cNvSpPr/>
          <p:nvPr/>
        </p:nvSpPr>
        <p:spPr>
          <a:xfrm>
            <a:off x="9323058" y="4438579"/>
            <a:ext cx="994990" cy="245067"/>
          </a:xfrm>
          <a:prstGeom prst="rect">
            <a:avLst/>
          </a:prstGeom>
          <a:noFill/>
          <a:ln w="190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solidFill>
                <a:schemeClr val="dk1"/>
              </a:solidFill>
            </a:endParaRPr>
          </a:p>
        </p:txBody>
      </p:sp>
      <p:sp>
        <p:nvSpPr>
          <p:cNvPr id="14" name="吹き出し: 線 13">
            <a:extLst>
              <a:ext uri="{FF2B5EF4-FFF2-40B4-BE49-F238E27FC236}">
                <a16:creationId xmlns:a16="http://schemas.microsoft.com/office/drawing/2014/main" id="{BB52F62A-5E61-99E2-54DE-E529AAE43F31}"/>
              </a:ext>
            </a:extLst>
          </p:cNvPr>
          <p:cNvSpPr/>
          <p:nvPr/>
        </p:nvSpPr>
        <p:spPr>
          <a:xfrm>
            <a:off x="10318048" y="5578575"/>
            <a:ext cx="1456765" cy="477565"/>
          </a:xfrm>
          <a:prstGeom prst="borderCallout1">
            <a:avLst>
              <a:gd name="adj1" fmla="val -172574"/>
              <a:gd name="adj2" fmla="val -25249"/>
              <a:gd name="adj3" fmla="val -32993"/>
              <a:gd name="adj4" fmla="val 9741"/>
            </a:avLst>
          </a:prstGeom>
          <a:solidFill>
            <a:srgbClr val="FFFF00"/>
          </a:solidFill>
          <a:ln w="190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solidFill>
                  <a:schemeClr val="dk1"/>
                </a:solidFill>
              </a:rPr>
              <a:t>全チャンクの文字列を</a:t>
            </a:r>
            <a:endParaRPr kumimoji="1" lang="en-US" altLang="ja-JP" sz="900" dirty="0">
              <a:solidFill>
                <a:schemeClr val="dk1"/>
              </a:solidFill>
            </a:endParaRPr>
          </a:p>
          <a:p>
            <a:pPr algn="ctr"/>
            <a:r>
              <a:rPr lang="ja-JP" altLang="en-US" sz="900" dirty="0"/>
              <a:t>結合する内容のコードを</a:t>
            </a:r>
            <a:endParaRPr lang="en-US" altLang="ja-JP" sz="900" dirty="0"/>
          </a:p>
          <a:p>
            <a:pPr algn="ctr"/>
            <a:r>
              <a:rPr lang="ja-JP" altLang="en-US" sz="900" dirty="0"/>
              <a:t>記述・実行</a:t>
            </a:r>
            <a:endParaRPr lang="en-US" altLang="ja-JP" sz="900" dirty="0"/>
          </a:p>
        </p:txBody>
      </p:sp>
      <p:sp>
        <p:nvSpPr>
          <p:cNvPr id="15" name="正方形/長方形 14">
            <a:extLst>
              <a:ext uri="{FF2B5EF4-FFF2-40B4-BE49-F238E27FC236}">
                <a16:creationId xmlns:a16="http://schemas.microsoft.com/office/drawing/2014/main" id="{3176CCBB-CBF4-3357-940A-2A726CC341AD}"/>
              </a:ext>
            </a:extLst>
          </p:cNvPr>
          <p:cNvSpPr/>
          <p:nvPr/>
        </p:nvSpPr>
        <p:spPr>
          <a:xfrm>
            <a:off x="8247529" y="350235"/>
            <a:ext cx="3636749" cy="388991"/>
          </a:xfrm>
          <a:prstGeom prst="rect">
            <a:avLst/>
          </a:prstGeom>
          <a:solidFill>
            <a:srgbClr val="FFFF00"/>
          </a:solidFill>
          <a:ln w="190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r>
              <a:rPr kumimoji="1" lang="en-US" altLang="ja-JP" sz="900" dirty="0" err="1">
                <a:solidFill>
                  <a:schemeClr val="dk1"/>
                </a:solidFill>
              </a:rPr>
              <a:t>Dify</a:t>
            </a:r>
            <a:r>
              <a:rPr kumimoji="1" lang="ja-JP" altLang="en-US" sz="900" dirty="0">
                <a:solidFill>
                  <a:schemeClr val="dk1"/>
                </a:solidFill>
              </a:rPr>
              <a:t>の</a:t>
            </a:r>
            <a:r>
              <a:rPr kumimoji="1" lang="en-US" altLang="ja-JP" sz="900" dirty="0">
                <a:solidFill>
                  <a:schemeClr val="dk1"/>
                </a:solidFill>
              </a:rPr>
              <a:t>knowledge</a:t>
            </a:r>
            <a:r>
              <a:rPr kumimoji="1" lang="ja-JP" altLang="en-US" sz="900" dirty="0">
                <a:solidFill>
                  <a:schemeClr val="dk1"/>
                </a:solidFill>
              </a:rPr>
              <a:t>ベースについては公式ドキュメントを参照のこと</a:t>
            </a:r>
            <a:endParaRPr kumimoji="1" lang="en-US" altLang="ja-JP" sz="900" dirty="0">
              <a:solidFill>
                <a:schemeClr val="dk1"/>
              </a:solidFill>
            </a:endParaRPr>
          </a:p>
          <a:p>
            <a:r>
              <a:rPr kumimoji="1" lang="en-US" altLang="ja-JP" sz="900" dirty="0">
                <a:solidFill>
                  <a:schemeClr val="dk1"/>
                </a:solidFill>
                <a:hlinkClick r:id="rId4"/>
              </a:rPr>
              <a:t>https://docs.dify.ai/guides/knowledge-base</a:t>
            </a:r>
            <a:endParaRPr kumimoji="1" lang="ja-JP" altLang="en-US" sz="900" dirty="0">
              <a:solidFill>
                <a:schemeClr val="dk1"/>
              </a:solidFill>
            </a:endParaRPr>
          </a:p>
        </p:txBody>
      </p:sp>
    </p:spTree>
    <p:extLst>
      <p:ext uri="{BB962C8B-B14F-4D97-AF65-F5344CB8AC3E}">
        <p14:creationId xmlns:p14="http://schemas.microsoft.com/office/powerpoint/2010/main" val="4032912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C2262-67C8-122F-F1AC-86895F3ECE4B}"/>
            </a:ext>
          </a:extLst>
        </p:cNvPr>
        <p:cNvGrpSpPr/>
        <p:nvPr/>
      </p:nvGrpSpPr>
      <p:grpSpPr>
        <a:xfrm>
          <a:off x="0" y="0"/>
          <a:ext cx="0" cy="0"/>
          <a:chOff x="0" y="0"/>
          <a:chExt cx="0" cy="0"/>
        </a:xfrm>
      </p:grpSpPr>
      <p:sp>
        <p:nvSpPr>
          <p:cNvPr id="23" name="四角形: 角を丸くする 22">
            <a:extLst>
              <a:ext uri="{FF2B5EF4-FFF2-40B4-BE49-F238E27FC236}">
                <a16:creationId xmlns:a16="http://schemas.microsoft.com/office/drawing/2014/main" id="{0DBEAA72-2609-EBFA-EFF5-1C800BD8D87F}"/>
              </a:ext>
            </a:extLst>
          </p:cNvPr>
          <p:cNvSpPr/>
          <p:nvPr/>
        </p:nvSpPr>
        <p:spPr>
          <a:xfrm>
            <a:off x="289069" y="911364"/>
            <a:ext cx="11710220" cy="5511507"/>
          </a:xfrm>
          <a:prstGeom prst="roundRect">
            <a:avLst>
              <a:gd name="adj" fmla="val 2121"/>
            </a:avLst>
          </a:prstGeom>
          <a:solidFill>
            <a:schemeClr val="accent1">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sp>
        <p:nvSpPr>
          <p:cNvPr id="6" name="タイトル 5">
            <a:extLst>
              <a:ext uri="{FF2B5EF4-FFF2-40B4-BE49-F238E27FC236}">
                <a16:creationId xmlns:a16="http://schemas.microsoft.com/office/drawing/2014/main" id="{3A751889-FE9A-A3DA-3213-4232C5008687}"/>
              </a:ext>
            </a:extLst>
          </p:cNvPr>
          <p:cNvSpPr>
            <a:spLocks noGrp="1"/>
          </p:cNvSpPr>
          <p:nvPr>
            <p:ph type="title"/>
          </p:nvPr>
        </p:nvSpPr>
        <p:spPr/>
        <p:txBody>
          <a:bodyPr>
            <a:normAutofit fontScale="90000"/>
          </a:bodyPr>
          <a:lstStyle/>
          <a:p>
            <a:r>
              <a:rPr lang="ja-JP" altLang="en-US" dirty="0"/>
              <a:t>ベクトル検索で取得するデータについて </a:t>
            </a:r>
            <a:r>
              <a:rPr lang="en-US" altLang="ja-JP" dirty="0"/>
              <a:t>– retrieve chunks</a:t>
            </a:r>
            <a:endParaRPr lang="ja-JP" altLang="en-US" dirty="0"/>
          </a:p>
        </p:txBody>
      </p:sp>
      <p:sp>
        <p:nvSpPr>
          <p:cNvPr id="4" name="スライド番号プレースホルダー 3">
            <a:extLst>
              <a:ext uri="{FF2B5EF4-FFF2-40B4-BE49-F238E27FC236}">
                <a16:creationId xmlns:a16="http://schemas.microsoft.com/office/drawing/2014/main" id="{95D1A1D5-548E-CE1C-F16F-A6017248649A}"/>
              </a:ext>
            </a:extLst>
          </p:cNvPr>
          <p:cNvSpPr>
            <a:spLocks noGrp="1"/>
          </p:cNvSpPr>
          <p:nvPr>
            <p:ph type="sldNum" sz="quarter" idx="12"/>
          </p:nvPr>
        </p:nvSpPr>
        <p:spPr/>
        <p:txBody>
          <a:bodyPr/>
          <a:lstStyle/>
          <a:p>
            <a:fld id="{0AF7E18D-A281-EF4E-83EF-D7811667EA6C}" type="slidenum">
              <a:rPr kumimoji="1" lang="ja-JP" altLang="en-US" smtClean="0"/>
              <a:t>13</a:t>
            </a:fld>
            <a:endParaRPr kumimoji="1" lang="ja-JP" altLang="en-US"/>
          </a:p>
        </p:txBody>
      </p:sp>
      <p:sp>
        <p:nvSpPr>
          <p:cNvPr id="22" name="コンテンツ プレースホルダー 6">
            <a:extLst>
              <a:ext uri="{FF2B5EF4-FFF2-40B4-BE49-F238E27FC236}">
                <a16:creationId xmlns:a16="http://schemas.microsoft.com/office/drawing/2014/main" id="{3FA73978-E1C5-0EE7-569E-EEB92DC2707B}"/>
              </a:ext>
            </a:extLst>
          </p:cNvPr>
          <p:cNvSpPr>
            <a:spLocks noGrp="1"/>
          </p:cNvSpPr>
          <p:nvPr>
            <p:ph sz="quarter" idx="13"/>
          </p:nvPr>
        </p:nvSpPr>
        <p:spPr>
          <a:xfrm>
            <a:off x="345404" y="1043038"/>
            <a:ext cx="11522604" cy="2548390"/>
          </a:xfrm>
        </p:spPr>
        <p:txBody>
          <a:bodyPr/>
          <a:lstStyle/>
          <a:p>
            <a:r>
              <a:rPr lang="ja-JP" altLang="en-US" sz="1800" b="1" dirty="0"/>
              <a:t>文書のチャンクを取得する場合</a:t>
            </a:r>
            <a:endParaRPr lang="en-US" altLang="ja-JP" sz="1200" dirty="0">
              <a:solidFill>
                <a:schemeClr val="tx1"/>
              </a:solidFill>
            </a:endParaRPr>
          </a:p>
          <a:p>
            <a:pPr marL="171450" indent="-171450">
              <a:buFont typeface="Arial" panose="020B0604020202020204" pitchFamily="34" charset="0"/>
              <a:buChar char="•"/>
            </a:pPr>
            <a:r>
              <a:rPr lang="ja-JP" altLang="en-US" sz="1200" dirty="0">
                <a:solidFill>
                  <a:schemeClr val="tx1"/>
                </a:solidFill>
              </a:rPr>
              <a:t>ドキュメントを登録する際、チャンク区切り条件を指定可能</a:t>
            </a:r>
            <a:endParaRPr lang="en-US" altLang="ja-JP" sz="1200" dirty="0">
              <a:solidFill>
                <a:schemeClr val="tx1"/>
              </a:solidFill>
            </a:endParaRPr>
          </a:p>
          <a:p>
            <a:pPr marL="171450" indent="-171450">
              <a:buFont typeface="Arial" panose="020B0604020202020204" pitchFamily="34" charset="0"/>
              <a:buChar char="•"/>
            </a:pPr>
            <a:r>
              <a:rPr lang="ja-JP" altLang="en-US" sz="1200" dirty="0">
                <a:solidFill>
                  <a:schemeClr val="tx1"/>
                </a:solidFill>
              </a:rPr>
              <a:t>取得チャンク数は調整が可能</a:t>
            </a:r>
            <a:endParaRPr lang="en-US" altLang="ja-JP" sz="1200" dirty="0">
              <a:solidFill>
                <a:schemeClr val="tx1"/>
              </a:solidFill>
            </a:endParaRPr>
          </a:p>
          <a:p>
            <a:pPr marL="171450" indent="-171450">
              <a:buFont typeface="Arial" panose="020B0604020202020204" pitchFamily="34" charset="0"/>
              <a:buChar char="•"/>
            </a:pPr>
            <a:endParaRPr lang="en-US" altLang="ja-JP" sz="1200" dirty="0">
              <a:solidFill>
                <a:schemeClr val="tx1"/>
              </a:solidFill>
            </a:endParaRPr>
          </a:p>
          <a:p>
            <a:r>
              <a:rPr lang="ja-JP" altLang="en-US" sz="1200" b="1" dirty="0">
                <a:solidFill>
                  <a:schemeClr val="tx1"/>
                </a:solidFill>
              </a:rPr>
              <a:t>利点</a:t>
            </a:r>
          </a:p>
          <a:p>
            <a:pPr marL="171450" indent="-171450">
              <a:buFont typeface="Arial" panose="020B0604020202020204" pitchFamily="34" charset="0"/>
              <a:buChar char="•"/>
            </a:pPr>
            <a:r>
              <a:rPr lang="en-US" altLang="ja-JP" sz="1200" dirty="0">
                <a:solidFill>
                  <a:schemeClr val="tx1"/>
                </a:solidFill>
              </a:rPr>
              <a:t>LLM</a:t>
            </a:r>
            <a:r>
              <a:rPr lang="ja-JP" altLang="en-US" sz="1200" dirty="0">
                <a:solidFill>
                  <a:schemeClr val="tx1"/>
                </a:solidFill>
              </a:rPr>
              <a:t>に入力するトークン量が少なくなり、コストが抑えられる</a:t>
            </a:r>
            <a:endParaRPr lang="en-US" altLang="ja-JP" sz="1200" dirty="0">
              <a:solidFill>
                <a:schemeClr val="tx1"/>
              </a:solidFill>
            </a:endParaRPr>
          </a:p>
          <a:p>
            <a:pPr marL="171450" indent="-171450">
              <a:buFont typeface="Arial" panose="020B0604020202020204" pitchFamily="34" charset="0"/>
              <a:buChar char="•"/>
            </a:pPr>
            <a:r>
              <a:rPr lang="en-US" altLang="ja-JP" sz="1200" dirty="0">
                <a:solidFill>
                  <a:schemeClr val="tx1"/>
                </a:solidFill>
              </a:rPr>
              <a:t>1</a:t>
            </a:r>
            <a:r>
              <a:rPr lang="ja-JP" altLang="en-US" sz="1200" dirty="0">
                <a:solidFill>
                  <a:schemeClr val="tx1"/>
                </a:solidFill>
              </a:rPr>
              <a:t>チャンク内で必要な情報を完結出来る場合に有用</a:t>
            </a:r>
          </a:p>
          <a:p>
            <a:r>
              <a:rPr lang="ja-JP" altLang="en-US" sz="1200" dirty="0">
                <a:solidFill>
                  <a:schemeClr val="tx1"/>
                </a:solidFill>
              </a:rPr>
              <a:t> </a:t>
            </a:r>
          </a:p>
          <a:p>
            <a:r>
              <a:rPr lang="ja-JP" altLang="en-US" sz="1200" b="1" dirty="0">
                <a:solidFill>
                  <a:schemeClr val="tx1"/>
                </a:solidFill>
              </a:rPr>
              <a:t>欠点</a:t>
            </a:r>
            <a:endParaRPr lang="en-US" altLang="ja-JP" sz="1200" b="1" dirty="0">
              <a:solidFill>
                <a:schemeClr val="tx1"/>
              </a:solidFill>
            </a:endParaRPr>
          </a:p>
          <a:p>
            <a:pPr marL="171450" indent="-171450">
              <a:buFont typeface="Arial" panose="020B0604020202020204" pitchFamily="34" charset="0"/>
              <a:buChar char="•"/>
            </a:pPr>
            <a:r>
              <a:rPr lang="ja-JP" altLang="en-US" sz="1200" dirty="0">
                <a:solidFill>
                  <a:schemeClr val="tx1"/>
                </a:solidFill>
              </a:rPr>
              <a:t>取得したチャンクに回答生成に必要な情報が不足している可能性があるため、</a:t>
            </a:r>
            <a:br>
              <a:rPr lang="en-US" altLang="ja-JP" sz="1200" dirty="0">
                <a:solidFill>
                  <a:schemeClr val="tx1"/>
                </a:solidFill>
              </a:rPr>
            </a:br>
            <a:r>
              <a:rPr lang="ja-JP" altLang="en-US" sz="1200" dirty="0">
                <a:solidFill>
                  <a:schemeClr val="tx1"/>
                </a:solidFill>
              </a:rPr>
              <a:t>精度が落ちる可能性がある</a:t>
            </a:r>
            <a:endParaRPr lang="en-US" altLang="ja-JP" sz="1200" dirty="0">
              <a:solidFill>
                <a:schemeClr val="tx1"/>
              </a:solidFill>
            </a:endParaRPr>
          </a:p>
        </p:txBody>
      </p:sp>
      <p:sp>
        <p:nvSpPr>
          <p:cNvPr id="7" name="フッター プレースホルダー 3">
            <a:extLst>
              <a:ext uri="{FF2B5EF4-FFF2-40B4-BE49-F238E27FC236}">
                <a16:creationId xmlns:a16="http://schemas.microsoft.com/office/drawing/2014/main" id="{238A35A6-F098-83A2-2286-1BED0C45BE90}"/>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pic>
        <p:nvPicPr>
          <p:cNvPr id="5" name="図 4" descr="グラフィカル ユーザー インターフェイス, テキスト, アプリケーション, メール&#10;&#10;AI によって生成されたコンテンツは間違っている可能性があります。">
            <a:extLst>
              <a:ext uri="{FF2B5EF4-FFF2-40B4-BE49-F238E27FC236}">
                <a16:creationId xmlns:a16="http://schemas.microsoft.com/office/drawing/2014/main" id="{1296B09C-A49C-EEA7-99BF-70EDAAC58C96}"/>
              </a:ext>
            </a:extLst>
          </p:cNvPr>
          <p:cNvPicPr>
            <a:picLocks noChangeAspect="1"/>
          </p:cNvPicPr>
          <p:nvPr/>
        </p:nvPicPr>
        <p:blipFill>
          <a:blip r:embed="rId2"/>
          <a:srcRect l="2325" t="13829" r="52978" b="984"/>
          <a:stretch/>
        </p:blipFill>
        <p:spPr>
          <a:xfrm>
            <a:off x="6453471" y="1318139"/>
            <a:ext cx="5449460" cy="4971307"/>
          </a:xfrm>
          <a:prstGeom prst="rect">
            <a:avLst/>
          </a:prstGeom>
        </p:spPr>
      </p:pic>
      <p:sp>
        <p:nvSpPr>
          <p:cNvPr id="8" name="正方形/長方形 7">
            <a:extLst>
              <a:ext uri="{FF2B5EF4-FFF2-40B4-BE49-F238E27FC236}">
                <a16:creationId xmlns:a16="http://schemas.microsoft.com/office/drawing/2014/main" id="{785F3DF9-4AD2-6FD7-8F9E-3C0DB2592821}"/>
              </a:ext>
            </a:extLst>
          </p:cNvPr>
          <p:cNvSpPr/>
          <p:nvPr/>
        </p:nvSpPr>
        <p:spPr>
          <a:xfrm>
            <a:off x="6462558" y="1318139"/>
            <a:ext cx="5453629" cy="4971306"/>
          </a:xfrm>
          <a:prstGeom prst="rect">
            <a:avLst/>
          </a:prstGeom>
          <a:noFill/>
          <a:ln w="190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solidFill>
                <a:schemeClr val="dk1"/>
              </a:solidFill>
            </a:endParaRPr>
          </a:p>
        </p:txBody>
      </p:sp>
      <p:sp>
        <p:nvSpPr>
          <p:cNvPr id="15" name="正方形/長方形 14">
            <a:extLst>
              <a:ext uri="{FF2B5EF4-FFF2-40B4-BE49-F238E27FC236}">
                <a16:creationId xmlns:a16="http://schemas.microsoft.com/office/drawing/2014/main" id="{6FF6D69D-8EDD-6C7E-EF04-477E0C0C8884}"/>
              </a:ext>
            </a:extLst>
          </p:cNvPr>
          <p:cNvSpPr/>
          <p:nvPr/>
        </p:nvSpPr>
        <p:spPr>
          <a:xfrm>
            <a:off x="8247529" y="350235"/>
            <a:ext cx="3636749" cy="388991"/>
          </a:xfrm>
          <a:prstGeom prst="rect">
            <a:avLst/>
          </a:prstGeom>
          <a:solidFill>
            <a:srgbClr val="FFFF00"/>
          </a:solidFill>
          <a:ln w="190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r>
              <a:rPr kumimoji="1" lang="en-US" altLang="ja-JP" sz="900" dirty="0" err="1">
                <a:solidFill>
                  <a:schemeClr val="dk1"/>
                </a:solidFill>
              </a:rPr>
              <a:t>Dify</a:t>
            </a:r>
            <a:r>
              <a:rPr kumimoji="1" lang="ja-JP" altLang="en-US" sz="900" dirty="0">
                <a:solidFill>
                  <a:schemeClr val="dk1"/>
                </a:solidFill>
              </a:rPr>
              <a:t>の</a:t>
            </a:r>
            <a:r>
              <a:rPr kumimoji="1" lang="en-US" altLang="ja-JP" sz="900" dirty="0">
                <a:solidFill>
                  <a:schemeClr val="dk1"/>
                </a:solidFill>
              </a:rPr>
              <a:t>knowledge</a:t>
            </a:r>
            <a:r>
              <a:rPr kumimoji="1" lang="ja-JP" altLang="en-US" sz="900" dirty="0">
                <a:solidFill>
                  <a:schemeClr val="dk1"/>
                </a:solidFill>
              </a:rPr>
              <a:t>ベースについては公式ドキュメントを参照のこと</a:t>
            </a:r>
            <a:endParaRPr kumimoji="1" lang="en-US" altLang="ja-JP" sz="900" dirty="0">
              <a:solidFill>
                <a:schemeClr val="dk1"/>
              </a:solidFill>
            </a:endParaRPr>
          </a:p>
          <a:p>
            <a:r>
              <a:rPr kumimoji="1" lang="en-US" altLang="ja-JP" sz="900" dirty="0">
                <a:solidFill>
                  <a:schemeClr val="dk1"/>
                </a:solidFill>
                <a:hlinkClick r:id="rId3"/>
              </a:rPr>
              <a:t>https://docs.dify.ai/guides/knowledge-base</a:t>
            </a:r>
            <a:endParaRPr kumimoji="1" lang="ja-JP" altLang="en-US" sz="900" dirty="0">
              <a:solidFill>
                <a:schemeClr val="dk1"/>
              </a:solidFill>
            </a:endParaRPr>
          </a:p>
        </p:txBody>
      </p:sp>
      <p:pic>
        <p:nvPicPr>
          <p:cNvPr id="19" name="図 18" descr="グラフィカル ユーザー インターフェイス, テキスト&#10;&#10;AI によって生成されたコンテンツは間違っている可能性があります。">
            <a:extLst>
              <a:ext uri="{FF2B5EF4-FFF2-40B4-BE49-F238E27FC236}">
                <a16:creationId xmlns:a16="http://schemas.microsoft.com/office/drawing/2014/main" id="{1ED19644-490E-0340-E154-ECA5DEAC1E1D}"/>
              </a:ext>
            </a:extLst>
          </p:cNvPr>
          <p:cNvPicPr>
            <a:picLocks noChangeAspect="1"/>
          </p:cNvPicPr>
          <p:nvPr/>
        </p:nvPicPr>
        <p:blipFill>
          <a:blip r:embed="rId4"/>
          <a:srcRect l="21985" t="26095" r="22721" b="21811"/>
          <a:stretch/>
        </p:blipFill>
        <p:spPr>
          <a:xfrm>
            <a:off x="459114" y="3710279"/>
            <a:ext cx="5719495" cy="2579168"/>
          </a:xfrm>
          <a:prstGeom prst="rect">
            <a:avLst/>
          </a:prstGeom>
        </p:spPr>
      </p:pic>
      <p:sp>
        <p:nvSpPr>
          <p:cNvPr id="9" name="吹き出し: 線 8">
            <a:extLst>
              <a:ext uri="{FF2B5EF4-FFF2-40B4-BE49-F238E27FC236}">
                <a16:creationId xmlns:a16="http://schemas.microsoft.com/office/drawing/2014/main" id="{45FDBBFA-1C91-B496-6752-EF076F3A553D}"/>
              </a:ext>
            </a:extLst>
          </p:cNvPr>
          <p:cNvSpPr/>
          <p:nvPr/>
        </p:nvSpPr>
        <p:spPr>
          <a:xfrm>
            <a:off x="5074021" y="2494612"/>
            <a:ext cx="1104588" cy="320308"/>
          </a:xfrm>
          <a:prstGeom prst="borderCallout1">
            <a:avLst>
              <a:gd name="adj1" fmla="val -82470"/>
              <a:gd name="adj2" fmla="val 114800"/>
              <a:gd name="adj3" fmla="val -21730"/>
              <a:gd name="adj4" fmla="val 95885"/>
            </a:avLst>
          </a:prstGeom>
          <a:solidFill>
            <a:srgbClr val="FFFF00"/>
          </a:solidFill>
          <a:ln w="190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solidFill>
                  <a:schemeClr val="dk1"/>
                </a:solidFill>
              </a:rPr>
              <a:t>文書登録時</a:t>
            </a:r>
            <a:r>
              <a:rPr lang="ja-JP" altLang="en-US" sz="900" dirty="0"/>
              <a:t>の</a:t>
            </a:r>
            <a:r>
              <a:rPr kumimoji="1" lang="ja-JP" altLang="en-US" sz="900" dirty="0">
                <a:solidFill>
                  <a:schemeClr val="dk1"/>
                </a:solidFill>
              </a:rPr>
              <a:t>画面</a:t>
            </a:r>
            <a:endParaRPr kumimoji="1" lang="en-US" altLang="ja-JP" sz="900" dirty="0">
              <a:solidFill>
                <a:schemeClr val="dk1"/>
              </a:solidFill>
            </a:endParaRPr>
          </a:p>
        </p:txBody>
      </p:sp>
      <p:sp>
        <p:nvSpPr>
          <p:cNvPr id="20" name="吹き出し: 線 19">
            <a:extLst>
              <a:ext uri="{FF2B5EF4-FFF2-40B4-BE49-F238E27FC236}">
                <a16:creationId xmlns:a16="http://schemas.microsoft.com/office/drawing/2014/main" id="{E5BD8EFD-0997-0479-7F69-F7BD732AE9ED}"/>
              </a:ext>
            </a:extLst>
          </p:cNvPr>
          <p:cNvSpPr/>
          <p:nvPr/>
        </p:nvSpPr>
        <p:spPr>
          <a:xfrm>
            <a:off x="1932643" y="4434299"/>
            <a:ext cx="1333505" cy="906042"/>
          </a:xfrm>
          <a:prstGeom prst="borderCallout1">
            <a:avLst>
              <a:gd name="adj1" fmla="val -44345"/>
              <a:gd name="adj2" fmla="val 110135"/>
              <a:gd name="adj3" fmla="val -13630"/>
              <a:gd name="adj4" fmla="val 90356"/>
            </a:avLst>
          </a:prstGeom>
          <a:solidFill>
            <a:srgbClr val="FFFF00"/>
          </a:solidFill>
          <a:ln w="190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900" dirty="0">
                <a:solidFill>
                  <a:schemeClr val="dk1"/>
                </a:solidFill>
              </a:rPr>
              <a:t>チャンク取得時の</a:t>
            </a:r>
            <a:endParaRPr kumimoji="1" lang="en-US" altLang="ja-JP" sz="900" dirty="0">
              <a:solidFill>
                <a:schemeClr val="dk1"/>
              </a:solidFill>
            </a:endParaRPr>
          </a:p>
          <a:p>
            <a:pPr algn="ctr"/>
            <a:r>
              <a:rPr lang="en-US" altLang="ja-JP" sz="900" dirty="0"/>
              <a:t>HTTP</a:t>
            </a:r>
            <a:r>
              <a:rPr lang="ja-JP" altLang="en-US" sz="900" dirty="0"/>
              <a:t>リクエスト設定</a:t>
            </a:r>
            <a:endParaRPr lang="en-US" altLang="ja-JP" sz="900" dirty="0"/>
          </a:p>
          <a:p>
            <a:pPr algn="ctr"/>
            <a:endParaRPr kumimoji="1" lang="en-US" altLang="ja-JP" sz="900" dirty="0">
              <a:solidFill>
                <a:schemeClr val="dk1"/>
              </a:solidFill>
            </a:endParaRPr>
          </a:p>
          <a:p>
            <a:pPr algn="ctr"/>
            <a:r>
              <a:rPr lang="ja-JP" altLang="en-US" sz="900" dirty="0"/>
              <a:t>取得するチャンク数を</a:t>
            </a:r>
            <a:endParaRPr lang="en-US" altLang="ja-JP" sz="900" dirty="0"/>
          </a:p>
          <a:p>
            <a:pPr algn="ctr"/>
            <a:r>
              <a:rPr lang="ja-JP" altLang="en-US" sz="900" dirty="0"/>
              <a:t>変更する際は</a:t>
            </a:r>
            <a:r>
              <a:rPr lang="en-US" altLang="ja-JP" sz="900" dirty="0"/>
              <a:t> </a:t>
            </a:r>
            <a:r>
              <a:rPr lang="en-US" altLang="ja-JP" sz="900" b="0" i="0" dirty="0" err="1">
                <a:solidFill>
                  <a:srgbClr val="18181B"/>
                </a:solidFill>
                <a:effectLst/>
                <a:latin typeface="ui-monospace"/>
              </a:rPr>
              <a:t>top_k</a:t>
            </a:r>
            <a:r>
              <a:rPr lang="en-US" altLang="ja-JP" sz="900" b="0" i="0" dirty="0">
                <a:effectLst/>
                <a:latin typeface="ui-monospace"/>
              </a:rPr>
              <a:t> </a:t>
            </a:r>
            <a:r>
              <a:rPr lang="ja-JP" altLang="en-US" sz="900" b="0" i="0" dirty="0">
                <a:effectLst/>
                <a:latin typeface="ui-monospace"/>
              </a:rPr>
              <a:t>の</a:t>
            </a:r>
            <a:endParaRPr lang="en-US" altLang="ja-JP" sz="900" b="0" i="0" dirty="0">
              <a:effectLst/>
              <a:latin typeface="ui-monospace"/>
            </a:endParaRPr>
          </a:p>
          <a:p>
            <a:pPr algn="ctr"/>
            <a:r>
              <a:rPr lang="ja-JP" altLang="en-US" sz="900" b="0" i="0" dirty="0">
                <a:effectLst/>
                <a:latin typeface="ui-monospace"/>
              </a:rPr>
              <a:t>数値を調整</a:t>
            </a:r>
            <a:endParaRPr lang="en-US" altLang="ja-JP" sz="900" b="0" i="0" dirty="0">
              <a:effectLst/>
              <a:latin typeface="ui-monospace"/>
            </a:endParaRPr>
          </a:p>
        </p:txBody>
      </p:sp>
      <p:sp>
        <p:nvSpPr>
          <p:cNvPr id="21" name="正方形/長方形 20">
            <a:extLst>
              <a:ext uri="{FF2B5EF4-FFF2-40B4-BE49-F238E27FC236}">
                <a16:creationId xmlns:a16="http://schemas.microsoft.com/office/drawing/2014/main" id="{CB53D0B4-5658-9C2A-0E04-A13D81D87567}"/>
              </a:ext>
            </a:extLst>
          </p:cNvPr>
          <p:cNvSpPr/>
          <p:nvPr/>
        </p:nvSpPr>
        <p:spPr>
          <a:xfrm>
            <a:off x="3476393" y="3895991"/>
            <a:ext cx="2601928" cy="2393455"/>
          </a:xfrm>
          <a:prstGeom prst="rect">
            <a:avLst/>
          </a:prstGeom>
          <a:noFill/>
          <a:ln w="19050">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900" dirty="0">
              <a:solidFill>
                <a:schemeClr val="dk1"/>
              </a:solidFill>
            </a:endParaRPr>
          </a:p>
        </p:txBody>
      </p:sp>
    </p:spTree>
    <p:extLst>
      <p:ext uri="{BB962C8B-B14F-4D97-AF65-F5344CB8AC3E}">
        <p14:creationId xmlns:p14="http://schemas.microsoft.com/office/powerpoint/2010/main" val="16049770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7EEBC5-8685-435E-2387-E0BD6456FF5F}"/>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91197588-CC79-5F58-5E2D-038E2687AEF3}"/>
              </a:ext>
            </a:extLst>
          </p:cNvPr>
          <p:cNvSpPr>
            <a:spLocks noGrp="1"/>
          </p:cNvSpPr>
          <p:nvPr>
            <p:ph type="title"/>
          </p:nvPr>
        </p:nvSpPr>
        <p:spPr>
          <a:xfrm>
            <a:off x="345404" y="407406"/>
            <a:ext cx="11512163" cy="388990"/>
          </a:xfrm>
        </p:spPr>
        <p:txBody>
          <a:bodyPr>
            <a:normAutofit fontScale="90000"/>
          </a:bodyPr>
          <a:lstStyle/>
          <a:p>
            <a:r>
              <a:rPr lang="en-US" altLang="ja-JP" dirty="0"/>
              <a:t>Knowledge </a:t>
            </a:r>
            <a:r>
              <a:rPr lang="ja-JP" altLang="en-US" dirty="0"/>
              <a:t>の参照方法（ベクトル検索）</a:t>
            </a:r>
            <a:endParaRPr kumimoji="1" lang="ja-JP" altLang="en-US" dirty="0"/>
          </a:p>
        </p:txBody>
      </p:sp>
      <p:sp>
        <p:nvSpPr>
          <p:cNvPr id="20" name="フッター プレースホルダー 3">
            <a:extLst>
              <a:ext uri="{FF2B5EF4-FFF2-40B4-BE49-F238E27FC236}">
                <a16:creationId xmlns:a16="http://schemas.microsoft.com/office/drawing/2014/main" id="{226A3BDA-48E7-5335-1458-488EEDD4F7A7}"/>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
        <p:nvSpPr>
          <p:cNvPr id="24" name="スライド番号プレースホルダー 3">
            <a:extLst>
              <a:ext uri="{FF2B5EF4-FFF2-40B4-BE49-F238E27FC236}">
                <a16:creationId xmlns:a16="http://schemas.microsoft.com/office/drawing/2014/main" id="{15F6397A-5DF5-AC3C-6D92-226026040D7A}"/>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14</a:t>
            </a:fld>
            <a:endParaRPr kumimoji="1" lang="ja-JP" altLang="en-US"/>
          </a:p>
        </p:txBody>
      </p:sp>
      <p:sp>
        <p:nvSpPr>
          <p:cNvPr id="7" name="正方形/長方形 6">
            <a:extLst>
              <a:ext uri="{FF2B5EF4-FFF2-40B4-BE49-F238E27FC236}">
                <a16:creationId xmlns:a16="http://schemas.microsoft.com/office/drawing/2014/main" id="{E3116AE3-6170-9F6C-83E2-CA51A7B40E0C}"/>
              </a:ext>
            </a:extLst>
          </p:cNvPr>
          <p:cNvSpPr/>
          <p:nvPr/>
        </p:nvSpPr>
        <p:spPr>
          <a:xfrm>
            <a:off x="93219" y="390956"/>
            <a:ext cx="11960642" cy="6128377"/>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sp>
        <p:nvSpPr>
          <p:cNvPr id="6" name="吹き出し: 線 5">
            <a:extLst>
              <a:ext uri="{FF2B5EF4-FFF2-40B4-BE49-F238E27FC236}">
                <a16:creationId xmlns:a16="http://schemas.microsoft.com/office/drawing/2014/main" id="{21A4F8FF-CA61-DC5F-9C5F-6D9D740FD948}"/>
              </a:ext>
            </a:extLst>
          </p:cNvPr>
          <p:cNvSpPr/>
          <p:nvPr/>
        </p:nvSpPr>
        <p:spPr>
          <a:xfrm>
            <a:off x="10849541" y="66019"/>
            <a:ext cx="1106173" cy="388990"/>
          </a:xfrm>
          <a:prstGeom prst="borderCallout1">
            <a:avLst>
              <a:gd name="adj1" fmla="val 18750"/>
              <a:gd name="adj2" fmla="val -8333"/>
              <a:gd name="adj3" fmla="val 68984"/>
              <a:gd name="adj4" fmla="val -35342"/>
            </a:avLst>
          </a:prstGeom>
          <a:solidFill>
            <a:srgbClr val="FFFF00"/>
          </a:solidFill>
          <a:ln w="952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chemeClr val="dk1"/>
                </a:solidFill>
              </a:rPr>
              <a:t>スライド追加</a:t>
            </a:r>
            <a:endParaRPr kumimoji="1" lang="en-US" altLang="ja-JP" sz="1000" dirty="0">
              <a:solidFill>
                <a:schemeClr val="dk1"/>
              </a:solidFill>
            </a:endParaRPr>
          </a:p>
          <a:p>
            <a:pPr algn="ctr"/>
            <a:r>
              <a:rPr lang="en-US" altLang="ja-JP" sz="1000" dirty="0"/>
              <a:t>2025.04.07</a:t>
            </a:r>
            <a:endParaRPr kumimoji="1" lang="ja-JP" altLang="en-US" sz="1000" dirty="0">
              <a:solidFill>
                <a:schemeClr val="dk1"/>
              </a:solidFill>
            </a:endParaRPr>
          </a:p>
        </p:txBody>
      </p:sp>
      <p:pic>
        <p:nvPicPr>
          <p:cNvPr id="2" name="図 1">
            <a:extLst>
              <a:ext uri="{FF2B5EF4-FFF2-40B4-BE49-F238E27FC236}">
                <a16:creationId xmlns:a16="http://schemas.microsoft.com/office/drawing/2014/main" id="{56456F6B-B571-1D97-EE48-C2AA1B2B0750}"/>
              </a:ext>
            </a:extLst>
          </p:cNvPr>
          <p:cNvPicPr>
            <a:picLocks noChangeAspect="1"/>
          </p:cNvPicPr>
          <p:nvPr/>
        </p:nvPicPr>
        <p:blipFill>
          <a:blip r:embed="rId2"/>
          <a:srcRect l="65371"/>
          <a:stretch/>
        </p:blipFill>
        <p:spPr>
          <a:xfrm>
            <a:off x="6103672" y="1069956"/>
            <a:ext cx="2863086" cy="4678736"/>
          </a:xfrm>
          <a:prstGeom prst="rect">
            <a:avLst/>
          </a:prstGeom>
          <a:ln>
            <a:solidFill>
              <a:srgbClr val="002060"/>
            </a:solidFill>
          </a:ln>
        </p:spPr>
      </p:pic>
      <p:pic>
        <p:nvPicPr>
          <p:cNvPr id="5" name="図 4">
            <a:extLst>
              <a:ext uri="{FF2B5EF4-FFF2-40B4-BE49-F238E27FC236}">
                <a16:creationId xmlns:a16="http://schemas.microsoft.com/office/drawing/2014/main" id="{EAE557ED-818C-0FF0-6E2E-89B85AD1F556}"/>
              </a:ext>
            </a:extLst>
          </p:cNvPr>
          <p:cNvPicPr>
            <a:picLocks noChangeAspect="1"/>
          </p:cNvPicPr>
          <p:nvPr/>
        </p:nvPicPr>
        <p:blipFill>
          <a:blip r:embed="rId3"/>
          <a:stretch>
            <a:fillRect/>
          </a:stretch>
        </p:blipFill>
        <p:spPr>
          <a:xfrm>
            <a:off x="8213952" y="1478298"/>
            <a:ext cx="2985360" cy="4678737"/>
          </a:xfrm>
          <a:prstGeom prst="rect">
            <a:avLst/>
          </a:prstGeom>
          <a:ln>
            <a:solidFill>
              <a:srgbClr val="002060"/>
            </a:solidFill>
          </a:ln>
        </p:spPr>
      </p:pic>
      <p:sp>
        <p:nvSpPr>
          <p:cNvPr id="8" name="コンテンツ プレースホルダー 6">
            <a:extLst>
              <a:ext uri="{FF2B5EF4-FFF2-40B4-BE49-F238E27FC236}">
                <a16:creationId xmlns:a16="http://schemas.microsoft.com/office/drawing/2014/main" id="{80D8535A-36DF-7262-D349-8269C4629D83}"/>
              </a:ext>
            </a:extLst>
          </p:cNvPr>
          <p:cNvSpPr txBox="1">
            <a:spLocks/>
          </p:cNvSpPr>
          <p:nvPr/>
        </p:nvSpPr>
        <p:spPr>
          <a:xfrm>
            <a:off x="345404" y="898906"/>
            <a:ext cx="5400972" cy="4237870"/>
          </a:xfrm>
          <a:prstGeom prst="rect">
            <a:avLst/>
          </a:prstGeom>
        </p:spPr>
        <p:txBody>
          <a:bodyPr/>
          <a:lstStyle>
            <a:lvl1pPr marL="0" indent="0" algn="l" defTabSz="457200" rtl="0" eaLnBrk="1" latinLnBrk="0" hangingPunct="1">
              <a:spcBef>
                <a:spcPct val="20000"/>
              </a:spcBef>
              <a:buFont typeface="Arial"/>
              <a:buNone/>
              <a:defRPr kumimoji="1" sz="1400" kern="1200">
                <a:solidFill>
                  <a:srgbClr val="202569"/>
                </a:solidFill>
                <a:latin typeface="+mn-ea"/>
                <a:ea typeface="+mn-ea"/>
                <a:cs typeface="+mn-cs"/>
              </a:defRPr>
            </a:lvl1pPr>
            <a:lvl2pPr marL="180975" indent="0" algn="l" defTabSz="457200" rtl="0" eaLnBrk="1" latinLnBrk="0" hangingPunct="1">
              <a:spcBef>
                <a:spcPct val="20000"/>
              </a:spcBef>
              <a:buFont typeface="Arial"/>
              <a:buNone/>
              <a:defRPr kumimoji="1" sz="1400" kern="1200">
                <a:solidFill>
                  <a:srgbClr val="202569"/>
                </a:solidFill>
                <a:latin typeface="+mn-ea"/>
                <a:ea typeface="+mn-ea"/>
                <a:cs typeface="+mn-cs"/>
              </a:defRPr>
            </a:lvl2pPr>
            <a:lvl3pPr marL="361950" indent="0" algn="l" defTabSz="457200" rtl="0" eaLnBrk="1" latinLnBrk="0" hangingPunct="1">
              <a:spcBef>
                <a:spcPct val="20000"/>
              </a:spcBef>
              <a:buFont typeface="Arial"/>
              <a:buNone/>
              <a:defRPr kumimoji="1" sz="1400" kern="1200">
                <a:solidFill>
                  <a:srgbClr val="202569"/>
                </a:solidFill>
                <a:latin typeface="+mn-ea"/>
                <a:ea typeface="+mn-ea"/>
                <a:cs typeface="+mn-cs"/>
              </a:defRPr>
            </a:lvl3pPr>
            <a:lvl4pPr marL="533400" indent="0" algn="l" defTabSz="457200" rtl="0" eaLnBrk="1" latinLnBrk="0" hangingPunct="1">
              <a:spcBef>
                <a:spcPct val="20000"/>
              </a:spcBef>
              <a:buFont typeface="Arial"/>
              <a:buNone/>
              <a:defRPr kumimoji="1" sz="1400" kern="1200">
                <a:solidFill>
                  <a:srgbClr val="202569"/>
                </a:solidFill>
                <a:latin typeface="+mn-ea"/>
                <a:ea typeface="+mn-ea"/>
                <a:cs typeface="+mn-cs"/>
              </a:defRPr>
            </a:lvl4pPr>
            <a:lvl5pPr marL="715963" indent="0" algn="l" defTabSz="457200" rtl="0" eaLnBrk="1" latinLnBrk="0" hangingPunct="1">
              <a:spcBef>
                <a:spcPct val="20000"/>
              </a:spcBef>
              <a:buFont typeface="Arial"/>
              <a:buNone/>
              <a:defRPr kumimoji="1" sz="1400" kern="1200">
                <a:solidFill>
                  <a:srgbClr val="202569"/>
                </a:solidFill>
                <a:latin typeface="+mn-ea"/>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200" dirty="0"/>
              <a:t>ベクトル検索を用いる際には、</a:t>
            </a:r>
            <a:r>
              <a:rPr lang="en-US" altLang="ja-JP" sz="1200" dirty="0"/>
              <a:t>knowledge </a:t>
            </a:r>
            <a:r>
              <a:rPr lang="ja-JP" altLang="en-US" sz="1200" dirty="0"/>
              <a:t>が右図のようにチャンク分割で</a:t>
            </a:r>
            <a:endParaRPr lang="en-US" altLang="ja-JP" sz="1200" dirty="0"/>
          </a:p>
          <a:p>
            <a:r>
              <a:rPr lang="ja-JP" altLang="en-US" sz="1200" dirty="0"/>
              <a:t>登録される。</a:t>
            </a:r>
            <a:endParaRPr lang="en-US" altLang="ja-JP" sz="1200" dirty="0"/>
          </a:p>
          <a:p>
            <a:endParaRPr lang="en-US" altLang="ja-JP" sz="1200" dirty="0"/>
          </a:p>
          <a:p>
            <a:r>
              <a:rPr lang="ja-JP" altLang="en-US" sz="1200" b="1" dirty="0"/>
              <a:t>ベクトル検索</a:t>
            </a:r>
            <a:r>
              <a:rPr lang="ja-JP" altLang="en-US" sz="1200" dirty="0"/>
              <a:t>：</a:t>
            </a:r>
            <a:endParaRPr lang="en-US" altLang="ja-JP" sz="1200" dirty="0"/>
          </a:p>
          <a:p>
            <a:r>
              <a:rPr lang="ja-JP" altLang="en-US" sz="1200" dirty="0"/>
              <a:t>　自然言語や画像などのデータを数値のベクトルに変換し、</a:t>
            </a:r>
            <a:endParaRPr lang="en-US" altLang="ja-JP" sz="1200" dirty="0"/>
          </a:p>
          <a:p>
            <a:r>
              <a:rPr lang="ja-JP" altLang="en-US" sz="1200" dirty="0"/>
              <a:t>　類似度（コサイン類似度など）に基づいて検索を行う手法で、</a:t>
            </a:r>
            <a:endParaRPr lang="en-US" altLang="ja-JP" sz="1200" dirty="0"/>
          </a:p>
          <a:p>
            <a:r>
              <a:rPr lang="ja-JP" altLang="en-US" sz="1200" dirty="0"/>
              <a:t>　キーワード一致ではなく、意味的な近さで検索できる。</a:t>
            </a:r>
            <a:endParaRPr lang="en-US" altLang="ja-JP" sz="1200" dirty="0"/>
          </a:p>
          <a:p>
            <a:endParaRPr lang="en-US" altLang="ja-JP" sz="1200" dirty="0"/>
          </a:p>
          <a:p>
            <a:r>
              <a:rPr lang="ja-JP" altLang="en-US" sz="1200" b="1" dirty="0"/>
              <a:t>利点</a:t>
            </a:r>
          </a:p>
          <a:p>
            <a:r>
              <a:rPr lang="ja-JP" altLang="en-US" sz="1200" dirty="0"/>
              <a:t>　・言い換えや類義語、表現のゆらぎにも対応できるため、</a:t>
            </a:r>
            <a:endParaRPr lang="en-US" altLang="ja-JP" sz="1200" dirty="0"/>
          </a:p>
          <a:p>
            <a:r>
              <a:rPr lang="ja-JP" altLang="en-US" sz="1200" dirty="0"/>
              <a:t>　　自然な検索インターフェースを実現できる</a:t>
            </a:r>
            <a:endParaRPr lang="en-US" altLang="ja-JP" sz="1200" dirty="0"/>
          </a:p>
          <a:p>
            <a:r>
              <a:rPr lang="ja-JP" altLang="en-US" sz="1200" dirty="0"/>
              <a:t>　　　 　例：「買う」≒「購入する」</a:t>
            </a:r>
            <a:endParaRPr lang="en-US" altLang="ja-JP" sz="1200" dirty="0"/>
          </a:p>
          <a:p>
            <a:endParaRPr lang="ja-JP" altLang="en-US" sz="1200" dirty="0"/>
          </a:p>
          <a:p>
            <a:r>
              <a:rPr lang="ja-JP" altLang="en-US" sz="1200" b="1" dirty="0"/>
              <a:t>欠点</a:t>
            </a:r>
            <a:endParaRPr lang="en-US" altLang="ja-JP" sz="1200" b="1" dirty="0"/>
          </a:p>
          <a:p>
            <a:r>
              <a:rPr lang="ja-JP" altLang="en-US" sz="1200" dirty="0"/>
              <a:t>　・使用するモデルやデータにより精度にばらつきが出やすく、</a:t>
            </a:r>
            <a:endParaRPr lang="en-US" altLang="ja-JP" sz="1200" dirty="0"/>
          </a:p>
          <a:p>
            <a:r>
              <a:rPr lang="ja-JP" altLang="en-US" sz="1200" dirty="0"/>
              <a:t>　　調整やチューニングが必要となる</a:t>
            </a:r>
            <a:endParaRPr lang="en-US" altLang="ja-JP" sz="1200" dirty="0"/>
          </a:p>
        </p:txBody>
      </p:sp>
      <p:sp>
        <p:nvSpPr>
          <p:cNvPr id="3" name="正方形/長方形 2">
            <a:extLst>
              <a:ext uri="{FF2B5EF4-FFF2-40B4-BE49-F238E27FC236}">
                <a16:creationId xmlns:a16="http://schemas.microsoft.com/office/drawing/2014/main" id="{FC7883C3-C4EE-FA1A-CC3E-F33B40AB0DBD}"/>
              </a:ext>
            </a:extLst>
          </p:cNvPr>
          <p:cNvSpPr/>
          <p:nvPr/>
        </p:nvSpPr>
        <p:spPr>
          <a:xfrm>
            <a:off x="107576" y="107576"/>
            <a:ext cx="11940989" cy="6411758"/>
          </a:xfrm>
          <a:prstGeom prst="rect">
            <a:avLst/>
          </a:prstGeom>
          <a:solidFill>
            <a:srgbClr val="7F7F7F">
              <a:alpha val="76078"/>
            </a:srgb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6000" dirty="0">
                <a:solidFill>
                  <a:srgbClr val="FF0000"/>
                </a:solidFill>
              </a:rPr>
              <a:t>修正前シート</a:t>
            </a:r>
            <a:endParaRPr kumimoji="1" lang="ja-JP" altLang="en-US" sz="6000" dirty="0">
              <a:solidFill>
                <a:srgbClr val="FF0000"/>
              </a:solidFill>
            </a:endParaRPr>
          </a:p>
        </p:txBody>
      </p:sp>
    </p:spTree>
    <p:extLst>
      <p:ext uri="{BB962C8B-B14F-4D97-AF65-F5344CB8AC3E}">
        <p14:creationId xmlns:p14="http://schemas.microsoft.com/office/powerpoint/2010/main" val="8963632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F93E64-6F2C-E398-D992-3A574BB73B45}"/>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992C1963-A51A-FB05-3BA3-0471662F836D}"/>
              </a:ext>
            </a:extLst>
          </p:cNvPr>
          <p:cNvSpPr>
            <a:spLocks noGrp="1"/>
          </p:cNvSpPr>
          <p:nvPr>
            <p:ph type="title"/>
          </p:nvPr>
        </p:nvSpPr>
        <p:spPr/>
        <p:txBody>
          <a:bodyPr>
            <a:normAutofit fontScale="90000"/>
          </a:bodyPr>
          <a:lstStyle/>
          <a:p>
            <a:r>
              <a:rPr lang="en-US" altLang="ja-JP" dirty="0"/>
              <a:t>Knowledge </a:t>
            </a:r>
            <a:r>
              <a:rPr lang="ja-JP" altLang="en-US" dirty="0"/>
              <a:t>の参照方法（</a:t>
            </a:r>
            <a:r>
              <a:rPr lang="en-US" altLang="ja-JP" dirty="0"/>
              <a:t>Long Context</a:t>
            </a:r>
            <a:r>
              <a:rPr lang="ja-JP" altLang="en-US" dirty="0"/>
              <a:t>）</a:t>
            </a:r>
          </a:p>
        </p:txBody>
      </p:sp>
      <p:sp>
        <p:nvSpPr>
          <p:cNvPr id="4" name="スライド番号プレースホルダー 3">
            <a:extLst>
              <a:ext uri="{FF2B5EF4-FFF2-40B4-BE49-F238E27FC236}">
                <a16:creationId xmlns:a16="http://schemas.microsoft.com/office/drawing/2014/main" id="{B5849307-8E42-7923-463C-74524C78B1A3}"/>
              </a:ext>
            </a:extLst>
          </p:cNvPr>
          <p:cNvSpPr>
            <a:spLocks noGrp="1"/>
          </p:cNvSpPr>
          <p:nvPr>
            <p:ph type="sldNum" sz="quarter" idx="12"/>
          </p:nvPr>
        </p:nvSpPr>
        <p:spPr/>
        <p:txBody>
          <a:bodyPr/>
          <a:lstStyle/>
          <a:p>
            <a:fld id="{0AF7E18D-A281-EF4E-83EF-D7811667EA6C}" type="slidenum">
              <a:rPr kumimoji="1" lang="ja-JP" altLang="en-US" smtClean="0"/>
              <a:t>15</a:t>
            </a:fld>
            <a:endParaRPr kumimoji="1" lang="ja-JP" altLang="en-US"/>
          </a:p>
        </p:txBody>
      </p:sp>
      <p:sp>
        <p:nvSpPr>
          <p:cNvPr id="22" name="コンテンツ プレースホルダー 6">
            <a:extLst>
              <a:ext uri="{FF2B5EF4-FFF2-40B4-BE49-F238E27FC236}">
                <a16:creationId xmlns:a16="http://schemas.microsoft.com/office/drawing/2014/main" id="{76A5914B-9017-CB0D-2287-9A3437F0A8FB}"/>
              </a:ext>
            </a:extLst>
          </p:cNvPr>
          <p:cNvSpPr>
            <a:spLocks noGrp="1"/>
          </p:cNvSpPr>
          <p:nvPr>
            <p:ph sz="quarter" idx="13"/>
          </p:nvPr>
        </p:nvSpPr>
        <p:spPr>
          <a:xfrm>
            <a:off x="345404" y="898906"/>
            <a:ext cx="11522604" cy="2714589"/>
          </a:xfrm>
        </p:spPr>
        <p:txBody>
          <a:bodyPr/>
          <a:lstStyle/>
          <a:p>
            <a:r>
              <a:rPr lang="en-US" altLang="ja-JP" sz="1200" dirty="0"/>
              <a:t>Long Context</a:t>
            </a:r>
            <a:r>
              <a:rPr lang="ja-JP" altLang="en-US" sz="1200" dirty="0"/>
              <a:t>を用いる際には、</a:t>
            </a:r>
            <a:r>
              <a:rPr lang="en-US" altLang="ja-JP" sz="1200" dirty="0"/>
              <a:t>docker </a:t>
            </a:r>
            <a:r>
              <a:rPr lang="ja-JP" altLang="en-US" sz="1200" dirty="0"/>
              <a:t>の </a:t>
            </a:r>
            <a:r>
              <a:rPr lang="en-US" altLang="ja-JP" sz="1200" dirty="0"/>
              <a:t>.env </a:t>
            </a:r>
            <a:r>
              <a:rPr lang="ja-JP" altLang="en-US" sz="1200" dirty="0"/>
              <a:t>ファイルを変更し、</a:t>
            </a:r>
            <a:r>
              <a:rPr lang="en-US" altLang="ja-JP" sz="1200" dirty="0" err="1"/>
              <a:t>Dify</a:t>
            </a:r>
            <a:r>
              <a:rPr lang="en-US" altLang="ja-JP" sz="1200" dirty="0"/>
              <a:t> </a:t>
            </a:r>
            <a:r>
              <a:rPr lang="ja-JP" altLang="en-US" sz="1200" dirty="0"/>
              <a:t>における文字数上限等の設定が必要になる。</a:t>
            </a:r>
            <a:endParaRPr lang="en-US" altLang="ja-JP" sz="1200" dirty="0"/>
          </a:p>
          <a:p>
            <a:endParaRPr lang="en-US" altLang="ja-JP" sz="1200" dirty="0"/>
          </a:p>
          <a:p>
            <a:r>
              <a:rPr lang="en-US" altLang="ja-JP" sz="1200" b="1" dirty="0"/>
              <a:t>Long Context</a:t>
            </a:r>
            <a:r>
              <a:rPr lang="ja-JP" altLang="en-US" sz="1200" dirty="0"/>
              <a:t>：</a:t>
            </a:r>
            <a:endParaRPr lang="en-US" altLang="ja-JP" sz="1200" dirty="0"/>
          </a:p>
          <a:p>
            <a:r>
              <a:rPr lang="ja-JP" altLang="en-US" sz="1200" dirty="0"/>
              <a:t>　大量のテキストデータを一度に扱い、同時に“記憶”しておける範囲（コンテキストウィンドウ）を大きくする技術。</a:t>
            </a:r>
            <a:endParaRPr lang="en-US" altLang="ja-JP" sz="1200" dirty="0"/>
          </a:p>
          <a:p>
            <a:r>
              <a:rPr lang="ja-JP" altLang="en-US" sz="1200" dirty="0"/>
              <a:t>　従来の「チャンク分割」では、テキストを小分け（チャンク）にして段階的に処理している。</a:t>
            </a:r>
            <a:endParaRPr lang="en-US" altLang="ja-JP" sz="1200" dirty="0"/>
          </a:p>
          <a:p>
            <a:r>
              <a:rPr lang="ja-JP" altLang="en-US" sz="1200" dirty="0"/>
              <a:t>　一方で「ロングコンテキスト」では、一度により多くの文章を読み込み、つなげて考えられるため、前後の内容を踏まえたより自然な応答や推論が可能。</a:t>
            </a:r>
            <a:endParaRPr lang="en-US" altLang="ja-JP" sz="1200" dirty="0"/>
          </a:p>
          <a:p>
            <a:endParaRPr lang="en-US" altLang="ja-JP" sz="1200" dirty="0"/>
          </a:p>
          <a:p>
            <a:r>
              <a:rPr lang="ja-JP" altLang="en-US" sz="1200" b="1" dirty="0"/>
              <a:t>利点</a:t>
            </a:r>
          </a:p>
          <a:p>
            <a:r>
              <a:rPr lang="ja-JP" altLang="en-US" sz="1200" dirty="0"/>
              <a:t>　・チャンクではないので、全ての内容を参照した上で回答を作成できる</a:t>
            </a:r>
          </a:p>
          <a:p>
            <a:r>
              <a:rPr lang="ja-JP" altLang="en-US" sz="1200" dirty="0"/>
              <a:t> </a:t>
            </a:r>
          </a:p>
          <a:p>
            <a:r>
              <a:rPr lang="ja-JP" altLang="en-US" sz="1200" b="1" dirty="0"/>
              <a:t>欠点</a:t>
            </a:r>
            <a:endParaRPr lang="en-US" altLang="ja-JP" sz="1200" b="1" dirty="0"/>
          </a:p>
          <a:p>
            <a:r>
              <a:rPr lang="ja-JP" altLang="en-US" sz="1200" dirty="0"/>
              <a:t>　・</a:t>
            </a:r>
            <a:r>
              <a:rPr lang="en-US" altLang="ja-JP" sz="1200" dirty="0"/>
              <a:t>LLM</a:t>
            </a:r>
            <a:r>
              <a:rPr lang="ja-JP" altLang="en-US" sz="1200" dirty="0"/>
              <a:t>に入力するトークン量が増えるので、コストが大きくなる</a:t>
            </a:r>
            <a:endParaRPr lang="en-US" altLang="ja-JP" sz="1200" dirty="0"/>
          </a:p>
        </p:txBody>
      </p:sp>
      <p:sp>
        <p:nvSpPr>
          <p:cNvPr id="7" name="フッター プレースホルダー 3">
            <a:extLst>
              <a:ext uri="{FF2B5EF4-FFF2-40B4-BE49-F238E27FC236}">
                <a16:creationId xmlns:a16="http://schemas.microsoft.com/office/drawing/2014/main" id="{C0CC7AB5-8070-0270-EB7A-8E57A0DF45FE}"/>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pic>
        <p:nvPicPr>
          <p:cNvPr id="3" name="図 2" descr="グラフィカル ユーザー インターフェイス, テキスト, アプリケーション&#10;&#10;AI によって生成されたコンテンツは間違っている可能性があります。">
            <a:extLst>
              <a:ext uri="{FF2B5EF4-FFF2-40B4-BE49-F238E27FC236}">
                <a16:creationId xmlns:a16="http://schemas.microsoft.com/office/drawing/2014/main" id="{EF8B143A-127A-B61C-955C-707BFDCBD9DA}"/>
              </a:ext>
            </a:extLst>
          </p:cNvPr>
          <p:cNvPicPr>
            <a:picLocks noChangeAspect="1"/>
          </p:cNvPicPr>
          <p:nvPr/>
        </p:nvPicPr>
        <p:blipFill>
          <a:blip r:embed="rId2"/>
          <a:stretch>
            <a:fillRect/>
          </a:stretch>
        </p:blipFill>
        <p:spPr>
          <a:xfrm>
            <a:off x="589450" y="3744355"/>
            <a:ext cx="5359395" cy="2564370"/>
          </a:xfrm>
          <a:prstGeom prst="rect">
            <a:avLst/>
          </a:prstGeom>
        </p:spPr>
      </p:pic>
      <p:sp>
        <p:nvSpPr>
          <p:cNvPr id="2" name="正方形/長方形 1">
            <a:extLst>
              <a:ext uri="{FF2B5EF4-FFF2-40B4-BE49-F238E27FC236}">
                <a16:creationId xmlns:a16="http://schemas.microsoft.com/office/drawing/2014/main" id="{9346AD60-F292-44B2-AC4C-E8E06B76EF61}"/>
              </a:ext>
            </a:extLst>
          </p:cNvPr>
          <p:cNvSpPr/>
          <p:nvPr/>
        </p:nvSpPr>
        <p:spPr>
          <a:xfrm>
            <a:off x="107576" y="107576"/>
            <a:ext cx="11940989" cy="6411758"/>
          </a:xfrm>
          <a:prstGeom prst="rect">
            <a:avLst/>
          </a:prstGeom>
          <a:solidFill>
            <a:srgbClr val="7F7F7F">
              <a:alpha val="76078"/>
            </a:srgbClr>
          </a:solidFill>
          <a:ln w="9525"/>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6000" dirty="0">
                <a:solidFill>
                  <a:srgbClr val="FF0000"/>
                </a:solidFill>
              </a:rPr>
              <a:t>修正前シート</a:t>
            </a:r>
            <a:endParaRPr kumimoji="1" lang="ja-JP" altLang="en-US" sz="6000" dirty="0">
              <a:solidFill>
                <a:srgbClr val="FF0000"/>
              </a:solidFill>
            </a:endParaRPr>
          </a:p>
        </p:txBody>
      </p:sp>
    </p:spTree>
    <p:extLst>
      <p:ext uri="{BB962C8B-B14F-4D97-AF65-F5344CB8AC3E}">
        <p14:creationId xmlns:p14="http://schemas.microsoft.com/office/powerpoint/2010/main" val="821523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02B14-644C-7D4E-235E-8ACA459BA253}"/>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E6F20B1D-692C-E8A3-2786-7AA980E11056}"/>
              </a:ext>
            </a:extLst>
          </p:cNvPr>
          <p:cNvSpPr>
            <a:spLocks noGrp="1"/>
          </p:cNvSpPr>
          <p:nvPr>
            <p:ph type="title"/>
          </p:nvPr>
        </p:nvSpPr>
        <p:spPr/>
        <p:txBody>
          <a:bodyPr>
            <a:normAutofit fontScale="90000"/>
          </a:bodyPr>
          <a:lstStyle/>
          <a:p>
            <a:r>
              <a:rPr lang="en-US" altLang="ja-JP" dirty="0"/>
              <a:t>Knowledge </a:t>
            </a:r>
            <a:r>
              <a:rPr lang="ja-JP" altLang="en-US" dirty="0"/>
              <a:t>の参照方法（外部データベース参照）</a:t>
            </a:r>
          </a:p>
        </p:txBody>
      </p:sp>
      <p:sp>
        <p:nvSpPr>
          <p:cNvPr id="4" name="スライド番号プレースホルダー 3">
            <a:extLst>
              <a:ext uri="{FF2B5EF4-FFF2-40B4-BE49-F238E27FC236}">
                <a16:creationId xmlns:a16="http://schemas.microsoft.com/office/drawing/2014/main" id="{64F84FDC-29ED-7EF1-AB60-A4BE783491E9}"/>
              </a:ext>
            </a:extLst>
          </p:cNvPr>
          <p:cNvSpPr>
            <a:spLocks noGrp="1"/>
          </p:cNvSpPr>
          <p:nvPr>
            <p:ph type="sldNum" sz="quarter" idx="12"/>
          </p:nvPr>
        </p:nvSpPr>
        <p:spPr/>
        <p:txBody>
          <a:bodyPr/>
          <a:lstStyle/>
          <a:p>
            <a:fld id="{0AF7E18D-A281-EF4E-83EF-D7811667EA6C}" type="slidenum">
              <a:rPr kumimoji="1" lang="ja-JP" altLang="en-US" smtClean="0"/>
              <a:t>16</a:t>
            </a:fld>
            <a:endParaRPr kumimoji="1" lang="ja-JP" altLang="en-US"/>
          </a:p>
        </p:txBody>
      </p:sp>
      <p:sp>
        <p:nvSpPr>
          <p:cNvPr id="7" name="フッター プレースホルダー 3">
            <a:extLst>
              <a:ext uri="{FF2B5EF4-FFF2-40B4-BE49-F238E27FC236}">
                <a16:creationId xmlns:a16="http://schemas.microsoft.com/office/drawing/2014/main" id="{5DEB50C5-FA43-76EF-DCD5-391B66B57AF8}"/>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pic>
        <p:nvPicPr>
          <p:cNvPr id="59" name="図 58" descr="グラフ&#10;&#10;AI によって生成されたコンテンツは間違っている可能性があります。">
            <a:extLst>
              <a:ext uri="{FF2B5EF4-FFF2-40B4-BE49-F238E27FC236}">
                <a16:creationId xmlns:a16="http://schemas.microsoft.com/office/drawing/2014/main" id="{7DC73CA7-A38A-C6B2-DA35-F71596961722}"/>
              </a:ext>
            </a:extLst>
          </p:cNvPr>
          <p:cNvPicPr>
            <a:picLocks noChangeAspect="1"/>
          </p:cNvPicPr>
          <p:nvPr/>
        </p:nvPicPr>
        <p:blipFill>
          <a:blip r:embed="rId2"/>
          <a:stretch>
            <a:fillRect/>
          </a:stretch>
        </p:blipFill>
        <p:spPr>
          <a:xfrm>
            <a:off x="341776" y="4489174"/>
            <a:ext cx="5123463" cy="1896475"/>
          </a:xfrm>
          <a:prstGeom prst="rect">
            <a:avLst/>
          </a:prstGeom>
        </p:spPr>
      </p:pic>
      <p:sp>
        <p:nvSpPr>
          <p:cNvPr id="71" name="コンテンツ プレースホルダー 6">
            <a:extLst>
              <a:ext uri="{FF2B5EF4-FFF2-40B4-BE49-F238E27FC236}">
                <a16:creationId xmlns:a16="http://schemas.microsoft.com/office/drawing/2014/main" id="{85F932C5-6A47-C18C-0E21-A90173646223}"/>
              </a:ext>
            </a:extLst>
          </p:cNvPr>
          <p:cNvSpPr txBox="1">
            <a:spLocks/>
          </p:cNvSpPr>
          <p:nvPr/>
        </p:nvSpPr>
        <p:spPr>
          <a:xfrm>
            <a:off x="322594" y="898906"/>
            <a:ext cx="5400972" cy="3215894"/>
          </a:xfrm>
          <a:prstGeom prst="rect">
            <a:avLst/>
          </a:prstGeom>
        </p:spPr>
        <p:txBody>
          <a:bodyPr/>
          <a:lstStyle>
            <a:lvl1pPr marL="0" indent="0" algn="l" defTabSz="457200" rtl="0" eaLnBrk="1" latinLnBrk="0" hangingPunct="1">
              <a:spcBef>
                <a:spcPct val="20000"/>
              </a:spcBef>
              <a:buFont typeface="Arial"/>
              <a:buNone/>
              <a:defRPr kumimoji="1" sz="1400" kern="1200">
                <a:solidFill>
                  <a:srgbClr val="202569"/>
                </a:solidFill>
                <a:latin typeface="+mn-ea"/>
                <a:ea typeface="+mn-ea"/>
                <a:cs typeface="+mn-cs"/>
              </a:defRPr>
            </a:lvl1pPr>
            <a:lvl2pPr marL="180975" indent="0" algn="l" defTabSz="457200" rtl="0" eaLnBrk="1" latinLnBrk="0" hangingPunct="1">
              <a:spcBef>
                <a:spcPct val="20000"/>
              </a:spcBef>
              <a:buFont typeface="Arial"/>
              <a:buNone/>
              <a:defRPr kumimoji="1" sz="1400" kern="1200">
                <a:solidFill>
                  <a:srgbClr val="202569"/>
                </a:solidFill>
                <a:latin typeface="+mn-ea"/>
                <a:ea typeface="+mn-ea"/>
                <a:cs typeface="+mn-cs"/>
              </a:defRPr>
            </a:lvl2pPr>
            <a:lvl3pPr marL="361950" indent="0" algn="l" defTabSz="457200" rtl="0" eaLnBrk="1" latinLnBrk="0" hangingPunct="1">
              <a:spcBef>
                <a:spcPct val="20000"/>
              </a:spcBef>
              <a:buFont typeface="Arial"/>
              <a:buNone/>
              <a:defRPr kumimoji="1" sz="1400" kern="1200">
                <a:solidFill>
                  <a:srgbClr val="202569"/>
                </a:solidFill>
                <a:latin typeface="+mn-ea"/>
                <a:ea typeface="+mn-ea"/>
                <a:cs typeface="+mn-cs"/>
              </a:defRPr>
            </a:lvl3pPr>
            <a:lvl4pPr marL="533400" indent="0" algn="l" defTabSz="457200" rtl="0" eaLnBrk="1" latinLnBrk="0" hangingPunct="1">
              <a:spcBef>
                <a:spcPct val="20000"/>
              </a:spcBef>
              <a:buFont typeface="Arial"/>
              <a:buNone/>
              <a:defRPr kumimoji="1" sz="1400" kern="1200">
                <a:solidFill>
                  <a:srgbClr val="202569"/>
                </a:solidFill>
                <a:latin typeface="+mn-ea"/>
                <a:ea typeface="+mn-ea"/>
                <a:cs typeface="+mn-cs"/>
              </a:defRPr>
            </a:lvl4pPr>
            <a:lvl5pPr marL="715963" indent="0" algn="l" defTabSz="457200" rtl="0" eaLnBrk="1" latinLnBrk="0" hangingPunct="1">
              <a:spcBef>
                <a:spcPct val="20000"/>
              </a:spcBef>
              <a:buFont typeface="Arial"/>
              <a:buNone/>
              <a:defRPr kumimoji="1" sz="1400" kern="1200">
                <a:solidFill>
                  <a:srgbClr val="202569"/>
                </a:solidFill>
                <a:latin typeface="+mn-ea"/>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ja-JP" altLang="en-US" sz="1200" dirty="0"/>
              <a:t>外部データベースを参照する際には、</a:t>
            </a:r>
            <a:r>
              <a:rPr lang="en-US" altLang="ja-JP" sz="1200" dirty="0"/>
              <a:t>LLM </a:t>
            </a:r>
            <a:r>
              <a:rPr lang="ja-JP" altLang="en-US" sz="1200" dirty="0"/>
              <a:t>に </a:t>
            </a:r>
            <a:r>
              <a:rPr lang="en-US" altLang="ja-JP" sz="1200" dirty="0"/>
              <a:t>SQL </a:t>
            </a:r>
            <a:r>
              <a:rPr lang="ja-JP" altLang="en-US" sz="1200" dirty="0"/>
              <a:t>を発行させることもあり、</a:t>
            </a:r>
            <a:endParaRPr lang="en-US" altLang="ja-JP" sz="1200" dirty="0"/>
          </a:p>
          <a:p>
            <a:r>
              <a:rPr lang="ja-JP" altLang="en-US" sz="1200" dirty="0"/>
              <a:t>その場合はテーブル構成情報を </a:t>
            </a:r>
            <a:r>
              <a:rPr lang="en-US" altLang="ja-JP" sz="1200" dirty="0"/>
              <a:t>LLM</a:t>
            </a:r>
            <a:r>
              <a:rPr lang="ja-JP" altLang="en-US" sz="1200" dirty="0"/>
              <a:t> に明示する必要がある。</a:t>
            </a:r>
            <a:endParaRPr lang="en-US" altLang="ja-JP" sz="1200" dirty="0"/>
          </a:p>
          <a:p>
            <a:r>
              <a:rPr lang="ja-JP" altLang="en-US" sz="1200" dirty="0"/>
              <a:t> </a:t>
            </a:r>
            <a:endParaRPr lang="en-US" altLang="ja-JP" sz="1200" dirty="0"/>
          </a:p>
          <a:p>
            <a:r>
              <a:rPr lang="en-US" altLang="ja-JP" sz="1200" b="1" dirty="0"/>
              <a:t>SQL</a:t>
            </a:r>
            <a:r>
              <a:rPr lang="ja-JP" altLang="en-US" sz="1200" b="1" dirty="0"/>
              <a:t>検索</a:t>
            </a:r>
            <a:r>
              <a:rPr lang="ja-JP" altLang="en-US" sz="1200" dirty="0"/>
              <a:t>：</a:t>
            </a:r>
            <a:endParaRPr lang="en-US" altLang="ja-JP" sz="1200" dirty="0"/>
          </a:p>
          <a:p>
            <a:r>
              <a:rPr lang="ja-JP" altLang="en-US" sz="1200" dirty="0"/>
              <a:t>　</a:t>
            </a:r>
            <a:r>
              <a:rPr lang="en-US" altLang="ja-JP" sz="1200" dirty="0"/>
              <a:t>SQL </a:t>
            </a:r>
            <a:r>
              <a:rPr lang="ja-JP" altLang="en-US" sz="1200" dirty="0"/>
              <a:t>を利用し、従来のデータ取り出しに近い形で </a:t>
            </a:r>
            <a:r>
              <a:rPr lang="en-US" altLang="ja-JP" sz="1200" dirty="0"/>
              <a:t>knowledge </a:t>
            </a:r>
            <a:r>
              <a:rPr lang="ja-JP" altLang="en-US" sz="1200" dirty="0"/>
              <a:t>を</a:t>
            </a:r>
            <a:endParaRPr lang="en-US" altLang="ja-JP" sz="1200" dirty="0"/>
          </a:p>
          <a:p>
            <a:r>
              <a:rPr lang="ja-JP" altLang="en-US" sz="1200" dirty="0"/>
              <a:t>　利用可能</a:t>
            </a:r>
            <a:endParaRPr lang="en-US" altLang="ja-JP" sz="1200" dirty="0"/>
          </a:p>
          <a:p>
            <a:endParaRPr lang="en-US" altLang="ja-JP" sz="1200" dirty="0"/>
          </a:p>
          <a:p>
            <a:r>
              <a:rPr lang="ja-JP" altLang="en-US" sz="1200" b="1" dirty="0"/>
              <a:t>利点</a:t>
            </a:r>
          </a:p>
          <a:p>
            <a:r>
              <a:rPr lang="ja-JP" altLang="en-US" sz="1200" dirty="0"/>
              <a:t>　・明確な条件（＝演算子、</a:t>
            </a:r>
            <a:r>
              <a:rPr lang="en-US" altLang="ja-JP" sz="1200" dirty="0"/>
              <a:t>WHERE</a:t>
            </a:r>
            <a:r>
              <a:rPr lang="ja-JP" altLang="en-US" sz="1200" dirty="0"/>
              <a:t>句など）を指定できるため、</a:t>
            </a:r>
            <a:endParaRPr lang="en-US" altLang="ja-JP" sz="1200" dirty="0"/>
          </a:p>
          <a:p>
            <a:r>
              <a:rPr lang="ja-JP" altLang="en-US" sz="1200" dirty="0"/>
              <a:t>　　検索結果の意図が明確で説明しやすい。</a:t>
            </a:r>
            <a:endParaRPr lang="en-US" altLang="ja-JP" sz="1200" dirty="0"/>
          </a:p>
          <a:p>
            <a:endParaRPr lang="ja-JP" altLang="en-US" sz="1200" dirty="0"/>
          </a:p>
          <a:p>
            <a:r>
              <a:rPr lang="ja-JP" altLang="en-US" sz="1200" b="1" dirty="0"/>
              <a:t>欠点</a:t>
            </a:r>
            <a:endParaRPr lang="en-US" altLang="ja-JP" sz="1200" b="1" dirty="0"/>
          </a:p>
          <a:p>
            <a:r>
              <a:rPr lang="ja-JP" altLang="en-US" sz="1200" dirty="0"/>
              <a:t>　・キーワードベースの厳密一致に近いため、</a:t>
            </a:r>
            <a:endParaRPr lang="en-US" altLang="ja-JP" sz="1200" dirty="0"/>
          </a:p>
          <a:p>
            <a:r>
              <a:rPr lang="ja-JP" altLang="en-US" sz="1200" dirty="0"/>
              <a:t>　　言い換えやあいまいな検索には対応できない</a:t>
            </a:r>
            <a:endParaRPr lang="en-US" altLang="ja-JP" sz="1200" dirty="0"/>
          </a:p>
        </p:txBody>
      </p:sp>
      <p:sp>
        <p:nvSpPr>
          <p:cNvPr id="83" name="正方形/長方形 82">
            <a:extLst>
              <a:ext uri="{FF2B5EF4-FFF2-40B4-BE49-F238E27FC236}">
                <a16:creationId xmlns:a16="http://schemas.microsoft.com/office/drawing/2014/main" id="{100B6568-15E4-8020-1D03-53811DE5B825}"/>
              </a:ext>
            </a:extLst>
          </p:cNvPr>
          <p:cNvSpPr/>
          <p:nvPr/>
        </p:nvSpPr>
        <p:spPr>
          <a:xfrm>
            <a:off x="6201840" y="2724400"/>
            <a:ext cx="5655727" cy="3722464"/>
          </a:xfrm>
          <a:prstGeom prst="rect">
            <a:avLst/>
          </a:prstGeom>
          <a:solidFill>
            <a:schemeClr val="accent1">
              <a:lumMod val="20000"/>
              <a:lumOff val="80000"/>
              <a:alpha val="57000"/>
            </a:schemeClr>
          </a:solidFill>
          <a:ln w="9525">
            <a:solidFill>
              <a:srgbClr val="FFFFFF"/>
            </a:solidFill>
          </a:ln>
        </p:spPr>
        <p:style>
          <a:lnRef idx="2">
            <a:schemeClr val="dk1"/>
          </a:lnRef>
          <a:fillRef idx="1">
            <a:schemeClr val="lt1"/>
          </a:fillRef>
          <a:effectRef idx="0">
            <a:schemeClr val="dk1"/>
          </a:effectRef>
          <a:fontRef idx="minor">
            <a:schemeClr val="dk1"/>
          </a:fontRef>
        </p:style>
        <p:txBody>
          <a:bodyPr rtlCol="0" anchor="b"/>
          <a:lstStyle/>
          <a:p>
            <a:endParaRPr kumimoji="1" lang="ja-JP" altLang="en-US" b="1" dirty="0">
              <a:solidFill>
                <a:schemeClr val="accent1">
                  <a:lumMod val="50000"/>
                </a:schemeClr>
              </a:solidFill>
            </a:endParaRPr>
          </a:p>
        </p:txBody>
      </p:sp>
      <p:pic>
        <p:nvPicPr>
          <p:cNvPr id="84" name="図 83">
            <a:extLst>
              <a:ext uri="{FF2B5EF4-FFF2-40B4-BE49-F238E27FC236}">
                <a16:creationId xmlns:a16="http://schemas.microsoft.com/office/drawing/2014/main" id="{B0372F84-D44E-C6E2-25D5-BC977A5F3881}"/>
              </a:ext>
            </a:extLst>
          </p:cNvPr>
          <p:cNvPicPr>
            <a:picLocks noChangeAspect="1"/>
          </p:cNvPicPr>
          <p:nvPr/>
        </p:nvPicPr>
        <p:blipFill>
          <a:blip r:embed="rId3"/>
          <a:stretch>
            <a:fillRect/>
          </a:stretch>
        </p:blipFill>
        <p:spPr>
          <a:xfrm>
            <a:off x="6482560" y="1215769"/>
            <a:ext cx="750398" cy="728804"/>
          </a:xfrm>
          <a:prstGeom prst="rect">
            <a:avLst/>
          </a:prstGeom>
        </p:spPr>
      </p:pic>
      <p:sp>
        <p:nvSpPr>
          <p:cNvPr id="86" name="テキスト ボックス 85">
            <a:extLst>
              <a:ext uri="{FF2B5EF4-FFF2-40B4-BE49-F238E27FC236}">
                <a16:creationId xmlns:a16="http://schemas.microsoft.com/office/drawing/2014/main" id="{1DC15593-F1E3-1E2E-3EB8-7FBE4931EFE9}"/>
              </a:ext>
            </a:extLst>
          </p:cNvPr>
          <p:cNvSpPr txBox="1"/>
          <p:nvPr/>
        </p:nvSpPr>
        <p:spPr>
          <a:xfrm>
            <a:off x="6296739" y="2004466"/>
            <a:ext cx="1122040" cy="276999"/>
          </a:xfrm>
          <a:prstGeom prst="rect">
            <a:avLst/>
          </a:prstGeom>
          <a:noFill/>
        </p:spPr>
        <p:txBody>
          <a:bodyPr wrap="square" rtlCol="0">
            <a:spAutoFit/>
          </a:bodyPr>
          <a:lstStyle/>
          <a:p>
            <a:pPr algn="ctr"/>
            <a:r>
              <a:rPr kumimoji="1" lang="ja-JP" altLang="en-US" sz="1200" dirty="0"/>
              <a:t>参考ファイル</a:t>
            </a:r>
          </a:p>
        </p:txBody>
      </p:sp>
      <p:cxnSp>
        <p:nvCxnSpPr>
          <p:cNvPr id="87" name="直線矢印コネクタ 86">
            <a:extLst>
              <a:ext uri="{FF2B5EF4-FFF2-40B4-BE49-F238E27FC236}">
                <a16:creationId xmlns:a16="http://schemas.microsoft.com/office/drawing/2014/main" id="{C5607288-0D93-1B45-FA16-EB1C86DF704D}"/>
              </a:ext>
            </a:extLst>
          </p:cNvPr>
          <p:cNvCxnSpPr>
            <a:cxnSpLocks/>
          </p:cNvCxnSpPr>
          <p:nvPr/>
        </p:nvCxnSpPr>
        <p:spPr>
          <a:xfrm flipH="1">
            <a:off x="7310536" y="1635524"/>
            <a:ext cx="1563293" cy="0"/>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grpSp>
        <p:nvGrpSpPr>
          <p:cNvPr id="88" name="グループ化 87">
            <a:extLst>
              <a:ext uri="{FF2B5EF4-FFF2-40B4-BE49-F238E27FC236}">
                <a16:creationId xmlns:a16="http://schemas.microsoft.com/office/drawing/2014/main" id="{0485E9E8-CCB6-2392-B3BA-CD0D4CE31E79}"/>
              </a:ext>
            </a:extLst>
          </p:cNvPr>
          <p:cNvGrpSpPr/>
          <p:nvPr/>
        </p:nvGrpSpPr>
        <p:grpSpPr>
          <a:xfrm>
            <a:off x="9113604" y="1209151"/>
            <a:ext cx="1122040" cy="1140233"/>
            <a:chOff x="9383979" y="1495003"/>
            <a:chExt cx="1122040" cy="1140233"/>
          </a:xfrm>
        </p:grpSpPr>
        <p:pic>
          <p:nvPicPr>
            <p:cNvPr id="89" name="グラフィックス 88" descr="データベース 単色塗りつぶし">
              <a:extLst>
                <a:ext uri="{FF2B5EF4-FFF2-40B4-BE49-F238E27FC236}">
                  <a16:creationId xmlns:a16="http://schemas.microsoft.com/office/drawing/2014/main" id="{EAA96A9B-6180-E831-FD69-DDE2E5E883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522330" y="1495003"/>
              <a:ext cx="845339" cy="823014"/>
            </a:xfrm>
            <a:prstGeom prst="rect">
              <a:avLst/>
            </a:prstGeom>
          </p:spPr>
        </p:pic>
        <p:sp>
          <p:nvSpPr>
            <p:cNvPr id="90" name="テキスト ボックス 89">
              <a:extLst>
                <a:ext uri="{FF2B5EF4-FFF2-40B4-BE49-F238E27FC236}">
                  <a16:creationId xmlns:a16="http://schemas.microsoft.com/office/drawing/2014/main" id="{6CD45F5B-92F0-17FF-92CB-AEA1E8F327B1}"/>
                </a:ext>
              </a:extLst>
            </p:cNvPr>
            <p:cNvSpPr txBox="1"/>
            <p:nvPr/>
          </p:nvSpPr>
          <p:spPr>
            <a:xfrm>
              <a:off x="9383979" y="2358237"/>
              <a:ext cx="1122040" cy="276999"/>
            </a:xfrm>
            <a:prstGeom prst="rect">
              <a:avLst/>
            </a:prstGeom>
            <a:noFill/>
          </p:spPr>
          <p:txBody>
            <a:bodyPr wrap="square" rtlCol="0">
              <a:spAutoFit/>
            </a:bodyPr>
            <a:lstStyle/>
            <a:p>
              <a:pPr algn="ctr"/>
              <a:r>
                <a:rPr kumimoji="1" lang="ja-JP" altLang="en-US" sz="1200" dirty="0"/>
                <a:t>各種</a:t>
              </a:r>
              <a:r>
                <a:rPr kumimoji="1" lang="en-US" altLang="ja-JP" sz="1200" dirty="0"/>
                <a:t>DB</a:t>
              </a:r>
              <a:endParaRPr kumimoji="1" lang="ja-JP" altLang="en-US" sz="1200" dirty="0"/>
            </a:p>
          </p:txBody>
        </p:sp>
      </p:grpSp>
      <p:sp>
        <p:nvSpPr>
          <p:cNvPr id="91" name="正方形/長方形 90">
            <a:extLst>
              <a:ext uri="{FF2B5EF4-FFF2-40B4-BE49-F238E27FC236}">
                <a16:creationId xmlns:a16="http://schemas.microsoft.com/office/drawing/2014/main" id="{7718DF9B-63E0-3F94-6DCD-12631B3AB882}"/>
              </a:ext>
            </a:extLst>
          </p:cNvPr>
          <p:cNvSpPr/>
          <p:nvPr/>
        </p:nvSpPr>
        <p:spPr>
          <a:xfrm>
            <a:off x="9001708" y="1002950"/>
            <a:ext cx="1380946" cy="1456205"/>
          </a:xfrm>
          <a:prstGeom prst="rect">
            <a:avLst/>
          </a:prstGeom>
          <a:noFill/>
          <a:ln w="28575">
            <a:solidFill>
              <a:schemeClr val="accent6">
                <a:lumMod val="75000"/>
              </a:schemeClr>
            </a:solidFill>
          </a:ln>
        </p:spPr>
        <p:style>
          <a:lnRef idx="2">
            <a:schemeClr val="dk1"/>
          </a:lnRef>
          <a:fillRef idx="1">
            <a:schemeClr val="lt1"/>
          </a:fillRef>
          <a:effectRef idx="0">
            <a:schemeClr val="dk1"/>
          </a:effectRef>
          <a:fontRef idx="minor">
            <a:schemeClr val="dk1"/>
          </a:fontRef>
        </p:style>
        <p:txBody>
          <a:bodyPr rtlCol="0" anchor="t"/>
          <a:lstStyle/>
          <a:p>
            <a:r>
              <a:rPr kumimoji="1" lang="en-US" altLang="ja-JP" sz="1400" dirty="0">
                <a:solidFill>
                  <a:schemeClr val="accent6">
                    <a:lumMod val="75000"/>
                  </a:schemeClr>
                </a:solidFill>
              </a:rPr>
              <a:t>knowledge</a:t>
            </a:r>
            <a:endParaRPr kumimoji="1" lang="ja-JP" altLang="en-US" sz="1400" dirty="0">
              <a:solidFill>
                <a:schemeClr val="accent6">
                  <a:lumMod val="75000"/>
                </a:schemeClr>
              </a:solidFill>
            </a:endParaRPr>
          </a:p>
        </p:txBody>
      </p:sp>
      <p:grpSp>
        <p:nvGrpSpPr>
          <p:cNvPr id="92" name="グループ化 91">
            <a:extLst>
              <a:ext uri="{FF2B5EF4-FFF2-40B4-BE49-F238E27FC236}">
                <a16:creationId xmlns:a16="http://schemas.microsoft.com/office/drawing/2014/main" id="{A9021F66-385B-8051-FCCD-4769E0D2164B}"/>
              </a:ext>
            </a:extLst>
          </p:cNvPr>
          <p:cNvGrpSpPr/>
          <p:nvPr/>
        </p:nvGrpSpPr>
        <p:grpSpPr>
          <a:xfrm>
            <a:off x="6441879" y="3434181"/>
            <a:ext cx="1143806" cy="1273301"/>
            <a:chOff x="388017" y="3782772"/>
            <a:chExt cx="1143806" cy="1273301"/>
          </a:xfrm>
        </p:grpSpPr>
        <p:sp>
          <p:nvSpPr>
            <p:cNvPr id="93" name="四角形: メモ 92">
              <a:extLst>
                <a:ext uri="{FF2B5EF4-FFF2-40B4-BE49-F238E27FC236}">
                  <a16:creationId xmlns:a16="http://schemas.microsoft.com/office/drawing/2014/main" id="{D476546F-4675-6B55-1C95-1727594E9FD7}"/>
                </a:ext>
              </a:extLst>
            </p:cNvPr>
            <p:cNvSpPr/>
            <p:nvPr/>
          </p:nvSpPr>
          <p:spPr>
            <a:xfrm>
              <a:off x="698205" y="4011972"/>
              <a:ext cx="545196" cy="685156"/>
            </a:xfrm>
            <a:prstGeom prst="foldedCorner">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chemeClr val="dk1"/>
                  </a:solidFill>
                </a:rPr>
                <a:t>ーーーー</a:t>
              </a:r>
            </a:p>
          </p:txBody>
        </p:sp>
        <p:pic>
          <p:nvPicPr>
            <p:cNvPr id="94" name="図 93" descr="ウィンドウ, 記号, 挿絵 が含まれている画像&#10;&#10;自動的に生成された説明">
              <a:extLst>
                <a:ext uri="{FF2B5EF4-FFF2-40B4-BE49-F238E27FC236}">
                  <a16:creationId xmlns:a16="http://schemas.microsoft.com/office/drawing/2014/main" id="{CDFA3D1D-108B-B852-A735-798A65A93FF7}"/>
                </a:ext>
              </a:extLst>
            </p:cNvPr>
            <p:cNvPicPr>
              <a:picLocks noChangeAspect="1"/>
            </p:cNvPicPr>
            <p:nvPr/>
          </p:nvPicPr>
          <p:blipFill>
            <a:blip r:embed="rId6"/>
            <a:stretch>
              <a:fillRect/>
            </a:stretch>
          </p:blipFill>
          <p:spPr>
            <a:xfrm>
              <a:off x="388017" y="3782772"/>
              <a:ext cx="376491" cy="501324"/>
            </a:xfrm>
            <a:prstGeom prst="rect">
              <a:avLst/>
            </a:prstGeom>
          </p:spPr>
        </p:pic>
        <p:sp>
          <p:nvSpPr>
            <p:cNvPr id="95" name="テキスト ボックス 94">
              <a:extLst>
                <a:ext uri="{FF2B5EF4-FFF2-40B4-BE49-F238E27FC236}">
                  <a16:creationId xmlns:a16="http://schemas.microsoft.com/office/drawing/2014/main" id="{AAA6AC5D-3CAD-7793-8045-65CFCE03CD1C}"/>
                </a:ext>
              </a:extLst>
            </p:cNvPr>
            <p:cNvSpPr txBox="1"/>
            <p:nvPr/>
          </p:nvSpPr>
          <p:spPr>
            <a:xfrm>
              <a:off x="409783" y="4779074"/>
              <a:ext cx="1122040" cy="276999"/>
            </a:xfrm>
            <a:prstGeom prst="rect">
              <a:avLst/>
            </a:prstGeom>
            <a:noFill/>
          </p:spPr>
          <p:txBody>
            <a:bodyPr wrap="square" rtlCol="0">
              <a:spAutoFit/>
            </a:bodyPr>
            <a:lstStyle/>
            <a:p>
              <a:pPr algn="ctr"/>
              <a:r>
                <a:rPr kumimoji="1" lang="ja-JP" altLang="en-US" sz="1200" dirty="0"/>
                <a:t>質問</a:t>
              </a:r>
            </a:p>
          </p:txBody>
        </p:sp>
      </p:grpSp>
      <p:cxnSp>
        <p:nvCxnSpPr>
          <p:cNvPr id="96" name="直線矢印コネクタ 95">
            <a:extLst>
              <a:ext uri="{FF2B5EF4-FFF2-40B4-BE49-F238E27FC236}">
                <a16:creationId xmlns:a16="http://schemas.microsoft.com/office/drawing/2014/main" id="{D85D1709-9823-7AA3-E487-E75ADA18300F}"/>
              </a:ext>
            </a:extLst>
          </p:cNvPr>
          <p:cNvCxnSpPr>
            <a:cxnSpLocks/>
          </p:cNvCxnSpPr>
          <p:nvPr/>
        </p:nvCxnSpPr>
        <p:spPr>
          <a:xfrm>
            <a:off x="9224442" y="2568292"/>
            <a:ext cx="444093" cy="453881"/>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98" name="テキスト ボックス 97">
            <a:extLst>
              <a:ext uri="{FF2B5EF4-FFF2-40B4-BE49-F238E27FC236}">
                <a16:creationId xmlns:a16="http://schemas.microsoft.com/office/drawing/2014/main" id="{A5189FD3-0672-6554-9C48-175F1F10FC2A}"/>
              </a:ext>
            </a:extLst>
          </p:cNvPr>
          <p:cNvSpPr txBox="1"/>
          <p:nvPr/>
        </p:nvSpPr>
        <p:spPr>
          <a:xfrm>
            <a:off x="9337920" y="3302708"/>
            <a:ext cx="1122040" cy="276999"/>
          </a:xfrm>
          <a:prstGeom prst="rect">
            <a:avLst/>
          </a:prstGeom>
          <a:noFill/>
        </p:spPr>
        <p:txBody>
          <a:bodyPr wrap="square" rtlCol="0">
            <a:spAutoFit/>
          </a:bodyPr>
          <a:lstStyle/>
          <a:p>
            <a:pPr algn="ctr"/>
            <a:r>
              <a:rPr kumimoji="1" lang="en-US" altLang="ja-JP" sz="1200" dirty="0"/>
              <a:t>SQL</a:t>
            </a:r>
            <a:endParaRPr kumimoji="1" lang="ja-JP" altLang="en-US" sz="1200" dirty="0"/>
          </a:p>
        </p:txBody>
      </p:sp>
      <p:cxnSp>
        <p:nvCxnSpPr>
          <p:cNvPr id="100" name="直線矢印コネクタ 99">
            <a:extLst>
              <a:ext uri="{FF2B5EF4-FFF2-40B4-BE49-F238E27FC236}">
                <a16:creationId xmlns:a16="http://schemas.microsoft.com/office/drawing/2014/main" id="{2992B19A-8460-32F9-F81E-5C581C95BC57}"/>
              </a:ext>
            </a:extLst>
          </p:cNvPr>
          <p:cNvCxnSpPr>
            <a:cxnSpLocks/>
          </p:cNvCxnSpPr>
          <p:nvPr/>
        </p:nvCxnSpPr>
        <p:spPr>
          <a:xfrm flipH="1">
            <a:off x="7455163" y="4159416"/>
            <a:ext cx="3128216" cy="0"/>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01" name="テキスト ボックス 100">
            <a:extLst>
              <a:ext uri="{FF2B5EF4-FFF2-40B4-BE49-F238E27FC236}">
                <a16:creationId xmlns:a16="http://schemas.microsoft.com/office/drawing/2014/main" id="{BA3332FD-20F0-10C0-78E0-0BC2FEA19C84}"/>
              </a:ext>
            </a:extLst>
          </p:cNvPr>
          <p:cNvSpPr txBox="1"/>
          <p:nvPr/>
        </p:nvSpPr>
        <p:spPr>
          <a:xfrm>
            <a:off x="10716658" y="3058094"/>
            <a:ext cx="921635" cy="276999"/>
          </a:xfrm>
          <a:prstGeom prst="rect">
            <a:avLst/>
          </a:prstGeom>
          <a:noFill/>
        </p:spPr>
        <p:txBody>
          <a:bodyPr wrap="square" rtlCol="0">
            <a:spAutoFit/>
          </a:bodyPr>
          <a:lstStyle/>
          <a:p>
            <a:pPr algn="ctr"/>
            <a:r>
              <a:rPr kumimoji="1" lang="ja-JP" altLang="en-US" sz="1200" dirty="0"/>
              <a:t>レコード</a:t>
            </a:r>
            <a:endParaRPr kumimoji="1" lang="en-US" altLang="ja-JP" sz="1200" dirty="0"/>
          </a:p>
        </p:txBody>
      </p:sp>
      <p:cxnSp>
        <p:nvCxnSpPr>
          <p:cNvPr id="102" name="直線矢印コネクタ 101">
            <a:extLst>
              <a:ext uri="{FF2B5EF4-FFF2-40B4-BE49-F238E27FC236}">
                <a16:creationId xmlns:a16="http://schemas.microsoft.com/office/drawing/2014/main" id="{35A94830-E4D7-865B-DEF1-9E9198B4E1E2}"/>
              </a:ext>
            </a:extLst>
          </p:cNvPr>
          <p:cNvCxnSpPr>
            <a:cxnSpLocks/>
          </p:cNvCxnSpPr>
          <p:nvPr/>
        </p:nvCxnSpPr>
        <p:spPr>
          <a:xfrm flipH="1" flipV="1">
            <a:off x="9910558" y="2393360"/>
            <a:ext cx="313268" cy="340565"/>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cxnSp>
        <p:nvCxnSpPr>
          <p:cNvPr id="104" name="直線矢印コネクタ 103">
            <a:extLst>
              <a:ext uri="{FF2B5EF4-FFF2-40B4-BE49-F238E27FC236}">
                <a16:creationId xmlns:a16="http://schemas.microsoft.com/office/drawing/2014/main" id="{4467E2BE-8568-46F1-1982-9664FB1AA955}"/>
              </a:ext>
            </a:extLst>
          </p:cNvPr>
          <p:cNvCxnSpPr>
            <a:cxnSpLocks/>
          </p:cNvCxnSpPr>
          <p:nvPr/>
        </p:nvCxnSpPr>
        <p:spPr>
          <a:xfrm flipH="1" flipV="1">
            <a:off x="10808442" y="3400306"/>
            <a:ext cx="335957" cy="337780"/>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pic>
        <p:nvPicPr>
          <p:cNvPr id="105" name="図 104" descr="アイコン&#10;&#10;自動的に生成された説明">
            <a:extLst>
              <a:ext uri="{FF2B5EF4-FFF2-40B4-BE49-F238E27FC236}">
                <a16:creationId xmlns:a16="http://schemas.microsoft.com/office/drawing/2014/main" id="{9F1D8398-573A-5B43-DF6A-B3989A683B64}"/>
              </a:ext>
            </a:extLst>
          </p:cNvPr>
          <p:cNvPicPr>
            <a:picLocks noChangeAspect="1"/>
          </p:cNvPicPr>
          <p:nvPr/>
        </p:nvPicPr>
        <p:blipFill>
          <a:blip r:embed="rId7"/>
          <a:stretch>
            <a:fillRect/>
          </a:stretch>
        </p:blipFill>
        <p:spPr>
          <a:xfrm>
            <a:off x="10763555" y="3765158"/>
            <a:ext cx="641341" cy="747658"/>
          </a:xfrm>
          <a:prstGeom prst="rect">
            <a:avLst/>
          </a:prstGeom>
        </p:spPr>
      </p:pic>
      <p:sp>
        <p:nvSpPr>
          <p:cNvPr id="106" name="テキスト ボックス 105">
            <a:extLst>
              <a:ext uri="{FF2B5EF4-FFF2-40B4-BE49-F238E27FC236}">
                <a16:creationId xmlns:a16="http://schemas.microsoft.com/office/drawing/2014/main" id="{6BBB382C-C79E-F910-44C1-B19A86C6DC30}"/>
              </a:ext>
            </a:extLst>
          </p:cNvPr>
          <p:cNvSpPr txBox="1"/>
          <p:nvPr/>
        </p:nvSpPr>
        <p:spPr>
          <a:xfrm>
            <a:off x="10583379" y="4547360"/>
            <a:ext cx="1122040" cy="276999"/>
          </a:xfrm>
          <a:prstGeom prst="rect">
            <a:avLst/>
          </a:prstGeom>
          <a:noFill/>
        </p:spPr>
        <p:txBody>
          <a:bodyPr wrap="square" rtlCol="0">
            <a:spAutoFit/>
          </a:bodyPr>
          <a:lstStyle/>
          <a:p>
            <a:pPr algn="ctr"/>
            <a:r>
              <a:rPr kumimoji="1" lang="en-US" altLang="ja-JP" sz="1200" dirty="0"/>
              <a:t>LLM</a:t>
            </a:r>
            <a:endParaRPr kumimoji="1" lang="ja-JP" altLang="en-US" sz="1200" dirty="0"/>
          </a:p>
        </p:txBody>
      </p:sp>
      <p:cxnSp>
        <p:nvCxnSpPr>
          <p:cNvPr id="111" name="直線矢印コネクタ 110">
            <a:extLst>
              <a:ext uri="{FF2B5EF4-FFF2-40B4-BE49-F238E27FC236}">
                <a16:creationId xmlns:a16="http://schemas.microsoft.com/office/drawing/2014/main" id="{B4EB4B71-A86A-CDCD-443C-CED815532895}"/>
              </a:ext>
            </a:extLst>
          </p:cNvPr>
          <p:cNvCxnSpPr>
            <a:cxnSpLocks/>
            <a:endCxn id="106" idx="2"/>
          </p:cNvCxnSpPr>
          <p:nvPr/>
        </p:nvCxnSpPr>
        <p:spPr>
          <a:xfrm flipV="1">
            <a:off x="11144399" y="4824359"/>
            <a:ext cx="0" cy="589085"/>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12" name="四角形: メモ 111">
            <a:extLst>
              <a:ext uri="{FF2B5EF4-FFF2-40B4-BE49-F238E27FC236}">
                <a16:creationId xmlns:a16="http://schemas.microsoft.com/office/drawing/2014/main" id="{46A5044C-F6D2-2091-150E-7299A06E9DD0}"/>
              </a:ext>
            </a:extLst>
          </p:cNvPr>
          <p:cNvSpPr/>
          <p:nvPr/>
        </p:nvSpPr>
        <p:spPr>
          <a:xfrm>
            <a:off x="10871801" y="5436017"/>
            <a:ext cx="545196" cy="685156"/>
          </a:xfrm>
          <a:prstGeom prst="foldedCorner">
            <a:avLst/>
          </a:prstGeom>
          <a:ln w="19050"/>
        </p:spPr>
        <p:style>
          <a:lnRef idx="2">
            <a:schemeClr val="dk1"/>
          </a:lnRef>
          <a:fillRef idx="1">
            <a:schemeClr val="lt1"/>
          </a:fillRef>
          <a:effectRef idx="0">
            <a:schemeClr val="dk1"/>
          </a:effectRef>
          <a:fontRef idx="minor">
            <a:schemeClr val="dk1"/>
          </a:fontRef>
        </p:style>
        <p:txBody>
          <a:bodyPr rtlCol="0" anchor="ctr"/>
          <a:lstStyle/>
          <a:p>
            <a:pPr algn="ctr"/>
            <a:r>
              <a:rPr kumimoji="1" lang="ja-JP" altLang="en-US" sz="1000" dirty="0">
                <a:solidFill>
                  <a:schemeClr val="dk1"/>
                </a:solidFill>
              </a:rPr>
              <a:t>ーーーー</a:t>
            </a:r>
          </a:p>
        </p:txBody>
      </p:sp>
      <p:sp>
        <p:nvSpPr>
          <p:cNvPr id="113" name="テキスト ボックス 112">
            <a:extLst>
              <a:ext uri="{FF2B5EF4-FFF2-40B4-BE49-F238E27FC236}">
                <a16:creationId xmlns:a16="http://schemas.microsoft.com/office/drawing/2014/main" id="{C21AFAD9-8A17-9908-3507-906E85728287}"/>
              </a:ext>
            </a:extLst>
          </p:cNvPr>
          <p:cNvSpPr txBox="1"/>
          <p:nvPr/>
        </p:nvSpPr>
        <p:spPr>
          <a:xfrm>
            <a:off x="10583379" y="6184831"/>
            <a:ext cx="1122040" cy="276999"/>
          </a:xfrm>
          <a:prstGeom prst="rect">
            <a:avLst/>
          </a:prstGeom>
          <a:noFill/>
        </p:spPr>
        <p:txBody>
          <a:bodyPr wrap="square" rtlCol="0">
            <a:spAutoFit/>
          </a:bodyPr>
          <a:lstStyle/>
          <a:p>
            <a:pPr algn="ctr"/>
            <a:r>
              <a:rPr kumimoji="1" lang="ja-JP" altLang="en-US" sz="1200" dirty="0"/>
              <a:t>回答</a:t>
            </a:r>
          </a:p>
        </p:txBody>
      </p:sp>
      <p:pic>
        <p:nvPicPr>
          <p:cNvPr id="114" name="図 113" descr="アイコン&#10;&#10;自動的に生成された説明">
            <a:extLst>
              <a:ext uri="{FF2B5EF4-FFF2-40B4-BE49-F238E27FC236}">
                <a16:creationId xmlns:a16="http://schemas.microsoft.com/office/drawing/2014/main" id="{7775D9CE-A036-357F-93E6-B851D55F0AF5}"/>
              </a:ext>
            </a:extLst>
          </p:cNvPr>
          <p:cNvPicPr>
            <a:picLocks noChangeAspect="1"/>
          </p:cNvPicPr>
          <p:nvPr/>
        </p:nvPicPr>
        <p:blipFill>
          <a:blip r:embed="rId7"/>
          <a:stretch>
            <a:fillRect/>
          </a:stretch>
        </p:blipFill>
        <p:spPr>
          <a:xfrm>
            <a:off x="10726535" y="5282724"/>
            <a:ext cx="290532" cy="338695"/>
          </a:xfrm>
          <a:prstGeom prst="rect">
            <a:avLst/>
          </a:prstGeom>
        </p:spPr>
      </p:pic>
      <p:pic>
        <p:nvPicPr>
          <p:cNvPr id="118" name="図 117">
            <a:extLst>
              <a:ext uri="{FF2B5EF4-FFF2-40B4-BE49-F238E27FC236}">
                <a16:creationId xmlns:a16="http://schemas.microsoft.com/office/drawing/2014/main" id="{2731803C-F756-E00C-C3F7-6A37C27FDFA5}"/>
              </a:ext>
            </a:extLst>
          </p:cNvPr>
          <p:cNvPicPr>
            <a:picLocks noChangeAspect="1"/>
          </p:cNvPicPr>
          <p:nvPr/>
        </p:nvPicPr>
        <p:blipFill>
          <a:blip r:embed="rId8"/>
          <a:stretch>
            <a:fillRect/>
          </a:stretch>
        </p:blipFill>
        <p:spPr>
          <a:xfrm>
            <a:off x="10298863" y="2772330"/>
            <a:ext cx="444093" cy="601200"/>
          </a:xfrm>
          <a:prstGeom prst="rect">
            <a:avLst/>
          </a:prstGeom>
        </p:spPr>
      </p:pic>
      <p:pic>
        <p:nvPicPr>
          <p:cNvPr id="119" name="コンテンツ プレースホルダー 79" descr="アイコン&#10;&#10;AI によって生成されたコンテンツは間違っている可能性があります。">
            <a:extLst>
              <a:ext uri="{FF2B5EF4-FFF2-40B4-BE49-F238E27FC236}">
                <a16:creationId xmlns:a16="http://schemas.microsoft.com/office/drawing/2014/main" id="{9945139C-3F69-2FDD-1F91-8DFDF06C3DFE}"/>
              </a:ext>
            </a:extLst>
          </p:cNvPr>
          <p:cNvPicPr>
            <a:picLocks noGrp="1" noChangeAspect="1"/>
          </p:cNvPicPr>
          <p:nvPr>
            <p:ph sz="quarter" idx="13"/>
          </p:nvPr>
        </p:nvPicPr>
        <p:blipFill>
          <a:blip r:embed="rId9"/>
          <a:srcRect r="53383" b="61405"/>
          <a:stretch/>
        </p:blipFill>
        <p:spPr>
          <a:xfrm>
            <a:off x="9559410" y="3077220"/>
            <a:ext cx="740158" cy="514518"/>
          </a:xfrm>
        </p:spPr>
      </p:pic>
      <p:cxnSp>
        <p:nvCxnSpPr>
          <p:cNvPr id="125" name="直線矢印コネクタ 124">
            <a:extLst>
              <a:ext uri="{FF2B5EF4-FFF2-40B4-BE49-F238E27FC236}">
                <a16:creationId xmlns:a16="http://schemas.microsoft.com/office/drawing/2014/main" id="{AB53D7B0-7AEC-7445-7209-8D35D9C6000F}"/>
              </a:ext>
            </a:extLst>
          </p:cNvPr>
          <p:cNvCxnSpPr>
            <a:cxnSpLocks/>
          </p:cNvCxnSpPr>
          <p:nvPr/>
        </p:nvCxnSpPr>
        <p:spPr>
          <a:xfrm>
            <a:off x="10207048" y="3569196"/>
            <a:ext cx="404709" cy="413629"/>
          </a:xfrm>
          <a:prstGeom prst="straightConnector1">
            <a:avLst/>
          </a:prstGeom>
          <a:ln w="38100">
            <a:headEnd type="triangle"/>
            <a:tailEnd type="none"/>
          </a:ln>
          <a:effectLst/>
        </p:spPr>
        <p:style>
          <a:lnRef idx="2">
            <a:schemeClr val="accent1"/>
          </a:lnRef>
          <a:fillRef idx="0">
            <a:schemeClr val="accent1"/>
          </a:fillRef>
          <a:effectRef idx="1">
            <a:schemeClr val="accent1"/>
          </a:effectRef>
          <a:fontRef idx="minor">
            <a:schemeClr val="tx1"/>
          </a:fontRef>
        </p:style>
      </p:cxnSp>
      <p:sp>
        <p:nvSpPr>
          <p:cNvPr id="128" name="テキスト ボックス 127">
            <a:extLst>
              <a:ext uri="{FF2B5EF4-FFF2-40B4-BE49-F238E27FC236}">
                <a16:creationId xmlns:a16="http://schemas.microsoft.com/office/drawing/2014/main" id="{C6209505-8C78-ACDA-D0C2-057A3E1107CA}"/>
              </a:ext>
            </a:extLst>
          </p:cNvPr>
          <p:cNvSpPr txBox="1"/>
          <p:nvPr/>
        </p:nvSpPr>
        <p:spPr>
          <a:xfrm>
            <a:off x="9008510" y="3280319"/>
            <a:ext cx="545662" cy="276999"/>
          </a:xfrm>
          <a:prstGeom prst="rect">
            <a:avLst/>
          </a:prstGeom>
          <a:noFill/>
        </p:spPr>
        <p:txBody>
          <a:bodyPr wrap="square" rtlCol="0">
            <a:spAutoFit/>
          </a:bodyPr>
          <a:lstStyle/>
          <a:p>
            <a:pPr algn="ctr"/>
            <a:r>
              <a:rPr kumimoji="1" lang="en-US" altLang="ja-JP" sz="1200" dirty="0"/>
              <a:t>SQL</a:t>
            </a:r>
          </a:p>
        </p:txBody>
      </p:sp>
      <p:sp>
        <p:nvSpPr>
          <p:cNvPr id="132" name="テキスト ボックス 131">
            <a:extLst>
              <a:ext uri="{FF2B5EF4-FFF2-40B4-BE49-F238E27FC236}">
                <a16:creationId xmlns:a16="http://schemas.microsoft.com/office/drawing/2014/main" id="{65D0CB89-21B2-125D-4339-49A9CBA7B8AE}"/>
              </a:ext>
            </a:extLst>
          </p:cNvPr>
          <p:cNvSpPr txBox="1"/>
          <p:nvPr/>
        </p:nvSpPr>
        <p:spPr>
          <a:xfrm>
            <a:off x="7143642" y="1315703"/>
            <a:ext cx="1922102" cy="276999"/>
          </a:xfrm>
          <a:prstGeom prst="rect">
            <a:avLst/>
          </a:prstGeom>
          <a:noFill/>
        </p:spPr>
        <p:txBody>
          <a:bodyPr wrap="square" rtlCol="0">
            <a:spAutoFit/>
          </a:bodyPr>
          <a:lstStyle/>
          <a:p>
            <a:pPr algn="ctr"/>
            <a:r>
              <a:rPr lang="ja-JP" altLang="en-US" sz="1200" dirty="0"/>
              <a:t>クエリ実行・データ登録</a:t>
            </a:r>
            <a:endParaRPr kumimoji="1" lang="en-US" altLang="ja-JP" sz="1200" dirty="0"/>
          </a:p>
        </p:txBody>
      </p:sp>
      <p:sp>
        <p:nvSpPr>
          <p:cNvPr id="60" name="吹き出し: 角を丸めた四角形 59">
            <a:extLst>
              <a:ext uri="{FF2B5EF4-FFF2-40B4-BE49-F238E27FC236}">
                <a16:creationId xmlns:a16="http://schemas.microsoft.com/office/drawing/2014/main" id="{4EBD3531-2F0F-8FB3-E349-5B5392546C8D}"/>
              </a:ext>
            </a:extLst>
          </p:cNvPr>
          <p:cNvSpPr/>
          <p:nvPr/>
        </p:nvSpPr>
        <p:spPr>
          <a:xfrm>
            <a:off x="2974847" y="4000684"/>
            <a:ext cx="3128216" cy="622066"/>
          </a:xfrm>
          <a:prstGeom prst="wedgeRoundRectCallout">
            <a:avLst>
              <a:gd name="adj1" fmla="val -57021"/>
              <a:gd name="adj2" fmla="val 47445"/>
              <a:gd name="adj3" fmla="val 16667"/>
            </a:avLst>
          </a:prstGeom>
          <a:ln w="952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lnSpc>
                <a:spcPts val="1400"/>
              </a:lnSpc>
            </a:pPr>
            <a:r>
              <a:rPr kumimoji="1" lang="en-US" altLang="ja-JP" sz="1100" dirty="0" err="1">
                <a:solidFill>
                  <a:schemeClr val="dk1"/>
                </a:solidFill>
              </a:rPr>
              <a:t>Dify</a:t>
            </a:r>
            <a:r>
              <a:rPr kumimoji="1" lang="en-US" altLang="ja-JP" sz="1100" dirty="0">
                <a:solidFill>
                  <a:schemeClr val="dk1"/>
                </a:solidFill>
              </a:rPr>
              <a:t> </a:t>
            </a:r>
            <a:r>
              <a:rPr kumimoji="1" lang="ja-JP" altLang="en-US" sz="1100" dirty="0">
                <a:solidFill>
                  <a:schemeClr val="dk1"/>
                </a:solidFill>
              </a:rPr>
              <a:t>とは別途でアプリを起動する必要があり、</a:t>
            </a:r>
            <a:endParaRPr kumimoji="1" lang="en-US" altLang="ja-JP" sz="1100" dirty="0">
              <a:solidFill>
                <a:schemeClr val="dk1"/>
              </a:solidFill>
            </a:endParaRPr>
          </a:p>
          <a:p>
            <a:pPr>
              <a:lnSpc>
                <a:spcPts val="1400"/>
              </a:lnSpc>
            </a:pPr>
            <a:r>
              <a:rPr kumimoji="1" lang="ja-JP" altLang="en-US" sz="1100" dirty="0">
                <a:solidFill>
                  <a:schemeClr val="dk1"/>
                </a:solidFill>
              </a:rPr>
              <a:t>メモリが逼迫する可能性が高いため、それらを</a:t>
            </a:r>
            <a:endParaRPr kumimoji="1" lang="en-US" altLang="ja-JP" sz="1100" dirty="0">
              <a:solidFill>
                <a:schemeClr val="dk1"/>
              </a:solidFill>
            </a:endParaRPr>
          </a:p>
          <a:p>
            <a:pPr>
              <a:lnSpc>
                <a:spcPts val="1400"/>
              </a:lnSpc>
            </a:pPr>
            <a:r>
              <a:rPr lang="ja-JP" altLang="en-US" sz="1100" dirty="0"/>
              <a:t>考慮してスペックを検討する</a:t>
            </a:r>
            <a:endParaRPr kumimoji="1" lang="ja-JP" altLang="en-US" sz="1100" dirty="0">
              <a:solidFill>
                <a:schemeClr val="dk1"/>
              </a:solidFill>
            </a:endParaRPr>
          </a:p>
        </p:txBody>
      </p:sp>
    </p:spTree>
    <p:extLst>
      <p:ext uri="{BB962C8B-B14F-4D97-AF65-F5344CB8AC3E}">
        <p14:creationId xmlns:p14="http://schemas.microsoft.com/office/powerpoint/2010/main" val="29079039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E3C88-99C7-6D22-62B5-FA17467620F0}"/>
            </a:ext>
          </a:extLst>
        </p:cNvPr>
        <p:cNvGrpSpPr/>
        <p:nvPr/>
      </p:nvGrpSpPr>
      <p:grpSpPr>
        <a:xfrm>
          <a:off x="0" y="0"/>
          <a:ext cx="0" cy="0"/>
          <a:chOff x="0" y="0"/>
          <a:chExt cx="0" cy="0"/>
        </a:xfrm>
      </p:grpSpPr>
      <p:sp>
        <p:nvSpPr>
          <p:cNvPr id="6" name="タイトル 5">
            <a:extLst>
              <a:ext uri="{FF2B5EF4-FFF2-40B4-BE49-F238E27FC236}">
                <a16:creationId xmlns:a16="http://schemas.microsoft.com/office/drawing/2014/main" id="{D7B977A5-26DA-7BBD-5688-AC53E890E807}"/>
              </a:ext>
            </a:extLst>
          </p:cNvPr>
          <p:cNvSpPr>
            <a:spLocks noGrp="1"/>
          </p:cNvSpPr>
          <p:nvPr>
            <p:ph type="title"/>
          </p:nvPr>
        </p:nvSpPr>
        <p:spPr/>
        <p:txBody>
          <a:bodyPr>
            <a:normAutofit fontScale="90000"/>
          </a:bodyPr>
          <a:lstStyle/>
          <a:p>
            <a:r>
              <a:rPr lang="en-US" altLang="ja-JP" dirty="0" err="1"/>
              <a:t>Dify</a:t>
            </a:r>
            <a:r>
              <a:rPr lang="ja-JP" altLang="en-US" dirty="0"/>
              <a:t>における</a:t>
            </a:r>
            <a:r>
              <a:rPr lang="en-US" altLang="ja-JP" dirty="0"/>
              <a:t>RAG</a:t>
            </a:r>
            <a:r>
              <a:rPr lang="ja-JP" altLang="en-US" dirty="0"/>
              <a:t>の構築方法</a:t>
            </a:r>
          </a:p>
        </p:txBody>
      </p:sp>
      <p:sp>
        <p:nvSpPr>
          <p:cNvPr id="4" name="スライド番号プレースホルダー 3">
            <a:extLst>
              <a:ext uri="{FF2B5EF4-FFF2-40B4-BE49-F238E27FC236}">
                <a16:creationId xmlns:a16="http://schemas.microsoft.com/office/drawing/2014/main" id="{1237008E-2031-77EE-B817-6B4A60D403C3}"/>
              </a:ext>
            </a:extLst>
          </p:cNvPr>
          <p:cNvSpPr>
            <a:spLocks noGrp="1"/>
          </p:cNvSpPr>
          <p:nvPr>
            <p:ph type="sldNum" sz="quarter" idx="12"/>
          </p:nvPr>
        </p:nvSpPr>
        <p:spPr/>
        <p:txBody>
          <a:bodyPr/>
          <a:lstStyle/>
          <a:p>
            <a:fld id="{0AF7E18D-A281-EF4E-83EF-D7811667EA6C}" type="slidenum">
              <a:rPr kumimoji="1" lang="ja-JP" altLang="en-US" smtClean="0"/>
              <a:t>17</a:t>
            </a:fld>
            <a:endParaRPr kumimoji="1" lang="ja-JP" altLang="en-US"/>
          </a:p>
        </p:txBody>
      </p:sp>
      <p:sp>
        <p:nvSpPr>
          <p:cNvPr id="7" name="フッター プレースホルダー 3">
            <a:extLst>
              <a:ext uri="{FF2B5EF4-FFF2-40B4-BE49-F238E27FC236}">
                <a16:creationId xmlns:a16="http://schemas.microsoft.com/office/drawing/2014/main" id="{35705CB9-EF0E-9339-31AB-CD99EE264DC4}"/>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
        <p:nvSpPr>
          <p:cNvPr id="71" name="コンテンツ プレースホルダー 6">
            <a:extLst>
              <a:ext uri="{FF2B5EF4-FFF2-40B4-BE49-F238E27FC236}">
                <a16:creationId xmlns:a16="http://schemas.microsoft.com/office/drawing/2014/main" id="{3D874C94-0884-32E4-DB04-66C29CD8E033}"/>
              </a:ext>
            </a:extLst>
          </p:cNvPr>
          <p:cNvSpPr txBox="1">
            <a:spLocks/>
          </p:cNvSpPr>
          <p:nvPr/>
        </p:nvSpPr>
        <p:spPr>
          <a:xfrm>
            <a:off x="322593" y="898906"/>
            <a:ext cx="7387053" cy="572139"/>
          </a:xfrm>
          <a:prstGeom prst="rect">
            <a:avLst/>
          </a:prstGeom>
        </p:spPr>
        <p:txBody>
          <a:bodyPr/>
          <a:lstStyle>
            <a:lvl1pPr marL="0" indent="0" algn="l" defTabSz="457200" rtl="0" eaLnBrk="1" latinLnBrk="0" hangingPunct="1">
              <a:spcBef>
                <a:spcPct val="20000"/>
              </a:spcBef>
              <a:buFont typeface="Arial"/>
              <a:buNone/>
              <a:defRPr kumimoji="1" sz="1400" kern="1200">
                <a:solidFill>
                  <a:srgbClr val="202569"/>
                </a:solidFill>
                <a:latin typeface="+mn-ea"/>
                <a:ea typeface="+mn-ea"/>
                <a:cs typeface="+mn-cs"/>
              </a:defRPr>
            </a:lvl1pPr>
            <a:lvl2pPr marL="180975" indent="0" algn="l" defTabSz="457200" rtl="0" eaLnBrk="1" latinLnBrk="0" hangingPunct="1">
              <a:spcBef>
                <a:spcPct val="20000"/>
              </a:spcBef>
              <a:buFont typeface="Arial"/>
              <a:buNone/>
              <a:defRPr kumimoji="1" sz="1400" kern="1200">
                <a:solidFill>
                  <a:srgbClr val="202569"/>
                </a:solidFill>
                <a:latin typeface="+mn-ea"/>
                <a:ea typeface="+mn-ea"/>
                <a:cs typeface="+mn-cs"/>
              </a:defRPr>
            </a:lvl2pPr>
            <a:lvl3pPr marL="361950" indent="0" algn="l" defTabSz="457200" rtl="0" eaLnBrk="1" latinLnBrk="0" hangingPunct="1">
              <a:spcBef>
                <a:spcPct val="20000"/>
              </a:spcBef>
              <a:buFont typeface="Arial"/>
              <a:buNone/>
              <a:defRPr kumimoji="1" sz="1400" kern="1200">
                <a:solidFill>
                  <a:srgbClr val="202569"/>
                </a:solidFill>
                <a:latin typeface="+mn-ea"/>
                <a:ea typeface="+mn-ea"/>
                <a:cs typeface="+mn-cs"/>
              </a:defRPr>
            </a:lvl3pPr>
            <a:lvl4pPr marL="533400" indent="0" algn="l" defTabSz="457200" rtl="0" eaLnBrk="1" latinLnBrk="0" hangingPunct="1">
              <a:spcBef>
                <a:spcPct val="20000"/>
              </a:spcBef>
              <a:buFont typeface="Arial"/>
              <a:buNone/>
              <a:defRPr kumimoji="1" sz="1400" kern="1200">
                <a:solidFill>
                  <a:srgbClr val="202569"/>
                </a:solidFill>
                <a:latin typeface="+mn-ea"/>
                <a:ea typeface="+mn-ea"/>
                <a:cs typeface="+mn-cs"/>
              </a:defRPr>
            </a:lvl4pPr>
            <a:lvl5pPr marL="715963" indent="0" algn="l" defTabSz="457200" rtl="0" eaLnBrk="1" latinLnBrk="0" hangingPunct="1">
              <a:spcBef>
                <a:spcPct val="20000"/>
              </a:spcBef>
              <a:buFont typeface="Arial"/>
              <a:buNone/>
              <a:defRPr kumimoji="1" sz="1400" kern="1200">
                <a:solidFill>
                  <a:srgbClr val="202569"/>
                </a:solidFill>
                <a:latin typeface="+mn-ea"/>
                <a:ea typeface="+mn-ea"/>
                <a:cs typeface="+mn-cs"/>
              </a:defRPr>
            </a:lvl5pPr>
            <a:lvl6pPr marL="25146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kumimoji="1" sz="2000" kern="1200">
                <a:solidFill>
                  <a:schemeClr val="tx1"/>
                </a:solidFill>
                <a:latin typeface="+mn-lt"/>
                <a:ea typeface="+mn-ea"/>
                <a:cs typeface="+mn-cs"/>
              </a:defRPr>
            </a:lvl9pPr>
          </a:lstStyle>
          <a:p>
            <a:r>
              <a:rPr lang="en-US" altLang="ja-JP" sz="1200" dirty="0" err="1"/>
              <a:t>Dify</a:t>
            </a:r>
            <a:r>
              <a:rPr lang="en-US" altLang="ja-JP" sz="1200" dirty="0"/>
              <a:t> </a:t>
            </a:r>
            <a:r>
              <a:rPr lang="ja-JP" altLang="en-US" sz="1200" dirty="0"/>
              <a:t>における</a:t>
            </a:r>
            <a:r>
              <a:rPr lang="en-US" altLang="ja-JP" sz="1200" dirty="0"/>
              <a:t>RAG </a:t>
            </a:r>
            <a:r>
              <a:rPr lang="ja-JP" altLang="en-US" sz="1200" dirty="0"/>
              <a:t>の構築方法は、公式ドキュメントを参照のこと</a:t>
            </a:r>
            <a:endParaRPr lang="en-US" altLang="ja-JP" sz="1200" dirty="0"/>
          </a:p>
          <a:p>
            <a:r>
              <a:rPr lang="en-US" altLang="ja-JP" sz="1200" dirty="0">
                <a:hlinkClick r:id="rId2"/>
              </a:rPr>
              <a:t>https://docs.dify.ai/guides/knowledge-base/create-knowledge-and-upload-documents</a:t>
            </a:r>
            <a:endParaRPr lang="en-US" altLang="ja-JP" sz="1200" dirty="0"/>
          </a:p>
        </p:txBody>
      </p:sp>
      <p:pic>
        <p:nvPicPr>
          <p:cNvPr id="8" name="図 7">
            <a:extLst>
              <a:ext uri="{FF2B5EF4-FFF2-40B4-BE49-F238E27FC236}">
                <a16:creationId xmlns:a16="http://schemas.microsoft.com/office/drawing/2014/main" id="{8D823DCE-F700-79E2-2297-5EA3C11FDFB2}"/>
              </a:ext>
            </a:extLst>
          </p:cNvPr>
          <p:cNvPicPr>
            <a:picLocks noChangeAspect="1"/>
          </p:cNvPicPr>
          <p:nvPr/>
        </p:nvPicPr>
        <p:blipFill>
          <a:blip r:embed="rId3"/>
          <a:srcRect/>
          <a:stretch/>
        </p:blipFill>
        <p:spPr>
          <a:xfrm>
            <a:off x="1568425" y="1471045"/>
            <a:ext cx="10103224" cy="4814817"/>
          </a:xfrm>
          <a:prstGeom prst="rect">
            <a:avLst/>
          </a:prstGeom>
        </p:spPr>
      </p:pic>
      <p:sp>
        <p:nvSpPr>
          <p:cNvPr id="9" name="正方形/長方形 8">
            <a:extLst>
              <a:ext uri="{FF2B5EF4-FFF2-40B4-BE49-F238E27FC236}">
                <a16:creationId xmlns:a16="http://schemas.microsoft.com/office/drawing/2014/main" id="{C9A227CC-E030-AF04-BCD9-220A904EF83A}"/>
              </a:ext>
            </a:extLst>
          </p:cNvPr>
          <p:cNvSpPr/>
          <p:nvPr/>
        </p:nvSpPr>
        <p:spPr>
          <a:xfrm>
            <a:off x="2689412" y="4150659"/>
            <a:ext cx="1506070" cy="1808435"/>
          </a:xfrm>
          <a:prstGeom prst="rect">
            <a:avLst/>
          </a:prstGeom>
          <a:noFill/>
          <a:ln w="28575">
            <a:solidFill>
              <a:srgbClr val="C0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spTree>
    <p:extLst>
      <p:ext uri="{BB962C8B-B14F-4D97-AF65-F5344CB8AC3E}">
        <p14:creationId xmlns:p14="http://schemas.microsoft.com/office/powerpoint/2010/main" val="1797821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FF9185-3AC8-679B-B0E0-73E809EE20B0}"/>
            </a:ext>
          </a:extLst>
        </p:cNvPr>
        <p:cNvGrpSpPr/>
        <p:nvPr/>
      </p:nvGrpSpPr>
      <p:grpSpPr>
        <a:xfrm>
          <a:off x="0" y="0"/>
          <a:ext cx="0" cy="0"/>
          <a:chOff x="0" y="0"/>
          <a:chExt cx="0" cy="0"/>
        </a:xfrm>
      </p:grpSpPr>
      <p:sp>
        <p:nvSpPr>
          <p:cNvPr id="13" name="タイトル 12">
            <a:extLst>
              <a:ext uri="{FF2B5EF4-FFF2-40B4-BE49-F238E27FC236}">
                <a16:creationId xmlns:a16="http://schemas.microsoft.com/office/drawing/2014/main" id="{8CC99C39-9D2D-9392-4620-B04A6537E354}"/>
              </a:ext>
            </a:extLst>
          </p:cNvPr>
          <p:cNvSpPr>
            <a:spLocks noGrp="1"/>
          </p:cNvSpPr>
          <p:nvPr>
            <p:ph type="title"/>
          </p:nvPr>
        </p:nvSpPr>
        <p:spPr/>
        <p:txBody>
          <a:bodyPr>
            <a:normAutofit fontScale="90000"/>
          </a:bodyPr>
          <a:lstStyle/>
          <a:p>
            <a:r>
              <a:rPr lang="ja-JP" altLang="en-US" dirty="0"/>
              <a:t>今回の講義内容</a:t>
            </a:r>
            <a:endParaRPr kumimoji="1" lang="ja-JP" altLang="en-US" dirty="0"/>
          </a:p>
        </p:txBody>
      </p:sp>
      <p:sp>
        <p:nvSpPr>
          <p:cNvPr id="11" name="テキスト ボックス 10">
            <a:extLst>
              <a:ext uri="{FF2B5EF4-FFF2-40B4-BE49-F238E27FC236}">
                <a16:creationId xmlns:a16="http://schemas.microsoft.com/office/drawing/2014/main" id="{FF8C87DC-6ABC-819F-03C0-BD2CDF97C27B}"/>
              </a:ext>
            </a:extLst>
          </p:cNvPr>
          <p:cNvSpPr txBox="1"/>
          <p:nvPr/>
        </p:nvSpPr>
        <p:spPr>
          <a:xfrm>
            <a:off x="345405" y="927300"/>
            <a:ext cx="11270334" cy="5170646"/>
          </a:xfrm>
          <a:prstGeom prst="rect">
            <a:avLst/>
          </a:prstGeom>
          <a:noFill/>
        </p:spPr>
        <p:txBody>
          <a:bodyPr wrap="square" rtlCol="0">
            <a:spAutoFit/>
          </a:bodyPr>
          <a:lstStyle/>
          <a:p>
            <a:pPr>
              <a:lnSpc>
                <a:spcPts val="1800"/>
              </a:lnSpc>
            </a:pPr>
            <a:r>
              <a:rPr kumimoji="1" lang="ja-JP" altLang="en-US" sz="1400" b="1" dirty="0">
                <a:solidFill>
                  <a:srgbClr val="202569"/>
                </a:solidFill>
                <a:highlight>
                  <a:srgbClr val="EDF2F9"/>
                </a:highlight>
              </a:rPr>
              <a:t>今回の講座内容</a:t>
            </a:r>
            <a:endParaRPr kumimoji="1" lang="en-US" altLang="ja-JP" sz="1400" b="1" dirty="0">
              <a:solidFill>
                <a:srgbClr val="202569"/>
              </a:solidFill>
              <a:highlight>
                <a:srgbClr val="EDF2F9"/>
              </a:highlight>
            </a:endParaRPr>
          </a:p>
          <a:p>
            <a:pPr>
              <a:lnSpc>
                <a:spcPts val="1800"/>
              </a:lnSpc>
            </a:pPr>
            <a:r>
              <a:rPr kumimoji="1" lang="ja-JP" altLang="en-US" sz="1400" b="1" dirty="0">
                <a:solidFill>
                  <a:srgbClr val="202569"/>
                </a:solidFill>
              </a:rPr>
              <a:t>　</a:t>
            </a:r>
            <a:r>
              <a:rPr kumimoji="1" lang="en-US" altLang="ja-JP" sz="1400" b="1" dirty="0">
                <a:solidFill>
                  <a:srgbClr val="202569"/>
                </a:solidFill>
              </a:rPr>
              <a:t>1.</a:t>
            </a:r>
            <a:r>
              <a:rPr kumimoji="1" lang="ja-JP" altLang="en-US" sz="1400" b="1" dirty="0">
                <a:solidFill>
                  <a:srgbClr val="202569"/>
                </a:solidFill>
              </a:rPr>
              <a:t>　シーケンス図</a:t>
            </a:r>
            <a:endParaRPr kumimoji="1" lang="en-US" altLang="ja-JP" sz="1400" b="1" dirty="0">
              <a:solidFill>
                <a:srgbClr val="202569"/>
              </a:solidFill>
            </a:endParaRPr>
          </a:p>
          <a:p>
            <a:pPr>
              <a:lnSpc>
                <a:spcPts val="1800"/>
              </a:lnSpc>
            </a:pPr>
            <a:r>
              <a:rPr lang="ja-JP" altLang="en-US" sz="1400" dirty="0">
                <a:solidFill>
                  <a:srgbClr val="202569"/>
                </a:solidFill>
              </a:rPr>
              <a:t>　　シーケンス図の重要性と作成手順</a:t>
            </a: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r>
              <a:rPr lang="ja-JP" altLang="en-US" sz="1400" dirty="0">
                <a:solidFill>
                  <a:srgbClr val="202569"/>
                </a:solidFill>
              </a:rPr>
              <a:t>　</a:t>
            </a:r>
            <a:r>
              <a:rPr lang="en-US" altLang="ja-JP" sz="1400" b="1" dirty="0">
                <a:solidFill>
                  <a:srgbClr val="202569"/>
                </a:solidFill>
              </a:rPr>
              <a:t>2.</a:t>
            </a:r>
            <a:r>
              <a:rPr lang="ja-JP" altLang="en-US" sz="1400" b="1" dirty="0">
                <a:solidFill>
                  <a:srgbClr val="202569"/>
                </a:solidFill>
              </a:rPr>
              <a:t>　</a:t>
            </a:r>
            <a:r>
              <a:rPr lang="en-US" altLang="ja-JP" sz="1400" b="1" dirty="0">
                <a:solidFill>
                  <a:srgbClr val="202569"/>
                </a:solidFill>
              </a:rPr>
              <a:t>RAG</a:t>
            </a:r>
            <a:r>
              <a:rPr lang="ja-JP" altLang="en-US" sz="1400" b="1" dirty="0">
                <a:solidFill>
                  <a:srgbClr val="202569"/>
                </a:solidFill>
              </a:rPr>
              <a:t>設計</a:t>
            </a:r>
            <a:endParaRPr lang="en-US" altLang="ja-JP" sz="1400" b="1" dirty="0">
              <a:solidFill>
                <a:srgbClr val="202569"/>
              </a:solidFill>
            </a:endParaRPr>
          </a:p>
          <a:p>
            <a:pPr>
              <a:lnSpc>
                <a:spcPts val="1800"/>
              </a:lnSpc>
            </a:pPr>
            <a:r>
              <a:rPr lang="ja-JP" altLang="en-US" sz="1400" b="1" dirty="0">
                <a:solidFill>
                  <a:srgbClr val="202569"/>
                </a:solidFill>
              </a:rPr>
              <a:t>　　</a:t>
            </a:r>
            <a:r>
              <a:rPr lang="en-US" altLang="ja-JP" sz="1400" dirty="0">
                <a:solidFill>
                  <a:srgbClr val="202569"/>
                </a:solidFill>
              </a:rPr>
              <a:t>RAG</a:t>
            </a:r>
            <a:r>
              <a:rPr lang="ja-JP" altLang="en-US" sz="1400" dirty="0">
                <a:solidFill>
                  <a:srgbClr val="202569"/>
                </a:solidFill>
              </a:rPr>
              <a:t>の設計から構築手順</a:t>
            </a: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r>
              <a:rPr lang="ja-JP" altLang="en-US" sz="1400" b="1" dirty="0">
                <a:solidFill>
                  <a:srgbClr val="202569"/>
                </a:solidFill>
                <a:highlight>
                  <a:srgbClr val="EDF2F9"/>
                </a:highlight>
              </a:rPr>
              <a:t>次回までの宿題</a:t>
            </a:r>
            <a:endParaRPr lang="en-US" altLang="ja-JP" sz="1400" b="1" dirty="0">
              <a:solidFill>
                <a:srgbClr val="202569"/>
              </a:solidFill>
              <a:highlight>
                <a:srgbClr val="EDF2F9"/>
              </a:highlight>
            </a:endParaRPr>
          </a:p>
          <a:p>
            <a:pPr>
              <a:lnSpc>
                <a:spcPts val="1800"/>
              </a:lnSpc>
            </a:pPr>
            <a:r>
              <a:rPr lang="ja-JP" altLang="en-US" sz="1400" b="1" dirty="0">
                <a:solidFill>
                  <a:srgbClr val="202569"/>
                </a:solidFill>
              </a:rPr>
              <a:t>　　</a:t>
            </a:r>
            <a:r>
              <a:rPr lang="en-US" altLang="ja-JP" sz="1400" dirty="0">
                <a:solidFill>
                  <a:srgbClr val="202569"/>
                </a:solidFill>
              </a:rPr>
              <a:t>Slack </a:t>
            </a:r>
            <a:r>
              <a:rPr lang="ja-JP" altLang="en-US" sz="1400" dirty="0">
                <a:solidFill>
                  <a:srgbClr val="202569"/>
                </a:solidFill>
              </a:rPr>
              <a:t>での受け渡しを予定</a:t>
            </a: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endParaRPr lang="en-US" altLang="ja-JP" sz="1400" dirty="0">
              <a:solidFill>
                <a:srgbClr val="202569"/>
              </a:solidFill>
            </a:endParaRPr>
          </a:p>
          <a:p>
            <a:pPr>
              <a:lnSpc>
                <a:spcPts val="1800"/>
              </a:lnSpc>
            </a:pPr>
            <a:r>
              <a:rPr lang="ja-JP" altLang="en-US" sz="1400" b="1" dirty="0">
                <a:solidFill>
                  <a:srgbClr val="202569"/>
                </a:solidFill>
                <a:highlight>
                  <a:srgbClr val="EDF2F9"/>
                </a:highlight>
              </a:rPr>
              <a:t>次回の講座内容</a:t>
            </a:r>
            <a:endParaRPr lang="en-US" altLang="ja-JP" sz="1400" b="1" dirty="0">
              <a:solidFill>
                <a:srgbClr val="202569"/>
              </a:solidFill>
              <a:highlight>
                <a:srgbClr val="EDF2F9"/>
              </a:highlight>
            </a:endParaRPr>
          </a:p>
          <a:p>
            <a:pPr>
              <a:lnSpc>
                <a:spcPts val="1800"/>
              </a:lnSpc>
            </a:pPr>
            <a:r>
              <a:rPr lang="ja-JP" altLang="en-US" sz="1400" b="1" dirty="0">
                <a:solidFill>
                  <a:srgbClr val="202569"/>
                </a:solidFill>
              </a:rPr>
              <a:t>　テストシナリオ作成</a:t>
            </a:r>
            <a:endParaRPr lang="en-US" altLang="ja-JP" sz="1400" b="1" dirty="0">
              <a:solidFill>
                <a:srgbClr val="202569"/>
              </a:solidFill>
            </a:endParaRPr>
          </a:p>
          <a:p>
            <a:pPr>
              <a:lnSpc>
                <a:spcPts val="1800"/>
              </a:lnSpc>
            </a:pPr>
            <a:r>
              <a:rPr lang="ja-JP" altLang="en-US" sz="1400" dirty="0">
                <a:solidFill>
                  <a:srgbClr val="202569"/>
                </a:solidFill>
              </a:rPr>
              <a:t>　　テストシナリオのレイアウトの確認と作成手順</a:t>
            </a:r>
            <a:endParaRPr lang="en-US" altLang="ja-JP" sz="1400" dirty="0">
              <a:solidFill>
                <a:srgbClr val="202569"/>
              </a:solidFill>
            </a:endParaRPr>
          </a:p>
          <a:p>
            <a:pPr>
              <a:lnSpc>
                <a:spcPts val="1800"/>
              </a:lnSpc>
            </a:pPr>
            <a:r>
              <a:rPr lang="ja-JP" altLang="en-US" sz="1400" dirty="0">
                <a:solidFill>
                  <a:srgbClr val="202569"/>
                </a:solidFill>
              </a:rPr>
              <a:t>　　シーケンス図を基に、具体的なユーザーと</a:t>
            </a:r>
            <a:r>
              <a:rPr lang="en-US" altLang="ja-JP" sz="1400" dirty="0">
                <a:solidFill>
                  <a:srgbClr val="202569"/>
                </a:solidFill>
              </a:rPr>
              <a:t>AI</a:t>
            </a:r>
            <a:r>
              <a:rPr lang="ja-JP" altLang="en-US" sz="1400" dirty="0">
                <a:solidFill>
                  <a:srgbClr val="202569"/>
                </a:solidFill>
              </a:rPr>
              <a:t>エージェント間のやりとりを構想</a:t>
            </a:r>
            <a:endParaRPr lang="en-US" altLang="ja-JP" sz="1400" dirty="0">
              <a:solidFill>
                <a:srgbClr val="202569"/>
              </a:solidFill>
            </a:endParaRPr>
          </a:p>
        </p:txBody>
      </p:sp>
      <p:sp>
        <p:nvSpPr>
          <p:cNvPr id="2" name="フッター プレースホルダー 3">
            <a:extLst>
              <a:ext uri="{FF2B5EF4-FFF2-40B4-BE49-F238E27FC236}">
                <a16:creationId xmlns:a16="http://schemas.microsoft.com/office/drawing/2014/main" id="{634EC3E8-76F0-62E4-337F-6D3CF8E9F418}"/>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
        <p:nvSpPr>
          <p:cNvPr id="4" name="スライド番号プレースホルダー 3">
            <a:extLst>
              <a:ext uri="{FF2B5EF4-FFF2-40B4-BE49-F238E27FC236}">
                <a16:creationId xmlns:a16="http://schemas.microsoft.com/office/drawing/2014/main" id="{3811DEB5-1A7E-A090-050D-097B9A72C595}"/>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2</a:t>
            </a:fld>
            <a:endParaRPr kumimoji="1" lang="ja-JP" altLang="en-US"/>
          </a:p>
        </p:txBody>
      </p:sp>
      <p:graphicFrame>
        <p:nvGraphicFramePr>
          <p:cNvPr id="6" name="表 5">
            <a:extLst>
              <a:ext uri="{FF2B5EF4-FFF2-40B4-BE49-F238E27FC236}">
                <a16:creationId xmlns:a16="http://schemas.microsoft.com/office/drawing/2014/main" id="{1A808A2B-12BE-9AF8-2636-C81049DC7F12}"/>
              </a:ext>
            </a:extLst>
          </p:cNvPr>
          <p:cNvGraphicFramePr>
            <a:graphicFrameLocks noGrp="1"/>
          </p:cNvGraphicFramePr>
          <p:nvPr>
            <p:extLst>
              <p:ext uri="{D42A27DB-BD31-4B8C-83A1-F6EECF244321}">
                <p14:modId xmlns:p14="http://schemas.microsoft.com/office/powerpoint/2010/main" val="3371120992"/>
              </p:ext>
            </p:extLst>
          </p:nvPr>
        </p:nvGraphicFramePr>
        <p:xfrm>
          <a:off x="755061" y="3131218"/>
          <a:ext cx="10309086" cy="1656080"/>
        </p:xfrm>
        <a:graphic>
          <a:graphicData uri="http://schemas.openxmlformats.org/drawingml/2006/table">
            <a:tbl>
              <a:tblPr firstRow="1" bandRow="1">
                <a:tableStyleId>{5940675A-B579-460E-94D1-54222C63F5DA}</a:tableStyleId>
              </a:tblPr>
              <a:tblGrid>
                <a:gridCol w="3436362">
                  <a:extLst>
                    <a:ext uri="{9D8B030D-6E8A-4147-A177-3AD203B41FA5}">
                      <a16:colId xmlns:a16="http://schemas.microsoft.com/office/drawing/2014/main" val="389540241"/>
                    </a:ext>
                  </a:extLst>
                </a:gridCol>
                <a:gridCol w="3436362">
                  <a:extLst>
                    <a:ext uri="{9D8B030D-6E8A-4147-A177-3AD203B41FA5}">
                      <a16:colId xmlns:a16="http://schemas.microsoft.com/office/drawing/2014/main" val="2885365220"/>
                    </a:ext>
                  </a:extLst>
                </a:gridCol>
                <a:gridCol w="3436362">
                  <a:extLst>
                    <a:ext uri="{9D8B030D-6E8A-4147-A177-3AD203B41FA5}">
                      <a16:colId xmlns:a16="http://schemas.microsoft.com/office/drawing/2014/main" val="90734894"/>
                    </a:ext>
                  </a:extLst>
                </a:gridCol>
              </a:tblGrid>
              <a:tr h="370840">
                <a:tc>
                  <a:txBody>
                    <a:bodyPr/>
                    <a:lstStyle/>
                    <a:p>
                      <a:pPr algn="ctr"/>
                      <a:r>
                        <a:rPr kumimoji="1" lang="ja-JP" altLang="en-US" sz="1200"/>
                        <a:t>タスク</a:t>
                      </a:r>
                      <a:endParaRPr kumimoji="1" lang="ja-JP" altLang="en-US" sz="1200" dirty="0"/>
                    </a:p>
                  </a:txBody>
                  <a:tcPr anchor="ctr">
                    <a:solidFill>
                      <a:schemeClr val="tx2">
                        <a:lumMod val="20000"/>
                        <a:lumOff val="80000"/>
                      </a:schemeClr>
                    </a:solidFill>
                  </a:tcPr>
                </a:tc>
                <a:tc>
                  <a:txBody>
                    <a:bodyPr/>
                    <a:lstStyle/>
                    <a:p>
                      <a:pPr algn="ctr"/>
                      <a:r>
                        <a:rPr kumimoji="1" lang="ja-JP" altLang="en-US" sz="1200"/>
                        <a:t>関係するタスク</a:t>
                      </a:r>
                      <a:endParaRPr kumimoji="1" lang="ja-JP" altLang="en-US" sz="1200" dirty="0"/>
                    </a:p>
                  </a:txBody>
                  <a:tcPr anchor="ctr">
                    <a:solidFill>
                      <a:schemeClr val="tx2">
                        <a:lumMod val="20000"/>
                        <a:lumOff val="80000"/>
                      </a:schemeClr>
                    </a:solidFill>
                  </a:tcPr>
                </a:tc>
                <a:tc>
                  <a:txBody>
                    <a:bodyPr/>
                    <a:lstStyle/>
                    <a:p>
                      <a:pPr algn="ctr"/>
                      <a:r>
                        <a:rPr kumimoji="1" lang="ja-JP" altLang="en-US" sz="1200"/>
                        <a:t>アウトプットイメージ</a:t>
                      </a:r>
                      <a:endParaRPr kumimoji="1" lang="ja-JP" altLang="en-US" sz="1200" dirty="0"/>
                    </a:p>
                  </a:txBody>
                  <a:tcPr anchor="ctr">
                    <a:solidFill>
                      <a:schemeClr val="tx2">
                        <a:lumMod val="20000"/>
                        <a:lumOff val="80000"/>
                      </a:schemeClr>
                    </a:solidFill>
                  </a:tcPr>
                </a:tc>
                <a:extLst>
                  <a:ext uri="{0D108BD9-81ED-4DB2-BD59-A6C34878D82A}">
                    <a16:rowId xmlns:a16="http://schemas.microsoft.com/office/drawing/2014/main" val="2106696402"/>
                  </a:ext>
                </a:extLst>
              </a:tr>
              <a:tr h="370840">
                <a:tc>
                  <a:txBody>
                    <a:bodyPr/>
                    <a:lstStyle/>
                    <a:p>
                      <a:r>
                        <a:rPr kumimoji="1" lang="ja-JP" altLang="en-US" sz="1200" dirty="0"/>
                        <a:t>対象業務で用いる関連ツール（外部</a:t>
                      </a:r>
                      <a:r>
                        <a:rPr kumimoji="1" lang="en-US" altLang="ja-JP" sz="1200" dirty="0"/>
                        <a:t>DB</a:t>
                      </a:r>
                      <a:r>
                        <a:rPr kumimoji="1" lang="ja-JP" altLang="en-US" sz="1200" dirty="0"/>
                        <a:t>など）を洗い出す</a:t>
                      </a:r>
                    </a:p>
                  </a:txBody>
                  <a:tcPr/>
                </a:tc>
                <a:tc>
                  <a:txBody>
                    <a:bodyPr/>
                    <a:lstStyle/>
                    <a:p>
                      <a:r>
                        <a:rPr kumimoji="1" lang="ja-JP" altLang="en-US" sz="1200" dirty="0"/>
                        <a:t>・システム設計（</a:t>
                      </a:r>
                      <a:r>
                        <a:rPr kumimoji="1" lang="en-US" altLang="ja-JP" sz="1200" dirty="0"/>
                        <a:t>Section3</a:t>
                      </a:r>
                      <a:r>
                        <a:rPr kumimoji="1" lang="ja-JP" altLang="en-US" sz="1200" dirty="0"/>
                        <a:t>）</a:t>
                      </a:r>
                      <a:endParaRPr kumimoji="1" lang="en-US" altLang="ja-JP" sz="1200" dirty="0"/>
                    </a:p>
                    <a:p>
                      <a:r>
                        <a:rPr kumimoji="1" lang="ja-JP" altLang="en-US" sz="1200" dirty="0"/>
                        <a:t>・シーケンス図作成（</a:t>
                      </a:r>
                      <a:r>
                        <a:rPr kumimoji="1" lang="en-US" altLang="ja-JP" sz="1200" dirty="0"/>
                        <a:t>Section4</a:t>
                      </a:r>
                      <a:r>
                        <a:rPr kumimoji="1" lang="ja-JP" altLang="en-US" sz="1200" dirty="0"/>
                        <a:t>）</a:t>
                      </a:r>
                    </a:p>
                  </a:txBody>
                  <a:tcPr/>
                </a:tc>
                <a:tc>
                  <a:txBody>
                    <a:bodyPr/>
                    <a:lstStyle/>
                    <a:p>
                      <a:r>
                        <a:rPr kumimoji="1" lang="ja-JP" altLang="en-US" sz="1200" dirty="0"/>
                        <a:t>関連ツールの箇条書き</a:t>
                      </a:r>
                    </a:p>
                  </a:txBody>
                  <a:tcPr/>
                </a:tc>
                <a:extLst>
                  <a:ext uri="{0D108BD9-81ED-4DB2-BD59-A6C34878D82A}">
                    <a16:rowId xmlns:a16="http://schemas.microsoft.com/office/drawing/2014/main" val="3513305702"/>
                  </a:ext>
                </a:extLst>
              </a:tr>
              <a:tr h="3708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対象業務で用いる資材を洗い出す</a:t>
                      </a:r>
                    </a:p>
                  </a:txBody>
                  <a:tcPr/>
                </a:tc>
                <a:tc>
                  <a:txBody>
                    <a:bodyPr/>
                    <a:lstStyle/>
                    <a:p>
                      <a:r>
                        <a:rPr kumimoji="1" lang="ja-JP" altLang="en-US" sz="1200" dirty="0"/>
                        <a:t>・シーケンス図作成（</a:t>
                      </a:r>
                      <a:r>
                        <a:rPr kumimoji="1" lang="en-US" altLang="ja-JP" sz="1200" dirty="0"/>
                        <a:t>Section4</a:t>
                      </a:r>
                      <a:r>
                        <a:rPr kumimoji="1" lang="ja-JP" altLang="en-US" sz="1200" dirty="0"/>
                        <a:t>）</a:t>
                      </a:r>
                      <a:endParaRPr kumimoji="1" lang="en-US" altLang="ja-JP" sz="1200" dirty="0"/>
                    </a:p>
                    <a:p>
                      <a:r>
                        <a:rPr kumimoji="1" lang="ja-JP" altLang="en-US" sz="1200" dirty="0"/>
                        <a:t>・</a:t>
                      </a:r>
                      <a:r>
                        <a:rPr kumimoji="1" lang="en-US" altLang="ja-JP" sz="1200" dirty="0"/>
                        <a:t>RAG</a:t>
                      </a:r>
                      <a:r>
                        <a:rPr kumimoji="1" lang="ja-JP" altLang="en-US" sz="1200" dirty="0"/>
                        <a:t>設計（</a:t>
                      </a:r>
                      <a:r>
                        <a:rPr kumimoji="1" lang="en-US" altLang="ja-JP" sz="1200" dirty="0"/>
                        <a:t>Section4</a:t>
                      </a:r>
                      <a:r>
                        <a:rPr kumimoji="1" lang="ja-JP" altLang="en-US" sz="1200" dirty="0"/>
                        <a:t>）</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資材名の箇条書き（拡張子含む）</a:t>
                      </a:r>
                    </a:p>
                  </a:txBody>
                  <a:tcPr/>
                </a:tc>
                <a:extLst>
                  <a:ext uri="{0D108BD9-81ED-4DB2-BD59-A6C34878D82A}">
                    <a16:rowId xmlns:a16="http://schemas.microsoft.com/office/drawing/2014/main" val="1559988443"/>
                  </a:ext>
                </a:extLst>
              </a:tr>
              <a:tr h="370840">
                <a:tc>
                  <a:txBody>
                    <a:bodyPr/>
                    <a:lstStyle/>
                    <a:p>
                      <a:r>
                        <a:rPr kumimoji="1" lang="ja-JP" altLang="en-US" sz="1200" dirty="0"/>
                        <a:t>各資材への参照方法を決定する</a:t>
                      </a: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1" lang="ja-JP" altLang="en-US" sz="1200" dirty="0"/>
                        <a:t>・</a:t>
                      </a:r>
                      <a:r>
                        <a:rPr kumimoji="1" lang="en-US" altLang="ja-JP" sz="1200" dirty="0"/>
                        <a:t>RAG</a:t>
                      </a:r>
                      <a:r>
                        <a:rPr kumimoji="1" lang="ja-JP" altLang="en-US" sz="1200" dirty="0"/>
                        <a:t>設計（</a:t>
                      </a:r>
                      <a:r>
                        <a:rPr kumimoji="1" lang="en-US" altLang="ja-JP" sz="1200" dirty="0"/>
                        <a:t>Section4</a:t>
                      </a:r>
                      <a:r>
                        <a:rPr kumimoji="1" lang="ja-JP" altLang="en-US" sz="1200" dirty="0"/>
                        <a:t>）</a:t>
                      </a:r>
                    </a:p>
                  </a:txBody>
                  <a:tcPr/>
                </a:tc>
                <a:tc>
                  <a:txBody>
                    <a:bodyPr/>
                    <a:lstStyle/>
                    <a:p>
                      <a:r>
                        <a:rPr kumimoji="1" lang="ja-JP" altLang="en-US" sz="1200" dirty="0"/>
                        <a:t>各資材参照方法の箇条書きリスト</a:t>
                      </a:r>
                    </a:p>
                  </a:txBody>
                  <a:tcPr/>
                </a:tc>
                <a:extLst>
                  <a:ext uri="{0D108BD9-81ED-4DB2-BD59-A6C34878D82A}">
                    <a16:rowId xmlns:a16="http://schemas.microsoft.com/office/drawing/2014/main" val="1865080622"/>
                  </a:ext>
                </a:extLst>
              </a:tr>
            </a:tbl>
          </a:graphicData>
        </a:graphic>
      </p:graphicFrame>
    </p:spTree>
    <p:extLst>
      <p:ext uri="{BB962C8B-B14F-4D97-AF65-F5344CB8AC3E}">
        <p14:creationId xmlns:p14="http://schemas.microsoft.com/office/powerpoint/2010/main" val="3393633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1">
            <a:extLst>
              <a:ext uri="{FF2B5EF4-FFF2-40B4-BE49-F238E27FC236}">
                <a16:creationId xmlns:a16="http://schemas.microsoft.com/office/drawing/2014/main" id="{521DC87A-BC79-AA63-DF3E-40C9A92228A7}"/>
              </a:ext>
            </a:extLst>
          </p:cNvPr>
          <p:cNvSpPr>
            <a:spLocks noGrp="1"/>
          </p:cNvSpPr>
          <p:nvPr>
            <p:ph type="title"/>
          </p:nvPr>
        </p:nvSpPr>
        <p:spPr>
          <a:xfrm>
            <a:off x="345404" y="407406"/>
            <a:ext cx="11512163" cy="388990"/>
          </a:xfrm>
        </p:spPr>
        <p:txBody>
          <a:bodyPr>
            <a:normAutofit fontScale="90000"/>
          </a:bodyPr>
          <a:lstStyle/>
          <a:p>
            <a:r>
              <a:rPr lang="ja-JP" altLang="en-US" dirty="0"/>
              <a:t>サポート</a:t>
            </a:r>
            <a:r>
              <a:rPr kumimoji="1" lang="ja-JP" altLang="en-US" dirty="0"/>
              <a:t>の</a:t>
            </a:r>
            <a:r>
              <a:rPr lang="ja-JP" altLang="en-US" dirty="0"/>
              <a:t>流れ</a:t>
            </a:r>
            <a:endParaRPr kumimoji="1" lang="ja-JP" altLang="en-US" dirty="0"/>
          </a:p>
        </p:txBody>
      </p:sp>
      <p:cxnSp>
        <p:nvCxnSpPr>
          <p:cNvPr id="43" name="直線コネクタ 42">
            <a:extLst>
              <a:ext uri="{FF2B5EF4-FFF2-40B4-BE49-F238E27FC236}">
                <a16:creationId xmlns:a16="http://schemas.microsoft.com/office/drawing/2014/main" id="{8E22BC15-57F0-7457-2858-1969FB207537}"/>
              </a:ext>
            </a:extLst>
          </p:cNvPr>
          <p:cNvCxnSpPr>
            <a:cxnSpLocks/>
          </p:cNvCxnSpPr>
          <p:nvPr/>
        </p:nvCxnSpPr>
        <p:spPr>
          <a:xfrm>
            <a:off x="662891" y="911881"/>
            <a:ext cx="0" cy="5396844"/>
          </a:xfrm>
          <a:prstGeom prst="line">
            <a:avLst/>
          </a:prstGeom>
          <a:ln w="76200">
            <a:solidFill>
              <a:srgbClr val="A6B9E8"/>
            </a:solidFill>
          </a:ln>
          <a:effectLst/>
        </p:spPr>
        <p:style>
          <a:lnRef idx="2">
            <a:schemeClr val="accent1"/>
          </a:lnRef>
          <a:fillRef idx="0">
            <a:schemeClr val="accent1"/>
          </a:fillRef>
          <a:effectRef idx="1">
            <a:schemeClr val="accent1"/>
          </a:effectRef>
          <a:fontRef idx="minor">
            <a:schemeClr val="tx1"/>
          </a:fontRef>
        </p:style>
      </p:cxnSp>
      <p:grpSp>
        <p:nvGrpSpPr>
          <p:cNvPr id="7" name="グループ化 6">
            <a:extLst>
              <a:ext uri="{FF2B5EF4-FFF2-40B4-BE49-F238E27FC236}">
                <a16:creationId xmlns:a16="http://schemas.microsoft.com/office/drawing/2014/main" id="{9ADCD771-8434-5E6C-3CB6-5D03BC257B12}"/>
              </a:ext>
            </a:extLst>
          </p:cNvPr>
          <p:cNvGrpSpPr/>
          <p:nvPr/>
        </p:nvGrpSpPr>
        <p:grpSpPr>
          <a:xfrm>
            <a:off x="561194" y="1020304"/>
            <a:ext cx="5293085" cy="763200"/>
            <a:chOff x="561199" y="1020304"/>
            <a:chExt cx="5293085" cy="763200"/>
          </a:xfrm>
        </p:grpSpPr>
        <p:sp>
          <p:nvSpPr>
            <p:cNvPr id="44" name="楕円 43">
              <a:extLst>
                <a:ext uri="{FF2B5EF4-FFF2-40B4-BE49-F238E27FC236}">
                  <a16:creationId xmlns:a16="http://schemas.microsoft.com/office/drawing/2014/main" id="{C2E6E076-22BA-AFF0-17E0-5B5AC13680B4}"/>
                </a:ext>
              </a:extLst>
            </p:cNvPr>
            <p:cNvSpPr/>
            <p:nvPr/>
          </p:nvSpPr>
          <p:spPr>
            <a:xfrm>
              <a:off x="561199" y="1296026"/>
              <a:ext cx="203383" cy="211756"/>
            </a:xfrm>
            <a:prstGeom prst="ellipse">
              <a:avLst/>
            </a:prstGeom>
            <a:solidFill>
              <a:schemeClr val="accent2">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5" name="グループ化 4">
              <a:extLst>
                <a:ext uri="{FF2B5EF4-FFF2-40B4-BE49-F238E27FC236}">
                  <a16:creationId xmlns:a16="http://schemas.microsoft.com/office/drawing/2014/main" id="{69D49B43-3BD4-72E0-D8F2-817BE40F1C1E}"/>
                </a:ext>
              </a:extLst>
            </p:cNvPr>
            <p:cNvGrpSpPr/>
            <p:nvPr/>
          </p:nvGrpSpPr>
          <p:grpSpPr>
            <a:xfrm>
              <a:off x="951645" y="1103049"/>
              <a:ext cx="896405" cy="597711"/>
              <a:chOff x="951645" y="992634"/>
              <a:chExt cx="896405" cy="597711"/>
            </a:xfrm>
          </p:grpSpPr>
          <p:sp>
            <p:nvSpPr>
              <p:cNvPr id="50" name="テキスト ボックス 49">
                <a:extLst>
                  <a:ext uri="{FF2B5EF4-FFF2-40B4-BE49-F238E27FC236}">
                    <a16:creationId xmlns:a16="http://schemas.microsoft.com/office/drawing/2014/main" id="{76261F3D-B739-4517-9D92-6C8979969539}"/>
                  </a:ext>
                </a:extLst>
              </p:cNvPr>
              <p:cNvSpPr txBox="1"/>
              <p:nvPr/>
            </p:nvSpPr>
            <p:spPr>
              <a:xfrm>
                <a:off x="951645" y="992634"/>
                <a:ext cx="896405" cy="276999"/>
              </a:xfrm>
              <a:prstGeom prst="rect">
                <a:avLst/>
              </a:prstGeom>
              <a:noFill/>
            </p:spPr>
            <p:txBody>
              <a:bodyPr wrap="square" rtlCol="0">
                <a:spAutoFit/>
              </a:bodyPr>
              <a:lstStyle/>
              <a:p>
                <a:pPr algn="ctr"/>
                <a:r>
                  <a:rPr kumimoji="1" lang="en-US" altLang="ja-JP" sz="1200" b="1" dirty="0"/>
                  <a:t>section</a:t>
                </a:r>
              </a:p>
            </p:txBody>
          </p:sp>
          <p:sp>
            <p:nvSpPr>
              <p:cNvPr id="51" name="テキスト ボックス 50">
                <a:extLst>
                  <a:ext uri="{FF2B5EF4-FFF2-40B4-BE49-F238E27FC236}">
                    <a16:creationId xmlns:a16="http://schemas.microsoft.com/office/drawing/2014/main" id="{338FCACA-16DE-CFA8-40C4-F0E4759360E8}"/>
                  </a:ext>
                </a:extLst>
              </p:cNvPr>
              <p:cNvSpPr txBox="1"/>
              <p:nvPr/>
            </p:nvSpPr>
            <p:spPr>
              <a:xfrm>
                <a:off x="1005212" y="1190235"/>
                <a:ext cx="789270" cy="400110"/>
              </a:xfrm>
              <a:prstGeom prst="rect">
                <a:avLst/>
              </a:prstGeom>
              <a:noFill/>
            </p:spPr>
            <p:txBody>
              <a:bodyPr wrap="square" rtlCol="0">
                <a:spAutoFit/>
              </a:bodyPr>
              <a:lstStyle/>
              <a:p>
                <a:pPr algn="ctr"/>
                <a:r>
                  <a:rPr kumimoji="1" lang="en-US" altLang="ja-JP" sz="2000" b="1" dirty="0"/>
                  <a:t>01</a:t>
                </a:r>
              </a:p>
            </p:txBody>
          </p:sp>
        </p:grpSp>
        <p:sp>
          <p:nvSpPr>
            <p:cNvPr id="75" name="四角形: 角を丸くする 74">
              <a:extLst>
                <a:ext uri="{FF2B5EF4-FFF2-40B4-BE49-F238E27FC236}">
                  <a16:creationId xmlns:a16="http://schemas.microsoft.com/office/drawing/2014/main" id="{034ACCF4-AB61-47C7-00BE-CE819A81398B}"/>
                </a:ext>
              </a:extLst>
            </p:cNvPr>
            <p:cNvSpPr/>
            <p:nvPr/>
          </p:nvSpPr>
          <p:spPr>
            <a:xfrm>
              <a:off x="1894115" y="1020304"/>
              <a:ext cx="3960169" cy="763200"/>
            </a:xfrm>
            <a:prstGeom prst="roundRect">
              <a:avLst>
                <a:gd name="adj" fmla="val 13063"/>
              </a:avLst>
            </a:prstGeom>
            <a:solidFill>
              <a:schemeClr val="accent1">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100" b="1" dirty="0"/>
                <a:t>ヒアリングから、与件整理</a:t>
              </a:r>
              <a:endParaRPr kumimoji="1" lang="en-US" altLang="ja-JP" sz="1100" b="1" dirty="0"/>
            </a:p>
            <a:p>
              <a:r>
                <a:rPr kumimoji="1" lang="ja-JP" altLang="en-US" sz="1100" dirty="0"/>
                <a:t>　・課題の洗い出し</a:t>
              </a:r>
              <a:endParaRPr kumimoji="1" lang="en-US" altLang="ja-JP" sz="1100" dirty="0"/>
            </a:p>
            <a:p>
              <a:r>
                <a:rPr kumimoji="1" lang="ja-JP" altLang="en-US" sz="1100" dirty="0"/>
                <a:t>　・システムの目的設定</a:t>
              </a:r>
            </a:p>
          </p:txBody>
        </p:sp>
      </p:grpSp>
      <p:grpSp>
        <p:nvGrpSpPr>
          <p:cNvPr id="6" name="グループ化 5">
            <a:extLst>
              <a:ext uri="{FF2B5EF4-FFF2-40B4-BE49-F238E27FC236}">
                <a16:creationId xmlns:a16="http://schemas.microsoft.com/office/drawing/2014/main" id="{72F5E81B-5990-5B75-34DC-1E206017B95C}"/>
              </a:ext>
            </a:extLst>
          </p:cNvPr>
          <p:cNvGrpSpPr/>
          <p:nvPr/>
        </p:nvGrpSpPr>
        <p:grpSpPr>
          <a:xfrm>
            <a:off x="561194" y="2455262"/>
            <a:ext cx="5295146" cy="762304"/>
            <a:chOff x="561197" y="2689579"/>
            <a:chExt cx="5295146" cy="762304"/>
          </a:xfrm>
        </p:grpSpPr>
        <p:sp>
          <p:nvSpPr>
            <p:cNvPr id="46" name="楕円 45">
              <a:extLst>
                <a:ext uri="{FF2B5EF4-FFF2-40B4-BE49-F238E27FC236}">
                  <a16:creationId xmlns:a16="http://schemas.microsoft.com/office/drawing/2014/main" id="{95305D95-3E30-DC42-CE0E-6790EEA41899}"/>
                </a:ext>
              </a:extLst>
            </p:cNvPr>
            <p:cNvSpPr/>
            <p:nvPr/>
          </p:nvSpPr>
          <p:spPr>
            <a:xfrm>
              <a:off x="561197" y="2964853"/>
              <a:ext cx="203383" cy="211756"/>
            </a:xfrm>
            <a:prstGeom prst="ellipse">
              <a:avLst/>
            </a:prstGeom>
            <a:solidFill>
              <a:srgbClr val="E2E3F6"/>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63" name="グループ化 62">
              <a:extLst>
                <a:ext uri="{FF2B5EF4-FFF2-40B4-BE49-F238E27FC236}">
                  <a16:creationId xmlns:a16="http://schemas.microsoft.com/office/drawing/2014/main" id="{292675F3-4B58-E8F9-0BB6-91F6F3F33AC3}"/>
                </a:ext>
              </a:extLst>
            </p:cNvPr>
            <p:cNvGrpSpPr/>
            <p:nvPr/>
          </p:nvGrpSpPr>
          <p:grpSpPr>
            <a:xfrm>
              <a:off x="951644" y="2762732"/>
              <a:ext cx="896405" cy="615999"/>
              <a:chOff x="951645" y="1041245"/>
              <a:chExt cx="896405" cy="615999"/>
            </a:xfrm>
          </p:grpSpPr>
          <p:sp>
            <p:nvSpPr>
              <p:cNvPr id="64" name="テキスト ボックス 63">
                <a:extLst>
                  <a:ext uri="{FF2B5EF4-FFF2-40B4-BE49-F238E27FC236}">
                    <a16:creationId xmlns:a16="http://schemas.microsoft.com/office/drawing/2014/main" id="{9306C828-8490-3B44-B2FF-45905CFA7717}"/>
                  </a:ext>
                </a:extLst>
              </p:cNvPr>
              <p:cNvSpPr txBox="1"/>
              <p:nvPr/>
            </p:nvSpPr>
            <p:spPr>
              <a:xfrm>
                <a:off x="951645" y="1041245"/>
                <a:ext cx="896405" cy="276999"/>
              </a:xfrm>
              <a:prstGeom prst="rect">
                <a:avLst/>
              </a:prstGeom>
              <a:noFill/>
            </p:spPr>
            <p:txBody>
              <a:bodyPr wrap="square" rtlCol="0">
                <a:spAutoFit/>
              </a:bodyPr>
              <a:lstStyle/>
              <a:p>
                <a:pPr algn="ctr"/>
                <a:r>
                  <a:rPr kumimoji="1" lang="en-US" altLang="ja-JP" sz="1200" b="1" dirty="0"/>
                  <a:t>section</a:t>
                </a:r>
              </a:p>
            </p:txBody>
          </p:sp>
          <p:sp>
            <p:nvSpPr>
              <p:cNvPr id="65" name="テキスト ボックス 64">
                <a:extLst>
                  <a:ext uri="{FF2B5EF4-FFF2-40B4-BE49-F238E27FC236}">
                    <a16:creationId xmlns:a16="http://schemas.microsoft.com/office/drawing/2014/main" id="{5F28BAB8-9430-0076-F7D4-40D00CB56251}"/>
                  </a:ext>
                </a:extLst>
              </p:cNvPr>
              <p:cNvSpPr txBox="1"/>
              <p:nvPr/>
            </p:nvSpPr>
            <p:spPr>
              <a:xfrm>
                <a:off x="1005212" y="1257134"/>
                <a:ext cx="789270" cy="400110"/>
              </a:xfrm>
              <a:prstGeom prst="rect">
                <a:avLst/>
              </a:prstGeom>
              <a:noFill/>
            </p:spPr>
            <p:txBody>
              <a:bodyPr wrap="square" rtlCol="0">
                <a:spAutoFit/>
              </a:bodyPr>
              <a:lstStyle/>
              <a:p>
                <a:pPr algn="ctr"/>
                <a:r>
                  <a:rPr kumimoji="1" lang="en-US" altLang="ja-JP" sz="2000" b="1" dirty="0"/>
                  <a:t>0</a:t>
                </a:r>
                <a:r>
                  <a:rPr lang="en-US" altLang="ja-JP" sz="2000" b="1" dirty="0"/>
                  <a:t>2</a:t>
                </a:r>
                <a:endParaRPr kumimoji="1" lang="en-US" altLang="ja-JP" sz="2000" b="1" dirty="0"/>
              </a:p>
            </p:txBody>
          </p:sp>
        </p:grpSp>
        <p:sp>
          <p:nvSpPr>
            <p:cNvPr id="77" name="四角形: 角を丸くする 76">
              <a:extLst>
                <a:ext uri="{FF2B5EF4-FFF2-40B4-BE49-F238E27FC236}">
                  <a16:creationId xmlns:a16="http://schemas.microsoft.com/office/drawing/2014/main" id="{98567824-A450-8746-FFE3-3BE53E399803}"/>
                </a:ext>
              </a:extLst>
            </p:cNvPr>
            <p:cNvSpPr/>
            <p:nvPr/>
          </p:nvSpPr>
          <p:spPr>
            <a:xfrm>
              <a:off x="1896174" y="2689579"/>
              <a:ext cx="3960169" cy="762304"/>
            </a:xfrm>
            <a:prstGeom prst="roundRect">
              <a:avLst>
                <a:gd name="adj" fmla="val 13063"/>
              </a:avLst>
            </a:prstGeom>
            <a:solidFill>
              <a:srgbClr val="CCD9EC"/>
            </a:solidFill>
            <a:ln w="9525">
              <a:noFill/>
            </a:ln>
          </p:spPr>
          <p:style>
            <a:lnRef idx="2">
              <a:schemeClr val="dk1"/>
            </a:lnRef>
            <a:fillRef idx="1">
              <a:schemeClr val="lt1"/>
            </a:fillRef>
            <a:effectRef idx="0">
              <a:schemeClr val="dk1"/>
            </a:effectRef>
            <a:fontRef idx="minor">
              <a:schemeClr val="dk1"/>
            </a:fontRef>
          </p:style>
          <p:txBody>
            <a:bodyPr rtlCol="0" anchor="ctr"/>
            <a:lstStyle/>
            <a:p>
              <a:pPr rtl="0"/>
              <a:r>
                <a:rPr lang="ja-JP" altLang="en-US" sz="1100" b="1" dirty="0"/>
                <a:t>要件定義</a:t>
              </a:r>
            </a:p>
            <a:p>
              <a:pPr rtl="0"/>
              <a:r>
                <a:rPr lang="ja-JP" altLang="en-US" sz="1100" dirty="0"/>
                <a:t>　・業務フロー確認</a:t>
              </a:r>
              <a:endParaRPr lang="en-US" altLang="ja-JP" sz="1100" dirty="0"/>
            </a:p>
            <a:p>
              <a:pPr rtl="0"/>
              <a:r>
                <a:rPr lang="ja-JP" altLang="en-US" sz="1100" dirty="0"/>
                <a:t>　・今回の</a:t>
              </a:r>
              <a:r>
                <a:rPr lang="en-US" altLang="ja-JP" sz="1100" dirty="0"/>
                <a:t>AI</a:t>
              </a:r>
              <a:r>
                <a:rPr lang="ja-JP" altLang="en-US" sz="1100" dirty="0"/>
                <a:t>エージェントのターゲットの設定</a:t>
              </a:r>
              <a:endParaRPr lang="en-US" altLang="ja-JP" sz="1100" dirty="0"/>
            </a:p>
          </p:txBody>
        </p:sp>
      </p:grpSp>
      <p:grpSp>
        <p:nvGrpSpPr>
          <p:cNvPr id="8" name="グループ化 7">
            <a:extLst>
              <a:ext uri="{FF2B5EF4-FFF2-40B4-BE49-F238E27FC236}">
                <a16:creationId xmlns:a16="http://schemas.microsoft.com/office/drawing/2014/main" id="{29243259-DC62-790F-5F76-2DF66EBF9FE5}"/>
              </a:ext>
            </a:extLst>
          </p:cNvPr>
          <p:cNvGrpSpPr/>
          <p:nvPr/>
        </p:nvGrpSpPr>
        <p:grpSpPr>
          <a:xfrm>
            <a:off x="561194" y="3889324"/>
            <a:ext cx="5293087" cy="763200"/>
            <a:chOff x="561196" y="3756192"/>
            <a:chExt cx="5293087" cy="763200"/>
          </a:xfrm>
        </p:grpSpPr>
        <p:sp>
          <p:nvSpPr>
            <p:cNvPr id="47" name="楕円 46">
              <a:extLst>
                <a:ext uri="{FF2B5EF4-FFF2-40B4-BE49-F238E27FC236}">
                  <a16:creationId xmlns:a16="http://schemas.microsoft.com/office/drawing/2014/main" id="{D1B1F52C-581B-6CE7-AE6B-B881844E9825}"/>
                </a:ext>
              </a:extLst>
            </p:cNvPr>
            <p:cNvSpPr/>
            <p:nvPr/>
          </p:nvSpPr>
          <p:spPr>
            <a:xfrm>
              <a:off x="561196" y="4031914"/>
              <a:ext cx="203383" cy="211756"/>
            </a:xfrm>
            <a:prstGeom prst="ellipse">
              <a:avLst/>
            </a:prstGeom>
            <a:solidFill>
              <a:srgbClr val="9FA2E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66" name="グループ化 65">
              <a:extLst>
                <a:ext uri="{FF2B5EF4-FFF2-40B4-BE49-F238E27FC236}">
                  <a16:creationId xmlns:a16="http://schemas.microsoft.com/office/drawing/2014/main" id="{E13A5BF4-C22D-66F2-0B07-C8FB9DCC5745}"/>
                </a:ext>
              </a:extLst>
            </p:cNvPr>
            <p:cNvGrpSpPr/>
            <p:nvPr/>
          </p:nvGrpSpPr>
          <p:grpSpPr>
            <a:xfrm>
              <a:off x="951643" y="3834365"/>
              <a:ext cx="896405" cy="606855"/>
              <a:chOff x="951645" y="1050389"/>
              <a:chExt cx="896405" cy="606855"/>
            </a:xfrm>
          </p:grpSpPr>
          <p:sp>
            <p:nvSpPr>
              <p:cNvPr id="67" name="テキスト ボックス 66">
                <a:extLst>
                  <a:ext uri="{FF2B5EF4-FFF2-40B4-BE49-F238E27FC236}">
                    <a16:creationId xmlns:a16="http://schemas.microsoft.com/office/drawing/2014/main" id="{DD82598B-4B4E-BC49-9938-C45D0F6D06C9}"/>
                  </a:ext>
                </a:extLst>
              </p:cNvPr>
              <p:cNvSpPr txBox="1"/>
              <p:nvPr/>
            </p:nvSpPr>
            <p:spPr>
              <a:xfrm>
                <a:off x="951645" y="1050389"/>
                <a:ext cx="896405" cy="276999"/>
              </a:xfrm>
              <a:prstGeom prst="rect">
                <a:avLst/>
              </a:prstGeom>
              <a:noFill/>
            </p:spPr>
            <p:txBody>
              <a:bodyPr wrap="square" rtlCol="0">
                <a:spAutoFit/>
              </a:bodyPr>
              <a:lstStyle/>
              <a:p>
                <a:pPr algn="ctr"/>
                <a:r>
                  <a:rPr kumimoji="1" lang="en-US" altLang="ja-JP" sz="1200" b="1" dirty="0"/>
                  <a:t>section</a:t>
                </a:r>
              </a:p>
            </p:txBody>
          </p:sp>
          <p:sp>
            <p:nvSpPr>
              <p:cNvPr id="68" name="テキスト ボックス 67">
                <a:extLst>
                  <a:ext uri="{FF2B5EF4-FFF2-40B4-BE49-F238E27FC236}">
                    <a16:creationId xmlns:a16="http://schemas.microsoft.com/office/drawing/2014/main" id="{3FFC2C9F-A3E8-8ED6-4DDD-E78DDDF3E4CF}"/>
                  </a:ext>
                </a:extLst>
              </p:cNvPr>
              <p:cNvSpPr txBox="1"/>
              <p:nvPr/>
            </p:nvSpPr>
            <p:spPr>
              <a:xfrm>
                <a:off x="1005212" y="1257134"/>
                <a:ext cx="789270" cy="400110"/>
              </a:xfrm>
              <a:prstGeom prst="rect">
                <a:avLst/>
              </a:prstGeom>
              <a:noFill/>
            </p:spPr>
            <p:txBody>
              <a:bodyPr wrap="square" rtlCol="0">
                <a:spAutoFit/>
              </a:bodyPr>
              <a:lstStyle/>
              <a:p>
                <a:pPr algn="ctr"/>
                <a:r>
                  <a:rPr kumimoji="1" lang="en-US" altLang="ja-JP" sz="2000" b="1" dirty="0"/>
                  <a:t>03</a:t>
                </a:r>
              </a:p>
            </p:txBody>
          </p:sp>
        </p:grpSp>
        <p:sp>
          <p:nvSpPr>
            <p:cNvPr id="78" name="四角形: 角を丸くする 77">
              <a:extLst>
                <a:ext uri="{FF2B5EF4-FFF2-40B4-BE49-F238E27FC236}">
                  <a16:creationId xmlns:a16="http://schemas.microsoft.com/office/drawing/2014/main" id="{CC108D0A-891E-AF03-9838-11225CF34E4D}"/>
                </a:ext>
              </a:extLst>
            </p:cNvPr>
            <p:cNvSpPr/>
            <p:nvPr/>
          </p:nvSpPr>
          <p:spPr>
            <a:xfrm>
              <a:off x="1894114" y="3756192"/>
              <a:ext cx="3960169" cy="763200"/>
            </a:xfrm>
            <a:prstGeom prst="roundRect">
              <a:avLst>
                <a:gd name="adj" fmla="val 13063"/>
              </a:avLst>
            </a:prstGeom>
            <a:solidFill>
              <a:srgbClr val="ECF1F8"/>
            </a:solidFill>
            <a:ln w="9525">
              <a:noFill/>
            </a:ln>
          </p:spPr>
          <p:style>
            <a:lnRef idx="2">
              <a:schemeClr val="dk1"/>
            </a:lnRef>
            <a:fillRef idx="1">
              <a:schemeClr val="lt1"/>
            </a:fillRef>
            <a:effectRef idx="0">
              <a:schemeClr val="dk1"/>
            </a:effectRef>
            <a:fontRef idx="minor">
              <a:schemeClr val="dk1"/>
            </a:fontRef>
          </p:style>
          <p:txBody>
            <a:bodyPr rtlCol="0" anchor="ctr"/>
            <a:lstStyle/>
            <a:p>
              <a:pPr rtl="0"/>
              <a:r>
                <a:rPr lang="ja-JP" altLang="en-US" sz="1100" b="1" dirty="0"/>
                <a:t>概要設計</a:t>
              </a:r>
            </a:p>
            <a:p>
              <a:pPr rtl="0"/>
              <a:r>
                <a:rPr lang="ja-JP" altLang="en-US" sz="1100" dirty="0"/>
                <a:t>　・必要な項目の洗い出し</a:t>
              </a:r>
              <a:endParaRPr lang="en-US" altLang="ja-JP" sz="1100" dirty="0"/>
            </a:p>
            <a:p>
              <a:pPr rtl="0"/>
              <a:r>
                <a:rPr lang="ja-JP" altLang="en-US" sz="1100" dirty="0"/>
                <a:t>　・要求事項整理</a:t>
              </a:r>
              <a:endParaRPr lang="en-US" altLang="ja-JP" sz="1100" dirty="0"/>
            </a:p>
            <a:p>
              <a:pPr rtl="0"/>
              <a:r>
                <a:rPr lang="ja-JP" altLang="en-US" sz="1100" dirty="0"/>
                <a:t>　・システム設計</a:t>
              </a:r>
            </a:p>
          </p:txBody>
        </p:sp>
      </p:grpSp>
      <p:grpSp>
        <p:nvGrpSpPr>
          <p:cNvPr id="9" name="グループ化 8">
            <a:extLst>
              <a:ext uri="{FF2B5EF4-FFF2-40B4-BE49-F238E27FC236}">
                <a16:creationId xmlns:a16="http://schemas.microsoft.com/office/drawing/2014/main" id="{D8C58EF9-731F-9AC0-5EC4-02CD166C9967}"/>
              </a:ext>
            </a:extLst>
          </p:cNvPr>
          <p:cNvGrpSpPr/>
          <p:nvPr/>
        </p:nvGrpSpPr>
        <p:grpSpPr>
          <a:xfrm>
            <a:off x="561194" y="5324281"/>
            <a:ext cx="5300591" cy="763200"/>
            <a:chOff x="561195" y="4714408"/>
            <a:chExt cx="5300591" cy="763200"/>
          </a:xfrm>
        </p:grpSpPr>
        <p:sp>
          <p:nvSpPr>
            <p:cNvPr id="48" name="楕円 47">
              <a:extLst>
                <a:ext uri="{FF2B5EF4-FFF2-40B4-BE49-F238E27FC236}">
                  <a16:creationId xmlns:a16="http://schemas.microsoft.com/office/drawing/2014/main" id="{578CCC19-C201-E504-1D92-2613BAFFF04B}"/>
                </a:ext>
              </a:extLst>
            </p:cNvPr>
            <p:cNvSpPr/>
            <p:nvPr/>
          </p:nvSpPr>
          <p:spPr>
            <a:xfrm>
              <a:off x="561195" y="4990130"/>
              <a:ext cx="203383" cy="211756"/>
            </a:xfrm>
            <a:prstGeom prst="ellipse">
              <a:avLst/>
            </a:prstGeom>
            <a:solidFill>
              <a:srgbClr val="9FA2E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69" name="グループ化 68">
              <a:extLst>
                <a:ext uri="{FF2B5EF4-FFF2-40B4-BE49-F238E27FC236}">
                  <a16:creationId xmlns:a16="http://schemas.microsoft.com/office/drawing/2014/main" id="{1BD995EF-D0C9-D53C-410A-6E02BE2FB400}"/>
                </a:ext>
              </a:extLst>
            </p:cNvPr>
            <p:cNvGrpSpPr/>
            <p:nvPr/>
          </p:nvGrpSpPr>
          <p:grpSpPr>
            <a:xfrm>
              <a:off x="947456" y="4792581"/>
              <a:ext cx="896405" cy="606855"/>
              <a:chOff x="951645" y="1050389"/>
              <a:chExt cx="896405" cy="606855"/>
            </a:xfrm>
          </p:grpSpPr>
          <p:sp>
            <p:nvSpPr>
              <p:cNvPr id="70" name="テキスト ボックス 69">
                <a:extLst>
                  <a:ext uri="{FF2B5EF4-FFF2-40B4-BE49-F238E27FC236}">
                    <a16:creationId xmlns:a16="http://schemas.microsoft.com/office/drawing/2014/main" id="{2958DF0D-A492-A3B1-9C06-D1412AEAE66B}"/>
                  </a:ext>
                </a:extLst>
              </p:cNvPr>
              <p:cNvSpPr txBox="1"/>
              <p:nvPr/>
            </p:nvSpPr>
            <p:spPr>
              <a:xfrm>
                <a:off x="951645" y="1050389"/>
                <a:ext cx="896405" cy="276999"/>
              </a:xfrm>
              <a:prstGeom prst="rect">
                <a:avLst/>
              </a:prstGeom>
              <a:noFill/>
            </p:spPr>
            <p:txBody>
              <a:bodyPr wrap="square" rtlCol="0">
                <a:spAutoFit/>
              </a:bodyPr>
              <a:lstStyle/>
              <a:p>
                <a:pPr algn="ctr"/>
                <a:r>
                  <a:rPr kumimoji="1" lang="en-US" altLang="ja-JP" sz="1200" b="1" dirty="0">
                    <a:solidFill>
                      <a:srgbClr val="C00000"/>
                    </a:solidFill>
                  </a:rPr>
                  <a:t>section</a:t>
                </a:r>
              </a:p>
            </p:txBody>
          </p:sp>
          <p:sp>
            <p:nvSpPr>
              <p:cNvPr id="71" name="テキスト ボックス 70">
                <a:extLst>
                  <a:ext uri="{FF2B5EF4-FFF2-40B4-BE49-F238E27FC236}">
                    <a16:creationId xmlns:a16="http://schemas.microsoft.com/office/drawing/2014/main" id="{2715FA03-2474-E78B-3982-44B2664F3A98}"/>
                  </a:ext>
                </a:extLst>
              </p:cNvPr>
              <p:cNvSpPr txBox="1"/>
              <p:nvPr/>
            </p:nvSpPr>
            <p:spPr>
              <a:xfrm>
                <a:off x="1005212" y="1257134"/>
                <a:ext cx="789270" cy="400110"/>
              </a:xfrm>
              <a:prstGeom prst="rect">
                <a:avLst/>
              </a:prstGeom>
              <a:noFill/>
            </p:spPr>
            <p:txBody>
              <a:bodyPr wrap="square" rtlCol="0">
                <a:spAutoFit/>
              </a:bodyPr>
              <a:lstStyle/>
              <a:p>
                <a:pPr algn="ctr"/>
                <a:r>
                  <a:rPr kumimoji="1" lang="en-US" altLang="ja-JP" sz="2000" b="1" dirty="0">
                    <a:solidFill>
                      <a:srgbClr val="C00000"/>
                    </a:solidFill>
                  </a:rPr>
                  <a:t>04</a:t>
                </a:r>
              </a:p>
            </p:txBody>
          </p:sp>
        </p:grpSp>
        <p:sp>
          <p:nvSpPr>
            <p:cNvPr id="79" name="四角形: 角を丸くする 78">
              <a:extLst>
                <a:ext uri="{FF2B5EF4-FFF2-40B4-BE49-F238E27FC236}">
                  <a16:creationId xmlns:a16="http://schemas.microsoft.com/office/drawing/2014/main" id="{03D17291-B939-46DE-17D1-9175E7EE69C3}"/>
                </a:ext>
              </a:extLst>
            </p:cNvPr>
            <p:cNvSpPr/>
            <p:nvPr/>
          </p:nvSpPr>
          <p:spPr>
            <a:xfrm>
              <a:off x="1901617" y="4714408"/>
              <a:ext cx="3960169" cy="763200"/>
            </a:xfrm>
            <a:prstGeom prst="roundRect">
              <a:avLst>
                <a:gd name="adj" fmla="val 13063"/>
              </a:avLst>
            </a:prstGeom>
            <a:solidFill>
              <a:schemeClr val="accent2">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r>
                <a:rPr lang="ja-JP" altLang="en-US" sz="1100" b="1" dirty="0"/>
                <a:t>設計</a:t>
              </a:r>
              <a:endParaRPr kumimoji="1" lang="en-US" altLang="ja-JP" sz="1100" b="1" dirty="0">
                <a:solidFill>
                  <a:schemeClr val="dk1"/>
                </a:solidFill>
              </a:endParaRPr>
            </a:p>
            <a:p>
              <a:r>
                <a:rPr lang="ja-JP" altLang="en-US" sz="1100" dirty="0"/>
                <a:t>　・シーケンス図作成</a:t>
              </a:r>
              <a:endParaRPr lang="en-US" altLang="ja-JP" sz="1100" dirty="0"/>
            </a:p>
            <a:p>
              <a:r>
                <a:rPr lang="ja-JP" altLang="en-US" sz="1100" dirty="0"/>
                <a:t>　・</a:t>
              </a:r>
              <a:r>
                <a:rPr lang="en-US" altLang="ja-JP" sz="1100" dirty="0"/>
                <a:t>RAG</a:t>
              </a:r>
              <a:r>
                <a:rPr lang="ja-JP" altLang="en-US" sz="1100" dirty="0"/>
                <a:t>設計</a:t>
              </a:r>
              <a:endParaRPr lang="en-US" altLang="ja-JP" sz="1100" dirty="0"/>
            </a:p>
          </p:txBody>
        </p:sp>
      </p:grpSp>
      <p:cxnSp>
        <p:nvCxnSpPr>
          <p:cNvPr id="81" name="直線コネクタ 80">
            <a:extLst>
              <a:ext uri="{FF2B5EF4-FFF2-40B4-BE49-F238E27FC236}">
                <a16:creationId xmlns:a16="http://schemas.microsoft.com/office/drawing/2014/main" id="{EDE359B6-7C94-F6D1-7844-9251B25C6E90}"/>
              </a:ext>
            </a:extLst>
          </p:cNvPr>
          <p:cNvCxnSpPr>
            <a:cxnSpLocks/>
          </p:cNvCxnSpPr>
          <p:nvPr/>
        </p:nvCxnSpPr>
        <p:spPr>
          <a:xfrm flipH="1">
            <a:off x="6513436" y="911881"/>
            <a:ext cx="4" cy="5538713"/>
          </a:xfrm>
          <a:prstGeom prst="line">
            <a:avLst/>
          </a:prstGeom>
          <a:ln w="76200">
            <a:solidFill>
              <a:srgbClr val="A6B9E8"/>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2" name="グループ化 11">
            <a:extLst>
              <a:ext uri="{FF2B5EF4-FFF2-40B4-BE49-F238E27FC236}">
                <a16:creationId xmlns:a16="http://schemas.microsoft.com/office/drawing/2014/main" id="{547893B6-7056-4A10-08B0-77C039CF416D}"/>
              </a:ext>
            </a:extLst>
          </p:cNvPr>
          <p:cNvGrpSpPr/>
          <p:nvPr/>
        </p:nvGrpSpPr>
        <p:grpSpPr>
          <a:xfrm>
            <a:off x="6421374" y="3889622"/>
            <a:ext cx="5300587" cy="763200"/>
            <a:chOff x="6411754" y="2007002"/>
            <a:chExt cx="5300587" cy="763200"/>
          </a:xfrm>
        </p:grpSpPr>
        <p:sp>
          <p:nvSpPr>
            <p:cNvPr id="82" name="楕円 81">
              <a:extLst>
                <a:ext uri="{FF2B5EF4-FFF2-40B4-BE49-F238E27FC236}">
                  <a16:creationId xmlns:a16="http://schemas.microsoft.com/office/drawing/2014/main" id="{B23499F5-541A-30C1-1D5F-08F8764CE0FD}"/>
                </a:ext>
              </a:extLst>
            </p:cNvPr>
            <p:cNvSpPr/>
            <p:nvPr/>
          </p:nvSpPr>
          <p:spPr>
            <a:xfrm>
              <a:off x="6411754" y="2282724"/>
              <a:ext cx="203383" cy="211756"/>
            </a:xfrm>
            <a:prstGeom prst="ellipse">
              <a:avLst/>
            </a:prstGeom>
            <a:solidFill>
              <a:srgbClr val="4349C5"/>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88" name="グループ化 87">
              <a:extLst>
                <a:ext uri="{FF2B5EF4-FFF2-40B4-BE49-F238E27FC236}">
                  <a16:creationId xmlns:a16="http://schemas.microsoft.com/office/drawing/2014/main" id="{D3519F35-6D7C-7FF5-DB38-BD18372252DB}"/>
                </a:ext>
              </a:extLst>
            </p:cNvPr>
            <p:cNvGrpSpPr/>
            <p:nvPr/>
          </p:nvGrpSpPr>
          <p:grpSpPr>
            <a:xfrm>
              <a:off x="6802200" y="2085175"/>
              <a:ext cx="896405" cy="606855"/>
              <a:chOff x="951645" y="1050389"/>
              <a:chExt cx="896405" cy="606855"/>
            </a:xfrm>
          </p:grpSpPr>
          <p:sp>
            <p:nvSpPr>
              <p:cNvPr id="89" name="テキスト ボックス 88">
                <a:extLst>
                  <a:ext uri="{FF2B5EF4-FFF2-40B4-BE49-F238E27FC236}">
                    <a16:creationId xmlns:a16="http://schemas.microsoft.com/office/drawing/2014/main" id="{DF00B76C-8294-607E-7424-7840AF783EDB}"/>
                  </a:ext>
                </a:extLst>
              </p:cNvPr>
              <p:cNvSpPr txBox="1"/>
              <p:nvPr/>
            </p:nvSpPr>
            <p:spPr>
              <a:xfrm>
                <a:off x="951645" y="1050389"/>
                <a:ext cx="896405" cy="276999"/>
              </a:xfrm>
              <a:prstGeom prst="rect">
                <a:avLst/>
              </a:prstGeom>
              <a:noFill/>
            </p:spPr>
            <p:txBody>
              <a:bodyPr wrap="square" rtlCol="0">
                <a:spAutoFit/>
              </a:bodyPr>
              <a:lstStyle/>
              <a:p>
                <a:pPr algn="ctr"/>
                <a:r>
                  <a:rPr kumimoji="1" lang="en-US" altLang="ja-JP" sz="1200" b="1" dirty="0"/>
                  <a:t>section</a:t>
                </a:r>
              </a:p>
            </p:txBody>
          </p:sp>
          <p:sp>
            <p:nvSpPr>
              <p:cNvPr id="90" name="テキスト ボックス 89">
                <a:extLst>
                  <a:ext uri="{FF2B5EF4-FFF2-40B4-BE49-F238E27FC236}">
                    <a16:creationId xmlns:a16="http://schemas.microsoft.com/office/drawing/2014/main" id="{7D50DC36-90AF-3E9B-4539-9FBCB71343AA}"/>
                  </a:ext>
                </a:extLst>
              </p:cNvPr>
              <p:cNvSpPr txBox="1"/>
              <p:nvPr/>
            </p:nvSpPr>
            <p:spPr>
              <a:xfrm>
                <a:off x="1005212" y="1257134"/>
                <a:ext cx="789270" cy="400110"/>
              </a:xfrm>
              <a:prstGeom prst="rect">
                <a:avLst/>
              </a:prstGeom>
              <a:noFill/>
            </p:spPr>
            <p:txBody>
              <a:bodyPr wrap="square" rtlCol="0">
                <a:spAutoFit/>
              </a:bodyPr>
              <a:lstStyle/>
              <a:p>
                <a:pPr algn="ctr"/>
                <a:r>
                  <a:rPr kumimoji="1" lang="en-US" altLang="ja-JP" sz="2000" b="1" dirty="0"/>
                  <a:t>07</a:t>
                </a:r>
              </a:p>
            </p:txBody>
          </p:sp>
        </p:grpSp>
        <p:sp>
          <p:nvSpPr>
            <p:cNvPr id="106" name="四角形: 角を丸くする 105">
              <a:extLst>
                <a:ext uri="{FF2B5EF4-FFF2-40B4-BE49-F238E27FC236}">
                  <a16:creationId xmlns:a16="http://schemas.microsoft.com/office/drawing/2014/main" id="{C1F10233-F561-B1DF-CC09-17EA9442826B}"/>
                </a:ext>
              </a:extLst>
            </p:cNvPr>
            <p:cNvSpPr/>
            <p:nvPr/>
          </p:nvSpPr>
          <p:spPr>
            <a:xfrm>
              <a:off x="7752172" y="2007002"/>
              <a:ext cx="3960169" cy="763200"/>
            </a:xfrm>
            <a:prstGeom prst="roundRect">
              <a:avLst>
                <a:gd name="adj" fmla="val 13063"/>
              </a:avLst>
            </a:prstGeom>
            <a:solidFill>
              <a:srgbClr val="ECF1F8"/>
            </a:solidFill>
            <a:ln w="9525">
              <a:no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100" b="1" dirty="0">
                  <a:solidFill>
                    <a:schemeClr val="dk1"/>
                  </a:solidFill>
                </a:rPr>
                <a:t>テスト実施・調整</a:t>
              </a:r>
              <a:endParaRPr kumimoji="1" lang="en-US" altLang="ja-JP" sz="1100" b="1" dirty="0">
                <a:solidFill>
                  <a:schemeClr val="dk1"/>
                </a:solidFill>
              </a:endParaRPr>
            </a:p>
            <a:p>
              <a:r>
                <a:rPr lang="ja-JP" altLang="en-US" sz="1100" dirty="0"/>
                <a:t>　・システムプロンプト調整</a:t>
              </a:r>
              <a:endParaRPr lang="en-US" altLang="ja-JP" sz="1100" dirty="0"/>
            </a:p>
            <a:p>
              <a:r>
                <a:rPr kumimoji="1" lang="ja-JP" altLang="en-US" sz="1100" dirty="0">
                  <a:solidFill>
                    <a:schemeClr val="dk1"/>
                  </a:solidFill>
                </a:rPr>
                <a:t>　・ワークフロー・</a:t>
              </a:r>
              <a:r>
                <a:rPr kumimoji="1" lang="en-US" altLang="ja-JP" sz="1100" dirty="0">
                  <a:solidFill>
                    <a:schemeClr val="dk1"/>
                  </a:solidFill>
                </a:rPr>
                <a:t>LLM</a:t>
              </a:r>
              <a:r>
                <a:rPr kumimoji="1" lang="ja-JP" altLang="en-US" sz="1100" dirty="0">
                  <a:solidFill>
                    <a:schemeClr val="dk1"/>
                  </a:solidFill>
                </a:rPr>
                <a:t>調整</a:t>
              </a:r>
              <a:endParaRPr kumimoji="1" lang="en-US" altLang="ja-JP" sz="1100" dirty="0">
                <a:solidFill>
                  <a:schemeClr val="dk1"/>
                </a:solidFill>
              </a:endParaRPr>
            </a:p>
            <a:p>
              <a:r>
                <a:rPr lang="ja-JP" altLang="en-US" sz="1100" dirty="0"/>
                <a:t>　・エラーなどの例外処理追加</a:t>
              </a:r>
              <a:endParaRPr kumimoji="1" lang="ja-JP" altLang="en-US" sz="1100" dirty="0">
                <a:solidFill>
                  <a:schemeClr val="dk1"/>
                </a:solidFill>
              </a:endParaRPr>
            </a:p>
          </p:txBody>
        </p:sp>
      </p:grpSp>
      <p:grpSp>
        <p:nvGrpSpPr>
          <p:cNvPr id="13" name="グループ化 12">
            <a:extLst>
              <a:ext uri="{FF2B5EF4-FFF2-40B4-BE49-F238E27FC236}">
                <a16:creationId xmlns:a16="http://schemas.microsoft.com/office/drawing/2014/main" id="{69A8F64E-274F-8086-45B2-00FDD7540228}"/>
              </a:ext>
            </a:extLst>
          </p:cNvPr>
          <p:cNvGrpSpPr/>
          <p:nvPr/>
        </p:nvGrpSpPr>
        <p:grpSpPr>
          <a:xfrm>
            <a:off x="6421374" y="5324281"/>
            <a:ext cx="5300588" cy="763200"/>
            <a:chOff x="6411753" y="3215568"/>
            <a:chExt cx="5300588" cy="763200"/>
          </a:xfrm>
        </p:grpSpPr>
        <p:sp>
          <p:nvSpPr>
            <p:cNvPr id="83" name="楕円 82">
              <a:extLst>
                <a:ext uri="{FF2B5EF4-FFF2-40B4-BE49-F238E27FC236}">
                  <a16:creationId xmlns:a16="http://schemas.microsoft.com/office/drawing/2014/main" id="{0B3CDCE9-71FF-CC87-8E00-EE44D8F13F0E}"/>
                </a:ext>
              </a:extLst>
            </p:cNvPr>
            <p:cNvSpPr/>
            <p:nvPr/>
          </p:nvSpPr>
          <p:spPr>
            <a:xfrm>
              <a:off x="6411753" y="3491290"/>
              <a:ext cx="203383" cy="211756"/>
            </a:xfrm>
            <a:prstGeom prst="ellipse">
              <a:avLst/>
            </a:prstGeom>
            <a:solidFill>
              <a:srgbClr val="4349C5"/>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91" name="グループ化 90">
              <a:extLst>
                <a:ext uri="{FF2B5EF4-FFF2-40B4-BE49-F238E27FC236}">
                  <a16:creationId xmlns:a16="http://schemas.microsoft.com/office/drawing/2014/main" id="{0A07CCF1-D765-4FDA-1AA6-BF65E6071B4D}"/>
                </a:ext>
              </a:extLst>
            </p:cNvPr>
            <p:cNvGrpSpPr/>
            <p:nvPr/>
          </p:nvGrpSpPr>
          <p:grpSpPr>
            <a:xfrm>
              <a:off x="6802199" y="3293741"/>
              <a:ext cx="896405" cy="606855"/>
              <a:chOff x="951645" y="1050389"/>
              <a:chExt cx="896405" cy="606855"/>
            </a:xfrm>
          </p:grpSpPr>
          <p:sp>
            <p:nvSpPr>
              <p:cNvPr id="92" name="テキスト ボックス 91">
                <a:extLst>
                  <a:ext uri="{FF2B5EF4-FFF2-40B4-BE49-F238E27FC236}">
                    <a16:creationId xmlns:a16="http://schemas.microsoft.com/office/drawing/2014/main" id="{5166212A-BD43-8014-5A0A-98325E6F12F9}"/>
                  </a:ext>
                </a:extLst>
              </p:cNvPr>
              <p:cNvSpPr txBox="1"/>
              <p:nvPr/>
            </p:nvSpPr>
            <p:spPr>
              <a:xfrm>
                <a:off x="951645" y="1050389"/>
                <a:ext cx="896405" cy="276999"/>
              </a:xfrm>
              <a:prstGeom prst="rect">
                <a:avLst/>
              </a:prstGeom>
              <a:noFill/>
            </p:spPr>
            <p:txBody>
              <a:bodyPr wrap="square" rtlCol="0">
                <a:spAutoFit/>
              </a:bodyPr>
              <a:lstStyle/>
              <a:p>
                <a:pPr algn="ctr"/>
                <a:r>
                  <a:rPr kumimoji="1" lang="en-US" altLang="ja-JP" sz="1200" b="1" dirty="0"/>
                  <a:t>section</a:t>
                </a:r>
              </a:p>
            </p:txBody>
          </p:sp>
          <p:sp>
            <p:nvSpPr>
              <p:cNvPr id="93" name="テキスト ボックス 92">
                <a:extLst>
                  <a:ext uri="{FF2B5EF4-FFF2-40B4-BE49-F238E27FC236}">
                    <a16:creationId xmlns:a16="http://schemas.microsoft.com/office/drawing/2014/main" id="{6243B396-FE37-B08E-CD14-43964890EA01}"/>
                  </a:ext>
                </a:extLst>
              </p:cNvPr>
              <p:cNvSpPr txBox="1"/>
              <p:nvPr/>
            </p:nvSpPr>
            <p:spPr>
              <a:xfrm>
                <a:off x="1005212" y="1257134"/>
                <a:ext cx="789270" cy="400110"/>
              </a:xfrm>
              <a:prstGeom prst="rect">
                <a:avLst/>
              </a:prstGeom>
              <a:noFill/>
            </p:spPr>
            <p:txBody>
              <a:bodyPr wrap="square" rtlCol="0">
                <a:spAutoFit/>
              </a:bodyPr>
              <a:lstStyle/>
              <a:p>
                <a:pPr algn="ctr"/>
                <a:r>
                  <a:rPr kumimoji="1" lang="en-US" altLang="ja-JP" sz="2000" b="1" dirty="0"/>
                  <a:t>08</a:t>
                </a:r>
              </a:p>
            </p:txBody>
          </p:sp>
        </p:grpSp>
        <p:sp>
          <p:nvSpPr>
            <p:cNvPr id="107" name="四角形: 角を丸くする 106">
              <a:extLst>
                <a:ext uri="{FF2B5EF4-FFF2-40B4-BE49-F238E27FC236}">
                  <a16:creationId xmlns:a16="http://schemas.microsoft.com/office/drawing/2014/main" id="{2D9F826C-80FD-7AF1-9EDB-1A6156039522}"/>
                </a:ext>
              </a:extLst>
            </p:cNvPr>
            <p:cNvSpPr/>
            <p:nvPr/>
          </p:nvSpPr>
          <p:spPr>
            <a:xfrm>
              <a:off x="7752172" y="3215568"/>
              <a:ext cx="3960169" cy="763200"/>
            </a:xfrm>
            <a:prstGeom prst="roundRect">
              <a:avLst>
                <a:gd name="adj" fmla="val 13063"/>
              </a:avLst>
            </a:prstGeom>
            <a:solidFill>
              <a:srgbClr val="CCD9EC"/>
            </a:solidFill>
            <a:ln w="9525">
              <a:noFill/>
            </a:ln>
          </p:spPr>
          <p:style>
            <a:lnRef idx="2">
              <a:schemeClr val="dk1"/>
            </a:lnRef>
            <a:fillRef idx="1">
              <a:schemeClr val="lt1"/>
            </a:fillRef>
            <a:effectRef idx="0">
              <a:schemeClr val="dk1"/>
            </a:effectRef>
            <a:fontRef idx="minor">
              <a:schemeClr val="dk1"/>
            </a:fontRef>
          </p:style>
          <p:txBody>
            <a:bodyPr rtlCol="0" anchor="ctr"/>
            <a:lstStyle/>
            <a:p>
              <a:r>
                <a:rPr lang="ja-JP" altLang="en-US" sz="1100" b="1" dirty="0"/>
                <a:t>ドキュメント作成</a:t>
              </a:r>
              <a:endParaRPr lang="en-US" altLang="ja-JP" sz="1100" b="1" dirty="0"/>
            </a:p>
            <a:p>
              <a:r>
                <a:rPr kumimoji="1" lang="ja-JP" altLang="en-US" sz="1100" dirty="0">
                  <a:solidFill>
                    <a:schemeClr val="dk1"/>
                  </a:solidFill>
                </a:rPr>
                <a:t>　・</a:t>
              </a:r>
              <a:r>
                <a:rPr lang="ja-JP" altLang="en-US" sz="1100" dirty="0"/>
                <a:t>仕様書</a:t>
              </a:r>
              <a:endParaRPr lang="en-US" altLang="ja-JP" sz="1100" dirty="0"/>
            </a:p>
            <a:p>
              <a:r>
                <a:rPr lang="ja-JP" altLang="en-US" sz="1100" dirty="0"/>
                <a:t>　・ユーザマニュアル作成</a:t>
              </a:r>
              <a:endParaRPr kumimoji="1" lang="ja-JP" altLang="en-US" sz="1100" dirty="0">
                <a:solidFill>
                  <a:schemeClr val="dk1"/>
                </a:solidFill>
              </a:endParaRPr>
            </a:p>
          </p:txBody>
        </p:sp>
      </p:grpSp>
      <p:grpSp>
        <p:nvGrpSpPr>
          <p:cNvPr id="11" name="グループ化 10">
            <a:extLst>
              <a:ext uri="{FF2B5EF4-FFF2-40B4-BE49-F238E27FC236}">
                <a16:creationId xmlns:a16="http://schemas.microsoft.com/office/drawing/2014/main" id="{C30DED81-20C1-5520-D9B6-6DA8796C4888}"/>
              </a:ext>
            </a:extLst>
          </p:cNvPr>
          <p:cNvGrpSpPr/>
          <p:nvPr/>
        </p:nvGrpSpPr>
        <p:grpSpPr>
          <a:xfrm>
            <a:off x="6411744" y="2454963"/>
            <a:ext cx="5310217" cy="763200"/>
            <a:chOff x="6392980" y="930946"/>
            <a:chExt cx="5310217" cy="763200"/>
          </a:xfrm>
        </p:grpSpPr>
        <p:sp>
          <p:nvSpPr>
            <p:cNvPr id="113" name="楕円 112">
              <a:extLst>
                <a:ext uri="{FF2B5EF4-FFF2-40B4-BE49-F238E27FC236}">
                  <a16:creationId xmlns:a16="http://schemas.microsoft.com/office/drawing/2014/main" id="{3A046CCB-E752-DC11-DD51-7E86CB34A5E4}"/>
                </a:ext>
              </a:extLst>
            </p:cNvPr>
            <p:cNvSpPr/>
            <p:nvPr/>
          </p:nvSpPr>
          <p:spPr>
            <a:xfrm>
              <a:off x="6392980" y="1206519"/>
              <a:ext cx="203383" cy="211756"/>
            </a:xfrm>
            <a:prstGeom prst="ellipse">
              <a:avLst/>
            </a:prstGeom>
            <a:solidFill>
              <a:srgbClr val="4349C5"/>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114" name="グループ化 113">
              <a:extLst>
                <a:ext uri="{FF2B5EF4-FFF2-40B4-BE49-F238E27FC236}">
                  <a16:creationId xmlns:a16="http://schemas.microsoft.com/office/drawing/2014/main" id="{443B5A89-80FB-AD49-74C3-5A98E156CC14}"/>
                </a:ext>
              </a:extLst>
            </p:cNvPr>
            <p:cNvGrpSpPr/>
            <p:nvPr/>
          </p:nvGrpSpPr>
          <p:grpSpPr>
            <a:xfrm>
              <a:off x="6805797" y="1013691"/>
              <a:ext cx="896405" cy="597711"/>
              <a:chOff x="951645" y="1059533"/>
              <a:chExt cx="896405" cy="597711"/>
            </a:xfrm>
          </p:grpSpPr>
          <p:sp>
            <p:nvSpPr>
              <p:cNvPr id="115" name="テキスト ボックス 114">
                <a:extLst>
                  <a:ext uri="{FF2B5EF4-FFF2-40B4-BE49-F238E27FC236}">
                    <a16:creationId xmlns:a16="http://schemas.microsoft.com/office/drawing/2014/main" id="{D9B211CA-6B92-240A-EF61-1ECFBE78E0ED}"/>
                  </a:ext>
                </a:extLst>
              </p:cNvPr>
              <p:cNvSpPr txBox="1"/>
              <p:nvPr/>
            </p:nvSpPr>
            <p:spPr>
              <a:xfrm>
                <a:off x="951645" y="1059533"/>
                <a:ext cx="896405" cy="276999"/>
              </a:xfrm>
              <a:prstGeom prst="rect">
                <a:avLst/>
              </a:prstGeom>
              <a:noFill/>
            </p:spPr>
            <p:txBody>
              <a:bodyPr wrap="square" rtlCol="0">
                <a:spAutoFit/>
              </a:bodyPr>
              <a:lstStyle/>
              <a:p>
                <a:pPr algn="ctr"/>
                <a:r>
                  <a:rPr kumimoji="1" lang="en-US" altLang="ja-JP" sz="1200" b="1" dirty="0"/>
                  <a:t>section</a:t>
                </a:r>
              </a:p>
            </p:txBody>
          </p:sp>
          <p:sp>
            <p:nvSpPr>
              <p:cNvPr id="116" name="テキスト ボックス 115">
                <a:extLst>
                  <a:ext uri="{FF2B5EF4-FFF2-40B4-BE49-F238E27FC236}">
                    <a16:creationId xmlns:a16="http://schemas.microsoft.com/office/drawing/2014/main" id="{26E4633C-4817-79EF-AF19-9A5BDB38739E}"/>
                  </a:ext>
                </a:extLst>
              </p:cNvPr>
              <p:cNvSpPr txBox="1"/>
              <p:nvPr/>
            </p:nvSpPr>
            <p:spPr>
              <a:xfrm>
                <a:off x="1005212" y="1257134"/>
                <a:ext cx="789270" cy="400110"/>
              </a:xfrm>
              <a:prstGeom prst="rect">
                <a:avLst/>
              </a:prstGeom>
              <a:noFill/>
            </p:spPr>
            <p:txBody>
              <a:bodyPr wrap="square" rtlCol="0">
                <a:spAutoFit/>
              </a:bodyPr>
              <a:lstStyle/>
              <a:p>
                <a:pPr algn="ctr"/>
                <a:r>
                  <a:rPr kumimoji="1" lang="en-US" altLang="ja-JP" sz="2000" b="1" dirty="0"/>
                  <a:t>06</a:t>
                </a:r>
              </a:p>
            </p:txBody>
          </p:sp>
        </p:grpSp>
        <p:sp>
          <p:nvSpPr>
            <p:cNvPr id="117" name="四角形: 角を丸くする 116">
              <a:extLst>
                <a:ext uri="{FF2B5EF4-FFF2-40B4-BE49-F238E27FC236}">
                  <a16:creationId xmlns:a16="http://schemas.microsoft.com/office/drawing/2014/main" id="{10DDE5F2-91C8-5DFF-A465-4D63732B6F1B}"/>
                </a:ext>
              </a:extLst>
            </p:cNvPr>
            <p:cNvSpPr/>
            <p:nvPr/>
          </p:nvSpPr>
          <p:spPr>
            <a:xfrm>
              <a:off x="7743028" y="930946"/>
              <a:ext cx="3960169" cy="763200"/>
            </a:xfrm>
            <a:prstGeom prst="roundRect">
              <a:avLst>
                <a:gd name="adj" fmla="val 13063"/>
              </a:avLst>
            </a:prstGeom>
            <a:solidFill>
              <a:srgbClr val="CCD9EC"/>
            </a:solidFill>
            <a:ln w="9525">
              <a:no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100" b="1" dirty="0">
                  <a:solidFill>
                    <a:schemeClr val="dk1"/>
                  </a:solidFill>
                </a:rPr>
                <a:t>エージェント開発</a:t>
              </a:r>
              <a:endParaRPr kumimoji="1" lang="en-US" altLang="ja-JP" sz="1100" b="1" dirty="0">
                <a:solidFill>
                  <a:schemeClr val="dk1"/>
                </a:solidFill>
              </a:endParaRPr>
            </a:p>
            <a:p>
              <a:r>
                <a:rPr lang="ja-JP" altLang="en-US" sz="1100" dirty="0"/>
                <a:t>　・システムプロンプト作成</a:t>
              </a:r>
              <a:r>
                <a:rPr kumimoji="1" lang="ja-JP" altLang="en-US" sz="1100" dirty="0">
                  <a:solidFill>
                    <a:schemeClr val="dk1"/>
                  </a:solidFill>
                </a:rPr>
                <a:t>・ツール連結</a:t>
              </a:r>
              <a:endParaRPr kumimoji="1" lang="en-US" altLang="ja-JP" sz="1100" dirty="0">
                <a:solidFill>
                  <a:schemeClr val="dk1"/>
                </a:solidFill>
              </a:endParaRPr>
            </a:p>
            <a:p>
              <a:r>
                <a:rPr lang="ja-JP" altLang="en-US" sz="1100" dirty="0"/>
                <a:t>　・ワークフロー開発・ツール化</a:t>
              </a:r>
              <a:endParaRPr lang="en-US" altLang="ja-JP" sz="1100" dirty="0"/>
            </a:p>
            <a:p>
              <a:r>
                <a:rPr kumimoji="1" lang="ja-JP" altLang="en-US" sz="1100" dirty="0">
                  <a:solidFill>
                    <a:schemeClr val="dk1"/>
                  </a:solidFill>
                </a:rPr>
                <a:t>　</a:t>
              </a:r>
              <a:r>
                <a:rPr lang="ja-JP" altLang="en-US" sz="1100" dirty="0"/>
                <a:t>・外部</a:t>
              </a:r>
              <a:r>
                <a:rPr lang="en-US" altLang="ja-JP" sz="1100" dirty="0"/>
                <a:t>API</a:t>
              </a:r>
              <a:r>
                <a:rPr lang="ja-JP" altLang="en-US" sz="1100" dirty="0"/>
                <a:t>接続・ツール化</a:t>
              </a:r>
              <a:endParaRPr kumimoji="1" lang="ja-JP" altLang="en-US" sz="1100" dirty="0">
                <a:solidFill>
                  <a:schemeClr val="dk1"/>
                </a:solidFill>
              </a:endParaRPr>
            </a:p>
          </p:txBody>
        </p:sp>
      </p:grpSp>
      <p:grpSp>
        <p:nvGrpSpPr>
          <p:cNvPr id="10" name="グループ化 9">
            <a:extLst>
              <a:ext uri="{FF2B5EF4-FFF2-40B4-BE49-F238E27FC236}">
                <a16:creationId xmlns:a16="http://schemas.microsoft.com/office/drawing/2014/main" id="{E9D05D0E-5961-E39D-D9FB-6268CD2B139F}"/>
              </a:ext>
            </a:extLst>
          </p:cNvPr>
          <p:cNvGrpSpPr/>
          <p:nvPr/>
        </p:nvGrpSpPr>
        <p:grpSpPr>
          <a:xfrm>
            <a:off x="6431001" y="1020304"/>
            <a:ext cx="5290960" cy="763200"/>
            <a:chOff x="561194" y="5673332"/>
            <a:chExt cx="5290960" cy="763200"/>
          </a:xfrm>
        </p:grpSpPr>
        <p:sp>
          <p:nvSpPr>
            <p:cNvPr id="49" name="楕円 48">
              <a:extLst>
                <a:ext uri="{FF2B5EF4-FFF2-40B4-BE49-F238E27FC236}">
                  <a16:creationId xmlns:a16="http://schemas.microsoft.com/office/drawing/2014/main" id="{6C30C471-A22B-1CA1-2E73-45E8771CD815}"/>
                </a:ext>
              </a:extLst>
            </p:cNvPr>
            <p:cNvSpPr/>
            <p:nvPr/>
          </p:nvSpPr>
          <p:spPr>
            <a:xfrm>
              <a:off x="561194" y="5949054"/>
              <a:ext cx="203383" cy="211756"/>
            </a:xfrm>
            <a:prstGeom prst="ellipse">
              <a:avLst/>
            </a:prstGeom>
            <a:solidFill>
              <a:srgbClr val="9FA2E1"/>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72" name="グループ化 71">
              <a:extLst>
                <a:ext uri="{FF2B5EF4-FFF2-40B4-BE49-F238E27FC236}">
                  <a16:creationId xmlns:a16="http://schemas.microsoft.com/office/drawing/2014/main" id="{76B8CCD0-C6C7-D905-C7B6-7EA4C7CD2536}"/>
                </a:ext>
              </a:extLst>
            </p:cNvPr>
            <p:cNvGrpSpPr/>
            <p:nvPr/>
          </p:nvGrpSpPr>
          <p:grpSpPr>
            <a:xfrm>
              <a:off x="947456" y="5756077"/>
              <a:ext cx="896405" cy="597711"/>
              <a:chOff x="951645" y="1059533"/>
              <a:chExt cx="896405" cy="597711"/>
            </a:xfrm>
          </p:grpSpPr>
          <p:sp>
            <p:nvSpPr>
              <p:cNvPr id="73" name="テキスト ボックス 72">
                <a:extLst>
                  <a:ext uri="{FF2B5EF4-FFF2-40B4-BE49-F238E27FC236}">
                    <a16:creationId xmlns:a16="http://schemas.microsoft.com/office/drawing/2014/main" id="{33213275-360A-2814-BE37-33E27FF857DF}"/>
                  </a:ext>
                </a:extLst>
              </p:cNvPr>
              <p:cNvSpPr txBox="1"/>
              <p:nvPr/>
            </p:nvSpPr>
            <p:spPr>
              <a:xfrm>
                <a:off x="951645" y="1059533"/>
                <a:ext cx="896405" cy="276999"/>
              </a:xfrm>
              <a:prstGeom prst="rect">
                <a:avLst/>
              </a:prstGeom>
              <a:noFill/>
            </p:spPr>
            <p:txBody>
              <a:bodyPr wrap="square" rtlCol="0">
                <a:spAutoFit/>
              </a:bodyPr>
              <a:lstStyle/>
              <a:p>
                <a:pPr algn="ctr"/>
                <a:r>
                  <a:rPr kumimoji="1" lang="en-US" altLang="ja-JP" sz="1200" b="1" dirty="0"/>
                  <a:t>section</a:t>
                </a:r>
              </a:p>
            </p:txBody>
          </p:sp>
          <p:sp>
            <p:nvSpPr>
              <p:cNvPr id="74" name="テキスト ボックス 73">
                <a:extLst>
                  <a:ext uri="{FF2B5EF4-FFF2-40B4-BE49-F238E27FC236}">
                    <a16:creationId xmlns:a16="http://schemas.microsoft.com/office/drawing/2014/main" id="{FEDBA614-21B3-464A-7C19-7BDEB0D3AC73}"/>
                  </a:ext>
                </a:extLst>
              </p:cNvPr>
              <p:cNvSpPr txBox="1"/>
              <p:nvPr/>
            </p:nvSpPr>
            <p:spPr>
              <a:xfrm>
                <a:off x="1005212" y="1257134"/>
                <a:ext cx="789270" cy="400110"/>
              </a:xfrm>
              <a:prstGeom prst="rect">
                <a:avLst/>
              </a:prstGeom>
              <a:noFill/>
            </p:spPr>
            <p:txBody>
              <a:bodyPr wrap="square" rtlCol="0">
                <a:spAutoFit/>
              </a:bodyPr>
              <a:lstStyle/>
              <a:p>
                <a:pPr algn="ctr"/>
                <a:r>
                  <a:rPr kumimoji="1" lang="en-US" altLang="ja-JP" sz="2000" b="1" dirty="0"/>
                  <a:t>05</a:t>
                </a:r>
              </a:p>
            </p:txBody>
          </p:sp>
        </p:grpSp>
        <p:sp>
          <p:nvSpPr>
            <p:cNvPr id="80" name="四角形: 角を丸くする 79">
              <a:extLst>
                <a:ext uri="{FF2B5EF4-FFF2-40B4-BE49-F238E27FC236}">
                  <a16:creationId xmlns:a16="http://schemas.microsoft.com/office/drawing/2014/main" id="{10A3762D-EB25-9D07-59ED-5679063662BE}"/>
                </a:ext>
              </a:extLst>
            </p:cNvPr>
            <p:cNvSpPr/>
            <p:nvPr/>
          </p:nvSpPr>
          <p:spPr>
            <a:xfrm>
              <a:off x="1891985" y="5673332"/>
              <a:ext cx="3960169" cy="763200"/>
            </a:xfrm>
            <a:prstGeom prst="roundRect">
              <a:avLst>
                <a:gd name="adj" fmla="val 13063"/>
              </a:avLst>
            </a:prstGeom>
            <a:solidFill>
              <a:srgbClr val="ECF1F8"/>
            </a:solidFill>
            <a:ln w="9525">
              <a:noFill/>
            </a:ln>
          </p:spPr>
          <p:style>
            <a:lnRef idx="2">
              <a:schemeClr val="dk1"/>
            </a:lnRef>
            <a:fillRef idx="1">
              <a:schemeClr val="lt1"/>
            </a:fillRef>
            <a:effectRef idx="0">
              <a:schemeClr val="dk1"/>
            </a:effectRef>
            <a:fontRef idx="minor">
              <a:schemeClr val="dk1"/>
            </a:fontRef>
          </p:style>
          <p:txBody>
            <a:bodyPr rtlCol="0" anchor="ctr"/>
            <a:lstStyle/>
            <a:p>
              <a:r>
                <a:rPr kumimoji="1" lang="ja-JP" altLang="en-US" sz="1100" b="1" dirty="0">
                  <a:solidFill>
                    <a:schemeClr val="dk1"/>
                  </a:solidFill>
                </a:rPr>
                <a:t>テストシナリオ作成</a:t>
              </a:r>
              <a:endParaRPr kumimoji="1" lang="en-US" altLang="ja-JP" sz="1100" b="1" dirty="0">
                <a:solidFill>
                  <a:schemeClr val="dk1"/>
                </a:solidFill>
              </a:endParaRPr>
            </a:p>
            <a:p>
              <a:r>
                <a:rPr lang="ja-JP" altLang="en-US" sz="1100" dirty="0"/>
                <a:t>　・要件の深掘り・テストシナリオ概略検討</a:t>
              </a:r>
              <a:endParaRPr lang="en-US" altLang="ja-JP" sz="1100" dirty="0"/>
            </a:p>
            <a:p>
              <a:r>
                <a:rPr lang="ja-JP" altLang="en-US" sz="1100" dirty="0"/>
                <a:t>　・テストシナリオ設計</a:t>
              </a:r>
              <a:endParaRPr lang="en-US" altLang="ja-JP" sz="1100" dirty="0"/>
            </a:p>
            <a:p>
              <a:r>
                <a:rPr lang="ja-JP" altLang="en-US" sz="1100" dirty="0"/>
                <a:t>　・テストシナリオ作成</a:t>
              </a:r>
              <a:endParaRPr lang="en-US" altLang="ja-JP" sz="1100" dirty="0"/>
            </a:p>
          </p:txBody>
        </p:sp>
      </p:grpSp>
      <p:sp>
        <p:nvSpPr>
          <p:cNvPr id="16" name="吹き出し: 角を丸めた四角形 15">
            <a:extLst>
              <a:ext uri="{FF2B5EF4-FFF2-40B4-BE49-F238E27FC236}">
                <a16:creationId xmlns:a16="http://schemas.microsoft.com/office/drawing/2014/main" id="{64F05158-4E94-66FD-7072-B251B600F46B}"/>
              </a:ext>
            </a:extLst>
          </p:cNvPr>
          <p:cNvSpPr/>
          <p:nvPr/>
        </p:nvSpPr>
        <p:spPr>
          <a:xfrm>
            <a:off x="4260246" y="6085537"/>
            <a:ext cx="1418319" cy="388989"/>
          </a:xfrm>
          <a:prstGeom prst="wedgeRoundRectCallout">
            <a:avLst>
              <a:gd name="adj1" fmla="val -36757"/>
              <a:gd name="adj2" fmla="val -93392"/>
              <a:gd name="adj3" fmla="val 16667"/>
            </a:avLst>
          </a:prstGeom>
          <a:ln w="19050">
            <a:solidFill>
              <a:srgbClr val="C0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r>
              <a:rPr lang="ja-JP" altLang="en-US" sz="1000" dirty="0">
                <a:latin typeface="+mn-ea"/>
              </a:rPr>
              <a:t>今回の講座内容</a:t>
            </a:r>
            <a:endParaRPr lang="en-US" altLang="ja-JP" sz="1000" dirty="0">
              <a:latin typeface="+mn-ea"/>
            </a:endParaRPr>
          </a:p>
        </p:txBody>
      </p:sp>
      <p:sp>
        <p:nvSpPr>
          <p:cNvPr id="2" name="フッター プレースホルダー 3">
            <a:extLst>
              <a:ext uri="{FF2B5EF4-FFF2-40B4-BE49-F238E27FC236}">
                <a16:creationId xmlns:a16="http://schemas.microsoft.com/office/drawing/2014/main" id="{6B2D52EF-4ACC-0535-65AC-1D8F000A1163}"/>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
        <p:nvSpPr>
          <p:cNvPr id="3" name="スライド番号プレースホルダー 3">
            <a:extLst>
              <a:ext uri="{FF2B5EF4-FFF2-40B4-BE49-F238E27FC236}">
                <a16:creationId xmlns:a16="http://schemas.microsoft.com/office/drawing/2014/main" id="{AE1EE947-C4BD-FDD7-5B6C-AF1BA08E0BDB}"/>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3</a:t>
            </a:fld>
            <a:endParaRPr kumimoji="1" lang="ja-JP" altLang="en-US"/>
          </a:p>
        </p:txBody>
      </p:sp>
    </p:spTree>
    <p:extLst>
      <p:ext uri="{BB962C8B-B14F-4D97-AF65-F5344CB8AC3E}">
        <p14:creationId xmlns:p14="http://schemas.microsoft.com/office/powerpoint/2010/main" val="673197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8C1CB24C-2799-FFB7-701F-E15D63F907E5}"/>
              </a:ext>
            </a:extLst>
          </p:cNvPr>
          <p:cNvSpPr>
            <a:spLocks noGrp="1"/>
          </p:cNvSpPr>
          <p:nvPr>
            <p:ph type="ctrTitle"/>
          </p:nvPr>
        </p:nvSpPr>
        <p:spPr/>
        <p:txBody>
          <a:bodyPr/>
          <a:lstStyle/>
          <a:p>
            <a:r>
              <a:rPr lang="ja-JP" altLang="en-US" dirty="0"/>
              <a:t>セクション４：シーケンス図</a:t>
            </a:r>
          </a:p>
        </p:txBody>
      </p:sp>
      <p:sp>
        <p:nvSpPr>
          <p:cNvPr id="4" name="スライド番号プレースホルダー 3">
            <a:extLst>
              <a:ext uri="{FF2B5EF4-FFF2-40B4-BE49-F238E27FC236}">
                <a16:creationId xmlns:a16="http://schemas.microsoft.com/office/drawing/2014/main" id="{03B841C5-EC65-D519-F267-263BA0D2A0F5}"/>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0AF7E18D-A281-EF4E-83EF-D7811667EA6C}" type="slidenum">
              <a:rPr kumimoji="1" lang="ja-JP" altLang="en-US" sz="1000" b="1" i="0" u="none" strike="noStrike" kern="1200" cap="none" spc="0" normalizeH="0" baseline="0" noProof="0" smtClean="0">
                <a:ln>
                  <a:noFill/>
                </a:ln>
                <a:solidFill>
                  <a:prstClr val="white"/>
                </a:solidFill>
                <a:effectLst/>
                <a:uLnTx/>
                <a:uFillTx/>
                <a:latin typeface="メイリオ"/>
                <a:ea typeface="メイリオ"/>
                <a:cs typeface="+mn-cs"/>
              </a:rPr>
              <a:pPr marL="0" marR="0" lvl="0" indent="0" algn="ctr" defTabSz="457200" rtl="0" eaLnBrk="1" fontAlgn="auto" latinLnBrk="0" hangingPunct="1">
                <a:lnSpc>
                  <a:spcPct val="100000"/>
                </a:lnSpc>
                <a:spcBef>
                  <a:spcPts val="0"/>
                </a:spcBef>
                <a:spcAft>
                  <a:spcPts val="0"/>
                </a:spcAft>
                <a:buClrTx/>
                <a:buSzTx/>
                <a:buFontTx/>
                <a:buNone/>
                <a:tabLst/>
                <a:defRPr/>
              </a:pPr>
              <a:t>4</a:t>
            </a:fld>
            <a:endParaRPr kumimoji="1" lang="ja-JP" altLang="en-US" sz="1000" b="1" i="0" u="none" strike="noStrike" kern="1200" cap="none" spc="0" normalizeH="0" baseline="0" noProof="0">
              <a:ln>
                <a:noFill/>
              </a:ln>
              <a:solidFill>
                <a:prstClr val="white"/>
              </a:solidFill>
              <a:effectLst/>
              <a:uLnTx/>
              <a:uFillTx/>
              <a:latin typeface="メイリオ"/>
              <a:ea typeface="メイリオ"/>
              <a:cs typeface="+mn-cs"/>
            </a:endParaRPr>
          </a:p>
        </p:txBody>
      </p:sp>
      <p:sp>
        <p:nvSpPr>
          <p:cNvPr id="2" name="フッター プレースホルダー 3">
            <a:extLst>
              <a:ext uri="{FF2B5EF4-FFF2-40B4-BE49-F238E27FC236}">
                <a16:creationId xmlns:a16="http://schemas.microsoft.com/office/drawing/2014/main" id="{94F12A10-7C6C-5588-75A9-50907FD3F680}"/>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Tree>
    <p:extLst>
      <p:ext uri="{BB962C8B-B14F-4D97-AF65-F5344CB8AC3E}">
        <p14:creationId xmlns:p14="http://schemas.microsoft.com/office/powerpoint/2010/main" val="714865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5DBC57-4A62-A216-FE0D-436C637E6397}"/>
            </a:ext>
          </a:extLst>
        </p:cNvPr>
        <p:cNvGrpSpPr/>
        <p:nvPr/>
      </p:nvGrpSpPr>
      <p:grpSpPr>
        <a:xfrm>
          <a:off x="0" y="0"/>
          <a:ext cx="0" cy="0"/>
          <a:chOff x="0" y="0"/>
          <a:chExt cx="0" cy="0"/>
        </a:xfrm>
      </p:grpSpPr>
      <p:sp>
        <p:nvSpPr>
          <p:cNvPr id="5" name="四角形: 角を丸くする 4">
            <a:extLst>
              <a:ext uri="{FF2B5EF4-FFF2-40B4-BE49-F238E27FC236}">
                <a16:creationId xmlns:a16="http://schemas.microsoft.com/office/drawing/2014/main" id="{0CB2197E-A14F-F345-81DA-E840379B2BC4}"/>
              </a:ext>
            </a:extLst>
          </p:cNvPr>
          <p:cNvSpPr/>
          <p:nvPr/>
        </p:nvSpPr>
        <p:spPr>
          <a:xfrm>
            <a:off x="235974" y="908051"/>
            <a:ext cx="11710220" cy="2572423"/>
          </a:xfrm>
          <a:prstGeom prst="roundRect">
            <a:avLst>
              <a:gd name="adj" fmla="val 2121"/>
            </a:avLst>
          </a:prstGeom>
          <a:solidFill>
            <a:schemeClr val="accent1">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sp>
        <p:nvSpPr>
          <p:cNvPr id="4" name="タイトル 1">
            <a:extLst>
              <a:ext uri="{FF2B5EF4-FFF2-40B4-BE49-F238E27FC236}">
                <a16:creationId xmlns:a16="http://schemas.microsoft.com/office/drawing/2014/main" id="{EA0F8656-9190-DE42-83D7-F2892F25D833}"/>
              </a:ext>
            </a:extLst>
          </p:cNvPr>
          <p:cNvSpPr>
            <a:spLocks noGrp="1"/>
          </p:cNvSpPr>
          <p:nvPr>
            <p:ph type="title"/>
          </p:nvPr>
        </p:nvSpPr>
        <p:spPr>
          <a:xfrm>
            <a:off x="345404" y="407406"/>
            <a:ext cx="11512163" cy="388990"/>
          </a:xfrm>
        </p:spPr>
        <p:txBody>
          <a:bodyPr>
            <a:normAutofit fontScale="90000"/>
          </a:bodyPr>
          <a:lstStyle/>
          <a:p>
            <a:r>
              <a:rPr kumimoji="1" lang="ja-JP" altLang="en-US" dirty="0"/>
              <a:t>シーケンス図の重要性とやり方</a:t>
            </a:r>
          </a:p>
        </p:txBody>
      </p:sp>
      <p:sp>
        <p:nvSpPr>
          <p:cNvPr id="3" name="テキスト ボックス 2">
            <a:extLst>
              <a:ext uri="{FF2B5EF4-FFF2-40B4-BE49-F238E27FC236}">
                <a16:creationId xmlns:a16="http://schemas.microsoft.com/office/drawing/2014/main" id="{23DE82ED-FE41-6537-3C48-7E1529FDB2AD}"/>
              </a:ext>
            </a:extLst>
          </p:cNvPr>
          <p:cNvSpPr txBox="1"/>
          <p:nvPr/>
        </p:nvSpPr>
        <p:spPr>
          <a:xfrm>
            <a:off x="345404" y="967873"/>
            <a:ext cx="11511634" cy="338554"/>
          </a:xfrm>
          <a:prstGeom prst="rect">
            <a:avLst/>
          </a:prstGeom>
          <a:noFill/>
        </p:spPr>
        <p:txBody>
          <a:bodyPr wrap="square" rtlCol="0">
            <a:spAutoFit/>
          </a:bodyPr>
          <a:lstStyle/>
          <a:p>
            <a:r>
              <a:rPr kumimoji="1" lang="en-US" altLang="ja-JP" sz="1600" b="1" dirty="0">
                <a:solidFill>
                  <a:srgbClr val="202569"/>
                </a:solidFill>
              </a:rPr>
              <a:t>1.AI</a:t>
            </a:r>
            <a:r>
              <a:rPr kumimoji="1" lang="ja-JP" altLang="en-US" sz="1600" b="1" dirty="0">
                <a:solidFill>
                  <a:srgbClr val="202569"/>
                </a:solidFill>
              </a:rPr>
              <a:t>エージェントでの業務フローを可視化できる</a:t>
            </a:r>
          </a:p>
        </p:txBody>
      </p:sp>
      <p:sp>
        <p:nvSpPr>
          <p:cNvPr id="9" name="テキスト ボックス 8">
            <a:extLst>
              <a:ext uri="{FF2B5EF4-FFF2-40B4-BE49-F238E27FC236}">
                <a16:creationId xmlns:a16="http://schemas.microsoft.com/office/drawing/2014/main" id="{85742327-4965-9F7F-B308-7BCC856BA306}"/>
              </a:ext>
            </a:extLst>
          </p:cNvPr>
          <p:cNvSpPr txBox="1"/>
          <p:nvPr/>
        </p:nvSpPr>
        <p:spPr>
          <a:xfrm>
            <a:off x="668034" y="1434559"/>
            <a:ext cx="3440323" cy="1358064"/>
          </a:xfrm>
          <a:prstGeom prst="rect">
            <a:avLst/>
          </a:prstGeom>
          <a:noFill/>
        </p:spPr>
        <p:txBody>
          <a:bodyPr wrap="square">
            <a:spAutoFit/>
          </a:bodyPr>
          <a:lstStyle/>
          <a:p>
            <a:pPr>
              <a:lnSpc>
                <a:spcPct val="150000"/>
              </a:lnSpc>
              <a:spcBef>
                <a:spcPts val="600"/>
              </a:spcBef>
              <a:spcAft>
                <a:spcPts val="600"/>
              </a:spcAft>
            </a:pPr>
            <a:r>
              <a:rPr lang="ja-JP" altLang="en-US" sz="1400" dirty="0">
                <a:solidFill>
                  <a:schemeClr val="tx1">
                    <a:lumMod val="95000"/>
                    <a:lumOff val="5000"/>
                  </a:schemeClr>
                </a:solidFill>
              </a:rPr>
              <a:t>シーケンス図を作成することで、</a:t>
            </a:r>
            <a:br>
              <a:rPr lang="en-US" altLang="ja-JP" sz="1400" dirty="0">
                <a:solidFill>
                  <a:schemeClr val="tx1">
                    <a:lumMod val="95000"/>
                    <a:lumOff val="5000"/>
                  </a:schemeClr>
                </a:solidFill>
              </a:rPr>
            </a:br>
            <a:r>
              <a:rPr lang="en-US" altLang="ja-JP" sz="1400" dirty="0">
                <a:solidFill>
                  <a:schemeClr val="tx1">
                    <a:lumMod val="95000"/>
                    <a:lumOff val="5000"/>
                  </a:schemeClr>
                </a:solidFill>
              </a:rPr>
              <a:t>AI</a:t>
            </a:r>
            <a:r>
              <a:rPr lang="ja-JP" altLang="en-US" sz="1400" dirty="0">
                <a:solidFill>
                  <a:schemeClr val="tx1">
                    <a:lumMod val="95000"/>
                    <a:lumOff val="5000"/>
                  </a:schemeClr>
                </a:solidFill>
              </a:rPr>
              <a:t>エージェントに置き換えた際に</a:t>
            </a:r>
            <a:br>
              <a:rPr lang="en-US" altLang="ja-JP" sz="1400" dirty="0">
                <a:solidFill>
                  <a:schemeClr val="tx1">
                    <a:lumMod val="95000"/>
                    <a:lumOff val="5000"/>
                  </a:schemeClr>
                </a:solidFill>
              </a:rPr>
            </a:br>
            <a:r>
              <a:rPr lang="ja-JP" altLang="en-US" sz="1400" b="1" dirty="0">
                <a:solidFill>
                  <a:schemeClr val="tx1">
                    <a:lumMod val="95000"/>
                    <a:lumOff val="5000"/>
                  </a:schemeClr>
                </a:solidFill>
              </a:rPr>
              <a:t>どのような流れで処理が進行するのかを一目で理解</a:t>
            </a:r>
            <a:r>
              <a:rPr lang="ja-JP" altLang="en-US" sz="1400" dirty="0">
                <a:solidFill>
                  <a:schemeClr val="tx1">
                    <a:lumMod val="95000"/>
                    <a:lumOff val="5000"/>
                  </a:schemeClr>
                </a:solidFill>
              </a:rPr>
              <a:t>できるようになる。</a:t>
            </a:r>
            <a:endParaRPr lang="en-US" altLang="ja-JP" sz="1400" dirty="0">
              <a:solidFill>
                <a:schemeClr val="tx1">
                  <a:lumMod val="95000"/>
                  <a:lumOff val="5000"/>
                </a:schemeClr>
              </a:solidFill>
            </a:endParaRPr>
          </a:p>
        </p:txBody>
      </p:sp>
      <p:grpSp>
        <p:nvGrpSpPr>
          <p:cNvPr id="28" name="グループ化 27">
            <a:extLst>
              <a:ext uri="{FF2B5EF4-FFF2-40B4-BE49-F238E27FC236}">
                <a16:creationId xmlns:a16="http://schemas.microsoft.com/office/drawing/2014/main" id="{B32EAD3C-A800-531B-42D9-B76CB2F00AE8}"/>
              </a:ext>
            </a:extLst>
          </p:cNvPr>
          <p:cNvGrpSpPr/>
          <p:nvPr/>
        </p:nvGrpSpPr>
        <p:grpSpPr>
          <a:xfrm>
            <a:off x="4922530" y="1753356"/>
            <a:ext cx="1324734" cy="1089053"/>
            <a:chOff x="4730160" y="3810009"/>
            <a:chExt cx="1579789" cy="1402485"/>
          </a:xfrm>
        </p:grpSpPr>
        <p:pic>
          <p:nvPicPr>
            <p:cNvPr id="29" name="図 28" descr="アイコン&#10;&#10;自動的に生成された説明">
              <a:extLst>
                <a:ext uri="{FF2B5EF4-FFF2-40B4-BE49-F238E27FC236}">
                  <a16:creationId xmlns:a16="http://schemas.microsoft.com/office/drawing/2014/main" id="{B3562DBB-B9B0-5076-2EAD-6B5ACB5D2C03}"/>
                </a:ext>
              </a:extLst>
            </p:cNvPr>
            <p:cNvPicPr>
              <a:picLocks noChangeAspect="1"/>
            </p:cNvPicPr>
            <p:nvPr/>
          </p:nvPicPr>
          <p:blipFill>
            <a:blip r:embed="rId2"/>
            <a:stretch>
              <a:fillRect/>
            </a:stretch>
          </p:blipFill>
          <p:spPr>
            <a:xfrm flipH="1">
              <a:off x="5107610" y="3810009"/>
              <a:ext cx="991511" cy="1013426"/>
            </a:xfrm>
            <a:prstGeom prst="rect">
              <a:avLst/>
            </a:prstGeom>
          </p:spPr>
        </p:pic>
        <p:sp>
          <p:nvSpPr>
            <p:cNvPr id="36" name="テキスト ボックス 35">
              <a:extLst>
                <a:ext uri="{FF2B5EF4-FFF2-40B4-BE49-F238E27FC236}">
                  <a16:creationId xmlns:a16="http://schemas.microsoft.com/office/drawing/2014/main" id="{5885C8C0-FEFB-06A9-9ACF-FC386835727E}"/>
                </a:ext>
              </a:extLst>
            </p:cNvPr>
            <p:cNvSpPr txBox="1"/>
            <p:nvPr/>
          </p:nvSpPr>
          <p:spPr>
            <a:xfrm>
              <a:off x="4730160" y="4875592"/>
              <a:ext cx="1579789" cy="336902"/>
            </a:xfrm>
            <a:prstGeom prst="rect">
              <a:avLst/>
            </a:prstGeom>
            <a:noFill/>
          </p:spPr>
          <p:txBody>
            <a:bodyPr wrap="square" rtlCol="0">
              <a:spAutoFit/>
            </a:bodyPr>
            <a:lstStyle/>
            <a:p>
              <a:pPr algn="ctr"/>
              <a:r>
                <a:rPr lang="ja-JP" altLang="en-US" sz="1100" dirty="0">
                  <a:solidFill>
                    <a:schemeClr val="tx1">
                      <a:lumMod val="65000"/>
                      <a:lumOff val="35000"/>
                    </a:schemeClr>
                  </a:solidFill>
                </a:rPr>
                <a:t>ユーザー</a:t>
              </a:r>
              <a:endParaRPr lang="en-US" altLang="ja-JP" sz="1100" dirty="0">
                <a:solidFill>
                  <a:schemeClr val="tx1">
                    <a:lumMod val="65000"/>
                    <a:lumOff val="35000"/>
                  </a:schemeClr>
                </a:solidFill>
              </a:endParaRPr>
            </a:p>
          </p:txBody>
        </p:sp>
      </p:grpSp>
      <p:sp>
        <p:nvSpPr>
          <p:cNvPr id="38" name="吹き出し: 円形 37">
            <a:extLst>
              <a:ext uri="{FF2B5EF4-FFF2-40B4-BE49-F238E27FC236}">
                <a16:creationId xmlns:a16="http://schemas.microsoft.com/office/drawing/2014/main" id="{C39CD824-D244-3B1B-F1A7-C4E7FC29CBA1}"/>
              </a:ext>
            </a:extLst>
          </p:cNvPr>
          <p:cNvSpPr/>
          <p:nvPr/>
        </p:nvSpPr>
        <p:spPr>
          <a:xfrm>
            <a:off x="6228836" y="1548695"/>
            <a:ext cx="1106461" cy="443105"/>
          </a:xfrm>
          <a:prstGeom prst="wedgeEllipseCallout">
            <a:avLst>
              <a:gd name="adj1" fmla="val -49846"/>
              <a:gd name="adj2" fmla="val 53719"/>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sp>
        <p:nvSpPr>
          <p:cNvPr id="39" name="吹き出し: 円形 38">
            <a:extLst>
              <a:ext uri="{FF2B5EF4-FFF2-40B4-BE49-F238E27FC236}">
                <a16:creationId xmlns:a16="http://schemas.microsoft.com/office/drawing/2014/main" id="{A3176B70-DD26-7E2F-0FB0-34D934B9BFA5}"/>
              </a:ext>
            </a:extLst>
          </p:cNvPr>
          <p:cNvSpPr/>
          <p:nvPr/>
        </p:nvSpPr>
        <p:spPr>
          <a:xfrm>
            <a:off x="6764021" y="2053892"/>
            <a:ext cx="1106461" cy="443105"/>
          </a:xfrm>
          <a:prstGeom prst="wedgeEllipseCallout">
            <a:avLst>
              <a:gd name="adj1" fmla="val 58292"/>
              <a:gd name="adj2" fmla="val -29703"/>
            </a:avLst>
          </a:prstGeom>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grpSp>
        <p:nvGrpSpPr>
          <p:cNvPr id="41" name="グループ化 40">
            <a:extLst>
              <a:ext uri="{FF2B5EF4-FFF2-40B4-BE49-F238E27FC236}">
                <a16:creationId xmlns:a16="http://schemas.microsoft.com/office/drawing/2014/main" id="{EA7B189B-8B13-D7BC-46EB-531ABAAA7AD3}"/>
              </a:ext>
            </a:extLst>
          </p:cNvPr>
          <p:cNvGrpSpPr/>
          <p:nvPr/>
        </p:nvGrpSpPr>
        <p:grpSpPr>
          <a:xfrm>
            <a:off x="9491149" y="1998716"/>
            <a:ext cx="1836082" cy="799631"/>
            <a:chOff x="4753962" y="2870030"/>
            <a:chExt cx="1836082" cy="799631"/>
          </a:xfrm>
        </p:grpSpPr>
        <p:sp>
          <p:nvSpPr>
            <p:cNvPr id="42" name="四角形: 角を丸くする 41">
              <a:extLst>
                <a:ext uri="{FF2B5EF4-FFF2-40B4-BE49-F238E27FC236}">
                  <a16:creationId xmlns:a16="http://schemas.microsoft.com/office/drawing/2014/main" id="{C6D9FE83-795B-E438-BA6F-E7DCDFF4D691}"/>
                </a:ext>
              </a:extLst>
            </p:cNvPr>
            <p:cNvSpPr/>
            <p:nvPr/>
          </p:nvSpPr>
          <p:spPr>
            <a:xfrm>
              <a:off x="4903287" y="2870030"/>
              <a:ext cx="1686757" cy="799631"/>
            </a:xfrm>
            <a:prstGeom prst="roundRect">
              <a:avLst/>
            </a:prstGeom>
            <a:solidFill>
              <a:srgbClr val="FFFAF3"/>
            </a:solidFill>
            <a:ln>
              <a:solidFill>
                <a:srgbClr val="A85C00"/>
              </a:solid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endParaRPr kumimoji="1" lang="en-US" altLang="ja-JP" sz="1200" dirty="0">
                <a:solidFill>
                  <a:srgbClr val="646464"/>
                </a:solidFill>
                <a:latin typeface="+mn-ea"/>
              </a:endParaRPr>
            </a:p>
          </p:txBody>
        </p:sp>
        <p:pic>
          <p:nvPicPr>
            <p:cNvPr id="43" name="グラフィックス 42" descr="採鉱用工具 単色塗りつぶし">
              <a:extLst>
                <a:ext uri="{FF2B5EF4-FFF2-40B4-BE49-F238E27FC236}">
                  <a16:creationId xmlns:a16="http://schemas.microsoft.com/office/drawing/2014/main" id="{738412C2-6DEE-433E-6522-AA6AD7C5C13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53962" y="3041264"/>
              <a:ext cx="312440" cy="338121"/>
            </a:xfrm>
            <a:prstGeom prst="rect">
              <a:avLst/>
            </a:prstGeom>
          </p:spPr>
        </p:pic>
        <p:grpSp>
          <p:nvGrpSpPr>
            <p:cNvPr id="44" name="グループ化 43">
              <a:extLst>
                <a:ext uri="{FF2B5EF4-FFF2-40B4-BE49-F238E27FC236}">
                  <a16:creationId xmlns:a16="http://schemas.microsoft.com/office/drawing/2014/main" id="{A79FED5A-D168-BC1B-B425-814F22E500AE}"/>
                </a:ext>
              </a:extLst>
            </p:cNvPr>
            <p:cNvGrpSpPr/>
            <p:nvPr/>
          </p:nvGrpSpPr>
          <p:grpSpPr>
            <a:xfrm>
              <a:off x="5171990" y="3060315"/>
              <a:ext cx="1186326" cy="419652"/>
              <a:chOff x="5862529" y="3078100"/>
              <a:chExt cx="1773499" cy="580593"/>
            </a:xfrm>
          </p:grpSpPr>
          <p:sp>
            <p:nvSpPr>
              <p:cNvPr id="45" name="四角形: 角を丸くする 44">
                <a:extLst>
                  <a:ext uri="{FF2B5EF4-FFF2-40B4-BE49-F238E27FC236}">
                    <a16:creationId xmlns:a16="http://schemas.microsoft.com/office/drawing/2014/main" id="{BCB4D5D3-95DF-A453-9AD1-FD757D156F90}"/>
                  </a:ext>
                </a:extLst>
              </p:cNvPr>
              <p:cNvSpPr/>
              <p:nvPr/>
            </p:nvSpPr>
            <p:spPr>
              <a:xfrm>
                <a:off x="5862529" y="3078100"/>
                <a:ext cx="468921" cy="250720"/>
              </a:xfrm>
              <a:prstGeom prst="roundRect">
                <a:avLst/>
              </a:prstGeom>
              <a:solidFill>
                <a:srgbClr val="FFEDD7"/>
              </a:solidFill>
              <a:ln>
                <a:solidFill>
                  <a:srgbClr val="A85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rgbClr val="646464"/>
                  </a:solidFill>
                  <a:latin typeface="+mn-ea"/>
                </a:endParaRPr>
              </a:p>
            </p:txBody>
          </p:sp>
          <p:sp>
            <p:nvSpPr>
              <p:cNvPr id="46" name="四角形: 角を丸くする 45">
                <a:extLst>
                  <a:ext uri="{FF2B5EF4-FFF2-40B4-BE49-F238E27FC236}">
                    <a16:creationId xmlns:a16="http://schemas.microsoft.com/office/drawing/2014/main" id="{406A5A28-998E-C54E-804D-E680DD7AA775}"/>
                  </a:ext>
                </a:extLst>
              </p:cNvPr>
              <p:cNvSpPr/>
              <p:nvPr/>
            </p:nvSpPr>
            <p:spPr>
              <a:xfrm>
                <a:off x="6522466" y="3078100"/>
                <a:ext cx="468921" cy="250720"/>
              </a:xfrm>
              <a:prstGeom prst="roundRect">
                <a:avLst/>
              </a:prstGeom>
              <a:solidFill>
                <a:srgbClr val="FFEDD7"/>
              </a:solidFill>
              <a:ln>
                <a:solidFill>
                  <a:srgbClr val="A85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rgbClr val="646464"/>
                  </a:solidFill>
                  <a:latin typeface="+mn-ea"/>
                </a:endParaRPr>
              </a:p>
            </p:txBody>
          </p:sp>
          <p:sp>
            <p:nvSpPr>
              <p:cNvPr id="47" name="四角形: 角を丸くする 46">
                <a:extLst>
                  <a:ext uri="{FF2B5EF4-FFF2-40B4-BE49-F238E27FC236}">
                    <a16:creationId xmlns:a16="http://schemas.microsoft.com/office/drawing/2014/main" id="{D3E9CF58-0C9B-F11E-D068-D687761A8038}"/>
                  </a:ext>
                </a:extLst>
              </p:cNvPr>
              <p:cNvSpPr/>
              <p:nvPr/>
            </p:nvSpPr>
            <p:spPr>
              <a:xfrm>
                <a:off x="6522466" y="3407973"/>
                <a:ext cx="468921" cy="250720"/>
              </a:xfrm>
              <a:prstGeom prst="roundRect">
                <a:avLst/>
              </a:prstGeom>
              <a:solidFill>
                <a:srgbClr val="FFEDD7"/>
              </a:solidFill>
              <a:ln>
                <a:solidFill>
                  <a:srgbClr val="A85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rgbClr val="646464"/>
                  </a:solidFill>
                  <a:latin typeface="+mn-ea"/>
                </a:endParaRPr>
              </a:p>
            </p:txBody>
          </p:sp>
          <p:sp>
            <p:nvSpPr>
              <p:cNvPr id="48" name="四角形: 角を丸くする 47">
                <a:extLst>
                  <a:ext uri="{FF2B5EF4-FFF2-40B4-BE49-F238E27FC236}">
                    <a16:creationId xmlns:a16="http://schemas.microsoft.com/office/drawing/2014/main" id="{516C6534-1E48-004A-95C2-EBE9B8469E20}"/>
                  </a:ext>
                </a:extLst>
              </p:cNvPr>
              <p:cNvSpPr/>
              <p:nvPr/>
            </p:nvSpPr>
            <p:spPr>
              <a:xfrm>
                <a:off x="7167107" y="3407973"/>
                <a:ext cx="468921" cy="250720"/>
              </a:xfrm>
              <a:prstGeom prst="roundRect">
                <a:avLst/>
              </a:prstGeom>
              <a:solidFill>
                <a:srgbClr val="FFEDD7"/>
              </a:solidFill>
              <a:ln>
                <a:solidFill>
                  <a:srgbClr val="A85C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en-US" altLang="ja-JP" sz="1400" dirty="0">
                  <a:solidFill>
                    <a:srgbClr val="646464"/>
                  </a:solidFill>
                  <a:latin typeface="+mn-ea"/>
                </a:endParaRPr>
              </a:p>
            </p:txBody>
          </p:sp>
          <p:cxnSp>
            <p:nvCxnSpPr>
              <p:cNvPr id="49" name="直線矢印コネクタ 48">
                <a:extLst>
                  <a:ext uri="{FF2B5EF4-FFF2-40B4-BE49-F238E27FC236}">
                    <a16:creationId xmlns:a16="http://schemas.microsoft.com/office/drawing/2014/main" id="{60498BA2-9844-E9F7-035D-2A20FDB493EB}"/>
                  </a:ext>
                </a:extLst>
              </p:cNvPr>
              <p:cNvCxnSpPr>
                <a:cxnSpLocks/>
                <a:stCxn id="45" idx="3"/>
                <a:endCxn id="46" idx="1"/>
              </p:cNvCxnSpPr>
              <p:nvPr/>
            </p:nvCxnSpPr>
            <p:spPr>
              <a:xfrm>
                <a:off x="6331450" y="3203460"/>
                <a:ext cx="191016" cy="0"/>
              </a:xfrm>
              <a:prstGeom prst="straightConnector1">
                <a:avLst/>
              </a:prstGeom>
              <a:ln w="19050">
                <a:solidFill>
                  <a:srgbClr val="A85C00"/>
                </a:solidFill>
                <a:tailEnd type="non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6954725-EF23-2EFF-7142-114AD539C69E}"/>
                  </a:ext>
                </a:extLst>
              </p:cNvPr>
              <p:cNvCxnSpPr>
                <a:cxnSpLocks/>
                <a:stCxn id="47" idx="1"/>
                <a:endCxn id="45" idx="2"/>
              </p:cNvCxnSpPr>
              <p:nvPr/>
            </p:nvCxnSpPr>
            <p:spPr>
              <a:xfrm flipH="1" flipV="1">
                <a:off x="6096990" y="3328820"/>
                <a:ext cx="425476" cy="204513"/>
              </a:xfrm>
              <a:prstGeom prst="straightConnector1">
                <a:avLst/>
              </a:prstGeom>
              <a:ln w="19050">
                <a:solidFill>
                  <a:srgbClr val="A85C00"/>
                </a:solidFill>
                <a:tailEnd type="none"/>
              </a:ln>
            </p:spPr>
            <p:style>
              <a:lnRef idx="1">
                <a:schemeClr val="accent1"/>
              </a:lnRef>
              <a:fillRef idx="0">
                <a:schemeClr val="accent1"/>
              </a:fillRef>
              <a:effectRef idx="0">
                <a:schemeClr val="accent1"/>
              </a:effectRef>
              <a:fontRef idx="minor">
                <a:schemeClr val="tx1"/>
              </a:fontRef>
            </p:style>
          </p:cxnSp>
          <p:cxnSp>
            <p:nvCxnSpPr>
              <p:cNvPr id="51" name="直線矢印コネクタ 50">
                <a:extLst>
                  <a:ext uri="{FF2B5EF4-FFF2-40B4-BE49-F238E27FC236}">
                    <a16:creationId xmlns:a16="http://schemas.microsoft.com/office/drawing/2014/main" id="{58A3CB3A-C146-872E-DECB-87714DEB9BA7}"/>
                  </a:ext>
                </a:extLst>
              </p:cNvPr>
              <p:cNvCxnSpPr>
                <a:cxnSpLocks/>
                <a:stCxn id="47" idx="3"/>
                <a:endCxn id="48" idx="1"/>
              </p:cNvCxnSpPr>
              <p:nvPr/>
            </p:nvCxnSpPr>
            <p:spPr>
              <a:xfrm>
                <a:off x="6991387" y="3533333"/>
                <a:ext cx="175720" cy="0"/>
              </a:xfrm>
              <a:prstGeom prst="straightConnector1">
                <a:avLst/>
              </a:prstGeom>
              <a:ln w="19050">
                <a:solidFill>
                  <a:srgbClr val="A85C00"/>
                </a:solidFill>
                <a:tailEnd type="none"/>
              </a:ln>
            </p:spPr>
            <p:style>
              <a:lnRef idx="1">
                <a:schemeClr val="accent1"/>
              </a:lnRef>
              <a:fillRef idx="0">
                <a:schemeClr val="accent1"/>
              </a:fillRef>
              <a:effectRef idx="0">
                <a:schemeClr val="accent1"/>
              </a:effectRef>
              <a:fontRef idx="minor">
                <a:schemeClr val="tx1"/>
              </a:fontRef>
            </p:style>
          </p:cxnSp>
          <p:pic>
            <p:nvPicPr>
              <p:cNvPr id="52" name="図 51" descr="アイコン&#10;&#10;自動的に生成された説明">
                <a:extLst>
                  <a:ext uri="{FF2B5EF4-FFF2-40B4-BE49-F238E27FC236}">
                    <a16:creationId xmlns:a16="http://schemas.microsoft.com/office/drawing/2014/main" id="{28A762A9-41B8-46E6-72FB-3BC29AD6E9F8}"/>
                  </a:ext>
                </a:extLst>
              </p:cNvPr>
              <p:cNvPicPr>
                <a:picLocks noChangeAspect="1"/>
              </p:cNvPicPr>
              <p:nvPr/>
            </p:nvPicPr>
            <p:blipFill>
              <a:blip r:embed="rId5"/>
              <a:stretch>
                <a:fillRect/>
              </a:stretch>
            </p:blipFill>
            <p:spPr>
              <a:xfrm>
                <a:off x="6582062" y="3455948"/>
                <a:ext cx="136800" cy="154770"/>
              </a:xfrm>
              <a:prstGeom prst="rect">
                <a:avLst/>
              </a:prstGeom>
            </p:spPr>
          </p:pic>
          <p:pic>
            <p:nvPicPr>
              <p:cNvPr id="53" name="図 52" descr="時計 が含まれている画像&#10;&#10;自動的に生成された説明">
                <a:extLst>
                  <a:ext uri="{FF2B5EF4-FFF2-40B4-BE49-F238E27FC236}">
                    <a16:creationId xmlns:a16="http://schemas.microsoft.com/office/drawing/2014/main" id="{73CCDC02-D9ED-0567-C626-F529191779A0}"/>
                  </a:ext>
                </a:extLst>
              </p:cNvPr>
              <p:cNvPicPr>
                <a:picLocks noChangeAspect="1"/>
              </p:cNvPicPr>
              <p:nvPr/>
            </p:nvPicPr>
            <p:blipFill>
              <a:blip r:embed="rId6"/>
              <a:stretch>
                <a:fillRect/>
              </a:stretch>
            </p:blipFill>
            <p:spPr>
              <a:xfrm>
                <a:off x="5897706" y="3122422"/>
                <a:ext cx="137005" cy="147600"/>
              </a:xfrm>
              <a:prstGeom prst="rect">
                <a:avLst/>
              </a:prstGeom>
            </p:spPr>
          </p:pic>
          <p:pic>
            <p:nvPicPr>
              <p:cNvPr id="54" name="図 53" descr="アイコン&#10;&#10;自動的に生成された説明">
                <a:extLst>
                  <a:ext uri="{FF2B5EF4-FFF2-40B4-BE49-F238E27FC236}">
                    <a16:creationId xmlns:a16="http://schemas.microsoft.com/office/drawing/2014/main" id="{8FCD9050-35D4-4691-04E3-92E217F9A730}"/>
                  </a:ext>
                </a:extLst>
              </p:cNvPr>
              <p:cNvPicPr>
                <a:picLocks noChangeAspect="1"/>
              </p:cNvPicPr>
              <p:nvPr/>
            </p:nvPicPr>
            <p:blipFill>
              <a:blip r:embed="rId7"/>
              <a:stretch>
                <a:fillRect/>
              </a:stretch>
            </p:blipFill>
            <p:spPr>
              <a:xfrm>
                <a:off x="6581514" y="3131231"/>
                <a:ext cx="131968" cy="124586"/>
              </a:xfrm>
              <a:prstGeom prst="rect">
                <a:avLst/>
              </a:prstGeom>
            </p:spPr>
          </p:pic>
          <p:pic>
            <p:nvPicPr>
              <p:cNvPr id="55" name="図 54" descr="アイコン&#10;&#10;自動的に生成された説明">
                <a:extLst>
                  <a:ext uri="{FF2B5EF4-FFF2-40B4-BE49-F238E27FC236}">
                    <a16:creationId xmlns:a16="http://schemas.microsoft.com/office/drawing/2014/main" id="{7F0635E0-3815-6592-6DE2-57C59545E8BD}"/>
                  </a:ext>
                </a:extLst>
              </p:cNvPr>
              <p:cNvPicPr>
                <a:picLocks noChangeAspect="1"/>
              </p:cNvPicPr>
              <p:nvPr/>
            </p:nvPicPr>
            <p:blipFill>
              <a:blip r:embed="rId7"/>
              <a:stretch>
                <a:fillRect/>
              </a:stretch>
            </p:blipFill>
            <p:spPr>
              <a:xfrm>
                <a:off x="7203615" y="3471040"/>
                <a:ext cx="131968" cy="124586"/>
              </a:xfrm>
              <a:prstGeom prst="rect">
                <a:avLst/>
              </a:prstGeom>
            </p:spPr>
          </p:pic>
        </p:grpSp>
      </p:grpSp>
      <p:grpSp>
        <p:nvGrpSpPr>
          <p:cNvPr id="2" name="グループ化 1">
            <a:extLst>
              <a:ext uri="{FF2B5EF4-FFF2-40B4-BE49-F238E27FC236}">
                <a16:creationId xmlns:a16="http://schemas.microsoft.com/office/drawing/2014/main" id="{4B77478F-1951-3842-07E7-60E912C52F6A}"/>
              </a:ext>
            </a:extLst>
          </p:cNvPr>
          <p:cNvGrpSpPr/>
          <p:nvPr/>
        </p:nvGrpSpPr>
        <p:grpSpPr>
          <a:xfrm>
            <a:off x="8041641" y="1833663"/>
            <a:ext cx="1168272" cy="1033714"/>
            <a:chOff x="4646146" y="3647484"/>
            <a:chExt cx="1744911" cy="1595214"/>
          </a:xfrm>
        </p:grpSpPr>
        <p:pic>
          <p:nvPicPr>
            <p:cNvPr id="25" name="図 24" descr="アイコン&#10;&#10;自動的に生成された説明">
              <a:extLst>
                <a:ext uri="{FF2B5EF4-FFF2-40B4-BE49-F238E27FC236}">
                  <a16:creationId xmlns:a16="http://schemas.microsoft.com/office/drawing/2014/main" id="{D56D31B9-C4DC-9530-738E-24050CFEA578}"/>
                </a:ext>
              </a:extLst>
            </p:cNvPr>
            <p:cNvPicPr>
              <a:picLocks noChangeAspect="1"/>
            </p:cNvPicPr>
            <p:nvPr/>
          </p:nvPicPr>
          <p:blipFill>
            <a:blip r:embed="rId8"/>
            <a:srcRect l="24619" t="54203" r="20425"/>
            <a:stretch/>
          </p:blipFill>
          <p:spPr>
            <a:xfrm>
              <a:off x="4946199" y="3647484"/>
              <a:ext cx="1212346" cy="986305"/>
            </a:xfrm>
            <a:prstGeom prst="rect">
              <a:avLst/>
            </a:prstGeom>
          </p:spPr>
        </p:pic>
        <p:sp>
          <p:nvSpPr>
            <p:cNvPr id="27" name="テキスト ボックス 26">
              <a:extLst>
                <a:ext uri="{FF2B5EF4-FFF2-40B4-BE49-F238E27FC236}">
                  <a16:creationId xmlns:a16="http://schemas.microsoft.com/office/drawing/2014/main" id="{A13E0246-20ED-3F73-45DD-23A807E54BA3}"/>
                </a:ext>
              </a:extLst>
            </p:cNvPr>
            <p:cNvSpPr txBox="1"/>
            <p:nvPr/>
          </p:nvSpPr>
          <p:spPr>
            <a:xfrm>
              <a:off x="4646146" y="4838985"/>
              <a:ext cx="1744911" cy="403713"/>
            </a:xfrm>
            <a:prstGeom prst="rect">
              <a:avLst/>
            </a:prstGeom>
            <a:noFill/>
          </p:spPr>
          <p:txBody>
            <a:bodyPr wrap="square" rtlCol="0">
              <a:spAutoFit/>
            </a:bodyPr>
            <a:lstStyle/>
            <a:p>
              <a:pPr algn="ctr"/>
              <a:r>
                <a:rPr lang="ja-JP" altLang="en-US" sz="1100" dirty="0">
                  <a:solidFill>
                    <a:schemeClr val="tx1">
                      <a:lumMod val="65000"/>
                      <a:lumOff val="35000"/>
                    </a:schemeClr>
                  </a:solidFill>
                </a:rPr>
                <a:t>エージェント</a:t>
              </a:r>
              <a:endParaRPr lang="en-US" altLang="ja-JP" sz="1100" dirty="0">
                <a:solidFill>
                  <a:schemeClr val="tx1">
                    <a:lumMod val="65000"/>
                    <a:lumOff val="35000"/>
                  </a:schemeClr>
                </a:solidFill>
              </a:endParaRPr>
            </a:p>
          </p:txBody>
        </p:sp>
      </p:grpSp>
      <p:sp>
        <p:nvSpPr>
          <p:cNvPr id="40" name="円弧 39">
            <a:extLst>
              <a:ext uri="{FF2B5EF4-FFF2-40B4-BE49-F238E27FC236}">
                <a16:creationId xmlns:a16="http://schemas.microsoft.com/office/drawing/2014/main" id="{2C64A909-91A7-4823-4871-A329A1EEEE8B}"/>
              </a:ext>
            </a:extLst>
          </p:cNvPr>
          <p:cNvSpPr/>
          <p:nvPr/>
        </p:nvSpPr>
        <p:spPr>
          <a:xfrm rot="18347135">
            <a:off x="8766556" y="1736840"/>
            <a:ext cx="852009" cy="755572"/>
          </a:xfrm>
          <a:prstGeom prst="arc">
            <a:avLst>
              <a:gd name="adj1" fmla="val 16200000"/>
              <a:gd name="adj2" fmla="val 1456384"/>
            </a:avLst>
          </a:prstGeom>
          <a:ln w="28575">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56" name="四角形: 角を丸くする 55">
            <a:extLst>
              <a:ext uri="{FF2B5EF4-FFF2-40B4-BE49-F238E27FC236}">
                <a16:creationId xmlns:a16="http://schemas.microsoft.com/office/drawing/2014/main" id="{A8643D67-C3F0-3461-7933-E3446E171B29}"/>
              </a:ext>
            </a:extLst>
          </p:cNvPr>
          <p:cNvSpPr/>
          <p:nvPr/>
        </p:nvSpPr>
        <p:spPr>
          <a:xfrm>
            <a:off x="245806" y="3564574"/>
            <a:ext cx="11710220" cy="2769901"/>
          </a:xfrm>
          <a:prstGeom prst="roundRect">
            <a:avLst>
              <a:gd name="adj" fmla="val 2121"/>
            </a:avLst>
          </a:prstGeom>
          <a:solidFill>
            <a:schemeClr val="accent1">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sp>
        <p:nvSpPr>
          <p:cNvPr id="14" name="テキスト ボックス 13">
            <a:extLst>
              <a:ext uri="{FF2B5EF4-FFF2-40B4-BE49-F238E27FC236}">
                <a16:creationId xmlns:a16="http://schemas.microsoft.com/office/drawing/2014/main" id="{5806F2E1-F0D7-9A50-57C8-846A6FE341F2}"/>
              </a:ext>
            </a:extLst>
          </p:cNvPr>
          <p:cNvSpPr txBox="1"/>
          <p:nvPr/>
        </p:nvSpPr>
        <p:spPr>
          <a:xfrm>
            <a:off x="350320" y="3602643"/>
            <a:ext cx="11511634" cy="338554"/>
          </a:xfrm>
          <a:prstGeom prst="rect">
            <a:avLst/>
          </a:prstGeom>
          <a:noFill/>
        </p:spPr>
        <p:txBody>
          <a:bodyPr wrap="square" rtlCol="0">
            <a:spAutoFit/>
          </a:bodyPr>
          <a:lstStyle/>
          <a:p>
            <a:r>
              <a:rPr lang="en-US" altLang="ja-JP" sz="1600" b="1" dirty="0">
                <a:solidFill>
                  <a:srgbClr val="202569"/>
                </a:solidFill>
              </a:rPr>
              <a:t>2</a:t>
            </a:r>
            <a:r>
              <a:rPr kumimoji="1" lang="en-US" altLang="ja-JP" sz="1600" b="1" dirty="0">
                <a:solidFill>
                  <a:srgbClr val="202569"/>
                </a:solidFill>
              </a:rPr>
              <a:t>.AI</a:t>
            </a:r>
            <a:r>
              <a:rPr kumimoji="1" lang="ja-JP" altLang="en-US" sz="1600" b="1" dirty="0">
                <a:solidFill>
                  <a:srgbClr val="202569"/>
                </a:solidFill>
              </a:rPr>
              <a:t>エージェントが活用する連携先各種の洗い出し</a:t>
            </a:r>
          </a:p>
        </p:txBody>
      </p:sp>
      <p:grpSp>
        <p:nvGrpSpPr>
          <p:cNvPr id="37" name="グループ化 36">
            <a:extLst>
              <a:ext uri="{FF2B5EF4-FFF2-40B4-BE49-F238E27FC236}">
                <a16:creationId xmlns:a16="http://schemas.microsoft.com/office/drawing/2014/main" id="{0CC91594-F594-A788-9A01-1E0D777A4266}"/>
              </a:ext>
            </a:extLst>
          </p:cNvPr>
          <p:cNvGrpSpPr/>
          <p:nvPr/>
        </p:nvGrpSpPr>
        <p:grpSpPr>
          <a:xfrm>
            <a:off x="3602702" y="5133860"/>
            <a:ext cx="1982195" cy="1046777"/>
            <a:chOff x="1381796" y="5261948"/>
            <a:chExt cx="1982195" cy="1046777"/>
          </a:xfrm>
        </p:grpSpPr>
        <p:pic>
          <p:nvPicPr>
            <p:cNvPr id="22" name="図 21" descr="図形 が含まれている画像&#10;&#10;AI によって生成されたコンテンツは間違っている可能性があります。">
              <a:extLst>
                <a:ext uri="{FF2B5EF4-FFF2-40B4-BE49-F238E27FC236}">
                  <a16:creationId xmlns:a16="http://schemas.microsoft.com/office/drawing/2014/main" id="{FF6216BB-C054-BBFB-A666-023D45F3B2C7}"/>
                </a:ext>
              </a:extLst>
            </p:cNvPr>
            <p:cNvPicPr>
              <a:picLocks noChangeAspect="1"/>
            </p:cNvPicPr>
            <p:nvPr/>
          </p:nvPicPr>
          <p:blipFill>
            <a:blip r:embed="rId9"/>
            <a:stretch>
              <a:fillRect/>
            </a:stretch>
          </p:blipFill>
          <p:spPr>
            <a:xfrm>
              <a:off x="1381796" y="5261948"/>
              <a:ext cx="1982195" cy="1046777"/>
            </a:xfrm>
            <a:prstGeom prst="rect">
              <a:avLst/>
            </a:prstGeom>
          </p:spPr>
        </p:pic>
        <p:sp>
          <p:nvSpPr>
            <p:cNvPr id="31" name="フリーフォーム: 図形 30">
              <a:extLst>
                <a:ext uri="{FF2B5EF4-FFF2-40B4-BE49-F238E27FC236}">
                  <a16:creationId xmlns:a16="http://schemas.microsoft.com/office/drawing/2014/main" id="{5CF0981B-9BAA-7D08-B2BC-A4FE96F1DA50}"/>
                </a:ext>
              </a:extLst>
            </p:cNvPr>
            <p:cNvSpPr/>
            <p:nvPr/>
          </p:nvSpPr>
          <p:spPr>
            <a:xfrm>
              <a:off x="1549400" y="5428149"/>
              <a:ext cx="781050" cy="88900"/>
            </a:xfrm>
            <a:custGeom>
              <a:avLst/>
              <a:gdLst>
                <a:gd name="connsiteX0" fmla="*/ 0 w 781050"/>
                <a:gd name="connsiteY0" fmla="*/ 88900 h 88900"/>
                <a:gd name="connsiteX1" fmla="*/ 82550 w 781050"/>
                <a:gd name="connsiteY1" fmla="*/ 44450 h 88900"/>
                <a:gd name="connsiteX2" fmla="*/ 171450 w 781050"/>
                <a:gd name="connsiteY2" fmla="*/ 0 h 88900"/>
                <a:gd name="connsiteX3" fmla="*/ 190500 w 781050"/>
                <a:gd name="connsiteY3" fmla="*/ 31750 h 88900"/>
                <a:gd name="connsiteX4" fmla="*/ 374650 w 781050"/>
                <a:gd name="connsiteY4" fmla="*/ 57150 h 88900"/>
                <a:gd name="connsiteX5" fmla="*/ 527050 w 781050"/>
                <a:gd name="connsiteY5" fmla="*/ 57150 h 88900"/>
                <a:gd name="connsiteX6" fmla="*/ 755650 w 781050"/>
                <a:gd name="connsiteY6" fmla="*/ 12700 h 88900"/>
                <a:gd name="connsiteX7" fmla="*/ 781050 w 781050"/>
                <a:gd name="connsiteY7" fmla="*/ 12700 h 8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81050" h="88900">
                  <a:moveTo>
                    <a:pt x="0" y="88900"/>
                  </a:moveTo>
                  <a:cubicBezTo>
                    <a:pt x="79787" y="62304"/>
                    <a:pt x="-5999" y="95050"/>
                    <a:pt x="82550" y="44450"/>
                  </a:cubicBezTo>
                  <a:cubicBezTo>
                    <a:pt x="111316" y="28012"/>
                    <a:pt x="141817" y="14817"/>
                    <a:pt x="171450" y="0"/>
                  </a:cubicBezTo>
                  <a:cubicBezTo>
                    <a:pt x="177800" y="10583"/>
                    <a:pt x="182373" y="22462"/>
                    <a:pt x="190500" y="31750"/>
                  </a:cubicBezTo>
                  <a:cubicBezTo>
                    <a:pt x="234127" y="81610"/>
                    <a:pt x="326121" y="55209"/>
                    <a:pt x="374650" y="57150"/>
                  </a:cubicBezTo>
                  <a:cubicBezTo>
                    <a:pt x="502956" y="35766"/>
                    <a:pt x="454402" y="20826"/>
                    <a:pt x="527050" y="57150"/>
                  </a:cubicBezTo>
                  <a:cubicBezTo>
                    <a:pt x="679138" y="15671"/>
                    <a:pt x="628622" y="19757"/>
                    <a:pt x="755650" y="12700"/>
                  </a:cubicBezTo>
                  <a:cubicBezTo>
                    <a:pt x="764104" y="12230"/>
                    <a:pt x="772583" y="12700"/>
                    <a:pt x="781050" y="12700"/>
                  </a:cubicBezTo>
                </a:path>
              </a:pathLst>
            </a:custGeom>
            <a:noFill/>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33" name="フリーフォーム: 図形 32">
              <a:extLst>
                <a:ext uri="{FF2B5EF4-FFF2-40B4-BE49-F238E27FC236}">
                  <a16:creationId xmlns:a16="http://schemas.microsoft.com/office/drawing/2014/main" id="{C3F3AFFE-FAF8-4DEF-2E88-1914580F6F2B}"/>
                </a:ext>
              </a:extLst>
            </p:cNvPr>
            <p:cNvSpPr/>
            <p:nvPr/>
          </p:nvSpPr>
          <p:spPr>
            <a:xfrm>
              <a:off x="1549400" y="5683250"/>
              <a:ext cx="971550" cy="95364"/>
            </a:xfrm>
            <a:custGeom>
              <a:avLst/>
              <a:gdLst>
                <a:gd name="connsiteX0" fmla="*/ 0 w 971550"/>
                <a:gd name="connsiteY0" fmla="*/ 69850 h 95364"/>
                <a:gd name="connsiteX1" fmla="*/ 38100 w 971550"/>
                <a:gd name="connsiteY1" fmla="*/ 63500 h 95364"/>
                <a:gd name="connsiteX2" fmla="*/ 63500 w 971550"/>
                <a:gd name="connsiteY2" fmla="*/ 95250 h 95364"/>
                <a:gd name="connsiteX3" fmla="*/ 234950 w 971550"/>
                <a:gd name="connsiteY3" fmla="*/ 31750 h 95364"/>
                <a:gd name="connsiteX4" fmla="*/ 279400 w 971550"/>
                <a:gd name="connsiteY4" fmla="*/ 50800 h 95364"/>
                <a:gd name="connsiteX5" fmla="*/ 285750 w 971550"/>
                <a:gd name="connsiteY5" fmla="*/ 69850 h 95364"/>
                <a:gd name="connsiteX6" fmla="*/ 406400 w 971550"/>
                <a:gd name="connsiteY6" fmla="*/ 63500 h 95364"/>
                <a:gd name="connsiteX7" fmla="*/ 546100 w 971550"/>
                <a:gd name="connsiteY7" fmla="*/ 38100 h 95364"/>
                <a:gd name="connsiteX8" fmla="*/ 565150 w 971550"/>
                <a:gd name="connsiteY8" fmla="*/ 25400 h 95364"/>
                <a:gd name="connsiteX9" fmla="*/ 584200 w 971550"/>
                <a:gd name="connsiteY9" fmla="*/ 31750 h 95364"/>
                <a:gd name="connsiteX10" fmla="*/ 603250 w 971550"/>
                <a:gd name="connsiteY10" fmla="*/ 44450 h 95364"/>
                <a:gd name="connsiteX11" fmla="*/ 641350 w 971550"/>
                <a:gd name="connsiteY11" fmla="*/ 25400 h 95364"/>
                <a:gd name="connsiteX12" fmla="*/ 711200 w 971550"/>
                <a:gd name="connsiteY12" fmla="*/ 38100 h 95364"/>
                <a:gd name="connsiteX13" fmla="*/ 749300 w 971550"/>
                <a:gd name="connsiteY13" fmla="*/ 19050 h 95364"/>
                <a:gd name="connsiteX14" fmla="*/ 787400 w 971550"/>
                <a:gd name="connsiteY14" fmla="*/ 12700 h 95364"/>
                <a:gd name="connsiteX15" fmla="*/ 831850 w 971550"/>
                <a:gd name="connsiteY15" fmla="*/ 19050 h 95364"/>
                <a:gd name="connsiteX16" fmla="*/ 838200 w 971550"/>
                <a:gd name="connsiteY16" fmla="*/ 44450 h 95364"/>
                <a:gd name="connsiteX17" fmla="*/ 882650 w 971550"/>
                <a:gd name="connsiteY17" fmla="*/ 38100 h 95364"/>
                <a:gd name="connsiteX18" fmla="*/ 946150 w 971550"/>
                <a:gd name="connsiteY18" fmla="*/ 6350 h 95364"/>
                <a:gd name="connsiteX19" fmla="*/ 971550 w 971550"/>
                <a:gd name="connsiteY19" fmla="*/ 0 h 95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971550" h="95364">
                  <a:moveTo>
                    <a:pt x="0" y="69850"/>
                  </a:moveTo>
                  <a:cubicBezTo>
                    <a:pt x="12700" y="67733"/>
                    <a:pt x="26146" y="58718"/>
                    <a:pt x="38100" y="63500"/>
                  </a:cubicBezTo>
                  <a:cubicBezTo>
                    <a:pt x="50684" y="68534"/>
                    <a:pt x="50120" y="97408"/>
                    <a:pt x="63500" y="95250"/>
                  </a:cubicBezTo>
                  <a:cubicBezTo>
                    <a:pt x="123666" y="85546"/>
                    <a:pt x="234950" y="31750"/>
                    <a:pt x="234950" y="31750"/>
                  </a:cubicBezTo>
                  <a:cubicBezTo>
                    <a:pt x="249767" y="38100"/>
                    <a:pt x="266504" y="41128"/>
                    <a:pt x="279400" y="50800"/>
                  </a:cubicBezTo>
                  <a:cubicBezTo>
                    <a:pt x="284755" y="54816"/>
                    <a:pt x="279090" y="69184"/>
                    <a:pt x="285750" y="69850"/>
                  </a:cubicBezTo>
                  <a:cubicBezTo>
                    <a:pt x="325822" y="73857"/>
                    <a:pt x="366183" y="65617"/>
                    <a:pt x="406400" y="63500"/>
                  </a:cubicBezTo>
                  <a:cubicBezTo>
                    <a:pt x="569249" y="81594"/>
                    <a:pt x="486145" y="106619"/>
                    <a:pt x="546100" y="38100"/>
                  </a:cubicBezTo>
                  <a:cubicBezTo>
                    <a:pt x="551126" y="32357"/>
                    <a:pt x="558800" y="29633"/>
                    <a:pt x="565150" y="25400"/>
                  </a:cubicBezTo>
                  <a:cubicBezTo>
                    <a:pt x="571500" y="27517"/>
                    <a:pt x="578213" y="28757"/>
                    <a:pt x="584200" y="31750"/>
                  </a:cubicBezTo>
                  <a:cubicBezTo>
                    <a:pt x="591026" y="35163"/>
                    <a:pt x="595665" y="45293"/>
                    <a:pt x="603250" y="44450"/>
                  </a:cubicBezTo>
                  <a:cubicBezTo>
                    <a:pt x="617362" y="42882"/>
                    <a:pt x="628650" y="31750"/>
                    <a:pt x="641350" y="25400"/>
                  </a:cubicBezTo>
                  <a:cubicBezTo>
                    <a:pt x="664633" y="29633"/>
                    <a:pt x="687576" y="39490"/>
                    <a:pt x="711200" y="38100"/>
                  </a:cubicBezTo>
                  <a:cubicBezTo>
                    <a:pt x="725375" y="37266"/>
                    <a:pt x="735830" y="23540"/>
                    <a:pt x="749300" y="19050"/>
                  </a:cubicBezTo>
                  <a:cubicBezTo>
                    <a:pt x="761514" y="14979"/>
                    <a:pt x="774700" y="14817"/>
                    <a:pt x="787400" y="12700"/>
                  </a:cubicBezTo>
                  <a:cubicBezTo>
                    <a:pt x="802217" y="14817"/>
                    <a:pt x="819158" y="11117"/>
                    <a:pt x="831850" y="19050"/>
                  </a:cubicBezTo>
                  <a:cubicBezTo>
                    <a:pt x="839251" y="23675"/>
                    <a:pt x="830028" y="41386"/>
                    <a:pt x="838200" y="44450"/>
                  </a:cubicBezTo>
                  <a:cubicBezTo>
                    <a:pt x="852214" y="49705"/>
                    <a:pt x="867833" y="40217"/>
                    <a:pt x="882650" y="38100"/>
                  </a:cubicBezTo>
                  <a:cubicBezTo>
                    <a:pt x="903817" y="27517"/>
                    <a:pt x="923192" y="12090"/>
                    <a:pt x="946150" y="6350"/>
                  </a:cubicBezTo>
                  <a:lnTo>
                    <a:pt x="971550" y="0"/>
                  </a:lnTo>
                </a:path>
              </a:pathLst>
            </a:custGeom>
            <a:noFill/>
            <a:ln w="952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sp>
        <p:nvSpPr>
          <p:cNvPr id="20" name="フッター プレースホルダー 3">
            <a:extLst>
              <a:ext uri="{FF2B5EF4-FFF2-40B4-BE49-F238E27FC236}">
                <a16:creationId xmlns:a16="http://schemas.microsoft.com/office/drawing/2014/main" id="{1D8C2A70-83C1-3A47-920C-0FC49DBD919F}"/>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
        <p:nvSpPr>
          <p:cNvPr id="24" name="スライド番号プレースホルダー 3">
            <a:extLst>
              <a:ext uri="{FF2B5EF4-FFF2-40B4-BE49-F238E27FC236}">
                <a16:creationId xmlns:a16="http://schemas.microsoft.com/office/drawing/2014/main" id="{14D17F58-A487-033E-F6E4-BBEB430A063E}"/>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5</a:t>
            </a:fld>
            <a:endParaRPr kumimoji="1" lang="ja-JP" altLang="en-US"/>
          </a:p>
        </p:txBody>
      </p:sp>
      <p:grpSp>
        <p:nvGrpSpPr>
          <p:cNvPr id="8" name="グループ化 7">
            <a:extLst>
              <a:ext uri="{FF2B5EF4-FFF2-40B4-BE49-F238E27FC236}">
                <a16:creationId xmlns:a16="http://schemas.microsoft.com/office/drawing/2014/main" id="{C9808C1D-F77B-3AC1-C29F-8DA40690C129}"/>
              </a:ext>
            </a:extLst>
          </p:cNvPr>
          <p:cNvGrpSpPr/>
          <p:nvPr/>
        </p:nvGrpSpPr>
        <p:grpSpPr>
          <a:xfrm>
            <a:off x="8693099" y="4277376"/>
            <a:ext cx="2801969" cy="1211584"/>
            <a:chOff x="6902824" y="4592665"/>
            <a:chExt cx="2801969" cy="1211584"/>
          </a:xfrm>
        </p:grpSpPr>
        <p:sp>
          <p:nvSpPr>
            <p:cNvPr id="11" name="四角形: 角を丸くする 10">
              <a:extLst>
                <a:ext uri="{FF2B5EF4-FFF2-40B4-BE49-F238E27FC236}">
                  <a16:creationId xmlns:a16="http://schemas.microsoft.com/office/drawing/2014/main" id="{0F8D2997-1F2E-47F6-4803-90FE2682A809}"/>
                </a:ext>
              </a:extLst>
            </p:cNvPr>
            <p:cNvSpPr/>
            <p:nvPr/>
          </p:nvSpPr>
          <p:spPr>
            <a:xfrm>
              <a:off x="6902824" y="4592665"/>
              <a:ext cx="2801969" cy="1211584"/>
            </a:xfrm>
            <a:prstGeom prst="roundRect">
              <a:avLst>
                <a:gd name="adj" fmla="val 2121"/>
              </a:avLst>
            </a:prstGeom>
            <a:solidFill>
              <a:schemeClr val="bg1"/>
            </a:solidFill>
            <a:ln w="9525">
              <a:solidFill>
                <a:schemeClr val="bg1"/>
              </a:solidFill>
            </a:ln>
          </p:spPr>
          <p:style>
            <a:lnRef idx="2">
              <a:schemeClr val="dk1"/>
            </a:lnRef>
            <a:fillRef idx="1">
              <a:schemeClr val="lt1"/>
            </a:fillRef>
            <a:effectRef idx="0">
              <a:schemeClr val="dk1"/>
            </a:effectRef>
            <a:fontRef idx="minor">
              <a:schemeClr val="dk1"/>
            </a:fontRef>
          </p:style>
          <p:txBody>
            <a:bodyPr rtlCol="0" anchor="t"/>
            <a:lstStyle/>
            <a:p>
              <a:endParaRPr lang="en-US" altLang="ja-JP" sz="1400" dirty="0">
                <a:solidFill>
                  <a:srgbClr val="202569"/>
                </a:solidFill>
              </a:endParaRPr>
            </a:p>
          </p:txBody>
        </p:sp>
        <p:sp>
          <p:nvSpPr>
            <p:cNvPr id="18" name="テキスト ボックス 17">
              <a:extLst>
                <a:ext uri="{FF2B5EF4-FFF2-40B4-BE49-F238E27FC236}">
                  <a16:creationId xmlns:a16="http://schemas.microsoft.com/office/drawing/2014/main" id="{865E3A99-9AA2-E9D6-C80E-CE1497737FBC}"/>
                </a:ext>
              </a:extLst>
            </p:cNvPr>
            <p:cNvSpPr txBox="1"/>
            <p:nvPr/>
          </p:nvSpPr>
          <p:spPr>
            <a:xfrm>
              <a:off x="7141103" y="4692282"/>
              <a:ext cx="2387542" cy="1046440"/>
            </a:xfrm>
            <a:prstGeom prst="rect">
              <a:avLst/>
            </a:prstGeom>
            <a:noFill/>
          </p:spPr>
          <p:txBody>
            <a:bodyPr wrap="square">
              <a:spAutoFit/>
            </a:bodyPr>
            <a:lstStyle/>
            <a:p>
              <a:pPr>
                <a:spcBef>
                  <a:spcPts val="600"/>
                </a:spcBef>
                <a:spcAft>
                  <a:spcPts val="600"/>
                </a:spcAft>
              </a:pPr>
              <a:r>
                <a:rPr lang="ja-JP" altLang="en-US" sz="1400" dirty="0">
                  <a:solidFill>
                    <a:schemeClr val="tx1">
                      <a:lumMod val="95000"/>
                      <a:lumOff val="5000"/>
                    </a:schemeClr>
                  </a:solidFill>
                </a:rPr>
                <a:t>・ツール（</a:t>
              </a:r>
              <a:r>
                <a:rPr lang="en-US" altLang="ja-JP" sz="1400" dirty="0" err="1">
                  <a:solidFill>
                    <a:schemeClr val="tx1">
                      <a:lumMod val="95000"/>
                      <a:lumOff val="5000"/>
                    </a:schemeClr>
                  </a:solidFill>
                </a:rPr>
                <a:t>Dify</a:t>
              </a:r>
              <a:r>
                <a:rPr lang="ja-JP" altLang="en-US" sz="1400" dirty="0">
                  <a:solidFill>
                    <a:schemeClr val="tx1">
                      <a:lumMod val="95000"/>
                      <a:lumOff val="5000"/>
                    </a:schemeClr>
                  </a:solidFill>
                </a:rPr>
                <a:t>）</a:t>
              </a:r>
              <a:endParaRPr lang="en-US" altLang="ja-JP" sz="1400" dirty="0">
                <a:solidFill>
                  <a:schemeClr val="tx1">
                    <a:lumMod val="95000"/>
                    <a:lumOff val="5000"/>
                  </a:schemeClr>
                </a:solidFill>
              </a:endParaRPr>
            </a:p>
            <a:p>
              <a:pPr>
                <a:spcBef>
                  <a:spcPts val="600"/>
                </a:spcBef>
                <a:spcAft>
                  <a:spcPts val="600"/>
                </a:spcAft>
              </a:pPr>
              <a:r>
                <a:rPr lang="ja-JP" altLang="en-US" sz="1400" dirty="0">
                  <a:solidFill>
                    <a:schemeClr val="tx1">
                      <a:lumMod val="95000"/>
                      <a:lumOff val="5000"/>
                    </a:schemeClr>
                  </a:solidFill>
                </a:rPr>
                <a:t>・外部ツール（</a:t>
              </a:r>
              <a:r>
                <a:rPr lang="en-US" altLang="ja-JP" sz="1400" dirty="0">
                  <a:solidFill>
                    <a:schemeClr val="tx1">
                      <a:lumMod val="95000"/>
                      <a:lumOff val="5000"/>
                    </a:schemeClr>
                  </a:solidFill>
                </a:rPr>
                <a:t>API </a:t>
              </a:r>
              <a:r>
                <a:rPr lang="ja-JP" altLang="en-US" sz="1400" dirty="0">
                  <a:solidFill>
                    <a:schemeClr val="tx1">
                      <a:lumMod val="95000"/>
                      <a:lumOff val="5000"/>
                    </a:schemeClr>
                  </a:solidFill>
                </a:rPr>
                <a:t>接続）</a:t>
              </a:r>
              <a:endParaRPr lang="en-US" altLang="ja-JP" sz="1400" dirty="0">
                <a:solidFill>
                  <a:schemeClr val="tx1">
                    <a:lumMod val="95000"/>
                    <a:lumOff val="5000"/>
                  </a:schemeClr>
                </a:solidFill>
              </a:endParaRPr>
            </a:p>
            <a:p>
              <a:pPr>
                <a:spcBef>
                  <a:spcPts val="600"/>
                </a:spcBef>
                <a:spcAft>
                  <a:spcPts val="600"/>
                </a:spcAft>
              </a:pPr>
              <a:r>
                <a:rPr lang="ja-JP" altLang="en-US" sz="1400" dirty="0">
                  <a:solidFill>
                    <a:schemeClr val="tx1">
                      <a:lumMod val="95000"/>
                      <a:lumOff val="5000"/>
                    </a:schemeClr>
                  </a:solidFill>
                </a:rPr>
                <a:t>・</a:t>
              </a:r>
              <a:r>
                <a:rPr lang="en-US" altLang="ja-JP" sz="1400" dirty="0">
                  <a:solidFill>
                    <a:schemeClr val="tx1">
                      <a:lumMod val="95000"/>
                      <a:lumOff val="5000"/>
                    </a:schemeClr>
                  </a:solidFill>
                </a:rPr>
                <a:t>knowledge DB</a:t>
              </a:r>
            </a:p>
          </p:txBody>
        </p:sp>
      </p:grpSp>
      <p:sp>
        <p:nvSpPr>
          <p:cNvPr id="57" name="テキスト ボックス 56">
            <a:extLst>
              <a:ext uri="{FF2B5EF4-FFF2-40B4-BE49-F238E27FC236}">
                <a16:creationId xmlns:a16="http://schemas.microsoft.com/office/drawing/2014/main" id="{36FAD882-A37D-BB33-C8D4-0C1BF61A945C}"/>
              </a:ext>
            </a:extLst>
          </p:cNvPr>
          <p:cNvSpPr txBox="1"/>
          <p:nvPr/>
        </p:nvSpPr>
        <p:spPr>
          <a:xfrm>
            <a:off x="668034" y="4120238"/>
            <a:ext cx="5892089" cy="1034899"/>
          </a:xfrm>
          <a:prstGeom prst="rect">
            <a:avLst/>
          </a:prstGeom>
          <a:noFill/>
        </p:spPr>
        <p:txBody>
          <a:bodyPr wrap="square">
            <a:spAutoFit/>
          </a:bodyPr>
          <a:lstStyle/>
          <a:p>
            <a:pPr>
              <a:lnSpc>
                <a:spcPct val="150000"/>
              </a:lnSpc>
            </a:pPr>
            <a:r>
              <a:rPr lang="ja-JP" altLang="en-US" sz="1400" dirty="0">
                <a:solidFill>
                  <a:schemeClr val="tx1">
                    <a:lumMod val="95000"/>
                    <a:lumOff val="5000"/>
                  </a:schemeClr>
                </a:solidFill>
              </a:rPr>
              <a:t>シーケンス図を使うことで、</a:t>
            </a:r>
            <a:br>
              <a:rPr lang="en-US" altLang="ja-JP" sz="1400" dirty="0">
                <a:solidFill>
                  <a:schemeClr val="tx1">
                    <a:lumMod val="95000"/>
                    <a:lumOff val="5000"/>
                  </a:schemeClr>
                </a:solidFill>
              </a:rPr>
            </a:br>
            <a:r>
              <a:rPr lang="en-US" altLang="ja-JP" sz="1400" b="1" dirty="0">
                <a:solidFill>
                  <a:schemeClr val="tx1">
                    <a:lumMod val="95000"/>
                    <a:lumOff val="5000"/>
                  </a:schemeClr>
                </a:solidFill>
              </a:rPr>
              <a:t>AI</a:t>
            </a:r>
            <a:r>
              <a:rPr lang="ja-JP" altLang="en-US" sz="1400" b="1" dirty="0">
                <a:solidFill>
                  <a:schemeClr val="tx1">
                    <a:lumMod val="95000"/>
                    <a:lumOff val="5000"/>
                  </a:schemeClr>
                </a:solidFill>
              </a:rPr>
              <a:t>エージェントで活用する連携先を漏れなく洗い出し、設計段階での見落としをなくすことができる</a:t>
            </a:r>
            <a:r>
              <a:rPr lang="ja-JP" altLang="en-US" sz="1400" dirty="0">
                <a:solidFill>
                  <a:schemeClr val="tx1">
                    <a:lumMod val="95000"/>
                    <a:lumOff val="5000"/>
                  </a:schemeClr>
                </a:solidFill>
              </a:rPr>
              <a:t>。</a:t>
            </a:r>
            <a:endParaRPr lang="en-US" altLang="ja-JP" sz="1400" dirty="0">
              <a:solidFill>
                <a:schemeClr val="tx1">
                  <a:lumMod val="95000"/>
                  <a:lumOff val="5000"/>
                </a:schemeClr>
              </a:solidFill>
            </a:endParaRPr>
          </a:p>
        </p:txBody>
      </p:sp>
      <p:grpSp>
        <p:nvGrpSpPr>
          <p:cNvPr id="7" name="グループ化 6">
            <a:extLst>
              <a:ext uri="{FF2B5EF4-FFF2-40B4-BE49-F238E27FC236}">
                <a16:creationId xmlns:a16="http://schemas.microsoft.com/office/drawing/2014/main" id="{4030B70C-33AB-2268-A101-932D4269C338}"/>
              </a:ext>
            </a:extLst>
          </p:cNvPr>
          <p:cNvGrpSpPr/>
          <p:nvPr/>
        </p:nvGrpSpPr>
        <p:grpSpPr>
          <a:xfrm>
            <a:off x="6504867" y="4579634"/>
            <a:ext cx="1656872" cy="1494830"/>
            <a:chOff x="6109813" y="3713034"/>
            <a:chExt cx="1168881" cy="942879"/>
          </a:xfrm>
        </p:grpSpPr>
        <p:pic>
          <p:nvPicPr>
            <p:cNvPr id="67" name="図 66" descr="テキスト&#10;&#10;自動的に生成された説明">
              <a:extLst>
                <a:ext uri="{FF2B5EF4-FFF2-40B4-BE49-F238E27FC236}">
                  <a16:creationId xmlns:a16="http://schemas.microsoft.com/office/drawing/2014/main" id="{4A7B5427-94E3-6C64-1060-1CB65803FF5F}"/>
                </a:ext>
              </a:extLst>
            </p:cNvPr>
            <p:cNvPicPr>
              <a:picLocks noChangeAspect="1"/>
            </p:cNvPicPr>
            <p:nvPr/>
          </p:nvPicPr>
          <p:blipFill>
            <a:blip r:embed="rId10"/>
            <a:stretch>
              <a:fillRect/>
            </a:stretch>
          </p:blipFill>
          <p:spPr>
            <a:xfrm>
              <a:off x="6718042" y="3713034"/>
              <a:ext cx="560652" cy="557761"/>
            </a:xfrm>
            <a:prstGeom prst="rect">
              <a:avLst/>
            </a:prstGeom>
          </p:spPr>
        </p:pic>
        <p:pic>
          <p:nvPicPr>
            <p:cNvPr id="68" name="図 67" descr="アイコン&#10;&#10;自動的に生成された説明">
              <a:extLst>
                <a:ext uri="{FF2B5EF4-FFF2-40B4-BE49-F238E27FC236}">
                  <a16:creationId xmlns:a16="http://schemas.microsoft.com/office/drawing/2014/main" id="{2BB225DD-59BB-3E3F-5CF9-0730646B8E86}"/>
                </a:ext>
              </a:extLst>
            </p:cNvPr>
            <p:cNvPicPr>
              <a:picLocks noChangeAspect="1"/>
            </p:cNvPicPr>
            <p:nvPr/>
          </p:nvPicPr>
          <p:blipFill>
            <a:blip r:embed="rId11"/>
            <a:srcRect t="61071" r="66142"/>
            <a:stretch/>
          </p:blipFill>
          <p:spPr>
            <a:xfrm>
              <a:off x="6492266" y="3926160"/>
              <a:ext cx="381327" cy="360440"/>
            </a:xfrm>
            <a:prstGeom prst="rect">
              <a:avLst/>
            </a:prstGeom>
          </p:spPr>
        </p:pic>
        <p:pic>
          <p:nvPicPr>
            <p:cNvPr id="69" name="図 68">
              <a:extLst>
                <a:ext uri="{FF2B5EF4-FFF2-40B4-BE49-F238E27FC236}">
                  <a16:creationId xmlns:a16="http://schemas.microsoft.com/office/drawing/2014/main" id="{FD3A8AC6-75B7-34F1-D4B5-3D991EE5667A}"/>
                </a:ext>
              </a:extLst>
            </p:cNvPr>
            <p:cNvPicPr>
              <a:picLocks noChangeAspect="1"/>
            </p:cNvPicPr>
            <p:nvPr/>
          </p:nvPicPr>
          <p:blipFill>
            <a:blip r:embed="rId12"/>
            <a:stretch>
              <a:fillRect/>
            </a:stretch>
          </p:blipFill>
          <p:spPr>
            <a:xfrm>
              <a:off x="6109813" y="4230796"/>
              <a:ext cx="855514" cy="425117"/>
            </a:xfrm>
            <a:prstGeom prst="rect">
              <a:avLst/>
            </a:prstGeom>
          </p:spPr>
        </p:pic>
      </p:grpSp>
      <p:sp>
        <p:nvSpPr>
          <p:cNvPr id="6" name="矢印: 右 5">
            <a:extLst>
              <a:ext uri="{FF2B5EF4-FFF2-40B4-BE49-F238E27FC236}">
                <a16:creationId xmlns:a16="http://schemas.microsoft.com/office/drawing/2014/main" id="{70ED8998-1378-8191-FD51-5AD35D0844F3}"/>
              </a:ext>
            </a:extLst>
          </p:cNvPr>
          <p:cNvSpPr/>
          <p:nvPr/>
        </p:nvSpPr>
        <p:spPr>
          <a:xfrm>
            <a:off x="5239041" y="2982447"/>
            <a:ext cx="6088190" cy="194460"/>
          </a:xfrm>
          <a:prstGeom prst="rightArrow">
            <a:avLst/>
          </a:prstGeom>
          <a:solidFill>
            <a:schemeClr val="tx2">
              <a:lumMod val="60000"/>
              <a:lumOff val="4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sp>
        <p:nvSpPr>
          <p:cNvPr id="10" name="テキスト ボックス 9">
            <a:extLst>
              <a:ext uri="{FF2B5EF4-FFF2-40B4-BE49-F238E27FC236}">
                <a16:creationId xmlns:a16="http://schemas.microsoft.com/office/drawing/2014/main" id="{4CED01EA-4EC5-04F1-FD76-442566F5F1EF}"/>
              </a:ext>
            </a:extLst>
          </p:cNvPr>
          <p:cNvSpPr txBox="1"/>
          <p:nvPr/>
        </p:nvSpPr>
        <p:spPr>
          <a:xfrm>
            <a:off x="8652593" y="3979482"/>
            <a:ext cx="1038411" cy="338554"/>
          </a:xfrm>
          <a:prstGeom prst="rect">
            <a:avLst/>
          </a:prstGeom>
          <a:noFill/>
        </p:spPr>
        <p:txBody>
          <a:bodyPr wrap="square" rtlCol="0">
            <a:spAutoFit/>
          </a:bodyPr>
          <a:lstStyle/>
          <a:p>
            <a:r>
              <a:rPr lang="ja-JP" altLang="en-US" sz="1600" b="1" dirty="0">
                <a:solidFill>
                  <a:srgbClr val="202569"/>
                </a:solidFill>
              </a:rPr>
              <a:t>連携先例</a:t>
            </a:r>
            <a:endParaRPr kumimoji="1" lang="ja-JP" altLang="en-US" sz="1600" b="1" dirty="0">
              <a:solidFill>
                <a:srgbClr val="202569"/>
              </a:solidFill>
            </a:endParaRPr>
          </a:p>
        </p:txBody>
      </p:sp>
      <p:sp>
        <p:nvSpPr>
          <p:cNvPr id="12" name="円弧 11">
            <a:extLst>
              <a:ext uri="{FF2B5EF4-FFF2-40B4-BE49-F238E27FC236}">
                <a16:creationId xmlns:a16="http://schemas.microsoft.com/office/drawing/2014/main" id="{39E8261F-4262-2955-4053-4FA16402C954}"/>
              </a:ext>
            </a:extLst>
          </p:cNvPr>
          <p:cNvSpPr/>
          <p:nvPr/>
        </p:nvSpPr>
        <p:spPr>
          <a:xfrm rot="18347135">
            <a:off x="5655173" y="5634682"/>
            <a:ext cx="1207472" cy="1230898"/>
          </a:xfrm>
          <a:prstGeom prst="arc">
            <a:avLst>
              <a:gd name="adj1" fmla="val 16200000"/>
              <a:gd name="adj2" fmla="val 20502083"/>
            </a:avLst>
          </a:prstGeom>
          <a:ln w="28575">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3" name="円弧 12">
            <a:extLst>
              <a:ext uri="{FF2B5EF4-FFF2-40B4-BE49-F238E27FC236}">
                <a16:creationId xmlns:a16="http://schemas.microsoft.com/office/drawing/2014/main" id="{6987929E-9E25-F6C1-964B-0DFCD1C3F074}"/>
              </a:ext>
            </a:extLst>
          </p:cNvPr>
          <p:cNvSpPr/>
          <p:nvPr/>
        </p:nvSpPr>
        <p:spPr>
          <a:xfrm rot="18347135">
            <a:off x="5510904" y="5161129"/>
            <a:ext cx="2234730" cy="2252795"/>
          </a:xfrm>
          <a:prstGeom prst="arc">
            <a:avLst>
              <a:gd name="adj1" fmla="val 16200000"/>
              <a:gd name="adj2" fmla="val 20502083"/>
            </a:avLst>
          </a:prstGeom>
          <a:ln w="28575">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
        <p:nvSpPr>
          <p:cNvPr id="15" name="円弧 14">
            <a:extLst>
              <a:ext uri="{FF2B5EF4-FFF2-40B4-BE49-F238E27FC236}">
                <a16:creationId xmlns:a16="http://schemas.microsoft.com/office/drawing/2014/main" id="{D9F0E1D1-7C55-8255-0E1F-513F71005983}"/>
              </a:ext>
            </a:extLst>
          </p:cNvPr>
          <p:cNvSpPr/>
          <p:nvPr/>
        </p:nvSpPr>
        <p:spPr>
          <a:xfrm rot="18347135">
            <a:off x="5664565" y="4716877"/>
            <a:ext cx="3347375" cy="4001972"/>
          </a:xfrm>
          <a:prstGeom prst="arc">
            <a:avLst>
              <a:gd name="adj1" fmla="val 16200000"/>
              <a:gd name="adj2" fmla="val 19277938"/>
            </a:avLst>
          </a:prstGeom>
          <a:ln w="28575">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kumimoji="1" lang="ja-JP" altLang="en-US"/>
          </a:p>
        </p:txBody>
      </p:sp>
    </p:spTree>
    <p:extLst>
      <p:ext uri="{BB962C8B-B14F-4D97-AF65-F5344CB8AC3E}">
        <p14:creationId xmlns:p14="http://schemas.microsoft.com/office/powerpoint/2010/main" val="3553096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D9A6C-27FE-476E-A670-C9D0B81804C5}"/>
            </a:ext>
          </a:extLst>
        </p:cNvPr>
        <p:cNvGrpSpPr/>
        <p:nvPr/>
      </p:nvGrpSpPr>
      <p:grpSpPr>
        <a:xfrm>
          <a:off x="0" y="0"/>
          <a:ext cx="0" cy="0"/>
          <a:chOff x="0" y="0"/>
          <a:chExt cx="0" cy="0"/>
        </a:xfrm>
      </p:grpSpPr>
      <p:sp>
        <p:nvSpPr>
          <p:cNvPr id="2" name="四角形: 角を丸くする 1">
            <a:extLst>
              <a:ext uri="{FF2B5EF4-FFF2-40B4-BE49-F238E27FC236}">
                <a16:creationId xmlns:a16="http://schemas.microsoft.com/office/drawing/2014/main" id="{FD9A85D1-1178-5ACE-4CEC-75736666FB2F}"/>
              </a:ext>
            </a:extLst>
          </p:cNvPr>
          <p:cNvSpPr/>
          <p:nvPr/>
        </p:nvSpPr>
        <p:spPr>
          <a:xfrm>
            <a:off x="245806" y="908049"/>
            <a:ext cx="6670453" cy="5558514"/>
          </a:xfrm>
          <a:prstGeom prst="roundRect">
            <a:avLst>
              <a:gd name="adj" fmla="val 2121"/>
            </a:avLst>
          </a:prstGeom>
          <a:solidFill>
            <a:schemeClr val="accent1">
              <a:lumMod val="20000"/>
              <a:lumOff val="80000"/>
            </a:schemeClr>
          </a:solidFill>
          <a:ln w="9525">
            <a:no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solidFill>
                <a:schemeClr val="dk1"/>
              </a:solidFill>
            </a:endParaRPr>
          </a:p>
        </p:txBody>
      </p:sp>
      <p:sp>
        <p:nvSpPr>
          <p:cNvPr id="4" name="タイトル 1">
            <a:extLst>
              <a:ext uri="{FF2B5EF4-FFF2-40B4-BE49-F238E27FC236}">
                <a16:creationId xmlns:a16="http://schemas.microsoft.com/office/drawing/2014/main" id="{1AB057FC-62BF-BBB2-E068-6CE00779EF23}"/>
              </a:ext>
            </a:extLst>
          </p:cNvPr>
          <p:cNvSpPr>
            <a:spLocks noGrp="1"/>
          </p:cNvSpPr>
          <p:nvPr>
            <p:ph type="title"/>
          </p:nvPr>
        </p:nvSpPr>
        <p:spPr>
          <a:xfrm>
            <a:off x="345404" y="407406"/>
            <a:ext cx="11512163" cy="388990"/>
          </a:xfrm>
        </p:spPr>
        <p:txBody>
          <a:bodyPr>
            <a:normAutofit fontScale="90000"/>
          </a:bodyPr>
          <a:lstStyle/>
          <a:p>
            <a:r>
              <a:rPr kumimoji="1" lang="ja-JP" altLang="en-US" dirty="0"/>
              <a:t>シーケンス図作成の要点</a:t>
            </a:r>
          </a:p>
        </p:txBody>
      </p:sp>
      <p:sp>
        <p:nvSpPr>
          <p:cNvPr id="16" name="矢印: 下 15">
            <a:extLst>
              <a:ext uri="{FF2B5EF4-FFF2-40B4-BE49-F238E27FC236}">
                <a16:creationId xmlns:a16="http://schemas.microsoft.com/office/drawing/2014/main" id="{51E851CA-451D-7DE3-1177-D6F5D01B5F9F}"/>
              </a:ext>
            </a:extLst>
          </p:cNvPr>
          <p:cNvSpPr/>
          <p:nvPr/>
        </p:nvSpPr>
        <p:spPr>
          <a:xfrm>
            <a:off x="1018038" y="2292976"/>
            <a:ext cx="246222" cy="546847"/>
          </a:xfrm>
          <a:prstGeom prst="downArrow">
            <a:avLst/>
          </a:prstGeom>
          <a:solidFill>
            <a:schemeClr val="bg1">
              <a:lumMod val="85000"/>
            </a:schemeClr>
          </a:solidFill>
          <a:ln w="9525">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sp>
        <p:nvSpPr>
          <p:cNvPr id="6" name="吹き出し: 角を丸めた四角形 5">
            <a:extLst>
              <a:ext uri="{FF2B5EF4-FFF2-40B4-BE49-F238E27FC236}">
                <a16:creationId xmlns:a16="http://schemas.microsoft.com/office/drawing/2014/main" id="{CB7A125C-DF75-70A9-C1B5-8494FC09D740}"/>
              </a:ext>
            </a:extLst>
          </p:cNvPr>
          <p:cNvSpPr/>
          <p:nvPr/>
        </p:nvSpPr>
        <p:spPr>
          <a:xfrm>
            <a:off x="2047496" y="1882429"/>
            <a:ext cx="4514296" cy="879077"/>
          </a:xfrm>
          <a:prstGeom prst="wedgeRoundRectCallout">
            <a:avLst>
              <a:gd name="adj1" fmla="val -55983"/>
              <a:gd name="adj2" fmla="val 44144"/>
              <a:gd name="adj3" fmla="val 16667"/>
            </a:avLst>
          </a:prstGeom>
          <a:ln w="952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lnSpc>
                <a:spcPts val="1400"/>
              </a:lnSpc>
            </a:pPr>
            <a:r>
              <a:rPr lang="ja-JP" altLang="en-US" sz="1100" b="1" dirty="0">
                <a:solidFill>
                  <a:schemeClr val="accent3">
                    <a:lumMod val="75000"/>
                  </a:schemeClr>
                </a:solidFill>
              </a:rPr>
              <a:t>業務フローを基に</a:t>
            </a:r>
            <a:r>
              <a:rPr lang="en-US" altLang="ja-JP" sz="1100" b="1" dirty="0">
                <a:solidFill>
                  <a:schemeClr val="accent3">
                    <a:lumMod val="75000"/>
                  </a:schemeClr>
                </a:solidFill>
              </a:rPr>
              <a:t>AI</a:t>
            </a:r>
            <a:r>
              <a:rPr lang="ja-JP" altLang="en-US" sz="1100" b="1" dirty="0">
                <a:solidFill>
                  <a:schemeClr val="accent3">
                    <a:lumMod val="75000"/>
                  </a:schemeClr>
                </a:solidFill>
              </a:rPr>
              <a:t>エージェントの作業内容を確認</a:t>
            </a:r>
            <a:endParaRPr kumimoji="1" lang="en-US" altLang="ja-JP" sz="1100" b="1" dirty="0">
              <a:solidFill>
                <a:schemeClr val="accent3">
                  <a:lumMod val="75000"/>
                </a:schemeClr>
              </a:solidFill>
            </a:endParaRPr>
          </a:p>
          <a:p>
            <a:pPr>
              <a:lnSpc>
                <a:spcPts val="1400"/>
              </a:lnSpc>
            </a:pPr>
            <a:r>
              <a:rPr lang="ja-JP" altLang="en-US" sz="1100" dirty="0">
                <a:solidFill>
                  <a:schemeClr val="tx1"/>
                </a:solidFill>
              </a:rPr>
              <a:t>　　・ユーザーからどのような入力を受け取るのか</a:t>
            </a:r>
            <a:endParaRPr lang="en-US" altLang="ja-JP" sz="1100" dirty="0">
              <a:solidFill>
                <a:schemeClr val="tx1"/>
              </a:solidFill>
            </a:endParaRPr>
          </a:p>
          <a:p>
            <a:pPr>
              <a:lnSpc>
                <a:spcPts val="1400"/>
              </a:lnSpc>
            </a:pPr>
            <a:r>
              <a:rPr lang="ja-JP" altLang="en-US" sz="1100" dirty="0">
                <a:solidFill>
                  <a:schemeClr val="tx1"/>
                </a:solidFill>
              </a:rPr>
              <a:t>　　　　　⇒ 入力された内容を分析して後続の処理はどうなるか</a:t>
            </a:r>
            <a:endParaRPr lang="en-US" altLang="ja-JP" sz="1100" dirty="0">
              <a:solidFill>
                <a:schemeClr val="tx1"/>
              </a:solidFill>
            </a:endParaRPr>
          </a:p>
          <a:p>
            <a:pPr>
              <a:lnSpc>
                <a:spcPts val="1400"/>
              </a:lnSpc>
            </a:pPr>
            <a:r>
              <a:rPr lang="ja-JP" altLang="en-US" sz="1100" dirty="0">
                <a:solidFill>
                  <a:schemeClr val="tx1"/>
                </a:solidFill>
              </a:rPr>
              <a:t>　　　　　⇒ 最終的な</a:t>
            </a:r>
            <a:r>
              <a:rPr lang="en-US" altLang="ja-JP" sz="1100" dirty="0">
                <a:solidFill>
                  <a:schemeClr val="tx1"/>
                </a:solidFill>
              </a:rPr>
              <a:t>AI</a:t>
            </a:r>
            <a:r>
              <a:rPr lang="ja-JP" altLang="en-US" sz="1100" dirty="0">
                <a:solidFill>
                  <a:schemeClr val="tx1"/>
                </a:solidFill>
              </a:rPr>
              <a:t>エージェントの出力内容はどうなるか</a:t>
            </a:r>
            <a:endParaRPr kumimoji="1" lang="ja-JP" altLang="en-US" sz="1100" dirty="0">
              <a:solidFill>
                <a:schemeClr val="dk1"/>
              </a:solidFill>
            </a:endParaRPr>
          </a:p>
        </p:txBody>
      </p:sp>
      <p:sp>
        <p:nvSpPr>
          <p:cNvPr id="3" name="四角形: 角を丸くする 2">
            <a:extLst>
              <a:ext uri="{FF2B5EF4-FFF2-40B4-BE49-F238E27FC236}">
                <a16:creationId xmlns:a16="http://schemas.microsoft.com/office/drawing/2014/main" id="{06D03947-CDA4-7378-DCFD-61C453D37AFC}"/>
              </a:ext>
            </a:extLst>
          </p:cNvPr>
          <p:cNvSpPr/>
          <p:nvPr/>
        </p:nvSpPr>
        <p:spPr>
          <a:xfrm>
            <a:off x="589246" y="1178212"/>
            <a:ext cx="1103784" cy="1025524"/>
          </a:xfrm>
          <a:prstGeom prst="roundRect">
            <a:avLst>
              <a:gd name="adj" fmla="val 5741"/>
            </a:avLst>
          </a:prstGeom>
          <a:solidFill>
            <a:schemeClr val="bg1">
              <a:lumMod val="95000"/>
            </a:schemeClr>
          </a:solidFill>
          <a:ln w="9525">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100" b="1" dirty="0">
                <a:solidFill>
                  <a:schemeClr val="accent6">
                    <a:lumMod val="75000"/>
                  </a:schemeClr>
                </a:solidFill>
              </a:rPr>
              <a:t>作成開始</a:t>
            </a:r>
          </a:p>
        </p:txBody>
      </p:sp>
      <p:pic>
        <p:nvPicPr>
          <p:cNvPr id="7" name="図 6" descr="挿絵 が含まれている画像&#10;&#10;AI によって生成されたコンテンツは間違っている可能性があります。">
            <a:extLst>
              <a:ext uri="{FF2B5EF4-FFF2-40B4-BE49-F238E27FC236}">
                <a16:creationId xmlns:a16="http://schemas.microsoft.com/office/drawing/2014/main" id="{8DFDAF73-D8C2-2CB3-3324-437175D0F79E}"/>
              </a:ext>
            </a:extLst>
          </p:cNvPr>
          <p:cNvPicPr>
            <a:picLocks noChangeAspect="1"/>
          </p:cNvPicPr>
          <p:nvPr/>
        </p:nvPicPr>
        <p:blipFill>
          <a:blip r:embed="rId2"/>
          <a:stretch>
            <a:fillRect/>
          </a:stretch>
        </p:blipFill>
        <p:spPr>
          <a:xfrm>
            <a:off x="876002" y="1259747"/>
            <a:ext cx="530271" cy="612521"/>
          </a:xfrm>
          <a:prstGeom prst="rect">
            <a:avLst/>
          </a:prstGeom>
        </p:spPr>
      </p:pic>
      <p:sp>
        <p:nvSpPr>
          <p:cNvPr id="9" name="フッター プレースホルダー 3">
            <a:extLst>
              <a:ext uri="{FF2B5EF4-FFF2-40B4-BE49-F238E27FC236}">
                <a16:creationId xmlns:a16="http://schemas.microsoft.com/office/drawing/2014/main" id="{6C345AA5-E95D-17E4-4E40-2DE32C58B7BB}"/>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
        <p:nvSpPr>
          <p:cNvPr id="12" name="スライド番号プレースホルダー 3">
            <a:extLst>
              <a:ext uri="{FF2B5EF4-FFF2-40B4-BE49-F238E27FC236}">
                <a16:creationId xmlns:a16="http://schemas.microsoft.com/office/drawing/2014/main" id="{2350F7CB-6668-6A54-A28D-4B4A27359A9A}"/>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6</a:t>
            </a:fld>
            <a:endParaRPr kumimoji="1" lang="ja-JP" altLang="en-US"/>
          </a:p>
        </p:txBody>
      </p:sp>
      <p:grpSp>
        <p:nvGrpSpPr>
          <p:cNvPr id="43" name="グループ化 42">
            <a:extLst>
              <a:ext uri="{FF2B5EF4-FFF2-40B4-BE49-F238E27FC236}">
                <a16:creationId xmlns:a16="http://schemas.microsoft.com/office/drawing/2014/main" id="{7038AA88-3135-E55C-6A9C-0F922969A0AE}"/>
              </a:ext>
            </a:extLst>
          </p:cNvPr>
          <p:cNvGrpSpPr/>
          <p:nvPr/>
        </p:nvGrpSpPr>
        <p:grpSpPr>
          <a:xfrm>
            <a:off x="850294" y="2917093"/>
            <a:ext cx="555979" cy="260728"/>
            <a:chOff x="6005919" y="1329216"/>
            <a:chExt cx="2025613" cy="801688"/>
          </a:xfrm>
        </p:grpSpPr>
        <p:sp>
          <p:nvSpPr>
            <p:cNvPr id="44" name="四角形: メモ 43">
              <a:extLst>
                <a:ext uri="{FF2B5EF4-FFF2-40B4-BE49-F238E27FC236}">
                  <a16:creationId xmlns:a16="http://schemas.microsoft.com/office/drawing/2014/main" id="{483D7F33-604B-1C6D-AFC5-445684D51822}"/>
                </a:ext>
              </a:extLst>
            </p:cNvPr>
            <p:cNvSpPr/>
            <p:nvPr/>
          </p:nvSpPr>
          <p:spPr>
            <a:xfrm>
              <a:off x="6080939" y="1329216"/>
              <a:ext cx="1875574" cy="801688"/>
            </a:xfrm>
            <a:prstGeom prst="foldedCorner">
              <a:avLst>
                <a:gd name="adj" fmla="val 26172"/>
              </a:avLst>
            </a:prstGeom>
            <a:solidFill>
              <a:schemeClr val="bg1">
                <a:lumMod val="95000"/>
              </a:schemeClr>
            </a:solidFill>
            <a:ln w="28575"/>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sz="1200" dirty="0">
                <a:solidFill>
                  <a:schemeClr val="dk1"/>
                </a:solidFill>
              </a:endParaRPr>
            </a:p>
          </p:txBody>
        </p:sp>
        <p:sp>
          <p:nvSpPr>
            <p:cNvPr id="45" name="テキスト ボックス 44">
              <a:extLst>
                <a:ext uri="{FF2B5EF4-FFF2-40B4-BE49-F238E27FC236}">
                  <a16:creationId xmlns:a16="http://schemas.microsoft.com/office/drawing/2014/main" id="{075900EA-0A47-6133-F73E-EF192AD077D9}"/>
                </a:ext>
              </a:extLst>
            </p:cNvPr>
            <p:cNvSpPr txBox="1"/>
            <p:nvPr/>
          </p:nvSpPr>
          <p:spPr>
            <a:xfrm>
              <a:off x="6005919" y="1368127"/>
              <a:ext cx="2025613" cy="660419"/>
            </a:xfrm>
            <a:prstGeom prst="rect">
              <a:avLst/>
            </a:prstGeom>
            <a:noFill/>
          </p:spPr>
          <p:txBody>
            <a:bodyPr wrap="square">
              <a:spAutoFit/>
            </a:bodyPr>
            <a:lstStyle/>
            <a:p>
              <a:pPr algn="ctr"/>
              <a:r>
                <a:rPr kumimoji="1" lang="en-US" altLang="ja-JP" sz="1000" dirty="0">
                  <a:solidFill>
                    <a:schemeClr val="dk1"/>
                  </a:solidFill>
                </a:rPr>
                <a:t>------</a:t>
              </a:r>
              <a:endParaRPr kumimoji="1" lang="ja-JP" altLang="en-US" sz="1000" dirty="0">
                <a:solidFill>
                  <a:schemeClr val="dk1"/>
                </a:solidFill>
              </a:endParaRPr>
            </a:p>
          </p:txBody>
        </p:sp>
      </p:grpSp>
      <p:sp>
        <p:nvSpPr>
          <p:cNvPr id="71" name="吹き出し: 角を丸めた四角形 70">
            <a:extLst>
              <a:ext uri="{FF2B5EF4-FFF2-40B4-BE49-F238E27FC236}">
                <a16:creationId xmlns:a16="http://schemas.microsoft.com/office/drawing/2014/main" id="{9C614ED0-7513-BE37-747F-BDA1E6A876C8}"/>
              </a:ext>
            </a:extLst>
          </p:cNvPr>
          <p:cNvSpPr/>
          <p:nvPr/>
        </p:nvSpPr>
        <p:spPr>
          <a:xfrm>
            <a:off x="2056938" y="4637131"/>
            <a:ext cx="4514295" cy="1088244"/>
          </a:xfrm>
          <a:prstGeom prst="wedgeRoundRectCallout">
            <a:avLst>
              <a:gd name="adj1" fmla="val -56777"/>
              <a:gd name="adj2" fmla="val 37787"/>
              <a:gd name="adj3" fmla="val 16667"/>
            </a:avLst>
          </a:prstGeom>
          <a:ln w="952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lnSpc>
                <a:spcPts val="1400"/>
              </a:lnSpc>
            </a:pPr>
            <a:r>
              <a:rPr lang="ja-JP" altLang="en-US" sz="1100" b="1" dirty="0">
                <a:solidFill>
                  <a:schemeClr val="accent3">
                    <a:lumMod val="75000"/>
                  </a:schemeClr>
                </a:solidFill>
              </a:rPr>
              <a:t>利用するツールの確認</a:t>
            </a:r>
            <a:endParaRPr lang="en-US" altLang="ja-JP" sz="1100" b="1" dirty="0">
              <a:solidFill>
                <a:schemeClr val="accent3">
                  <a:lumMod val="75000"/>
                </a:schemeClr>
              </a:solidFill>
            </a:endParaRPr>
          </a:p>
          <a:p>
            <a:pPr>
              <a:lnSpc>
                <a:spcPts val="1400"/>
              </a:lnSpc>
            </a:pPr>
            <a:r>
              <a:rPr lang="ja-JP" altLang="en-US" sz="1100" dirty="0">
                <a:solidFill>
                  <a:schemeClr val="tx1"/>
                </a:solidFill>
              </a:rPr>
              <a:t>　　・</a:t>
            </a:r>
            <a:r>
              <a:rPr lang="en-US" altLang="ja-JP" sz="1100" dirty="0">
                <a:solidFill>
                  <a:schemeClr val="tx1"/>
                </a:solidFill>
              </a:rPr>
              <a:t>AI</a:t>
            </a:r>
            <a:r>
              <a:rPr lang="ja-JP" altLang="en-US" sz="1100" dirty="0">
                <a:solidFill>
                  <a:schemeClr val="tx1"/>
                </a:solidFill>
              </a:rPr>
              <a:t>エージェントが利用するツールを明確にする</a:t>
            </a:r>
            <a:endParaRPr lang="en-US" altLang="ja-JP" sz="1100" dirty="0">
              <a:solidFill>
                <a:schemeClr val="tx1"/>
              </a:solidFill>
            </a:endParaRPr>
          </a:p>
          <a:p>
            <a:pPr>
              <a:lnSpc>
                <a:spcPts val="1400"/>
              </a:lnSpc>
            </a:pPr>
            <a:r>
              <a:rPr lang="ja-JP" altLang="en-US" sz="1100" dirty="0">
                <a:solidFill>
                  <a:schemeClr val="tx1"/>
                </a:solidFill>
              </a:rPr>
              <a:t>　　・各ツールの実行はどのタイミングになるのかを明確にする</a:t>
            </a:r>
            <a:endParaRPr lang="en-US" altLang="ja-JP" sz="1100" dirty="0">
              <a:solidFill>
                <a:schemeClr val="tx1"/>
              </a:solidFill>
            </a:endParaRPr>
          </a:p>
          <a:p>
            <a:pPr>
              <a:lnSpc>
                <a:spcPts val="1400"/>
              </a:lnSpc>
            </a:pPr>
            <a:r>
              <a:rPr lang="ja-JP" altLang="en-US" sz="1100" dirty="0">
                <a:solidFill>
                  <a:schemeClr val="tx1"/>
                </a:solidFill>
              </a:rPr>
              <a:t>　　　　　⇒ 例：「ユーザーの質問を受け取った後に</a:t>
            </a:r>
            <a:r>
              <a:rPr lang="en-US" altLang="ja-JP" sz="1100" dirty="0">
                <a:solidFill>
                  <a:schemeClr val="tx1"/>
                </a:solidFill>
              </a:rPr>
              <a:t>API</a:t>
            </a:r>
            <a:r>
              <a:rPr lang="ja-JP" altLang="en-US" sz="1100" dirty="0">
                <a:solidFill>
                  <a:schemeClr val="tx1"/>
                </a:solidFill>
              </a:rPr>
              <a:t>を呼ぶ」</a:t>
            </a:r>
            <a:endParaRPr lang="en-US" altLang="ja-JP" sz="1100" dirty="0">
              <a:solidFill>
                <a:schemeClr val="tx1"/>
              </a:solidFill>
            </a:endParaRPr>
          </a:p>
          <a:p>
            <a:pPr>
              <a:lnSpc>
                <a:spcPts val="1400"/>
              </a:lnSpc>
            </a:pPr>
            <a:r>
              <a:rPr lang="ja-JP" altLang="en-US" sz="1100" dirty="0">
                <a:solidFill>
                  <a:schemeClr val="tx1"/>
                </a:solidFill>
              </a:rPr>
              <a:t>　　　　　⇒ 例：「特定の質問が入力された際に</a:t>
            </a:r>
            <a:r>
              <a:rPr lang="en-US" altLang="ja-JP" sz="1100" dirty="0">
                <a:solidFill>
                  <a:schemeClr val="tx1"/>
                </a:solidFill>
              </a:rPr>
              <a:t>API</a:t>
            </a:r>
            <a:r>
              <a:rPr lang="ja-JP" altLang="en-US" sz="1100" dirty="0">
                <a:solidFill>
                  <a:schemeClr val="tx1"/>
                </a:solidFill>
              </a:rPr>
              <a:t>を呼ぶ」</a:t>
            </a:r>
            <a:endParaRPr lang="en-US" altLang="ja-JP" sz="1100" dirty="0">
              <a:solidFill>
                <a:schemeClr val="tx1"/>
              </a:solidFill>
            </a:endParaRPr>
          </a:p>
        </p:txBody>
      </p:sp>
      <p:pic>
        <p:nvPicPr>
          <p:cNvPr id="57" name="図 56" descr="テキスト&#10;&#10;自動的に生成された説明">
            <a:extLst>
              <a:ext uri="{FF2B5EF4-FFF2-40B4-BE49-F238E27FC236}">
                <a16:creationId xmlns:a16="http://schemas.microsoft.com/office/drawing/2014/main" id="{EEC509D5-C295-7205-A062-C7557CB9FDEF}"/>
              </a:ext>
            </a:extLst>
          </p:cNvPr>
          <p:cNvPicPr>
            <a:picLocks noChangeAspect="1"/>
          </p:cNvPicPr>
          <p:nvPr/>
        </p:nvPicPr>
        <p:blipFill>
          <a:blip r:embed="rId3"/>
          <a:stretch>
            <a:fillRect/>
          </a:stretch>
        </p:blipFill>
        <p:spPr>
          <a:xfrm>
            <a:off x="842963" y="5631087"/>
            <a:ext cx="641033" cy="637727"/>
          </a:xfrm>
          <a:prstGeom prst="rect">
            <a:avLst/>
          </a:prstGeom>
        </p:spPr>
      </p:pic>
      <p:sp>
        <p:nvSpPr>
          <p:cNvPr id="72" name="吹き出し: 角を丸めた四角形 71">
            <a:extLst>
              <a:ext uri="{FF2B5EF4-FFF2-40B4-BE49-F238E27FC236}">
                <a16:creationId xmlns:a16="http://schemas.microsoft.com/office/drawing/2014/main" id="{917B5B60-3F0D-34D1-1767-3F392AD60676}"/>
              </a:ext>
            </a:extLst>
          </p:cNvPr>
          <p:cNvSpPr/>
          <p:nvPr/>
        </p:nvSpPr>
        <p:spPr>
          <a:xfrm>
            <a:off x="2056939" y="3171486"/>
            <a:ext cx="4514295" cy="1055665"/>
          </a:xfrm>
          <a:prstGeom prst="wedgeRoundRectCallout">
            <a:avLst>
              <a:gd name="adj1" fmla="val -56975"/>
              <a:gd name="adj2" fmla="val 37873"/>
              <a:gd name="adj3" fmla="val 16667"/>
            </a:avLst>
          </a:prstGeom>
          <a:ln w="952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lnSpc>
                <a:spcPts val="1400"/>
              </a:lnSpc>
            </a:pPr>
            <a:r>
              <a:rPr lang="ja-JP" altLang="en-US" sz="1100" b="1" dirty="0">
                <a:solidFill>
                  <a:schemeClr val="accent3">
                    <a:lumMod val="75000"/>
                  </a:schemeClr>
                </a:solidFill>
              </a:rPr>
              <a:t>ケースごとの大まかなシーケンス洗い出し</a:t>
            </a:r>
            <a:endParaRPr lang="en-US" altLang="ja-JP" sz="1100" b="1" dirty="0">
              <a:solidFill>
                <a:schemeClr val="accent3">
                  <a:lumMod val="75000"/>
                </a:schemeClr>
              </a:solidFill>
            </a:endParaRPr>
          </a:p>
          <a:p>
            <a:pPr>
              <a:lnSpc>
                <a:spcPts val="1400"/>
              </a:lnSpc>
            </a:pPr>
            <a:r>
              <a:rPr lang="ja-JP" altLang="en-US" sz="1100" dirty="0">
                <a:solidFill>
                  <a:schemeClr val="tx1"/>
                </a:solidFill>
              </a:rPr>
              <a:t>　　・最も一般的な処理フローを明確にする</a:t>
            </a:r>
            <a:endParaRPr lang="en-US" altLang="ja-JP" sz="1100" dirty="0">
              <a:solidFill>
                <a:schemeClr val="tx1"/>
              </a:solidFill>
            </a:endParaRPr>
          </a:p>
          <a:p>
            <a:pPr>
              <a:lnSpc>
                <a:spcPts val="1400"/>
              </a:lnSpc>
            </a:pPr>
            <a:r>
              <a:rPr lang="ja-JP" altLang="en-US" sz="1100" dirty="0">
                <a:solidFill>
                  <a:schemeClr val="tx1"/>
                </a:solidFill>
              </a:rPr>
              <a:t>　　　　　⇒ 例：「</a:t>
            </a:r>
            <a:r>
              <a:rPr lang="ja-JP" altLang="en-US" sz="1100" dirty="0"/>
              <a:t>ユーザーが天気を聞く</a:t>
            </a:r>
            <a:endParaRPr lang="en-US" altLang="ja-JP" sz="1100" dirty="0"/>
          </a:p>
          <a:p>
            <a:pPr>
              <a:lnSpc>
                <a:spcPts val="1400"/>
              </a:lnSpc>
            </a:pPr>
            <a:r>
              <a:rPr lang="ja-JP" altLang="en-US" sz="1100" dirty="0"/>
              <a:t>　　　　　　　　　　→ </a:t>
            </a:r>
            <a:r>
              <a:rPr lang="en-US" altLang="ja-JP" sz="1100" dirty="0"/>
              <a:t>AI</a:t>
            </a:r>
            <a:r>
              <a:rPr lang="ja-JP" altLang="en-US" sz="1100" dirty="0"/>
              <a:t>が天気</a:t>
            </a:r>
            <a:r>
              <a:rPr lang="en-US" altLang="ja-JP" sz="1100" dirty="0"/>
              <a:t>API</a:t>
            </a:r>
            <a:r>
              <a:rPr lang="ja-JP" altLang="en-US" sz="1100" dirty="0"/>
              <a:t>に問い合わせ → 応答を返す</a:t>
            </a:r>
            <a:r>
              <a:rPr lang="ja-JP" altLang="en-US" sz="1100" dirty="0">
                <a:solidFill>
                  <a:schemeClr val="tx1"/>
                </a:solidFill>
              </a:rPr>
              <a:t>」</a:t>
            </a:r>
            <a:endParaRPr lang="en-US" altLang="ja-JP" sz="1100" dirty="0">
              <a:solidFill>
                <a:schemeClr val="tx1"/>
              </a:solidFill>
            </a:endParaRPr>
          </a:p>
          <a:p>
            <a:pPr>
              <a:lnSpc>
                <a:spcPts val="1400"/>
              </a:lnSpc>
            </a:pPr>
            <a:r>
              <a:rPr lang="ja-JP" altLang="en-US" sz="1100" dirty="0">
                <a:solidFill>
                  <a:schemeClr val="tx1"/>
                </a:solidFill>
              </a:rPr>
              <a:t>　　・ケースごとの分岐点を明確にする</a:t>
            </a:r>
            <a:endParaRPr lang="en-US" altLang="ja-JP" sz="1100" dirty="0">
              <a:solidFill>
                <a:schemeClr val="tx1"/>
              </a:solidFill>
            </a:endParaRPr>
          </a:p>
        </p:txBody>
      </p:sp>
      <p:pic>
        <p:nvPicPr>
          <p:cNvPr id="60" name="図 59" descr="図形 が含まれている画像&#10;&#10;AI によって生成されたコンテンツは間違っている可能性があります。">
            <a:extLst>
              <a:ext uri="{FF2B5EF4-FFF2-40B4-BE49-F238E27FC236}">
                <a16:creationId xmlns:a16="http://schemas.microsoft.com/office/drawing/2014/main" id="{FDF5B120-5B7E-3DA3-AD6A-1CF6B121F10A}"/>
              </a:ext>
            </a:extLst>
          </p:cNvPr>
          <p:cNvPicPr>
            <a:picLocks noChangeAspect="1"/>
          </p:cNvPicPr>
          <p:nvPr/>
        </p:nvPicPr>
        <p:blipFill>
          <a:blip r:embed="rId4"/>
          <a:stretch>
            <a:fillRect/>
          </a:stretch>
        </p:blipFill>
        <p:spPr>
          <a:xfrm>
            <a:off x="589247" y="4214182"/>
            <a:ext cx="1103783" cy="582897"/>
          </a:xfrm>
          <a:prstGeom prst="rect">
            <a:avLst/>
          </a:prstGeom>
        </p:spPr>
      </p:pic>
      <p:sp>
        <p:nvSpPr>
          <p:cNvPr id="8" name="四角形: 角を丸くする 7">
            <a:extLst>
              <a:ext uri="{FF2B5EF4-FFF2-40B4-BE49-F238E27FC236}">
                <a16:creationId xmlns:a16="http://schemas.microsoft.com/office/drawing/2014/main" id="{DAF5D09A-C6AA-EBFB-CB09-9BE8A2961F45}"/>
              </a:ext>
            </a:extLst>
          </p:cNvPr>
          <p:cNvSpPr/>
          <p:nvPr/>
        </p:nvSpPr>
        <p:spPr>
          <a:xfrm>
            <a:off x="7231101" y="2017060"/>
            <a:ext cx="4626466" cy="4370554"/>
          </a:xfrm>
          <a:prstGeom prst="roundRect">
            <a:avLst>
              <a:gd name="adj" fmla="val 8456"/>
            </a:avLst>
          </a:prstGeom>
          <a:solidFill>
            <a:schemeClr val="bg1">
              <a:lumMod val="95000"/>
            </a:schemeClr>
          </a:solidFill>
          <a:ln w="9525">
            <a:solidFill>
              <a:schemeClr val="bg1">
                <a:lumMod val="95000"/>
              </a:schemeClr>
            </a:solidFill>
          </a:ln>
        </p:spPr>
        <p:style>
          <a:lnRef idx="2">
            <a:schemeClr val="dk1"/>
          </a:lnRef>
          <a:fillRef idx="1">
            <a:schemeClr val="lt1"/>
          </a:fillRef>
          <a:effectRef idx="0">
            <a:schemeClr val="dk1"/>
          </a:effectRef>
          <a:fontRef idx="minor">
            <a:schemeClr val="dk1"/>
          </a:fontRef>
        </p:style>
        <p:txBody>
          <a:bodyPr rtlCol="0" anchor="b"/>
          <a:lstStyle/>
          <a:p>
            <a:pPr algn="ctr"/>
            <a:r>
              <a:rPr kumimoji="1" lang="ja-JP" altLang="en-US" sz="1400" b="1" dirty="0">
                <a:solidFill>
                  <a:schemeClr val="accent5">
                    <a:lumMod val="50000"/>
                  </a:schemeClr>
                </a:solidFill>
              </a:rPr>
              <a:t>シーケンス図</a:t>
            </a:r>
          </a:p>
        </p:txBody>
      </p:sp>
      <p:pic>
        <p:nvPicPr>
          <p:cNvPr id="18" name="グラフィックス 17" descr="採鉱用工具 単色塗りつぶし">
            <a:extLst>
              <a:ext uri="{FF2B5EF4-FFF2-40B4-BE49-F238E27FC236}">
                <a16:creationId xmlns:a16="http://schemas.microsoft.com/office/drawing/2014/main" id="{0B017C38-0E5F-5501-AF1C-6CFBE9CF3C5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9246" y="5454575"/>
            <a:ext cx="500464" cy="541600"/>
          </a:xfrm>
          <a:prstGeom prst="rect">
            <a:avLst/>
          </a:prstGeom>
        </p:spPr>
      </p:pic>
      <p:pic>
        <p:nvPicPr>
          <p:cNvPr id="19" name="図 18" descr="アイコン&#10;&#10;自動的に生成された説明">
            <a:extLst>
              <a:ext uri="{FF2B5EF4-FFF2-40B4-BE49-F238E27FC236}">
                <a16:creationId xmlns:a16="http://schemas.microsoft.com/office/drawing/2014/main" id="{CACD9841-B1BD-8721-8E38-D416A6F5668E}"/>
              </a:ext>
            </a:extLst>
          </p:cNvPr>
          <p:cNvPicPr>
            <a:picLocks noChangeAspect="1"/>
          </p:cNvPicPr>
          <p:nvPr/>
        </p:nvPicPr>
        <p:blipFill>
          <a:blip r:embed="rId7"/>
          <a:srcRect l="24619" t="54203" r="20425"/>
          <a:stretch/>
        </p:blipFill>
        <p:spPr>
          <a:xfrm>
            <a:off x="1057422" y="2974648"/>
            <a:ext cx="598320" cy="486764"/>
          </a:xfrm>
          <a:prstGeom prst="rect">
            <a:avLst/>
          </a:prstGeom>
        </p:spPr>
      </p:pic>
      <p:sp>
        <p:nvSpPr>
          <p:cNvPr id="34" name="矢印: 下 33">
            <a:extLst>
              <a:ext uri="{FF2B5EF4-FFF2-40B4-BE49-F238E27FC236}">
                <a16:creationId xmlns:a16="http://schemas.microsoft.com/office/drawing/2014/main" id="{7A99D513-8788-3A06-CB81-8161F95E3088}"/>
              </a:ext>
            </a:extLst>
          </p:cNvPr>
          <p:cNvSpPr/>
          <p:nvPr/>
        </p:nvSpPr>
        <p:spPr>
          <a:xfrm>
            <a:off x="1022110" y="3565835"/>
            <a:ext cx="246222" cy="546847"/>
          </a:xfrm>
          <a:prstGeom prst="downArrow">
            <a:avLst/>
          </a:prstGeom>
          <a:solidFill>
            <a:schemeClr val="bg1">
              <a:lumMod val="50000"/>
            </a:schemeClr>
          </a:solidFill>
          <a:ln w="9525">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sp>
        <p:nvSpPr>
          <p:cNvPr id="35" name="矢印: 下 34">
            <a:extLst>
              <a:ext uri="{FF2B5EF4-FFF2-40B4-BE49-F238E27FC236}">
                <a16:creationId xmlns:a16="http://schemas.microsoft.com/office/drawing/2014/main" id="{D96720B3-563E-7299-CCE1-065387B7CD4D}"/>
              </a:ext>
            </a:extLst>
          </p:cNvPr>
          <p:cNvSpPr/>
          <p:nvPr/>
        </p:nvSpPr>
        <p:spPr>
          <a:xfrm>
            <a:off x="1018274" y="4811550"/>
            <a:ext cx="246222" cy="546847"/>
          </a:xfrm>
          <a:prstGeom prst="downArrow">
            <a:avLst/>
          </a:prstGeom>
          <a:solidFill>
            <a:schemeClr val="tx1">
              <a:lumMod val="65000"/>
              <a:lumOff val="35000"/>
            </a:schemeClr>
          </a:solidFill>
          <a:ln w="9525">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sp>
        <p:nvSpPr>
          <p:cNvPr id="36" name="矢印: 下 35">
            <a:extLst>
              <a:ext uri="{FF2B5EF4-FFF2-40B4-BE49-F238E27FC236}">
                <a16:creationId xmlns:a16="http://schemas.microsoft.com/office/drawing/2014/main" id="{97464D88-8FA9-20E0-475A-EBD2F5681F3C}"/>
              </a:ext>
            </a:extLst>
          </p:cNvPr>
          <p:cNvSpPr/>
          <p:nvPr/>
        </p:nvSpPr>
        <p:spPr>
          <a:xfrm rot="16200000">
            <a:off x="4279313" y="3280622"/>
            <a:ext cx="246222" cy="5431105"/>
          </a:xfrm>
          <a:prstGeom prst="downArrow">
            <a:avLst/>
          </a:prstGeom>
          <a:solidFill>
            <a:schemeClr val="tx1">
              <a:lumMod val="95000"/>
              <a:lumOff val="5000"/>
            </a:schemeClr>
          </a:solidFill>
          <a:ln w="9525">
            <a:solidFill>
              <a:schemeClr val="tx2"/>
            </a:solidFill>
          </a:ln>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dirty="0">
              <a:solidFill>
                <a:schemeClr val="dk1"/>
              </a:solidFill>
            </a:endParaRPr>
          </a:p>
        </p:txBody>
      </p:sp>
      <p:pic>
        <p:nvPicPr>
          <p:cNvPr id="39" name="図 38">
            <a:extLst>
              <a:ext uri="{FF2B5EF4-FFF2-40B4-BE49-F238E27FC236}">
                <a16:creationId xmlns:a16="http://schemas.microsoft.com/office/drawing/2014/main" id="{617BC0D4-C297-79F5-59B3-5DD3E356EF27}"/>
              </a:ext>
            </a:extLst>
          </p:cNvPr>
          <p:cNvPicPr>
            <a:picLocks noChangeAspect="1"/>
          </p:cNvPicPr>
          <p:nvPr/>
        </p:nvPicPr>
        <p:blipFill>
          <a:blip r:embed="rId8"/>
          <a:srcRect l="1636" t="5303" r="3794" b="5115"/>
          <a:stretch/>
        </p:blipFill>
        <p:spPr>
          <a:xfrm>
            <a:off x="7704866" y="3860946"/>
            <a:ext cx="4007318" cy="2135228"/>
          </a:xfrm>
          <a:prstGeom prst="rect">
            <a:avLst/>
          </a:prstGeom>
          <a:ln>
            <a:solidFill>
              <a:srgbClr val="002060"/>
            </a:solidFill>
          </a:ln>
        </p:spPr>
      </p:pic>
      <p:pic>
        <p:nvPicPr>
          <p:cNvPr id="10" name="図 9">
            <a:extLst>
              <a:ext uri="{FF2B5EF4-FFF2-40B4-BE49-F238E27FC236}">
                <a16:creationId xmlns:a16="http://schemas.microsoft.com/office/drawing/2014/main" id="{81F8FBB7-FB8F-4FE3-B970-9F1BE69BFF3E}"/>
              </a:ext>
            </a:extLst>
          </p:cNvPr>
          <p:cNvPicPr>
            <a:picLocks noChangeAspect="1"/>
          </p:cNvPicPr>
          <p:nvPr/>
        </p:nvPicPr>
        <p:blipFill>
          <a:blip r:embed="rId9"/>
          <a:stretch>
            <a:fillRect/>
          </a:stretch>
        </p:blipFill>
        <p:spPr>
          <a:xfrm>
            <a:off x="7345028" y="2351697"/>
            <a:ext cx="2725839" cy="1639578"/>
          </a:xfrm>
          <a:prstGeom prst="rect">
            <a:avLst/>
          </a:prstGeom>
          <a:ln>
            <a:solidFill>
              <a:schemeClr val="tx1"/>
            </a:solidFill>
          </a:ln>
        </p:spPr>
      </p:pic>
      <p:sp>
        <p:nvSpPr>
          <p:cNvPr id="5" name="正方形/長方形 4">
            <a:extLst>
              <a:ext uri="{FF2B5EF4-FFF2-40B4-BE49-F238E27FC236}">
                <a16:creationId xmlns:a16="http://schemas.microsoft.com/office/drawing/2014/main" id="{0D6CE3A4-16B0-97F0-6137-F1912BFB2ADD}"/>
              </a:ext>
            </a:extLst>
          </p:cNvPr>
          <p:cNvSpPr/>
          <p:nvPr/>
        </p:nvSpPr>
        <p:spPr>
          <a:xfrm>
            <a:off x="8473010" y="900142"/>
            <a:ext cx="3195713" cy="624915"/>
          </a:xfrm>
          <a:prstGeom prst="rect">
            <a:avLst/>
          </a:prstGeom>
          <a:ln w="952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lnSpc>
                <a:spcPts val="1400"/>
              </a:lnSpc>
            </a:pPr>
            <a:r>
              <a:rPr lang="ja-JP" altLang="en-US" sz="1100" dirty="0">
                <a:solidFill>
                  <a:srgbClr val="C00000"/>
                </a:solidFill>
              </a:rPr>
              <a:t>補足説明</a:t>
            </a:r>
            <a:endParaRPr lang="en-US" altLang="ja-JP" sz="1100" dirty="0">
              <a:solidFill>
                <a:srgbClr val="C00000"/>
              </a:solidFill>
            </a:endParaRPr>
          </a:p>
          <a:p>
            <a:pPr>
              <a:lnSpc>
                <a:spcPts val="1400"/>
              </a:lnSpc>
            </a:pPr>
            <a:r>
              <a:rPr lang="en-US" altLang="ja-JP" sz="1100" dirty="0">
                <a:solidFill>
                  <a:srgbClr val="C00000"/>
                </a:solidFill>
              </a:rPr>
              <a:t>※</a:t>
            </a:r>
            <a:r>
              <a:rPr lang="ja-JP" altLang="en-US" sz="1100" dirty="0">
                <a:solidFill>
                  <a:srgbClr val="C00000"/>
                </a:solidFill>
              </a:rPr>
              <a:t>シーケンス図に関しては、エージェント開発を</a:t>
            </a:r>
            <a:endParaRPr lang="en-US" altLang="ja-JP" sz="1100" dirty="0">
              <a:solidFill>
                <a:srgbClr val="C00000"/>
              </a:solidFill>
            </a:endParaRPr>
          </a:p>
          <a:p>
            <a:pPr>
              <a:lnSpc>
                <a:spcPts val="1400"/>
              </a:lnSpc>
            </a:pPr>
            <a:r>
              <a:rPr lang="ja-JP" altLang="en-US" sz="1100" dirty="0">
                <a:solidFill>
                  <a:srgbClr val="C00000"/>
                </a:solidFill>
              </a:rPr>
              <a:t>行いながら必要に応じて更新を行います</a:t>
            </a:r>
            <a:endParaRPr kumimoji="1" lang="en-US" altLang="ja-JP" sz="1100" dirty="0">
              <a:solidFill>
                <a:srgbClr val="C00000"/>
              </a:solidFill>
            </a:endParaRPr>
          </a:p>
        </p:txBody>
      </p:sp>
    </p:spTree>
    <p:extLst>
      <p:ext uri="{BB962C8B-B14F-4D97-AF65-F5344CB8AC3E}">
        <p14:creationId xmlns:p14="http://schemas.microsoft.com/office/powerpoint/2010/main" val="23933933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7BD9F5-94D6-A0DE-8C4A-0EB4FE191D39}"/>
            </a:ext>
          </a:extLst>
        </p:cNvPr>
        <p:cNvGrpSpPr/>
        <p:nvPr/>
      </p:nvGrpSpPr>
      <p:grpSpPr>
        <a:xfrm>
          <a:off x="0" y="0"/>
          <a:ext cx="0" cy="0"/>
          <a:chOff x="0" y="0"/>
          <a:chExt cx="0" cy="0"/>
        </a:xfrm>
      </p:grpSpPr>
      <p:sp>
        <p:nvSpPr>
          <p:cNvPr id="4" name="タイトル 1">
            <a:extLst>
              <a:ext uri="{FF2B5EF4-FFF2-40B4-BE49-F238E27FC236}">
                <a16:creationId xmlns:a16="http://schemas.microsoft.com/office/drawing/2014/main" id="{C92D6989-1F64-942D-C420-540F818AEA45}"/>
              </a:ext>
            </a:extLst>
          </p:cNvPr>
          <p:cNvSpPr>
            <a:spLocks noGrp="1"/>
          </p:cNvSpPr>
          <p:nvPr>
            <p:ph type="title"/>
          </p:nvPr>
        </p:nvSpPr>
        <p:spPr>
          <a:xfrm>
            <a:off x="345404" y="407406"/>
            <a:ext cx="11512163" cy="388990"/>
          </a:xfrm>
        </p:spPr>
        <p:txBody>
          <a:bodyPr>
            <a:normAutofit fontScale="90000"/>
          </a:bodyPr>
          <a:lstStyle/>
          <a:p>
            <a:r>
              <a:rPr kumimoji="1" lang="ja-JP" altLang="en-US"/>
              <a:t>シーケンス図作成</a:t>
            </a:r>
            <a:r>
              <a:rPr lang="ja-JP" altLang="en-US"/>
              <a:t>例</a:t>
            </a:r>
            <a:endParaRPr kumimoji="1" lang="ja-JP" altLang="en-US" dirty="0"/>
          </a:p>
        </p:txBody>
      </p:sp>
      <p:sp>
        <p:nvSpPr>
          <p:cNvPr id="9" name="フッター プレースホルダー 3">
            <a:extLst>
              <a:ext uri="{FF2B5EF4-FFF2-40B4-BE49-F238E27FC236}">
                <a16:creationId xmlns:a16="http://schemas.microsoft.com/office/drawing/2014/main" id="{56FFBA54-13FE-1788-D209-6D1308875325}"/>
              </a:ext>
            </a:extLst>
          </p:cNvPr>
          <p:cNvSpPr>
            <a:spLocks noGrp="1"/>
          </p:cNvSpPr>
          <p:nvPr>
            <p:ph type="ftr" sz="quarter" idx="11"/>
          </p:nvPr>
        </p:nvSpPr>
        <p:spPr>
          <a:xfrm>
            <a:off x="8444093" y="6519334"/>
            <a:ext cx="3747911" cy="365125"/>
          </a:xfrm>
        </p:spPr>
        <p:txBody>
          <a:bodyPr/>
          <a:lstStyle/>
          <a:p>
            <a:r>
              <a:rPr lang="en-US" altLang="ja-JP"/>
              <a:t>Copyright (C) 2025 dbE.inc All Rights Reserved.</a:t>
            </a:r>
            <a:endParaRPr lang="ja-JP" altLang="en-US" dirty="0"/>
          </a:p>
        </p:txBody>
      </p:sp>
      <p:sp>
        <p:nvSpPr>
          <p:cNvPr id="12" name="スライド番号プレースホルダー 3">
            <a:extLst>
              <a:ext uri="{FF2B5EF4-FFF2-40B4-BE49-F238E27FC236}">
                <a16:creationId xmlns:a16="http://schemas.microsoft.com/office/drawing/2014/main" id="{E791A791-E208-FC10-1C39-819465A6F0A5}"/>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7</a:t>
            </a:fld>
            <a:endParaRPr kumimoji="1" lang="ja-JP" altLang="en-US"/>
          </a:p>
        </p:txBody>
      </p:sp>
      <p:pic>
        <p:nvPicPr>
          <p:cNvPr id="8" name="図 7">
            <a:extLst>
              <a:ext uri="{FF2B5EF4-FFF2-40B4-BE49-F238E27FC236}">
                <a16:creationId xmlns:a16="http://schemas.microsoft.com/office/drawing/2014/main" id="{F23B4BF8-0A3C-ACEA-9796-9F7D616CC2A5}"/>
              </a:ext>
            </a:extLst>
          </p:cNvPr>
          <p:cNvPicPr>
            <a:picLocks noChangeAspect="1"/>
          </p:cNvPicPr>
          <p:nvPr/>
        </p:nvPicPr>
        <p:blipFill>
          <a:blip r:embed="rId2"/>
          <a:srcRect/>
          <a:stretch/>
        </p:blipFill>
        <p:spPr>
          <a:xfrm>
            <a:off x="345404" y="902620"/>
            <a:ext cx="8728360" cy="5124112"/>
          </a:xfrm>
          <a:prstGeom prst="rect">
            <a:avLst/>
          </a:prstGeom>
        </p:spPr>
      </p:pic>
      <p:sp>
        <p:nvSpPr>
          <p:cNvPr id="3" name="正方形/長方形 2">
            <a:extLst>
              <a:ext uri="{FF2B5EF4-FFF2-40B4-BE49-F238E27FC236}">
                <a16:creationId xmlns:a16="http://schemas.microsoft.com/office/drawing/2014/main" id="{19D0906F-4B58-359E-08F8-957DDA622551}"/>
              </a:ext>
            </a:extLst>
          </p:cNvPr>
          <p:cNvSpPr/>
          <p:nvPr/>
        </p:nvSpPr>
        <p:spPr>
          <a:xfrm>
            <a:off x="8334439" y="1636891"/>
            <a:ext cx="3523128" cy="2423182"/>
          </a:xfrm>
          <a:prstGeom prst="rect">
            <a:avLst/>
          </a:prstGeom>
          <a:ln w="952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buNone/>
            </a:pPr>
            <a:r>
              <a:rPr lang="en-US" altLang="ja-JP" sz="600" b="0" dirty="0" err="1">
                <a:solidFill>
                  <a:srgbClr val="A22889"/>
                </a:solidFill>
                <a:effectLst/>
                <a:latin typeface="Consolas" panose="020B0609020204030204" pitchFamily="49" charset="0"/>
              </a:rPr>
              <a:t>sequenceDiagram</a:t>
            </a:r>
            <a:endParaRPr lang="ja-JP" altLang="en-US" sz="600" b="0" dirty="0">
              <a:solidFill>
                <a:srgbClr val="000000"/>
              </a:solidFill>
              <a:effectLst/>
              <a:latin typeface="Consolas" panose="020B0609020204030204" pitchFamily="49" charset="0"/>
            </a:endParaRP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participant</a:t>
            </a:r>
            <a:r>
              <a:rPr lang="ja-JP" altLang="en-US" sz="600" b="0" dirty="0">
                <a:solidFill>
                  <a:srgbClr val="000000"/>
                </a:solidFill>
                <a:effectLst/>
                <a:latin typeface="Consolas" panose="020B0609020204030204" pitchFamily="49" charset="0"/>
              </a:rPr>
              <a:t> ユーザー</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participant</a:t>
            </a: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participant</a:t>
            </a:r>
            <a:r>
              <a:rPr lang="ja-JP" altLang="en-US" sz="600" b="0" dirty="0">
                <a:solidFill>
                  <a:srgbClr val="000000"/>
                </a:solidFill>
                <a:effectLst/>
                <a:latin typeface="Consolas" panose="020B0609020204030204" pitchFamily="49" charset="0"/>
              </a:rPr>
              <a:t> ツール</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participant</a:t>
            </a: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ベース</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participant</a:t>
            </a:r>
            <a:r>
              <a:rPr lang="ja-JP" altLang="en-US" sz="600" b="0" dirty="0">
                <a:solidFill>
                  <a:srgbClr val="000000"/>
                </a:solidFill>
                <a:effectLst/>
                <a:latin typeface="Consolas" panose="020B0609020204030204" pitchFamily="49" charset="0"/>
              </a:rPr>
              <a:t> 外部ツール</a:t>
            </a:r>
          </a:p>
          <a:p>
            <a:pPr>
              <a:buNone/>
            </a:pPr>
            <a:br>
              <a:rPr lang="ja-JP" altLang="en-US" sz="600" b="0" dirty="0">
                <a:solidFill>
                  <a:srgbClr val="000000"/>
                </a:solidFill>
                <a:effectLst/>
                <a:latin typeface="Consolas" panose="020B0609020204030204" pitchFamily="49" charset="0"/>
              </a:rPr>
            </a:br>
            <a:r>
              <a:rPr lang="ja-JP" altLang="en-US" sz="600" b="0" dirty="0">
                <a:solidFill>
                  <a:srgbClr val="000000"/>
                </a:solidFill>
                <a:effectLst/>
                <a:latin typeface="Consolas" panose="020B0609020204030204" pitchFamily="49" charset="0"/>
              </a:rPr>
              <a:t>    ユーザー</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r>
              <a:rPr lang="en-US" altLang="ja-JP" sz="600" b="0" dirty="0">
                <a:solidFill>
                  <a:srgbClr val="000000"/>
                </a:solidFill>
                <a:effectLst/>
                <a:latin typeface="Consolas" panose="020B0609020204030204" pitchFamily="49" charset="0"/>
              </a:rPr>
              <a:t>: </a:t>
            </a:r>
            <a:r>
              <a:rPr lang="ja-JP" altLang="en-US" sz="600" b="0" dirty="0">
                <a:solidFill>
                  <a:srgbClr val="000000"/>
                </a:solidFill>
                <a:effectLst/>
                <a:latin typeface="Consolas" panose="020B0609020204030204" pitchFamily="49" charset="0"/>
              </a:rPr>
              <a:t>質問や問題内容、命令を入力</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ja-JP" altLang="en-US" sz="600" b="0" dirty="0">
                <a:solidFill>
                  <a:srgbClr val="000000"/>
                </a:solidFill>
                <a:effectLst/>
                <a:latin typeface="Consolas" panose="020B0609020204030204" pitchFamily="49" charset="0"/>
              </a:rPr>
              <a:t>ツール</a:t>
            </a:r>
            <a:r>
              <a:rPr lang="en-US" altLang="ja-JP" sz="600" b="0" dirty="0">
                <a:solidFill>
                  <a:srgbClr val="000000"/>
                </a:solidFill>
                <a:effectLst/>
                <a:latin typeface="Consolas" panose="020B0609020204030204" pitchFamily="49" charset="0"/>
              </a:rPr>
              <a:t>: </a:t>
            </a:r>
            <a:r>
              <a:rPr lang="ja-JP" altLang="en-US" sz="600" b="0" dirty="0">
                <a:solidFill>
                  <a:srgbClr val="000000"/>
                </a:solidFill>
                <a:effectLst/>
                <a:latin typeface="Consolas" panose="020B0609020204030204" pitchFamily="49" charset="0"/>
              </a:rPr>
              <a:t>ユーザーの内容に基づいて適切なツールを使用</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alt</a:t>
            </a: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ベースが必要な場合</a:t>
            </a:r>
          </a:p>
          <a:p>
            <a:pPr>
              <a:buNone/>
            </a:pPr>
            <a:r>
              <a:rPr lang="ja-JP" altLang="en-US" sz="600" b="0" dirty="0">
                <a:solidFill>
                  <a:srgbClr val="000000"/>
                </a:solidFill>
                <a:effectLst/>
                <a:latin typeface="Consolas" panose="020B0609020204030204" pitchFamily="49" charset="0"/>
              </a:rPr>
              <a:t>        ツール</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ベース</a:t>
            </a:r>
            <a:r>
              <a:rPr lang="en-US" altLang="ja-JP"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RAG</a:t>
            </a:r>
            <a:r>
              <a:rPr lang="ja-JP" altLang="en-US" sz="600" b="0" dirty="0">
                <a:solidFill>
                  <a:srgbClr val="000000"/>
                </a:solidFill>
                <a:effectLst/>
                <a:latin typeface="Consolas" panose="020B0609020204030204" pitchFamily="49" charset="0"/>
              </a:rPr>
              <a:t>（マニュアル、ドキュメント、過去事例）をリクエスト</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ベース</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ja-JP" altLang="en-US" sz="600" b="0" dirty="0">
                <a:solidFill>
                  <a:srgbClr val="000000"/>
                </a:solidFill>
                <a:effectLst/>
                <a:latin typeface="Consolas" panose="020B0609020204030204" pitchFamily="49" charset="0"/>
              </a:rPr>
              <a:t>ツール</a:t>
            </a:r>
            <a:r>
              <a:rPr lang="en-US" altLang="ja-JP" sz="600" b="0" dirty="0">
                <a:solidFill>
                  <a:srgbClr val="000000"/>
                </a:solidFill>
                <a:effectLst/>
                <a:latin typeface="Consolas" panose="020B0609020204030204" pitchFamily="49" charset="0"/>
              </a:rPr>
              <a:t>: </a:t>
            </a:r>
            <a:r>
              <a:rPr lang="ja-JP" altLang="en-US" sz="600" b="0" dirty="0">
                <a:solidFill>
                  <a:srgbClr val="000000"/>
                </a:solidFill>
                <a:effectLst/>
                <a:latin typeface="Consolas" panose="020B0609020204030204" pitchFamily="49" charset="0"/>
              </a:rPr>
              <a:t>適切な値を返却</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end</a:t>
            </a:r>
            <a:endParaRPr lang="ja-JP" altLang="en-US" sz="600" b="0" dirty="0">
              <a:solidFill>
                <a:srgbClr val="000000"/>
              </a:solidFill>
              <a:effectLst/>
              <a:latin typeface="Consolas" panose="020B0609020204030204" pitchFamily="49" charset="0"/>
            </a:endParaRPr>
          </a:p>
          <a:p>
            <a:pPr>
              <a:buNone/>
            </a:pPr>
            <a:r>
              <a:rPr lang="ja-JP" altLang="en-US" sz="600" b="0" dirty="0">
                <a:solidFill>
                  <a:srgbClr val="000000"/>
                </a:solidFill>
                <a:effectLst/>
                <a:latin typeface="Consolas" panose="020B0609020204030204" pitchFamily="49" charset="0"/>
              </a:rPr>
              <a:t>    ツール</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r>
              <a:rPr lang="en-US" altLang="ja-JP" sz="600" b="0" dirty="0">
                <a:solidFill>
                  <a:srgbClr val="000000"/>
                </a:solidFill>
                <a:effectLst/>
                <a:latin typeface="Consolas" panose="020B0609020204030204" pitchFamily="49" charset="0"/>
              </a:rPr>
              <a:t>: </a:t>
            </a:r>
            <a:r>
              <a:rPr lang="ja-JP" altLang="en-US" sz="600" b="0" dirty="0">
                <a:solidFill>
                  <a:srgbClr val="000000"/>
                </a:solidFill>
                <a:effectLst/>
                <a:latin typeface="Consolas" panose="020B0609020204030204" pitchFamily="49" charset="0"/>
              </a:rPr>
              <a:t>適切な値を返却</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ja-JP" altLang="en-US" sz="600" b="0" dirty="0">
                <a:solidFill>
                  <a:srgbClr val="000000"/>
                </a:solidFill>
                <a:effectLst/>
                <a:latin typeface="Consolas" panose="020B0609020204030204" pitchFamily="49" charset="0"/>
              </a:rPr>
              <a:t>ユーザー</a:t>
            </a:r>
            <a:r>
              <a:rPr lang="en-US" altLang="ja-JP" sz="600" b="0" dirty="0">
                <a:solidFill>
                  <a:srgbClr val="000000"/>
                </a:solidFill>
                <a:effectLst/>
                <a:latin typeface="Consolas" panose="020B0609020204030204" pitchFamily="49" charset="0"/>
              </a:rPr>
              <a:t>: </a:t>
            </a:r>
            <a:r>
              <a:rPr lang="ja-JP" altLang="en-US" sz="600" b="0" dirty="0">
                <a:solidFill>
                  <a:srgbClr val="000000"/>
                </a:solidFill>
                <a:effectLst/>
                <a:latin typeface="Consolas" panose="020B0609020204030204" pitchFamily="49" charset="0"/>
              </a:rPr>
              <a:t>入力内容に対して回答</a:t>
            </a:r>
          </a:p>
          <a:p>
            <a:pPr>
              <a:buNone/>
            </a:pPr>
            <a:br>
              <a:rPr lang="ja-JP" altLang="en-US" sz="600" b="0" dirty="0">
                <a:solidFill>
                  <a:srgbClr val="000000"/>
                </a:solidFill>
                <a:effectLst/>
                <a:latin typeface="Consolas" panose="020B0609020204030204" pitchFamily="49" charset="0"/>
              </a:rPr>
            </a:b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alt</a:t>
            </a:r>
            <a:r>
              <a:rPr lang="ja-JP" altLang="en-US" sz="600" b="0" dirty="0">
                <a:solidFill>
                  <a:srgbClr val="000000"/>
                </a:solidFill>
                <a:effectLst/>
                <a:latin typeface="Consolas" panose="020B0609020204030204" pitchFamily="49" charset="0"/>
              </a:rPr>
              <a:t> ユーザーから </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 登録の指示があった場合</a:t>
            </a:r>
          </a:p>
          <a:p>
            <a:pPr>
              <a:buNone/>
            </a:pPr>
            <a:r>
              <a:rPr lang="ja-JP" altLang="en-US" sz="600" b="0" dirty="0">
                <a:solidFill>
                  <a:srgbClr val="000000"/>
                </a:solidFill>
                <a:effectLst/>
                <a:latin typeface="Consolas" panose="020B0609020204030204" pitchFamily="49" charset="0"/>
              </a:rPr>
              <a:t>        ユーザー</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r>
              <a:rPr lang="en-US" altLang="ja-JP"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 登録指示</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ja-JP" altLang="en-US" sz="600" b="0" dirty="0">
                <a:solidFill>
                  <a:srgbClr val="000000"/>
                </a:solidFill>
                <a:effectLst/>
                <a:latin typeface="Consolas" panose="020B0609020204030204" pitchFamily="49" charset="0"/>
              </a:rPr>
              <a:t>ツール</a:t>
            </a:r>
            <a:r>
              <a:rPr lang="en-US" altLang="ja-JP" sz="600" b="0" dirty="0">
                <a:solidFill>
                  <a:srgbClr val="000000"/>
                </a:solidFill>
                <a:effectLst/>
                <a:latin typeface="Consolas" panose="020B0609020204030204" pitchFamily="49" charset="0"/>
              </a:rPr>
              <a:t>: </a:t>
            </a:r>
            <a:r>
              <a:rPr lang="ja-JP" altLang="en-US" sz="600" b="0" dirty="0">
                <a:solidFill>
                  <a:srgbClr val="000000"/>
                </a:solidFill>
                <a:effectLst/>
                <a:latin typeface="Consolas" panose="020B0609020204030204" pitchFamily="49" charset="0"/>
              </a:rPr>
              <a:t>適切なツールを使用</a:t>
            </a:r>
          </a:p>
          <a:p>
            <a:pPr>
              <a:buNone/>
            </a:pPr>
            <a:r>
              <a:rPr lang="ja-JP" altLang="en-US" sz="600" b="0" dirty="0">
                <a:solidFill>
                  <a:srgbClr val="000000"/>
                </a:solidFill>
                <a:effectLst/>
                <a:latin typeface="Consolas" panose="020B0609020204030204" pitchFamily="49" charset="0"/>
              </a:rPr>
              <a:t>        ツール</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ja-JP" altLang="en-US" sz="600" b="0" dirty="0">
                <a:solidFill>
                  <a:srgbClr val="000000"/>
                </a:solidFill>
                <a:effectLst/>
                <a:latin typeface="Consolas" panose="020B0609020204030204" pitchFamily="49" charset="0"/>
              </a:rPr>
              <a:t>外部ツール</a:t>
            </a:r>
            <a:r>
              <a:rPr lang="en-US" altLang="ja-JP"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 登録フォーマットを </a:t>
            </a:r>
            <a:r>
              <a:rPr lang="en-US" altLang="ja-JP" sz="600" b="0" dirty="0">
                <a:solidFill>
                  <a:srgbClr val="A22889"/>
                </a:solidFill>
                <a:effectLst/>
                <a:latin typeface="Consolas" panose="020B0609020204030204" pitchFamily="49" charset="0"/>
              </a:rPr>
              <a:t>API</a:t>
            </a:r>
            <a:r>
              <a:rPr lang="ja-JP" altLang="en-US" sz="600" b="0" dirty="0">
                <a:solidFill>
                  <a:srgbClr val="000000"/>
                </a:solidFill>
                <a:effectLst/>
                <a:latin typeface="Consolas" panose="020B0609020204030204" pitchFamily="49" charset="0"/>
              </a:rPr>
              <a:t> 経由でリクエスト</a:t>
            </a:r>
          </a:p>
          <a:p>
            <a:pPr>
              <a:buNone/>
            </a:pPr>
            <a:r>
              <a:rPr lang="ja-JP" altLang="en-US" sz="600" b="0" dirty="0">
                <a:solidFill>
                  <a:srgbClr val="000000"/>
                </a:solidFill>
                <a:effectLst/>
                <a:latin typeface="Consolas" panose="020B0609020204030204" pitchFamily="49" charset="0"/>
              </a:rPr>
              <a:t>        外部ツール</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ja-JP" altLang="en-US" sz="600" b="0" dirty="0">
                <a:solidFill>
                  <a:srgbClr val="000000"/>
                </a:solidFill>
                <a:effectLst/>
                <a:latin typeface="Consolas" panose="020B0609020204030204" pitchFamily="49" charset="0"/>
              </a:rPr>
              <a:t>ツール</a:t>
            </a:r>
            <a:r>
              <a:rPr lang="en-US" altLang="ja-JP"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 フォーマットを返却</a:t>
            </a:r>
          </a:p>
          <a:p>
            <a:pPr>
              <a:buNone/>
            </a:pPr>
            <a:r>
              <a:rPr lang="ja-JP" altLang="en-US" sz="600" b="0" dirty="0">
                <a:solidFill>
                  <a:srgbClr val="000000"/>
                </a:solidFill>
                <a:effectLst/>
                <a:latin typeface="Consolas" panose="020B0609020204030204" pitchFamily="49" charset="0"/>
              </a:rPr>
              <a:t>        ツール</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ベース</a:t>
            </a:r>
            <a:r>
              <a:rPr lang="en-US" altLang="ja-JP"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knowledge</a:t>
            </a:r>
            <a:r>
              <a:rPr lang="ja-JP" altLang="en-US" sz="600" b="0" dirty="0">
                <a:solidFill>
                  <a:srgbClr val="000000"/>
                </a:solidFill>
                <a:effectLst/>
                <a:latin typeface="Consolas" panose="020B0609020204030204" pitchFamily="49" charset="0"/>
              </a:rPr>
              <a:t> 登録の実行</a:t>
            </a:r>
          </a:p>
          <a:p>
            <a:pPr>
              <a:buNone/>
            </a:pPr>
            <a:r>
              <a:rPr lang="ja-JP" altLang="en-US" sz="600" b="0" dirty="0">
                <a:solidFill>
                  <a:srgbClr val="000000"/>
                </a:solidFill>
                <a:effectLst/>
                <a:latin typeface="Consolas" panose="020B0609020204030204" pitchFamily="49" charset="0"/>
              </a:rPr>
              <a:t>        ツール</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r>
              <a:rPr lang="en-US" altLang="ja-JP" sz="600" b="0" dirty="0">
                <a:solidFill>
                  <a:srgbClr val="000000"/>
                </a:solidFill>
                <a:effectLst/>
                <a:latin typeface="Consolas" panose="020B0609020204030204" pitchFamily="49" charset="0"/>
              </a:rPr>
              <a:t>: </a:t>
            </a:r>
            <a:r>
              <a:rPr lang="ja-JP" altLang="en-US" sz="600" b="0" dirty="0">
                <a:solidFill>
                  <a:srgbClr val="000000"/>
                </a:solidFill>
                <a:effectLst/>
                <a:latin typeface="Consolas" panose="020B0609020204030204" pitchFamily="49" charset="0"/>
              </a:rPr>
              <a:t>実行結果の返却</a:t>
            </a:r>
          </a:p>
          <a:p>
            <a:pPr>
              <a:buNone/>
            </a:pPr>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AI</a:t>
            </a:r>
            <a:r>
              <a:rPr lang="ja-JP" altLang="en-US" sz="600" b="0" dirty="0">
                <a:solidFill>
                  <a:srgbClr val="000000"/>
                </a:solidFill>
                <a:effectLst/>
                <a:latin typeface="Consolas" panose="020B0609020204030204" pitchFamily="49" charset="0"/>
              </a:rPr>
              <a:t>エージェント</a:t>
            </a:r>
            <a:r>
              <a:rPr lang="en-US" altLang="ja-JP" sz="600" b="0" dirty="0">
                <a:solidFill>
                  <a:srgbClr val="A22889"/>
                </a:solidFill>
                <a:effectLst/>
                <a:latin typeface="Consolas" panose="020B0609020204030204" pitchFamily="49" charset="0"/>
              </a:rPr>
              <a:t>--</a:t>
            </a:r>
            <a:r>
              <a:rPr lang="en-US" altLang="ja-JP" sz="600" b="0" dirty="0">
                <a:solidFill>
                  <a:srgbClr val="000000"/>
                </a:solidFill>
                <a:effectLst/>
                <a:latin typeface="Consolas" panose="020B0609020204030204" pitchFamily="49" charset="0"/>
              </a:rPr>
              <a:t>&gt;&gt;</a:t>
            </a:r>
            <a:r>
              <a:rPr lang="ja-JP" altLang="en-US" sz="600" b="0" dirty="0">
                <a:solidFill>
                  <a:srgbClr val="000000"/>
                </a:solidFill>
                <a:effectLst/>
                <a:latin typeface="Consolas" panose="020B0609020204030204" pitchFamily="49" charset="0"/>
              </a:rPr>
              <a:t>ユーザー</a:t>
            </a:r>
            <a:r>
              <a:rPr lang="en-US" altLang="ja-JP" sz="600" b="0" dirty="0">
                <a:solidFill>
                  <a:srgbClr val="000000"/>
                </a:solidFill>
                <a:effectLst/>
                <a:latin typeface="Consolas" panose="020B0609020204030204" pitchFamily="49" charset="0"/>
              </a:rPr>
              <a:t>: </a:t>
            </a:r>
            <a:r>
              <a:rPr lang="ja-JP" altLang="en-US" sz="600" b="0" dirty="0">
                <a:solidFill>
                  <a:srgbClr val="000000"/>
                </a:solidFill>
                <a:effectLst/>
                <a:latin typeface="Consolas" panose="020B0609020204030204" pitchFamily="49" charset="0"/>
              </a:rPr>
              <a:t>実行結果の報告</a:t>
            </a:r>
          </a:p>
          <a:p>
            <a:r>
              <a:rPr lang="ja-JP" altLang="en-US" sz="600" b="0" dirty="0">
                <a:solidFill>
                  <a:srgbClr val="000000"/>
                </a:solidFill>
                <a:effectLst/>
                <a:latin typeface="Consolas" panose="020B0609020204030204" pitchFamily="49" charset="0"/>
              </a:rPr>
              <a:t>    </a:t>
            </a:r>
            <a:r>
              <a:rPr lang="en-US" altLang="ja-JP" sz="600" b="0" dirty="0">
                <a:solidFill>
                  <a:srgbClr val="A22889"/>
                </a:solidFill>
                <a:effectLst/>
                <a:latin typeface="Consolas" panose="020B0609020204030204" pitchFamily="49" charset="0"/>
              </a:rPr>
              <a:t>end</a:t>
            </a:r>
            <a:endParaRPr lang="ja-JP" altLang="en-US" sz="600" b="0" dirty="0">
              <a:solidFill>
                <a:srgbClr val="000000"/>
              </a:solidFill>
              <a:effectLst/>
              <a:latin typeface="Consolas" panose="020B0609020204030204" pitchFamily="49" charset="0"/>
            </a:endParaRPr>
          </a:p>
        </p:txBody>
      </p:sp>
      <p:sp>
        <p:nvSpPr>
          <p:cNvPr id="6" name="テキスト ボックス 5">
            <a:extLst>
              <a:ext uri="{FF2B5EF4-FFF2-40B4-BE49-F238E27FC236}">
                <a16:creationId xmlns:a16="http://schemas.microsoft.com/office/drawing/2014/main" id="{500BEF84-3268-6FED-0678-7E05A1C8C348}"/>
              </a:ext>
            </a:extLst>
          </p:cNvPr>
          <p:cNvSpPr txBox="1"/>
          <p:nvPr/>
        </p:nvSpPr>
        <p:spPr>
          <a:xfrm>
            <a:off x="8928584" y="1195745"/>
            <a:ext cx="3052219" cy="441146"/>
          </a:xfrm>
          <a:prstGeom prst="rect">
            <a:avLst/>
          </a:prstGeom>
          <a:noFill/>
        </p:spPr>
        <p:txBody>
          <a:bodyPr wrap="square" rtlCol="0">
            <a:spAutoFit/>
          </a:bodyPr>
          <a:lstStyle/>
          <a:p>
            <a:pPr>
              <a:lnSpc>
                <a:spcPts val="1400"/>
              </a:lnSpc>
            </a:pPr>
            <a:r>
              <a:rPr lang="en-US" altLang="ja-JP" sz="900" dirty="0">
                <a:solidFill>
                  <a:schemeClr val="dk1"/>
                </a:solidFill>
              </a:rPr>
              <a:t>※</a:t>
            </a:r>
            <a:r>
              <a:rPr lang="ja-JP" altLang="en-US" sz="900" dirty="0">
                <a:solidFill>
                  <a:schemeClr val="dk1"/>
                </a:solidFill>
              </a:rPr>
              <a:t>添付図は </a:t>
            </a:r>
            <a:r>
              <a:rPr lang="en-US" altLang="ja-JP" sz="900" dirty="0">
                <a:solidFill>
                  <a:schemeClr val="dk1"/>
                </a:solidFill>
              </a:rPr>
              <a:t>Web </a:t>
            </a:r>
            <a:r>
              <a:rPr lang="ja-JP" altLang="en-US" sz="900" dirty="0">
                <a:solidFill>
                  <a:schemeClr val="dk1"/>
                </a:solidFill>
              </a:rPr>
              <a:t>ツール「</a:t>
            </a:r>
            <a:r>
              <a:rPr lang="en-US" altLang="ja-JP" sz="900" dirty="0">
                <a:solidFill>
                  <a:schemeClr val="dk1"/>
                </a:solidFill>
                <a:hlinkClick r:id="rId3"/>
              </a:rPr>
              <a:t>Mermaid Live Editor</a:t>
            </a:r>
            <a:r>
              <a:rPr lang="ja-JP" altLang="en-US" sz="900" dirty="0">
                <a:solidFill>
                  <a:schemeClr val="dk1"/>
                </a:solidFill>
              </a:rPr>
              <a:t>」にて</a:t>
            </a:r>
            <a:endParaRPr lang="en-US" altLang="ja-JP" sz="900" dirty="0">
              <a:solidFill>
                <a:schemeClr val="dk1"/>
              </a:solidFill>
            </a:endParaRPr>
          </a:p>
          <a:p>
            <a:pPr>
              <a:lnSpc>
                <a:spcPts val="1400"/>
              </a:lnSpc>
            </a:pPr>
            <a:r>
              <a:rPr lang="ja-JP" altLang="en-US" sz="900" dirty="0">
                <a:solidFill>
                  <a:schemeClr val="dk1"/>
                </a:solidFill>
              </a:rPr>
              <a:t>　下記 </a:t>
            </a:r>
            <a:r>
              <a:rPr lang="en-US" altLang="ja-JP" sz="900" dirty="0">
                <a:solidFill>
                  <a:schemeClr val="dk1"/>
                </a:solidFill>
              </a:rPr>
              <a:t>mermaid </a:t>
            </a:r>
            <a:r>
              <a:rPr lang="ja-JP" altLang="en-US" sz="900" dirty="0">
                <a:solidFill>
                  <a:schemeClr val="dk1"/>
                </a:solidFill>
              </a:rPr>
              <a:t>コードを読み込ませて作成</a:t>
            </a:r>
            <a:endParaRPr lang="en-US" altLang="ja-JP" sz="900" dirty="0">
              <a:solidFill>
                <a:schemeClr val="dk1"/>
              </a:solidFill>
            </a:endParaRPr>
          </a:p>
        </p:txBody>
      </p:sp>
      <p:grpSp>
        <p:nvGrpSpPr>
          <p:cNvPr id="16" name="グループ化 15">
            <a:extLst>
              <a:ext uri="{FF2B5EF4-FFF2-40B4-BE49-F238E27FC236}">
                <a16:creationId xmlns:a16="http://schemas.microsoft.com/office/drawing/2014/main" id="{DE8721CE-C87D-7557-DE84-AA0BCD5CCF65}"/>
              </a:ext>
            </a:extLst>
          </p:cNvPr>
          <p:cNvGrpSpPr/>
          <p:nvPr/>
        </p:nvGrpSpPr>
        <p:grpSpPr>
          <a:xfrm>
            <a:off x="9052518" y="4161913"/>
            <a:ext cx="2783803" cy="1966659"/>
            <a:chOff x="9062793" y="4561261"/>
            <a:chExt cx="2783803" cy="1966659"/>
          </a:xfrm>
        </p:grpSpPr>
        <p:sp>
          <p:nvSpPr>
            <p:cNvPr id="5" name="正方形/長方形 4">
              <a:extLst>
                <a:ext uri="{FF2B5EF4-FFF2-40B4-BE49-F238E27FC236}">
                  <a16:creationId xmlns:a16="http://schemas.microsoft.com/office/drawing/2014/main" id="{03FA5936-461C-4D28-968F-97B838D0849F}"/>
                </a:ext>
              </a:extLst>
            </p:cNvPr>
            <p:cNvSpPr/>
            <p:nvPr/>
          </p:nvSpPr>
          <p:spPr>
            <a:xfrm>
              <a:off x="9062793" y="4816195"/>
              <a:ext cx="2783803" cy="1711725"/>
            </a:xfrm>
            <a:prstGeom prst="rect">
              <a:avLst/>
            </a:prstGeom>
            <a:ln w="9525"/>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buNone/>
              </a:pPr>
              <a:r>
                <a:rPr lang="ja-JP" altLang="en-US" sz="800" dirty="0"/>
                <a:t>下記手順から </a:t>
              </a:r>
              <a:r>
                <a:rPr lang="en-US" altLang="ja-JP" sz="800" dirty="0"/>
                <a:t>mermaid </a:t>
              </a:r>
              <a:r>
                <a:rPr lang="ja-JP" altLang="en-US" sz="800" dirty="0"/>
                <a:t>でシーケンス図を作成するための</a:t>
              </a:r>
              <a:endParaRPr lang="en-US" altLang="ja-JP" sz="800" dirty="0"/>
            </a:p>
            <a:p>
              <a:pPr>
                <a:buNone/>
              </a:pPr>
              <a:r>
                <a:rPr lang="ja-JP" altLang="en-US" sz="800" dirty="0"/>
                <a:t>コードを提示して</a:t>
              </a:r>
              <a:endParaRPr lang="en-US" altLang="ja-JP" sz="800" dirty="0"/>
            </a:p>
            <a:p>
              <a:pPr>
                <a:buNone/>
              </a:pPr>
              <a:endParaRPr lang="ja-JP" altLang="en-US" sz="800" dirty="0"/>
            </a:p>
            <a:p>
              <a:pPr>
                <a:buNone/>
              </a:pPr>
              <a:r>
                <a:rPr lang="en-US" altLang="ja-JP" sz="800" dirty="0"/>
                <a:t>1. </a:t>
              </a:r>
            </a:p>
            <a:p>
              <a:pPr>
                <a:buNone/>
              </a:pPr>
              <a:r>
                <a:rPr lang="ja-JP" altLang="en-US" sz="800" dirty="0"/>
                <a:t>ユーザー </a:t>
              </a:r>
              <a:r>
                <a:rPr lang="en-US" altLang="ja-JP" sz="800" dirty="0"/>
                <a:t>&gt; AI</a:t>
              </a:r>
              <a:r>
                <a:rPr lang="ja-JP" altLang="en-US" sz="800" dirty="0"/>
                <a:t>エージェント </a:t>
              </a:r>
            </a:p>
            <a:p>
              <a:pPr>
                <a:buNone/>
              </a:pPr>
              <a:r>
                <a:rPr lang="ja-JP" altLang="en-US" sz="800" dirty="0"/>
                <a:t>質問や問題内容、命令を入力 </a:t>
              </a:r>
            </a:p>
            <a:p>
              <a:pPr>
                <a:buNone/>
              </a:pPr>
              <a:endParaRPr lang="en-US" altLang="ja-JP" sz="800" dirty="0"/>
            </a:p>
            <a:p>
              <a:pPr>
                <a:buNone/>
              </a:pPr>
              <a:r>
                <a:rPr lang="en-US" altLang="ja-JP" sz="800" dirty="0"/>
                <a:t>2. </a:t>
              </a:r>
            </a:p>
            <a:p>
              <a:pPr>
                <a:buNone/>
              </a:pPr>
              <a:r>
                <a:rPr lang="en-US" altLang="ja-JP" sz="800" dirty="0"/>
                <a:t>AI</a:t>
              </a:r>
              <a:r>
                <a:rPr lang="ja-JP" altLang="en-US" sz="800" dirty="0"/>
                <a:t>エージェント </a:t>
              </a:r>
              <a:r>
                <a:rPr lang="en-US" altLang="ja-JP" sz="800" dirty="0"/>
                <a:t>&gt; </a:t>
              </a:r>
              <a:r>
                <a:rPr lang="ja-JP" altLang="en-US" sz="800" dirty="0"/>
                <a:t>ツール </a:t>
              </a:r>
            </a:p>
            <a:p>
              <a:pPr>
                <a:buNone/>
              </a:pPr>
              <a:r>
                <a:rPr lang="ja-JP" altLang="en-US" sz="800" dirty="0"/>
                <a:t>ユーザーの内容に基づいて適切なツールを使用 </a:t>
              </a:r>
            </a:p>
            <a:p>
              <a:pPr>
                <a:buNone/>
              </a:pPr>
              <a:endParaRPr lang="en-US" altLang="ja-JP" sz="800" dirty="0"/>
            </a:p>
            <a:p>
              <a:pPr>
                <a:buNone/>
              </a:pPr>
              <a:r>
                <a:rPr lang="en-US" altLang="ja-JP" sz="800" dirty="0"/>
                <a:t>3.</a:t>
              </a:r>
            </a:p>
            <a:p>
              <a:pPr>
                <a:buNone/>
              </a:pPr>
              <a:r>
                <a:rPr lang="en-US" altLang="ja-JP" sz="800" dirty="0"/>
                <a:t>... </a:t>
              </a:r>
            </a:p>
          </p:txBody>
        </p:sp>
        <p:sp>
          <p:nvSpPr>
            <p:cNvPr id="14" name="テキスト ボックス 13">
              <a:extLst>
                <a:ext uri="{FF2B5EF4-FFF2-40B4-BE49-F238E27FC236}">
                  <a16:creationId xmlns:a16="http://schemas.microsoft.com/office/drawing/2014/main" id="{7D06700E-8026-2CE7-1234-5540EF64C3AA}"/>
                </a:ext>
              </a:extLst>
            </p:cNvPr>
            <p:cNvSpPr txBox="1"/>
            <p:nvPr/>
          </p:nvSpPr>
          <p:spPr>
            <a:xfrm>
              <a:off x="9062794" y="4561261"/>
              <a:ext cx="2510832" cy="271869"/>
            </a:xfrm>
            <a:prstGeom prst="rect">
              <a:avLst/>
            </a:prstGeom>
            <a:noFill/>
          </p:spPr>
          <p:txBody>
            <a:bodyPr wrap="square" rtlCol="0">
              <a:spAutoFit/>
            </a:bodyPr>
            <a:lstStyle/>
            <a:p>
              <a:pPr>
                <a:lnSpc>
                  <a:spcPts val="1400"/>
                </a:lnSpc>
              </a:pPr>
              <a:r>
                <a:rPr lang="ja-JP" altLang="en-US" sz="1000" dirty="0">
                  <a:solidFill>
                    <a:schemeClr val="dk1"/>
                  </a:solidFill>
                </a:rPr>
                <a:t>処理手順を生成</a:t>
              </a:r>
              <a:r>
                <a:rPr lang="en-US" altLang="ja-JP" sz="1000" dirty="0">
                  <a:solidFill>
                    <a:schemeClr val="dk1"/>
                  </a:solidFill>
                </a:rPr>
                <a:t>AI</a:t>
              </a:r>
              <a:r>
                <a:rPr lang="ja-JP" altLang="en-US" sz="1000" dirty="0">
                  <a:solidFill>
                    <a:schemeClr val="dk1"/>
                  </a:solidFill>
                </a:rPr>
                <a:t>に渡してコードを作成</a:t>
              </a:r>
              <a:endParaRPr lang="en-US" altLang="ja-JP" sz="1000" dirty="0">
                <a:solidFill>
                  <a:schemeClr val="dk1"/>
                </a:solidFill>
              </a:endParaRPr>
            </a:p>
          </p:txBody>
        </p:sp>
      </p:grpSp>
      <p:sp>
        <p:nvSpPr>
          <p:cNvPr id="2" name="正方形/長方形 1">
            <a:extLst>
              <a:ext uri="{FF2B5EF4-FFF2-40B4-BE49-F238E27FC236}">
                <a16:creationId xmlns:a16="http://schemas.microsoft.com/office/drawing/2014/main" id="{02C8B58B-1F6E-B370-98D4-06B8B86E069B}"/>
              </a:ext>
            </a:extLst>
          </p:cNvPr>
          <p:cNvSpPr/>
          <p:nvPr/>
        </p:nvSpPr>
        <p:spPr>
          <a:xfrm>
            <a:off x="8498146" y="277705"/>
            <a:ext cx="3195713" cy="624915"/>
          </a:xfrm>
          <a:prstGeom prst="rect">
            <a:avLst/>
          </a:prstGeom>
          <a:solidFill>
            <a:srgbClr val="FFFF00"/>
          </a:solidFill>
          <a:ln w="9525">
            <a:solidFill>
              <a:srgbClr val="FF0000"/>
            </a:solid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lIns="36000" rIns="36000" rtlCol="0" anchor="t"/>
          <a:lstStyle/>
          <a:p>
            <a:pPr>
              <a:lnSpc>
                <a:spcPts val="1400"/>
              </a:lnSpc>
            </a:pPr>
            <a:r>
              <a:rPr lang="ja-JP" altLang="en-US" sz="1100" b="1" dirty="0">
                <a:solidFill>
                  <a:srgbClr val="C00000"/>
                </a:solidFill>
              </a:rPr>
              <a:t>資料作成メモ</a:t>
            </a:r>
            <a:endParaRPr lang="en-US" altLang="ja-JP" sz="1100" b="1" dirty="0">
              <a:solidFill>
                <a:srgbClr val="C00000"/>
              </a:solidFill>
            </a:endParaRPr>
          </a:p>
          <a:p>
            <a:pPr>
              <a:lnSpc>
                <a:spcPts val="1400"/>
              </a:lnSpc>
            </a:pPr>
            <a:r>
              <a:rPr lang="ja-JP" altLang="en-US" sz="1100" dirty="0">
                <a:solidFill>
                  <a:srgbClr val="C00000"/>
                </a:solidFill>
              </a:rPr>
              <a:t>シーケンス図を作成するための資材を</a:t>
            </a:r>
            <a:r>
              <a:rPr lang="en-US" altLang="ja-JP" sz="1100" dirty="0">
                <a:solidFill>
                  <a:srgbClr val="C00000"/>
                </a:solidFill>
              </a:rPr>
              <a:t>secton3</a:t>
            </a:r>
            <a:r>
              <a:rPr lang="ja-JP" altLang="en-US" sz="1100" dirty="0">
                <a:solidFill>
                  <a:srgbClr val="C00000"/>
                </a:solidFill>
              </a:rPr>
              <a:t>の資料から引用</a:t>
            </a:r>
            <a:endParaRPr lang="en-US" altLang="ja-JP" sz="1100" dirty="0">
              <a:solidFill>
                <a:srgbClr val="C00000"/>
              </a:solidFill>
            </a:endParaRPr>
          </a:p>
        </p:txBody>
      </p:sp>
      <p:cxnSp>
        <p:nvCxnSpPr>
          <p:cNvPr id="19" name="コネクタ: 曲線 18">
            <a:extLst>
              <a:ext uri="{FF2B5EF4-FFF2-40B4-BE49-F238E27FC236}">
                <a16:creationId xmlns:a16="http://schemas.microsoft.com/office/drawing/2014/main" id="{36C29FD7-CB7F-5C91-E655-9929A9E314E4}"/>
              </a:ext>
            </a:extLst>
          </p:cNvPr>
          <p:cNvCxnSpPr>
            <a:cxnSpLocks/>
            <a:stCxn id="14" idx="3"/>
            <a:endCxn id="6" idx="0"/>
          </p:cNvCxnSpPr>
          <p:nvPr/>
        </p:nvCxnSpPr>
        <p:spPr>
          <a:xfrm flipH="1" flipV="1">
            <a:off x="10454694" y="1195745"/>
            <a:ext cx="1108657" cy="3102103"/>
          </a:xfrm>
          <a:prstGeom prst="curvedConnector4">
            <a:avLst>
              <a:gd name="adj1" fmla="val -19611"/>
              <a:gd name="adj2" fmla="val 107369"/>
            </a:avLst>
          </a:prstGeom>
          <a:ln>
            <a:tailEnd type="triangl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407286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F2DCF-6E7C-F2DB-E308-6E3DD5B05F57}"/>
            </a:ext>
          </a:extLst>
        </p:cNvPr>
        <p:cNvGrpSpPr/>
        <p:nvPr/>
      </p:nvGrpSpPr>
      <p:grpSpPr>
        <a:xfrm>
          <a:off x="0" y="0"/>
          <a:ext cx="0" cy="0"/>
          <a:chOff x="0" y="0"/>
          <a:chExt cx="0" cy="0"/>
        </a:xfrm>
      </p:grpSpPr>
      <p:sp>
        <p:nvSpPr>
          <p:cNvPr id="5" name="タイトル 4">
            <a:extLst>
              <a:ext uri="{FF2B5EF4-FFF2-40B4-BE49-F238E27FC236}">
                <a16:creationId xmlns:a16="http://schemas.microsoft.com/office/drawing/2014/main" id="{A5FC5301-27A2-C065-2FCC-2BFB5481730F}"/>
              </a:ext>
            </a:extLst>
          </p:cNvPr>
          <p:cNvSpPr>
            <a:spLocks noGrp="1"/>
          </p:cNvSpPr>
          <p:nvPr>
            <p:ph type="ctrTitle"/>
          </p:nvPr>
        </p:nvSpPr>
        <p:spPr/>
        <p:txBody>
          <a:bodyPr/>
          <a:lstStyle/>
          <a:p>
            <a:r>
              <a:rPr lang="ja-JP" altLang="en-US" dirty="0"/>
              <a:t>セクション４：</a:t>
            </a:r>
            <a:r>
              <a:rPr lang="en-US" altLang="ja-JP" dirty="0"/>
              <a:t>RAG</a:t>
            </a:r>
            <a:r>
              <a:rPr lang="ja-JP" altLang="en-US" dirty="0"/>
              <a:t>設計</a:t>
            </a:r>
          </a:p>
        </p:txBody>
      </p:sp>
      <p:sp>
        <p:nvSpPr>
          <p:cNvPr id="4" name="スライド番号プレースホルダー 3">
            <a:extLst>
              <a:ext uri="{FF2B5EF4-FFF2-40B4-BE49-F238E27FC236}">
                <a16:creationId xmlns:a16="http://schemas.microsoft.com/office/drawing/2014/main" id="{C290F0DA-9E9C-9C26-6667-7F547B0546C3}"/>
              </a:ext>
            </a:extLst>
          </p:cNvPr>
          <p:cNvSpPr>
            <a:spLocks noGrp="1"/>
          </p:cNvSpPr>
          <p:nvPr>
            <p:ph type="sldNum" sz="quarter" idx="12"/>
          </p:nvPr>
        </p:nvSpPr>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fld id="{0AF7E18D-A281-EF4E-83EF-D7811667EA6C}" type="slidenum">
              <a:rPr kumimoji="1" lang="ja-JP" altLang="en-US" sz="1000" b="1" i="0" u="none" strike="noStrike" kern="1200" cap="none" spc="0" normalizeH="0" baseline="0" noProof="0" smtClean="0">
                <a:ln>
                  <a:noFill/>
                </a:ln>
                <a:solidFill>
                  <a:prstClr val="white"/>
                </a:solidFill>
                <a:effectLst/>
                <a:uLnTx/>
                <a:uFillTx/>
                <a:latin typeface="メイリオ"/>
                <a:ea typeface="メイリオ"/>
                <a:cs typeface="+mn-cs"/>
              </a:rPr>
              <a:pPr marL="0" marR="0" lvl="0" indent="0" algn="ctr" defTabSz="457200" rtl="0" eaLnBrk="1" fontAlgn="auto" latinLnBrk="0" hangingPunct="1">
                <a:lnSpc>
                  <a:spcPct val="100000"/>
                </a:lnSpc>
                <a:spcBef>
                  <a:spcPts val="0"/>
                </a:spcBef>
                <a:spcAft>
                  <a:spcPts val="0"/>
                </a:spcAft>
                <a:buClrTx/>
                <a:buSzTx/>
                <a:buFontTx/>
                <a:buNone/>
                <a:tabLst/>
                <a:defRPr/>
              </a:pPr>
              <a:t>8</a:t>
            </a:fld>
            <a:endParaRPr kumimoji="1" lang="ja-JP" altLang="en-US" sz="1000" b="1" i="0" u="none" strike="noStrike" kern="1200" cap="none" spc="0" normalizeH="0" baseline="0" noProof="0">
              <a:ln>
                <a:noFill/>
              </a:ln>
              <a:solidFill>
                <a:prstClr val="white"/>
              </a:solidFill>
              <a:effectLst/>
              <a:uLnTx/>
              <a:uFillTx/>
              <a:latin typeface="メイリオ"/>
              <a:ea typeface="メイリオ"/>
              <a:cs typeface="+mn-cs"/>
            </a:endParaRPr>
          </a:p>
        </p:txBody>
      </p:sp>
      <p:sp>
        <p:nvSpPr>
          <p:cNvPr id="2" name="フッター プレースホルダー 3">
            <a:extLst>
              <a:ext uri="{FF2B5EF4-FFF2-40B4-BE49-F238E27FC236}">
                <a16:creationId xmlns:a16="http://schemas.microsoft.com/office/drawing/2014/main" id="{DD42CA5D-015E-BF01-5B9C-E6BBFCDAB991}"/>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Tree>
    <p:extLst>
      <p:ext uri="{BB962C8B-B14F-4D97-AF65-F5344CB8AC3E}">
        <p14:creationId xmlns:p14="http://schemas.microsoft.com/office/powerpoint/2010/main" val="22098103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27F735-27A7-5BD7-7833-DC40AAE7B4C5}"/>
            </a:ext>
          </a:extLst>
        </p:cNvPr>
        <p:cNvGrpSpPr/>
        <p:nvPr/>
      </p:nvGrpSpPr>
      <p:grpSpPr>
        <a:xfrm>
          <a:off x="0" y="0"/>
          <a:ext cx="0" cy="0"/>
          <a:chOff x="0" y="0"/>
          <a:chExt cx="0" cy="0"/>
        </a:xfrm>
      </p:grpSpPr>
      <p:sp>
        <p:nvSpPr>
          <p:cNvPr id="13" name="タイトル 12">
            <a:extLst>
              <a:ext uri="{FF2B5EF4-FFF2-40B4-BE49-F238E27FC236}">
                <a16:creationId xmlns:a16="http://schemas.microsoft.com/office/drawing/2014/main" id="{CCCDD827-3A46-55B7-ED5F-9D4FCDFEA6A5}"/>
              </a:ext>
            </a:extLst>
          </p:cNvPr>
          <p:cNvSpPr>
            <a:spLocks noGrp="1"/>
          </p:cNvSpPr>
          <p:nvPr>
            <p:ph type="title"/>
          </p:nvPr>
        </p:nvSpPr>
        <p:spPr/>
        <p:txBody>
          <a:bodyPr>
            <a:normAutofit fontScale="90000"/>
          </a:bodyPr>
          <a:lstStyle/>
          <a:p>
            <a:r>
              <a:rPr lang="en-US" altLang="ja-JP" dirty="0"/>
              <a:t>RAG</a:t>
            </a:r>
            <a:r>
              <a:rPr lang="ja-JP" altLang="en-US" dirty="0"/>
              <a:t>とは</a:t>
            </a:r>
          </a:p>
        </p:txBody>
      </p:sp>
      <p:sp>
        <p:nvSpPr>
          <p:cNvPr id="2" name="正方形/長方形 1">
            <a:extLst>
              <a:ext uri="{FF2B5EF4-FFF2-40B4-BE49-F238E27FC236}">
                <a16:creationId xmlns:a16="http://schemas.microsoft.com/office/drawing/2014/main" id="{08E396BF-4553-90BC-C7E5-43AA11235F73}"/>
              </a:ext>
            </a:extLst>
          </p:cNvPr>
          <p:cNvSpPr/>
          <p:nvPr/>
        </p:nvSpPr>
        <p:spPr>
          <a:xfrm>
            <a:off x="300272" y="952982"/>
            <a:ext cx="6455635" cy="752346"/>
          </a:xfrm>
          <a:prstGeom prst="rect">
            <a:avLst/>
          </a:prstGeom>
          <a:solidFill>
            <a:sysClr val="window" lastClr="FFFFFF"/>
          </a:solidFill>
          <a:ln w="9525" cap="flat" cmpd="sng" algn="ctr">
            <a:solidFill>
              <a:sysClr val="windowText" lastClr="000000"/>
            </a:solidFill>
            <a:prstDash val="solid"/>
          </a:ln>
          <a:effectLst/>
        </p:spPr>
        <p:txBody>
          <a:bodyPr rtlCol="0" anchor="t"/>
          <a:lstStyle/>
          <a:p>
            <a:pPr marL="0" marR="0" lvl="0" indent="0" defTabSz="914400" eaLnBrk="1" fontAlgn="auto" latinLnBrk="0" hangingPunct="1">
              <a:lnSpc>
                <a:spcPct val="100000"/>
              </a:lnSpc>
              <a:spcBef>
                <a:spcPts val="0"/>
              </a:spcBef>
              <a:spcAft>
                <a:spcPts val="0"/>
              </a:spcAft>
              <a:buClrTx/>
              <a:buSzTx/>
              <a:buFontTx/>
              <a:buNone/>
              <a:tabLst/>
              <a:defRPr/>
            </a:pPr>
            <a:r>
              <a:rPr kumimoji="1" lang="en-US" altLang="ja-JP" sz="1400" b="1" i="0" u="none" strike="noStrike" kern="0" cap="none" spc="0" normalizeH="0" baseline="0" noProof="0" dirty="0">
                <a:ln>
                  <a:noFill/>
                </a:ln>
                <a:effectLst/>
                <a:uLnTx/>
                <a:uFillTx/>
                <a:latin typeface="+mn-ea"/>
              </a:rPr>
              <a:t>RAG</a:t>
            </a:r>
            <a:r>
              <a:rPr kumimoji="1" lang="ja-JP" altLang="en-US" sz="1400" b="1" kern="0" dirty="0">
                <a:latin typeface="+mn-ea"/>
              </a:rPr>
              <a:t>：</a:t>
            </a:r>
            <a:r>
              <a:rPr kumimoji="1" lang="en-US" altLang="ja-JP" sz="1400" b="1" i="0" u="none" strike="noStrike" kern="0" cap="none" spc="0" normalizeH="0" baseline="0" noProof="0" dirty="0">
                <a:ln>
                  <a:noFill/>
                </a:ln>
                <a:effectLst/>
                <a:uLnTx/>
                <a:uFillTx/>
                <a:latin typeface="+mn-ea"/>
              </a:rPr>
              <a:t>Retrieval Augmented Generation </a:t>
            </a:r>
            <a:r>
              <a:rPr kumimoji="1" lang="ja-JP" altLang="en-US" sz="1400" b="1" i="0" u="none" strike="noStrike" kern="0" cap="none" spc="0" normalizeH="0" baseline="0" noProof="0" dirty="0">
                <a:ln>
                  <a:noFill/>
                </a:ln>
                <a:effectLst/>
                <a:uLnTx/>
                <a:uFillTx/>
                <a:latin typeface="+mn-ea"/>
              </a:rPr>
              <a:t>とは</a:t>
            </a:r>
            <a:endParaRPr kumimoji="1" lang="en-US" altLang="ja-JP" sz="1400" b="1" i="0" u="none" strike="noStrike" kern="0" cap="none" spc="0" normalizeH="0" baseline="0" noProof="0" dirty="0">
              <a:ln>
                <a:noFill/>
              </a:ln>
              <a:effectLst/>
              <a:uLnTx/>
              <a:uFillTx/>
              <a:latin typeface="+mn-ea"/>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i="0" u="none" strike="noStrike" kern="0" cap="none" spc="0" normalizeH="0" baseline="0" noProof="0" dirty="0">
                <a:ln>
                  <a:noFill/>
                </a:ln>
                <a:effectLst/>
                <a:uLnTx/>
                <a:uFillTx/>
                <a:latin typeface="+mn-ea"/>
              </a:rPr>
              <a:t>データソースから関連する情報を取得し</a:t>
            </a:r>
            <a:endParaRPr kumimoji="1" lang="en-US" altLang="ja-JP" sz="1400" i="0" u="none" strike="noStrike" kern="0" cap="none" spc="0" normalizeH="0" baseline="0" noProof="0" dirty="0">
              <a:ln>
                <a:noFill/>
              </a:ln>
              <a:effectLst/>
              <a:uLnTx/>
              <a:uFillTx/>
              <a:latin typeface="+mn-ea"/>
            </a:endParaRPr>
          </a:p>
          <a:p>
            <a:pPr marL="0" marR="0" lvl="0" indent="0" defTabSz="914400" eaLnBrk="1" fontAlgn="auto" latinLnBrk="0" hangingPunct="1">
              <a:lnSpc>
                <a:spcPct val="100000"/>
              </a:lnSpc>
              <a:spcBef>
                <a:spcPts val="0"/>
              </a:spcBef>
              <a:spcAft>
                <a:spcPts val="0"/>
              </a:spcAft>
              <a:buClrTx/>
              <a:buSzTx/>
              <a:buFontTx/>
              <a:buNone/>
              <a:tabLst/>
              <a:defRPr/>
            </a:pPr>
            <a:r>
              <a:rPr kumimoji="1" lang="ja-JP" altLang="en-US" sz="1400" i="0" u="none" strike="noStrike" kern="0" cap="none" spc="0" normalizeH="0" baseline="0" noProof="0" dirty="0">
                <a:ln>
                  <a:noFill/>
                </a:ln>
                <a:effectLst/>
                <a:uLnTx/>
                <a:uFillTx/>
                <a:latin typeface="+mn-ea"/>
              </a:rPr>
              <a:t>その情報をユーザーのプロンプトとともに</a:t>
            </a:r>
            <a:r>
              <a:rPr kumimoji="1" lang="en-US" altLang="ja-JP" sz="1400" i="0" u="none" strike="noStrike" kern="0" cap="none" spc="0" normalizeH="0" baseline="0" noProof="0" dirty="0">
                <a:ln>
                  <a:noFill/>
                </a:ln>
                <a:effectLst/>
                <a:uLnTx/>
                <a:uFillTx/>
                <a:latin typeface="+mn-ea"/>
              </a:rPr>
              <a:t>AI</a:t>
            </a:r>
            <a:r>
              <a:rPr kumimoji="1" lang="ja-JP" altLang="en-US" sz="1400" i="0" u="none" strike="noStrike" kern="0" cap="none" spc="0" normalizeH="0" baseline="0" noProof="0" dirty="0">
                <a:ln>
                  <a:noFill/>
                </a:ln>
                <a:effectLst/>
                <a:uLnTx/>
                <a:uFillTx/>
                <a:latin typeface="+mn-ea"/>
              </a:rPr>
              <a:t>に渡すプロセスのことです。</a:t>
            </a:r>
            <a:endParaRPr kumimoji="1" lang="en-US" altLang="ja-JP" sz="1400" i="0" u="none" strike="noStrike" kern="0" cap="none" spc="0" normalizeH="0" baseline="0" noProof="0" dirty="0">
              <a:ln>
                <a:noFill/>
              </a:ln>
              <a:effectLst/>
              <a:uLnTx/>
              <a:uFillTx/>
              <a:latin typeface="+mn-ea"/>
            </a:endParaRPr>
          </a:p>
        </p:txBody>
      </p:sp>
      <p:grpSp>
        <p:nvGrpSpPr>
          <p:cNvPr id="17" name="グループ化 16">
            <a:extLst>
              <a:ext uri="{FF2B5EF4-FFF2-40B4-BE49-F238E27FC236}">
                <a16:creationId xmlns:a16="http://schemas.microsoft.com/office/drawing/2014/main" id="{D6300AFC-E81B-CB24-C29D-64AE165852AE}"/>
              </a:ext>
            </a:extLst>
          </p:cNvPr>
          <p:cNvGrpSpPr/>
          <p:nvPr/>
        </p:nvGrpSpPr>
        <p:grpSpPr>
          <a:xfrm>
            <a:off x="714836" y="2170576"/>
            <a:ext cx="1109693" cy="1242589"/>
            <a:chOff x="682442" y="1815710"/>
            <a:chExt cx="1109693" cy="1242589"/>
          </a:xfrm>
        </p:grpSpPr>
        <p:pic>
          <p:nvPicPr>
            <p:cNvPr id="22" name="図 21" descr="ウィンドウ, 記号, 挿絵 が含まれている画像&#10;&#10;自動的に生成された説明">
              <a:extLst>
                <a:ext uri="{FF2B5EF4-FFF2-40B4-BE49-F238E27FC236}">
                  <a16:creationId xmlns:a16="http://schemas.microsoft.com/office/drawing/2014/main" id="{6436DE3A-2FC3-13A0-0547-7DC71168F9AF}"/>
                </a:ext>
              </a:extLst>
            </p:cNvPr>
            <p:cNvPicPr>
              <a:picLocks noChangeAspect="1"/>
            </p:cNvPicPr>
            <p:nvPr/>
          </p:nvPicPr>
          <p:blipFill>
            <a:blip r:embed="rId3"/>
            <a:stretch>
              <a:fillRect/>
            </a:stretch>
          </p:blipFill>
          <p:spPr>
            <a:xfrm>
              <a:off x="874713" y="1815710"/>
              <a:ext cx="725152" cy="965590"/>
            </a:xfrm>
            <a:prstGeom prst="rect">
              <a:avLst/>
            </a:prstGeom>
          </p:spPr>
        </p:pic>
        <p:sp>
          <p:nvSpPr>
            <p:cNvPr id="23" name="テキスト ボックス 22">
              <a:extLst>
                <a:ext uri="{FF2B5EF4-FFF2-40B4-BE49-F238E27FC236}">
                  <a16:creationId xmlns:a16="http://schemas.microsoft.com/office/drawing/2014/main" id="{C0E96643-6CAB-0A5C-F561-0CEC735ADA8C}"/>
                </a:ext>
              </a:extLst>
            </p:cNvPr>
            <p:cNvSpPr txBox="1"/>
            <p:nvPr/>
          </p:nvSpPr>
          <p:spPr>
            <a:xfrm>
              <a:off x="682442" y="2781300"/>
              <a:ext cx="1109693" cy="276999"/>
            </a:xfrm>
            <a:prstGeom prst="rect">
              <a:avLst/>
            </a:prstGeom>
            <a:noFill/>
          </p:spPr>
          <p:txBody>
            <a:bodyPr wrap="square" rtlCol="0">
              <a:spAutoFit/>
            </a:bodyPr>
            <a:lstStyle/>
            <a:p>
              <a:pPr algn="ctr"/>
              <a:r>
                <a:rPr kumimoji="1" lang="ja-JP" altLang="en-US" sz="1200" dirty="0">
                  <a:latin typeface="+mn-ea"/>
                </a:rPr>
                <a:t>ユーザ</a:t>
              </a:r>
            </a:p>
          </p:txBody>
        </p:sp>
      </p:grpSp>
      <p:sp>
        <p:nvSpPr>
          <p:cNvPr id="24" name="矢印: 右 23">
            <a:extLst>
              <a:ext uri="{FF2B5EF4-FFF2-40B4-BE49-F238E27FC236}">
                <a16:creationId xmlns:a16="http://schemas.microsoft.com/office/drawing/2014/main" id="{6931328A-11C4-718D-EF1C-63325D89EAE2}"/>
              </a:ext>
            </a:extLst>
          </p:cNvPr>
          <p:cNvSpPr/>
          <p:nvPr/>
        </p:nvSpPr>
        <p:spPr>
          <a:xfrm>
            <a:off x="1977674" y="2538667"/>
            <a:ext cx="1085039"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pic>
        <p:nvPicPr>
          <p:cNvPr id="25" name="グラフィックス 24" descr="フォルダー 単色塗りつぶし">
            <a:extLst>
              <a:ext uri="{FF2B5EF4-FFF2-40B4-BE49-F238E27FC236}">
                <a16:creationId xmlns:a16="http://schemas.microsoft.com/office/drawing/2014/main" id="{5BFA4AA1-430C-E36D-C648-390161B5C64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13552" y="2332406"/>
            <a:ext cx="725152" cy="725152"/>
          </a:xfrm>
          <a:prstGeom prst="rect">
            <a:avLst/>
          </a:prstGeom>
        </p:spPr>
      </p:pic>
      <p:sp>
        <p:nvSpPr>
          <p:cNvPr id="26" name="矢印: 右 25">
            <a:extLst>
              <a:ext uri="{FF2B5EF4-FFF2-40B4-BE49-F238E27FC236}">
                <a16:creationId xmlns:a16="http://schemas.microsoft.com/office/drawing/2014/main" id="{437F4DCA-5EF4-DE0F-E184-3643970167F2}"/>
              </a:ext>
            </a:extLst>
          </p:cNvPr>
          <p:cNvSpPr/>
          <p:nvPr/>
        </p:nvSpPr>
        <p:spPr>
          <a:xfrm>
            <a:off x="4394303" y="2538667"/>
            <a:ext cx="1085039"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pic>
        <p:nvPicPr>
          <p:cNvPr id="27" name="グラフィックス 26" descr="データベース 単色塗りつぶし">
            <a:extLst>
              <a:ext uri="{FF2B5EF4-FFF2-40B4-BE49-F238E27FC236}">
                <a16:creationId xmlns:a16="http://schemas.microsoft.com/office/drawing/2014/main" id="{C185C422-08D1-E525-1BDA-3B51F27EFA73}"/>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723141" y="2281649"/>
            <a:ext cx="845339" cy="823014"/>
          </a:xfrm>
          <a:prstGeom prst="rect">
            <a:avLst/>
          </a:prstGeom>
        </p:spPr>
      </p:pic>
      <p:sp>
        <p:nvSpPr>
          <p:cNvPr id="28" name="矢印: 右 27">
            <a:extLst>
              <a:ext uri="{FF2B5EF4-FFF2-40B4-BE49-F238E27FC236}">
                <a16:creationId xmlns:a16="http://schemas.microsoft.com/office/drawing/2014/main" id="{C221E1FC-E188-1E33-6951-E130EA306D2E}"/>
              </a:ext>
            </a:extLst>
          </p:cNvPr>
          <p:cNvSpPr/>
          <p:nvPr/>
        </p:nvSpPr>
        <p:spPr>
          <a:xfrm>
            <a:off x="7594433" y="2538667"/>
            <a:ext cx="1085039"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grpSp>
        <p:nvGrpSpPr>
          <p:cNvPr id="29" name="グループ化 28">
            <a:extLst>
              <a:ext uri="{FF2B5EF4-FFF2-40B4-BE49-F238E27FC236}">
                <a16:creationId xmlns:a16="http://schemas.microsoft.com/office/drawing/2014/main" id="{5BE15406-5263-3B9B-73CC-1F873F04AAB4}"/>
              </a:ext>
            </a:extLst>
          </p:cNvPr>
          <p:cNvGrpSpPr/>
          <p:nvPr/>
        </p:nvGrpSpPr>
        <p:grpSpPr>
          <a:xfrm>
            <a:off x="5568996" y="2099667"/>
            <a:ext cx="2301643" cy="1114559"/>
            <a:chOff x="5629813" y="2140653"/>
            <a:chExt cx="2301643" cy="1114559"/>
          </a:xfrm>
        </p:grpSpPr>
        <p:pic>
          <p:nvPicPr>
            <p:cNvPr id="30" name="図 29">
              <a:extLst>
                <a:ext uri="{FF2B5EF4-FFF2-40B4-BE49-F238E27FC236}">
                  <a16:creationId xmlns:a16="http://schemas.microsoft.com/office/drawing/2014/main" id="{A84D2F61-5652-14D2-61B3-5E2F127BCFA9}"/>
                </a:ext>
              </a:extLst>
            </p:cNvPr>
            <p:cNvPicPr>
              <a:picLocks noChangeAspect="1"/>
            </p:cNvPicPr>
            <p:nvPr/>
          </p:nvPicPr>
          <p:blipFill>
            <a:blip r:embed="rId8"/>
            <a:stretch>
              <a:fillRect/>
            </a:stretch>
          </p:blipFill>
          <p:spPr>
            <a:xfrm>
              <a:off x="5629813" y="2140653"/>
              <a:ext cx="444093" cy="601200"/>
            </a:xfrm>
            <a:prstGeom prst="rect">
              <a:avLst/>
            </a:prstGeom>
          </p:spPr>
        </p:pic>
        <p:pic>
          <p:nvPicPr>
            <p:cNvPr id="31" name="グラフィックス 30" descr="計算機 単色塗りつぶし">
              <a:extLst>
                <a:ext uri="{FF2B5EF4-FFF2-40B4-BE49-F238E27FC236}">
                  <a16:creationId xmlns:a16="http://schemas.microsoft.com/office/drawing/2014/main" id="{C1ACE736-7010-990E-87E4-09D2723E731B}"/>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69372">
              <a:off x="5879954" y="2492405"/>
              <a:ext cx="593638" cy="593638"/>
            </a:xfrm>
            <a:prstGeom prst="rect">
              <a:avLst/>
            </a:prstGeom>
          </p:spPr>
        </p:pic>
        <p:grpSp>
          <p:nvGrpSpPr>
            <p:cNvPr id="32" name="グループ化 31">
              <a:extLst>
                <a:ext uri="{FF2B5EF4-FFF2-40B4-BE49-F238E27FC236}">
                  <a16:creationId xmlns:a16="http://schemas.microsoft.com/office/drawing/2014/main" id="{9810E885-A331-42D9-012F-08328170716B}"/>
                </a:ext>
              </a:extLst>
            </p:cNvPr>
            <p:cNvGrpSpPr/>
            <p:nvPr/>
          </p:nvGrpSpPr>
          <p:grpSpPr>
            <a:xfrm>
              <a:off x="6607355" y="2184737"/>
              <a:ext cx="746847" cy="717919"/>
              <a:chOff x="6930395" y="3158254"/>
              <a:chExt cx="1546093" cy="1286944"/>
            </a:xfrm>
          </p:grpSpPr>
          <p:cxnSp>
            <p:nvCxnSpPr>
              <p:cNvPr id="34" name="直線コネクタ 33">
                <a:extLst>
                  <a:ext uri="{FF2B5EF4-FFF2-40B4-BE49-F238E27FC236}">
                    <a16:creationId xmlns:a16="http://schemas.microsoft.com/office/drawing/2014/main" id="{4939C2A1-1201-D56E-5DFB-05AA596AC4EA}"/>
                  </a:ext>
                </a:extLst>
              </p:cNvPr>
              <p:cNvCxnSpPr>
                <a:cxnSpLocks/>
              </p:cNvCxnSpPr>
              <p:nvPr/>
            </p:nvCxnSpPr>
            <p:spPr>
              <a:xfrm>
                <a:off x="7000499" y="4177792"/>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35" name="直線コネクタ 34">
                <a:extLst>
                  <a:ext uri="{FF2B5EF4-FFF2-40B4-BE49-F238E27FC236}">
                    <a16:creationId xmlns:a16="http://schemas.microsoft.com/office/drawing/2014/main" id="{2486ED12-084B-AE04-5052-EA7F1B7E3BAC}"/>
                  </a:ext>
                </a:extLst>
              </p:cNvPr>
              <p:cNvCxnSpPr>
                <a:cxnSpLocks/>
              </p:cNvCxnSpPr>
              <p:nvPr/>
            </p:nvCxnSpPr>
            <p:spPr>
              <a:xfrm>
                <a:off x="7000499" y="3952536"/>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36" name="直線コネクタ 35">
                <a:extLst>
                  <a:ext uri="{FF2B5EF4-FFF2-40B4-BE49-F238E27FC236}">
                    <a16:creationId xmlns:a16="http://schemas.microsoft.com/office/drawing/2014/main" id="{4C32DF4A-CE97-0C71-743D-AC13469D4708}"/>
                  </a:ext>
                </a:extLst>
              </p:cNvPr>
              <p:cNvCxnSpPr>
                <a:cxnSpLocks/>
              </p:cNvCxnSpPr>
              <p:nvPr/>
            </p:nvCxnSpPr>
            <p:spPr>
              <a:xfrm>
                <a:off x="7000499" y="3727279"/>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37" name="直線コネクタ 36">
                <a:extLst>
                  <a:ext uri="{FF2B5EF4-FFF2-40B4-BE49-F238E27FC236}">
                    <a16:creationId xmlns:a16="http://schemas.microsoft.com/office/drawing/2014/main" id="{D1047A5D-55F3-FB55-8199-0F990803E87D}"/>
                  </a:ext>
                </a:extLst>
              </p:cNvPr>
              <p:cNvCxnSpPr>
                <a:cxnSpLocks/>
              </p:cNvCxnSpPr>
              <p:nvPr/>
            </p:nvCxnSpPr>
            <p:spPr>
              <a:xfrm>
                <a:off x="7000499" y="3502022"/>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38" name="直線コネクタ 37">
                <a:extLst>
                  <a:ext uri="{FF2B5EF4-FFF2-40B4-BE49-F238E27FC236}">
                    <a16:creationId xmlns:a16="http://schemas.microsoft.com/office/drawing/2014/main" id="{9A161BCE-1285-B0F1-E7E7-4C253602ADBD}"/>
                  </a:ext>
                </a:extLst>
              </p:cNvPr>
              <p:cNvCxnSpPr>
                <a:cxnSpLocks/>
              </p:cNvCxnSpPr>
              <p:nvPr/>
            </p:nvCxnSpPr>
            <p:spPr>
              <a:xfrm>
                <a:off x="7000499" y="3276765"/>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39" name="直線コネクタ 38">
                <a:extLst>
                  <a:ext uri="{FF2B5EF4-FFF2-40B4-BE49-F238E27FC236}">
                    <a16:creationId xmlns:a16="http://schemas.microsoft.com/office/drawing/2014/main" id="{DDC45D2C-4997-CC19-A9DC-371061A6D64C}"/>
                  </a:ext>
                </a:extLst>
              </p:cNvPr>
              <p:cNvCxnSpPr>
                <a:cxnSpLocks/>
              </p:cNvCxnSpPr>
              <p:nvPr/>
            </p:nvCxnSpPr>
            <p:spPr>
              <a:xfrm>
                <a:off x="7213451" y="3158255"/>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40" name="直線コネクタ 39">
                <a:extLst>
                  <a:ext uri="{FF2B5EF4-FFF2-40B4-BE49-F238E27FC236}">
                    <a16:creationId xmlns:a16="http://schemas.microsoft.com/office/drawing/2014/main" id="{3313E692-A8AF-9A08-AF4C-F90FFEDB3E89}"/>
                  </a:ext>
                </a:extLst>
              </p:cNvPr>
              <p:cNvCxnSpPr>
                <a:cxnSpLocks/>
              </p:cNvCxnSpPr>
              <p:nvPr/>
            </p:nvCxnSpPr>
            <p:spPr>
              <a:xfrm>
                <a:off x="7426403" y="3165565"/>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8E8F7D24-3744-9F0A-C152-29549095BD51}"/>
                  </a:ext>
                </a:extLst>
              </p:cNvPr>
              <p:cNvCxnSpPr>
                <a:cxnSpLocks/>
              </p:cNvCxnSpPr>
              <p:nvPr/>
            </p:nvCxnSpPr>
            <p:spPr>
              <a:xfrm>
                <a:off x="7639355" y="3176588"/>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C15C327D-EC3A-56AF-A682-57BFB7E9DC6F}"/>
                  </a:ext>
                </a:extLst>
              </p:cNvPr>
              <p:cNvCxnSpPr>
                <a:cxnSpLocks/>
              </p:cNvCxnSpPr>
              <p:nvPr/>
            </p:nvCxnSpPr>
            <p:spPr>
              <a:xfrm>
                <a:off x="7852307" y="3158254"/>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1399E64D-21EE-DD03-8B77-6F3DD298A332}"/>
                  </a:ext>
                </a:extLst>
              </p:cNvPr>
              <p:cNvCxnSpPr>
                <a:cxnSpLocks/>
              </p:cNvCxnSpPr>
              <p:nvPr/>
            </p:nvCxnSpPr>
            <p:spPr>
              <a:xfrm>
                <a:off x="8065258" y="3158255"/>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44" name="直線コネクタ 43">
                <a:extLst>
                  <a:ext uri="{FF2B5EF4-FFF2-40B4-BE49-F238E27FC236}">
                    <a16:creationId xmlns:a16="http://schemas.microsoft.com/office/drawing/2014/main" id="{9C8EE2F6-EF43-814B-CE4B-E2275B1A771C}"/>
                  </a:ext>
                </a:extLst>
              </p:cNvPr>
              <p:cNvCxnSpPr>
                <a:cxnSpLocks/>
              </p:cNvCxnSpPr>
              <p:nvPr/>
            </p:nvCxnSpPr>
            <p:spPr>
              <a:xfrm flipV="1">
                <a:off x="7000499" y="3236289"/>
                <a:ext cx="1210813" cy="1141853"/>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45" name="直線コネクタ 44">
                <a:extLst>
                  <a:ext uri="{FF2B5EF4-FFF2-40B4-BE49-F238E27FC236}">
                    <a16:creationId xmlns:a16="http://schemas.microsoft.com/office/drawing/2014/main" id="{83CD78E0-88C8-BABF-D4FE-577B093E211D}"/>
                  </a:ext>
                </a:extLst>
              </p:cNvPr>
              <p:cNvCxnSpPr>
                <a:cxnSpLocks/>
              </p:cNvCxnSpPr>
              <p:nvPr/>
            </p:nvCxnSpPr>
            <p:spPr>
              <a:xfrm flipV="1">
                <a:off x="7000499" y="3158255"/>
                <a:ext cx="0" cy="1286943"/>
              </a:xfrm>
              <a:prstGeom prst="line">
                <a:avLst/>
              </a:prstGeom>
              <a:ln w="28575"/>
            </p:spPr>
            <p:style>
              <a:lnRef idx="1">
                <a:schemeClr val="dk1"/>
              </a:lnRef>
              <a:fillRef idx="0">
                <a:schemeClr val="dk1"/>
              </a:fillRef>
              <a:effectRef idx="0">
                <a:schemeClr val="dk1"/>
              </a:effectRef>
              <a:fontRef idx="minor">
                <a:schemeClr val="tx1"/>
              </a:fontRef>
            </p:style>
          </p:cxnSp>
          <p:cxnSp>
            <p:nvCxnSpPr>
              <p:cNvPr id="46" name="直線コネクタ 45">
                <a:extLst>
                  <a:ext uri="{FF2B5EF4-FFF2-40B4-BE49-F238E27FC236}">
                    <a16:creationId xmlns:a16="http://schemas.microsoft.com/office/drawing/2014/main" id="{315B9F6F-9AC6-B9A9-58D2-054008825B46}"/>
                  </a:ext>
                </a:extLst>
              </p:cNvPr>
              <p:cNvCxnSpPr>
                <a:cxnSpLocks/>
              </p:cNvCxnSpPr>
              <p:nvPr/>
            </p:nvCxnSpPr>
            <p:spPr>
              <a:xfrm>
                <a:off x="6930395" y="4370832"/>
                <a:ext cx="1546093"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33" name="テキスト ボックス 32">
              <a:extLst>
                <a:ext uri="{FF2B5EF4-FFF2-40B4-BE49-F238E27FC236}">
                  <a16:creationId xmlns:a16="http://schemas.microsoft.com/office/drawing/2014/main" id="{A35EAB32-6DA6-54CC-80DB-39AF7FB7B871}"/>
                </a:ext>
              </a:extLst>
            </p:cNvPr>
            <p:cNvSpPr txBox="1"/>
            <p:nvPr/>
          </p:nvSpPr>
          <p:spPr>
            <a:xfrm>
              <a:off x="6273990" y="2978213"/>
              <a:ext cx="1657466" cy="276999"/>
            </a:xfrm>
            <a:prstGeom prst="rect">
              <a:avLst/>
            </a:prstGeom>
            <a:noFill/>
          </p:spPr>
          <p:txBody>
            <a:bodyPr wrap="square" rtlCol="0">
              <a:spAutoFit/>
            </a:bodyPr>
            <a:lstStyle/>
            <a:p>
              <a:r>
                <a:rPr kumimoji="1" lang="en-US" altLang="ja-JP" sz="1200" dirty="0">
                  <a:latin typeface="+mn-ea"/>
                </a:rPr>
                <a:t>(0.3,0.2,0.4,0.8…)</a:t>
              </a:r>
              <a:endParaRPr kumimoji="1" lang="ja-JP" altLang="en-US" sz="1200" dirty="0">
                <a:latin typeface="+mn-ea"/>
              </a:endParaRPr>
            </a:p>
          </p:txBody>
        </p:sp>
      </p:grpSp>
      <p:pic>
        <p:nvPicPr>
          <p:cNvPr id="47" name="図 46">
            <a:extLst>
              <a:ext uri="{FF2B5EF4-FFF2-40B4-BE49-F238E27FC236}">
                <a16:creationId xmlns:a16="http://schemas.microsoft.com/office/drawing/2014/main" id="{65509FAF-D5E4-D2B6-30F4-F94B662330D4}"/>
              </a:ext>
            </a:extLst>
          </p:cNvPr>
          <p:cNvPicPr>
            <a:picLocks noChangeAspect="1"/>
          </p:cNvPicPr>
          <p:nvPr/>
        </p:nvPicPr>
        <p:blipFill>
          <a:blip r:embed="rId11"/>
          <a:stretch>
            <a:fillRect/>
          </a:stretch>
        </p:blipFill>
        <p:spPr>
          <a:xfrm>
            <a:off x="2091417" y="2328754"/>
            <a:ext cx="750398" cy="728804"/>
          </a:xfrm>
          <a:prstGeom prst="rect">
            <a:avLst/>
          </a:prstGeom>
        </p:spPr>
      </p:pic>
      <p:cxnSp>
        <p:nvCxnSpPr>
          <p:cNvPr id="48" name="直線コネクタ 47">
            <a:extLst>
              <a:ext uri="{FF2B5EF4-FFF2-40B4-BE49-F238E27FC236}">
                <a16:creationId xmlns:a16="http://schemas.microsoft.com/office/drawing/2014/main" id="{788689E0-044F-AD88-F488-D538CEBD5D89}"/>
              </a:ext>
            </a:extLst>
          </p:cNvPr>
          <p:cNvCxnSpPr>
            <a:cxnSpLocks/>
          </p:cNvCxnSpPr>
          <p:nvPr/>
        </p:nvCxnSpPr>
        <p:spPr>
          <a:xfrm>
            <a:off x="568660" y="3668938"/>
            <a:ext cx="11192636" cy="0"/>
          </a:xfrm>
          <a:prstGeom prst="line">
            <a:avLst/>
          </a:prstGeom>
          <a:ln w="28575">
            <a:prstDash val="dash"/>
          </a:ln>
        </p:spPr>
        <p:style>
          <a:lnRef idx="1">
            <a:schemeClr val="dk1"/>
          </a:lnRef>
          <a:fillRef idx="0">
            <a:schemeClr val="dk1"/>
          </a:fillRef>
          <a:effectRef idx="0">
            <a:schemeClr val="dk1"/>
          </a:effectRef>
          <a:fontRef idx="minor">
            <a:schemeClr val="tx1"/>
          </a:fontRef>
        </p:style>
      </p:cxnSp>
      <p:grpSp>
        <p:nvGrpSpPr>
          <p:cNvPr id="49" name="グループ化 48">
            <a:extLst>
              <a:ext uri="{FF2B5EF4-FFF2-40B4-BE49-F238E27FC236}">
                <a16:creationId xmlns:a16="http://schemas.microsoft.com/office/drawing/2014/main" id="{9713591E-9AB3-4A61-3608-4BBFD5DF0659}"/>
              </a:ext>
            </a:extLst>
          </p:cNvPr>
          <p:cNvGrpSpPr/>
          <p:nvPr/>
        </p:nvGrpSpPr>
        <p:grpSpPr>
          <a:xfrm>
            <a:off x="8410441" y="4019194"/>
            <a:ext cx="2232770" cy="1112396"/>
            <a:chOff x="7323914" y="4301526"/>
            <a:chExt cx="2232770" cy="1112396"/>
          </a:xfrm>
        </p:grpSpPr>
        <p:pic>
          <p:nvPicPr>
            <p:cNvPr id="50" name="図 49">
              <a:extLst>
                <a:ext uri="{FF2B5EF4-FFF2-40B4-BE49-F238E27FC236}">
                  <a16:creationId xmlns:a16="http://schemas.microsoft.com/office/drawing/2014/main" id="{58CFF058-EFCA-B1D6-DD6D-D566F441B7AD}"/>
                </a:ext>
              </a:extLst>
            </p:cNvPr>
            <p:cNvPicPr>
              <a:picLocks noChangeAspect="1"/>
            </p:cNvPicPr>
            <p:nvPr/>
          </p:nvPicPr>
          <p:blipFill>
            <a:blip r:embed="rId8"/>
            <a:stretch>
              <a:fillRect/>
            </a:stretch>
          </p:blipFill>
          <p:spPr>
            <a:xfrm>
              <a:off x="7323914" y="4301526"/>
              <a:ext cx="444093" cy="601200"/>
            </a:xfrm>
            <a:prstGeom prst="rect">
              <a:avLst/>
            </a:prstGeom>
          </p:spPr>
        </p:pic>
        <p:pic>
          <p:nvPicPr>
            <p:cNvPr id="51" name="グラフィックス 50" descr="計算機 単色塗りつぶし">
              <a:extLst>
                <a:ext uri="{FF2B5EF4-FFF2-40B4-BE49-F238E27FC236}">
                  <a16:creationId xmlns:a16="http://schemas.microsoft.com/office/drawing/2014/main" id="{6FC53277-D7EF-30E9-5144-D5E76935988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069372">
              <a:off x="7574055" y="4653278"/>
              <a:ext cx="593638" cy="593638"/>
            </a:xfrm>
            <a:prstGeom prst="rect">
              <a:avLst/>
            </a:prstGeom>
          </p:spPr>
        </p:pic>
        <p:grpSp>
          <p:nvGrpSpPr>
            <p:cNvPr id="52" name="グループ化 51">
              <a:extLst>
                <a:ext uri="{FF2B5EF4-FFF2-40B4-BE49-F238E27FC236}">
                  <a16:creationId xmlns:a16="http://schemas.microsoft.com/office/drawing/2014/main" id="{84FE8ECA-37D8-1DF0-6938-625CBCB94CAD}"/>
                </a:ext>
              </a:extLst>
            </p:cNvPr>
            <p:cNvGrpSpPr/>
            <p:nvPr/>
          </p:nvGrpSpPr>
          <p:grpSpPr>
            <a:xfrm>
              <a:off x="8255736" y="4345610"/>
              <a:ext cx="746847" cy="717919"/>
              <a:chOff x="6930395" y="3158254"/>
              <a:chExt cx="1546093" cy="1286944"/>
            </a:xfrm>
          </p:grpSpPr>
          <p:cxnSp>
            <p:nvCxnSpPr>
              <p:cNvPr id="54" name="直線コネクタ 53">
                <a:extLst>
                  <a:ext uri="{FF2B5EF4-FFF2-40B4-BE49-F238E27FC236}">
                    <a16:creationId xmlns:a16="http://schemas.microsoft.com/office/drawing/2014/main" id="{1DA9B7C6-9D4E-54C2-7658-DC6456E3AE5E}"/>
                  </a:ext>
                </a:extLst>
              </p:cNvPr>
              <p:cNvCxnSpPr>
                <a:cxnSpLocks/>
              </p:cNvCxnSpPr>
              <p:nvPr/>
            </p:nvCxnSpPr>
            <p:spPr>
              <a:xfrm>
                <a:off x="7000499" y="4177792"/>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55" name="直線コネクタ 54">
                <a:extLst>
                  <a:ext uri="{FF2B5EF4-FFF2-40B4-BE49-F238E27FC236}">
                    <a16:creationId xmlns:a16="http://schemas.microsoft.com/office/drawing/2014/main" id="{B1F471E3-18E1-D235-5AB8-3BBF3517F815}"/>
                  </a:ext>
                </a:extLst>
              </p:cNvPr>
              <p:cNvCxnSpPr>
                <a:cxnSpLocks/>
              </p:cNvCxnSpPr>
              <p:nvPr/>
            </p:nvCxnSpPr>
            <p:spPr>
              <a:xfrm>
                <a:off x="7000499" y="3952536"/>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56" name="直線コネクタ 55">
                <a:extLst>
                  <a:ext uri="{FF2B5EF4-FFF2-40B4-BE49-F238E27FC236}">
                    <a16:creationId xmlns:a16="http://schemas.microsoft.com/office/drawing/2014/main" id="{87BD66BC-5E9D-55D1-9972-87B05F85F3FF}"/>
                  </a:ext>
                </a:extLst>
              </p:cNvPr>
              <p:cNvCxnSpPr>
                <a:cxnSpLocks/>
              </p:cNvCxnSpPr>
              <p:nvPr/>
            </p:nvCxnSpPr>
            <p:spPr>
              <a:xfrm>
                <a:off x="7000499" y="3727279"/>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57" name="直線コネクタ 56">
                <a:extLst>
                  <a:ext uri="{FF2B5EF4-FFF2-40B4-BE49-F238E27FC236}">
                    <a16:creationId xmlns:a16="http://schemas.microsoft.com/office/drawing/2014/main" id="{515B173B-C425-C0F8-CA30-1A0CD970566D}"/>
                  </a:ext>
                </a:extLst>
              </p:cNvPr>
              <p:cNvCxnSpPr>
                <a:cxnSpLocks/>
              </p:cNvCxnSpPr>
              <p:nvPr/>
            </p:nvCxnSpPr>
            <p:spPr>
              <a:xfrm>
                <a:off x="7000499" y="3502022"/>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58" name="直線コネクタ 57">
                <a:extLst>
                  <a:ext uri="{FF2B5EF4-FFF2-40B4-BE49-F238E27FC236}">
                    <a16:creationId xmlns:a16="http://schemas.microsoft.com/office/drawing/2014/main" id="{C4261278-6AC3-6DAD-7203-926ECE4A1339}"/>
                  </a:ext>
                </a:extLst>
              </p:cNvPr>
              <p:cNvCxnSpPr>
                <a:cxnSpLocks/>
              </p:cNvCxnSpPr>
              <p:nvPr/>
            </p:nvCxnSpPr>
            <p:spPr>
              <a:xfrm>
                <a:off x="7000499" y="3276765"/>
                <a:ext cx="1475989" cy="0"/>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59" name="直線コネクタ 58">
                <a:extLst>
                  <a:ext uri="{FF2B5EF4-FFF2-40B4-BE49-F238E27FC236}">
                    <a16:creationId xmlns:a16="http://schemas.microsoft.com/office/drawing/2014/main" id="{9E68EB72-8C28-CAA1-B6A5-05B85723FB9B}"/>
                  </a:ext>
                </a:extLst>
              </p:cNvPr>
              <p:cNvCxnSpPr>
                <a:cxnSpLocks/>
              </p:cNvCxnSpPr>
              <p:nvPr/>
            </p:nvCxnSpPr>
            <p:spPr>
              <a:xfrm>
                <a:off x="7213451" y="3158255"/>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60" name="直線コネクタ 59">
                <a:extLst>
                  <a:ext uri="{FF2B5EF4-FFF2-40B4-BE49-F238E27FC236}">
                    <a16:creationId xmlns:a16="http://schemas.microsoft.com/office/drawing/2014/main" id="{019D88A2-7FDE-A126-3A14-33E5D34AB7D2}"/>
                  </a:ext>
                </a:extLst>
              </p:cNvPr>
              <p:cNvCxnSpPr>
                <a:cxnSpLocks/>
              </p:cNvCxnSpPr>
              <p:nvPr/>
            </p:nvCxnSpPr>
            <p:spPr>
              <a:xfrm>
                <a:off x="7426403" y="3165565"/>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61" name="直線コネクタ 60">
                <a:extLst>
                  <a:ext uri="{FF2B5EF4-FFF2-40B4-BE49-F238E27FC236}">
                    <a16:creationId xmlns:a16="http://schemas.microsoft.com/office/drawing/2014/main" id="{20BA6E47-209E-A281-6F2E-ED372F6A6675}"/>
                  </a:ext>
                </a:extLst>
              </p:cNvPr>
              <p:cNvCxnSpPr>
                <a:cxnSpLocks/>
              </p:cNvCxnSpPr>
              <p:nvPr/>
            </p:nvCxnSpPr>
            <p:spPr>
              <a:xfrm>
                <a:off x="7639355" y="3176588"/>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62" name="直線コネクタ 61">
                <a:extLst>
                  <a:ext uri="{FF2B5EF4-FFF2-40B4-BE49-F238E27FC236}">
                    <a16:creationId xmlns:a16="http://schemas.microsoft.com/office/drawing/2014/main" id="{C7C47B7A-88FC-7D42-6142-3BB2BF043B3F}"/>
                  </a:ext>
                </a:extLst>
              </p:cNvPr>
              <p:cNvCxnSpPr>
                <a:cxnSpLocks/>
              </p:cNvCxnSpPr>
              <p:nvPr/>
            </p:nvCxnSpPr>
            <p:spPr>
              <a:xfrm>
                <a:off x="7852307" y="3158254"/>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63" name="直線コネクタ 62">
                <a:extLst>
                  <a:ext uri="{FF2B5EF4-FFF2-40B4-BE49-F238E27FC236}">
                    <a16:creationId xmlns:a16="http://schemas.microsoft.com/office/drawing/2014/main" id="{F7228B12-FB95-F966-01AA-57CE3BC4B27D}"/>
                  </a:ext>
                </a:extLst>
              </p:cNvPr>
              <p:cNvCxnSpPr>
                <a:cxnSpLocks/>
              </p:cNvCxnSpPr>
              <p:nvPr/>
            </p:nvCxnSpPr>
            <p:spPr>
              <a:xfrm>
                <a:off x="8065258" y="3158255"/>
                <a:ext cx="0" cy="1212577"/>
              </a:xfrm>
              <a:prstGeom prst="line">
                <a:avLst/>
              </a:prstGeom>
              <a:ln w="28575">
                <a:solidFill>
                  <a:srgbClr val="D6C2B2"/>
                </a:solidFill>
              </a:ln>
            </p:spPr>
            <p:style>
              <a:lnRef idx="1">
                <a:schemeClr val="dk1"/>
              </a:lnRef>
              <a:fillRef idx="0">
                <a:schemeClr val="dk1"/>
              </a:fillRef>
              <a:effectRef idx="0">
                <a:schemeClr val="dk1"/>
              </a:effectRef>
              <a:fontRef idx="minor">
                <a:schemeClr val="tx1"/>
              </a:fontRef>
            </p:style>
          </p:cxnSp>
          <p:cxnSp>
            <p:nvCxnSpPr>
              <p:cNvPr id="128" name="直線コネクタ 127">
                <a:extLst>
                  <a:ext uri="{FF2B5EF4-FFF2-40B4-BE49-F238E27FC236}">
                    <a16:creationId xmlns:a16="http://schemas.microsoft.com/office/drawing/2014/main" id="{4BCA344D-C2E0-24A2-E774-5018D11EDCE1}"/>
                  </a:ext>
                </a:extLst>
              </p:cNvPr>
              <p:cNvCxnSpPr>
                <a:cxnSpLocks/>
              </p:cNvCxnSpPr>
              <p:nvPr/>
            </p:nvCxnSpPr>
            <p:spPr>
              <a:xfrm flipV="1">
                <a:off x="7000499" y="3236289"/>
                <a:ext cx="1210813" cy="1141853"/>
              </a:xfrm>
              <a:prstGeom prst="line">
                <a:avLst/>
              </a:prstGeom>
              <a:ln w="28575">
                <a:solidFill>
                  <a:schemeClr val="accent2"/>
                </a:solidFill>
              </a:ln>
            </p:spPr>
            <p:style>
              <a:lnRef idx="1">
                <a:schemeClr val="dk1"/>
              </a:lnRef>
              <a:fillRef idx="0">
                <a:schemeClr val="dk1"/>
              </a:fillRef>
              <a:effectRef idx="0">
                <a:schemeClr val="dk1"/>
              </a:effectRef>
              <a:fontRef idx="minor">
                <a:schemeClr val="tx1"/>
              </a:fontRef>
            </p:style>
          </p:cxnSp>
          <p:cxnSp>
            <p:nvCxnSpPr>
              <p:cNvPr id="129" name="直線コネクタ 128">
                <a:extLst>
                  <a:ext uri="{FF2B5EF4-FFF2-40B4-BE49-F238E27FC236}">
                    <a16:creationId xmlns:a16="http://schemas.microsoft.com/office/drawing/2014/main" id="{6F667D80-F955-1A90-AC04-C8C8BC3E0FB0}"/>
                  </a:ext>
                </a:extLst>
              </p:cNvPr>
              <p:cNvCxnSpPr>
                <a:cxnSpLocks/>
              </p:cNvCxnSpPr>
              <p:nvPr/>
            </p:nvCxnSpPr>
            <p:spPr>
              <a:xfrm flipV="1">
                <a:off x="7000499" y="3158255"/>
                <a:ext cx="0" cy="1286943"/>
              </a:xfrm>
              <a:prstGeom prst="line">
                <a:avLst/>
              </a:prstGeom>
              <a:ln w="28575"/>
            </p:spPr>
            <p:style>
              <a:lnRef idx="1">
                <a:schemeClr val="dk1"/>
              </a:lnRef>
              <a:fillRef idx="0">
                <a:schemeClr val="dk1"/>
              </a:fillRef>
              <a:effectRef idx="0">
                <a:schemeClr val="dk1"/>
              </a:effectRef>
              <a:fontRef idx="minor">
                <a:schemeClr val="tx1"/>
              </a:fontRef>
            </p:style>
          </p:cxnSp>
          <p:cxnSp>
            <p:nvCxnSpPr>
              <p:cNvPr id="130" name="直線コネクタ 129">
                <a:extLst>
                  <a:ext uri="{FF2B5EF4-FFF2-40B4-BE49-F238E27FC236}">
                    <a16:creationId xmlns:a16="http://schemas.microsoft.com/office/drawing/2014/main" id="{C61ECC6C-9583-F0D9-258A-55BCFC6F997B}"/>
                  </a:ext>
                </a:extLst>
              </p:cNvPr>
              <p:cNvCxnSpPr>
                <a:cxnSpLocks/>
              </p:cNvCxnSpPr>
              <p:nvPr/>
            </p:nvCxnSpPr>
            <p:spPr>
              <a:xfrm>
                <a:off x="6930395" y="4370832"/>
                <a:ext cx="1546093" cy="0"/>
              </a:xfrm>
              <a:prstGeom prst="line">
                <a:avLst/>
              </a:prstGeom>
              <a:ln w="28575"/>
            </p:spPr>
            <p:style>
              <a:lnRef idx="1">
                <a:schemeClr val="dk1"/>
              </a:lnRef>
              <a:fillRef idx="0">
                <a:schemeClr val="dk1"/>
              </a:fillRef>
              <a:effectRef idx="0">
                <a:schemeClr val="dk1"/>
              </a:effectRef>
              <a:fontRef idx="minor">
                <a:schemeClr val="tx1"/>
              </a:fontRef>
            </p:style>
          </p:cxnSp>
        </p:grpSp>
        <p:sp>
          <p:nvSpPr>
            <p:cNvPr id="53" name="テキスト ボックス 52">
              <a:extLst>
                <a:ext uri="{FF2B5EF4-FFF2-40B4-BE49-F238E27FC236}">
                  <a16:creationId xmlns:a16="http://schemas.microsoft.com/office/drawing/2014/main" id="{910DCDFB-00D7-7131-433F-9CFE193B75F0}"/>
                </a:ext>
              </a:extLst>
            </p:cNvPr>
            <p:cNvSpPr txBox="1"/>
            <p:nvPr/>
          </p:nvSpPr>
          <p:spPr>
            <a:xfrm>
              <a:off x="7883125" y="5136923"/>
              <a:ext cx="1673559" cy="276999"/>
            </a:xfrm>
            <a:prstGeom prst="rect">
              <a:avLst/>
            </a:prstGeom>
            <a:noFill/>
          </p:spPr>
          <p:txBody>
            <a:bodyPr wrap="square" rtlCol="0">
              <a:spAutoFit/>
            </a:bodyPr>
            <a:lstStyle/>
            <a:p>
              <a:r>
                <a:rPr kumimoji="1" lang="en-US" altLang="ja-JP" sz="1200" dirty="0">
                  <a:latin typeface="+mn-ea"/>
                </a:rPr>
                <a:t>(0.9,0.6,0.4,0.1…)</a:t>
              </a:r>
              <a:endParaRPr kumimoji="1" lang="ja-JP" altLang="en-US" sz="1200" dirty="0">
                <a:latin typeface="+mn-ea"/>
              </a:endParaRPr>
            </a:p>
          </p:txBody>
        </p:sp>
      </p:grpSp>
      <p:pic>
        <p:nvPicPr>
          <p:cNvPr id="131" name="グラフィックス 130" descr="データベース 単色塗りつぶし">
            <a:extLst>
              <a:ext uri="{FF2B5EF4-FFF2-40B4-BE49-F238E27FC236}">
                <a16:creationId xmlns:a16="http://schemas.microsoft.com/office/drawing/2014/main" id="{ADF86EF9-744A-D4B5-71FA-CAE15504DD2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1193068" y="4850083"/>
            <a:ext cx="845339" cy="823014"/>
          </a:xfrm>
          <a:prstGeom prst="rect">
            <a:avLst/>
          </a:prstGeom>
        </p:spPr>
      </p:pic>
      <p:grpSp>
        <p:nvGrpSpPr>
          <p:cNvPr id="132" name="グループ化 131">
            <a:extLst>
              <a:ext uri="{FF2B5EF4-FFF2-40B4-BE49-F238E27FC236}">
                <a16:creationId xmlns:a16="http://schemas.microsoft.com/office/drawing/2014/main" id="{5E4382BE-9C0D-37D4-B1EE-245EB8BB3938}"/>
              </a:ext>
            </a:extLst>
          </p:cNvPr>
          <p:cNvGrpSpPr/>
          <p:nvPr/>
        </p:nvGrpSpPr>
        <p:grpSpPr>
          <a:xfrm>
            <a:off x="712337" y="4807291"/>
            <a:ext cx="1109693" cy="1242589"/>
            <a:chOff x="682442" y="1815710"/>
            <a:chExt cx="1109693" cy="1242589"/>
          </a:xfrm>
        </p:grpSpPr>
        <p:pic>
          <p:nvPicPr>
            <p:cNvPr id="133" name="図 132" descr="ウィンドウ, 記号, 挿絵 が含まれている画像&#10;&#10;自動的に生成された説明">
              <a:extLst>
                <a:ext uri="{FF2B5EF4-FFF2-40B4-BE49-F238E27FC236}">
                  <a16:creationId xmlns:a16="http://schemas.microsoft.com/office/drawing/2014/main" id="{4DE0D5ED-59C0-B209-E1CE-D4C1F47A39A7}"/>
                </a:ext>
              </a:extLst>
            </p:cNvPr>
            <p:cNvPicPr>
              <a:picLocks noChangeAspect="1"/>
            </p:cNvPicPr>
            <p:nvPr/>
          </p:nvPicPr>
          <p:blipFill>
            <a:blip r:embed="rId3"/>
            <a:stretch>
              <a:fillRect/>
            </a:stretch>
          </p:blipFill>
          <p:spPr>
            <a:xfrm>
              <a:off x="874713" y="1815710"/>
              <a:ext cx="725152" cy="965590"/>
            </a:xfrm>
            <a:prstGeom prst="rect">
              <a:avLst/>
            </a:prstGeom>
          </p:spPr>
        </p:pic>
        <p:sp>
          <p:nvSpPr>
            <p:cNvPr id="134" name="テキスト ボックス 133">
              <a:extLst>
                <a:ext uri="{FF2B5EF4-FFF2-40B4-BE49-F238E27FC236}">
                  <a16:creationId xmlns:a16="http://schemas.microsoft.com/office/drawing/2014/main" id="{8B8EB451-7034-AF73-F009-D8A885A209E7}"/>
                </a:ext>
              </a:extLst>
            </p:cNvPr>
            <p:cNvSpPr txBox="1"/>
            <p:nvPr/>
          </p:nvSpPr>
          <p:spPr>
            <a:xfrm>
              <a:off x="682442" y="2781300"/>
              <a:ext cx="1109693" cy="276999"/>
            </a:xfrm>
            <a:prstGeom prst="rect">
              <a:avLst/>
            </a:prstGeom>
            <a:noFill/>
          </p:spPr>
          <p:txBody>
            <a:bodyPr wrap="square" rtlCol="0">
              <a:spAutoFit/>
            </a:bodyPr>
            <a:lstStyle/>
            <a:p>
              <a:pPr algn="ctr"/>
              <a:r>
                <a:rPr kumimoji="1" lang="ja-JP" altLang="en-US" sz="1200" dirty="0">
                  <a:latin typeface="+mn-ea"/>
                </a:rPr>
                <a:t>ユーザ</a:t>
              </a:r>
            </a:p>
          </p:txBody>
        </p:sp>
      </p:grpSp>
      <p:pic>
        <p:nvPicPr>
          <p:cNvPr id="135" name="グラフィックス 134" descr="チャットの吹き出し 単色塗りつぶし">
            <a:extLst>
              <a:ext uri="{FF2B5EF4-FFF2-40B4-BE49-F238E27FC236}">
                <a16:creationId xmlns:a16="http://schemas.microsoft.com/office/drawing/2014/main" id="{A8511D9F-4C44-054E-FC20-539D2727B2D1}"/>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508758" y="4691949"/>
            <a:ext cx="638564" cy="638564"/>
          </a:xfrm>
          <a:prstGeom prst="rect">
            <a:avLst/>
          </a:prstGeom>
        </p:spPr>
      </p:pic>
      <p:sp>
        <p:nvSpPr>
          <p:cNvPr id="136" name="矢印: 右 135">
            <a:extLst>
              <a:ext uri="{FF2B5EF4-FFF2-40B4-BE49-F238E27FC236}">
                <a16:creationId xmlns:a16="http://schemas.microsoft.com/office/drawing/2014/main" id="{AD6EE697-6262-9FA0-B3B6-CA9CB495BE38}"/>
              </a:ext>
            </a:extLst>
          </p:cNvPr>
          <p:cNvSpPr/>
          <p:nvPr/>
        </p:nvSpPr>
        <p:spPr>
          <a:xfrm>
            <a:off x="2236432" y="4808182"/>
            <a:ext cx="1085039"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sp>
        <p:nvSpPr>
          <p:cNvPr id="137" name="矢印: 右 136">
            <a:extLst>
              <a:ext uri="{FF2B5EF4-FFF2-40B4-BE49-F238E27FC236}">
                <a16:creationId xmlns:a16="http://schemas.microsoft.com/office/drawing/2014/main" id="{BB8DBAAA-750C-429B-982D-96AE867BDC1D}"/>
              </a:ext>
            </a:extLst>
          </p:cNvPr>
          <p:cNvSpPr/>
          <p:nvPr/>
        </p:nvSpPr>
        <p:spPr>
          <a:xfrm flipH="1">
            <a:off x="2233767" y="5269834"/>
            <a:ext cx="1085039"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sp>
        <p:nvSpPr>
          <p:cNvPr id="138" name="矢印: 右 137">
            <a:extLst>
              <a:ext uri="{FF2B5EF4-FFF2-40B4-BE49-F238E27FC236}">
                <a16:creationId xmlns:a16="http://schemas.microsoft.com/office/drawing/2014/main" id="{823677FB-3D7D-DC12-FF89-7B8FDF72DBEA}"/>
              </a:ext>
            </a:extLst>
          </p:cNvPr>
          <p:cNvSpPr/>
          <p:nvPr/>
        </p:nvSpPr>
        <p:spPr>
          <a:xfrm rot="1315144">
            <a:off x="10174664" y="4568208"/>
            <a:ext cx="1085039"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sp>
        <p:nvSpPr>
          <p:cNvPr id="139" name="矢印: 右 138">
            <a:extLst>
              <a:ext uri="{FF2B5EF4-FFF2-40B4-BE49-F238E27FC236}">
                <a16:creationId xmlns:a16="http://schemas.microsoft.com/office/drawing/2014/main" id="{04E0ECE6-2F09-F68D-2AE4-C090BC7EDDAC}"/>
              </a:ext>
            </a:extLst>
          </p:cNvPr>
          <p:cNvSpPr/>
          <p:nvPr/>
        </p:nvSpPr>
        <p:spPr>
          <a:xfrm flipH="1">
            <a:off x="6365821" y="5283917"/>
            <a:ext cx="4827247"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pic>
        <p:nvPicPr>
          <p:cNvPr id="140" name="グラフィックス 139" descr="チャットの吹き出し 単色塗りつぶし">
            <a:extLst>
              <a:ext uri="{FF2B5EF4-FFF2-40B4-BE49-F238E27FC236}">
                <a16:creationId xmlns:a16="http://schemas.microsoft.com/office/drawing/2014/main" id="{29D68682-A2F1-0149-DBD8-0F4AC204EBEC}"/>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95089" y="4019194"/>
            <a:ext cx="638564" cy="638564"/>
          </a:xfrm>
          <a:prstGeom prst="rect">
            <a:avLst/>
          </a:prstGeom>
        </p:spPr>
      </p:pic>
      <p:sp>
        <p:nvSpPr>
          <p:cNvPr id="141" name="矢印: 右 140">
            <a:extLst>
              <a:ext uri="{FF2B5EF4-FFF2-40B4-BE49-F238E27FC236}">
                <a16:creationId xmlns:a16="http://schemas.microsoft.com/office/drawing/2014/main" id="{DD435F65-DE1D-416A-E31E-688DBBE27F54}"/>
              </a:ext>
            </a:extLst>
          </p:cNvPr>
          <p:cNvSpPr/>
          <p:nvPr/>
        </p:nvSpPr>
        <p:spPr>
          <a:xfrm rot="20185418">
            <a:off x="6337635" y="4484165"/>
            <a:ext cx="1085039"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cxnSp>
        <p:nvCxnSpPr>
          <p:cNvPr id="142" name="直線矢印コネクタ 141">
            <a:extLst>
              <a:ext uri="{FF2B5EF4-FFF2-40B4-BE49-F238E27FC236}">
                <a16:creationId xmlns:a16="http://schemas.microsoft.com/office/drawing/2014/main" id="{21259859-445D-A33B-406F-6E6EBE8F7C02}"/>
              </a:ext>
            </a:extLst>
          </p:cNvPr>
          <p:cNvCxnSpPr>
            <a:cxnSpLocks/>
          </p:cNvCxnSpPr>
          <p:nvPr/>
        </p:nvCxnSpPr>
        <p:spPr>
          <a:xfrm>
            <a:off x="7974162" y="4323611"/>
            <a:ext cx="385123" cy="0"/>
          </a:xfrm>
          <a:prstGeom prst="straightConnector1">
            <a:avLst/>
          </a:prstGeom>
          <a:ln w="2857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144" name="グラフィックス 143" descr="拡大鏡 単色塗りつぶし">
            <a:extLst>
              <a:ext uri="{FF2B5EF4-FFF2-40B4-BE49-F238E27FC236}">
                <a16:creationId xmlns:a16="http://schemas.microsoft.com/office/drawing/2014/main" id="{0F45CC40-81A5-B4E2-57FC-C122DA0C5B4B}"/>
              </a:ext>
            </a:extLst>
          </p:cNvPr>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10556814" y="4106810"/>
            <a:ext cx="483060" cy="470302"/>
          </a:xfrm>
          <a:prstGeom prst="rect">
            <a:avLst/>
          </a:prstGeom>
        </p:spPr>
      </p:pic>
      <p:sp>
        <p:nvSpPr>
          <p:cNvPr id="145" name="テキスト ボックス 144">
            <a:extLst>
              <a:ext uri="{FF2B5EF4-FFF2-40B4-BE49-F238E27FC236}">
                <a16:creationId xmlns:a16="http://schemas.microsoft.com/office/drawing/2014/main" id="{9990E593-4C2B-CE6D-FBAD-DFF4B8B1E5D8}"/>
              </a:ext>
            </a:extLst>
          </p:cNvPr>
          <p:cNvSpPr txBox="1"/>
          <p:nvPr/>
        </p:nvSpPr>
        <p:spPr>
          <a:xfrm>
            <a:off x="7730387" y="1367351"/>
            <a:ext cx="4114420" cy="919401"/>
          </a:xfrm>
          <a:prstGeom prst="wedgeRoundRectCallout">
            <a:avLst>
              <a:gd name="adj1" fmla="val -56678"/>
              <a:gd name="adj2" fmla="val 46516"/>
              <a:gd name="adj3" fmla="val 16667"/>
            </a:avLst>
          </a:prstGeom>
          <a:solidFill>
            <a:srgbClr val="FFFFFF"/>
          </a:solidFill>
          <a:ln>
            <a:solidFill>
              <a:srgbClr val="646464"/>
            </a:solidFill>
          </a:ln>
        </p:spPr>
        <p:txBody>
          <a:bodyPr wrap="square">
            <a:spAutoFit/>
          </a:bodyPr>
          <a:lstStyle/>
          <a:p>
            <a:r>
              <a:rPr lang="ja-JP" altLang="en-US" sz="1200" b="1" dirty="0">
                <a:latin typeface="+mn-ea"/>
              </a:rPr>
              <a:t>事前にアップロードされたファイルはテキストを抽出し</a:t>
            </a:r>
            <a:endParaRPr lang="en-US" altLang="ja-JP" sz="1200" b="1" dirty="0">
              <a:latin typeface="+mn-ea"/>
            </a:endParaRPr>
          </a:p>
          <a:p>
            <a:r>
              <a:rPr lang="ja-JP" altLang="en-US" sz="1200" b="1" dirty="0">
                <a:latin typeface="+mn-ea"/>
              </a:rPr>
              <a:t>適当なサイズに分割</a:t>
            </a:r>
            <a:endParaRPr lang="en-US" altLang="ja-JP" sz="1200" b="1" dirty="0">
              <a:latin typeface="+mn-ea"/>
            </a:endParaRPr>
          </a:p>
          <a:p>
            <a:r>
              <a:rPr lang="ja-JP" altLang="en-US" sz="1200" dirty="0">
                <a:latin typeface="+mn-ea"/>
              </a:rPr>
              <a:t>そして数値ベクトルを付与し、ベクトルデータベースに保存</a:t>
            </a:r>
          </a:p>
        </p:txBody>
      </p:sp>
      <p:grpSp>
        <p:nvGrpSpPr>
          <p:cNvPr id="147" name="グループ化 146">
            <a:extLst>
              <a:ext uri="{FF2B5EF4-FFF2-40B4-BE49-F238E27FC236}">
                <a16:creationId xmlns:a16="http://schemas.microsoft.com/office/drawing/2014/main" id="{4AF0DF84-C319-DAAF-FAE1-EEC57CF76AC2}"/>
              </a:ext>
            </a:extLst>
          </p:cNvPr>
          <p:cNvGrpSpPr/>
          <p:nvPr/>
        </p:nvGrpSpPr>
        <p:grpSpPr>
          <a:xfrm>
            <a:off x="3437229" y="4733509"/>
            <a:ext cx="2754986" cy="968108"/>
            <a:chOff x="3498046" y="4774495"/>
            <a:chExt cx="2754986" cy="968108"/>
          </a:xfrm>
        </p:grpSpPr>
        <p:sp>
          <p:nvSpPr>
            <p:cNvPr id="157" name="矢印: 右 156">
              <a:extLst>
                <a:ext uri="{FF2B5EF4-FFF2-40B4-BE49-F238E27FC236}">
                  <a16:creationId xmlns:a16="http://schemas.microsoft.com/office/drawing/2014/main" id="{587F60E0-531E-B540-C288-B2CA3CCB73A0}"/>
                </a:ext>
              </a:extLst>
            </p:cNvPr>
            <p:cNvSpPr/>
            <p:nvPr/>
          </p:nvSpPr>
          <p:spPr>
            <a:xfrm>
              <a:off x="5152594" y="4774495"/>
              <a:ext cx="670694" cy="367200"/>
            </a:xfrm>
            <a:prstGeom prst="rightArrow">
              <a:avLst>
                <a:gd name="adj1" fmla="val 54948"/>
                <a:gd name="adj2" fmla="val 54949"/>
              </a:avLst>
            </a:prstGeom>
            <a:solidFill>
              <a:srgbClr val="4F81BD"/>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800" b="0" i="0" u="none" strike="noStrike" kern="0" cap="none" spc="0" normalizeH="0" baseline="0" noProof="0" dirty="0">
                <a:ln>
                  <a:noFill/>
                </a:ln>
                <a:solidFill>
                  <a:srgbClr val="646464"/>
                </a:solidFill>
                <a:effectLst/>
                <a:uLnTx/>
                <a:uFillTx/>
                <a:latin typeface="+mn-ea"/>
              </a:endParaRPr>
            </a:p>
          </p:txBody>
        </p:sp>
        <p:grpSp>
          <p:nvGrpSpPr>
            <p:cNvPr id="159" name="グループ化 158">
              <a:extLst>
                <a:ext uri="{FF2B5EF4-FFF2-40B4-BE49-F238E27FC236}">
                  <a16:creationId xmlns:a16="http://schemas.microsoft.com/office/drawing/2014/main" id="{C025BF61-D4E2-DAA9-27E3-2290B5549AA8}"/>
                </a:ext>
              </a:extLst>
            </p:cNvPr>
            <p:cNvGrpSpPr/>
            <p:nvPr/>
          </p:nvGrpSpPr>
          <p:grpSpPr>
            <a:xfrm>
              <a:off x="3498046" y="4776931"/>
              <a:ext cx="2754986" cy="965672"/>
              <a:chOff x="2954986" y="2286258"/>
              <a:chExt cx="2754986" cy="965672"/>
            </a:xfrm>
          </p:grpSpPr>
          <p:sp>
            <p:nvSpPr>
              <p:cNvPr id="161" name="四角形: 角を丸くする 160">
                <a:extLst>
                  <a:ext uri="{FF2B5EF4-FFF2-40B4-BE49-F238E27FC236}">
                    <a16:creationId xmlns:a16="http://schemas.microsoft.com/office/drawing/2014/main" id="{A5F288F5-4691-F7D9-46F5-84DFC74E3675}"/>
                  </a:ext>
                </a:extLst>
              </p:cNvPr>
              <p:cNvSpPr/>
              <p:nvPr/>
            </p:nvSpPr>
            <p:spPr>
              <a:xfrm>
                <a:off x="3405463" y="2286258"/>
                <a:ext cx="2304509" cy="952954"/>
              </a:xfrm>
              <a:prstGeom prst="roundRect">
                <a:avLst>
                  <a:gd name="adj" fmla="val 8949"/>
                </a:avLst>
              </a:prstGeom>
              <a:solidFill>
                <a:srgbClr val="FFDBAB"/>
              </a:solidFill>
              <a:ln w="9525" cap="flat" cmpd="sng" algn="ctr">
                <a:solidFill>
                  <a:sysClr val="windowText" lastClr="000000"/>
                </a:solid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1" lang="ja-JP" altLang="en-US" sz="1400" b="0" i="0" u="none" strike="noStrike" kern="0" cap="none" spc="0" normalizeH="0" baseline="0" noProof="0">
                  <a:ln>
                    <a:noFill/>
                  </a:ln>
                  <a:solidFill>
                    <a:srgbClr val="646464"/>
                  </a:solidFill>
                  <a:effectLst/>
                  <a:uLnTx/>
                  <a:uFillTx/>
                  <a:latin typeface="+mn-ea"/>
                </a:endParaRPr>
              </a:p>
            </p:txBody>
          </p:sp>
          <p:grpSp>
            <p:nvGrpSpPr>
              <p:cNvPr id="162" name="グループ化 161">
                <a:extLst>
                  <a:ext uri="{FF2B5EF4-FFF2-40B4-BE49-F238E27FC236}">
                    <a16:creationId xmlns:a16="http://schemas.microsoft.com/office/drawing/2014/main" id="{A3E314C2-856F-4ED6-D377-87E040282521}"/>
                  </a:ext>
                </a:extLst>
              </p:cNvPr>
              <p:cNvGrpSpPr/>
              <p:nvPr/>
            </p:nvGrpSpPr>
            <p:grpSpPr>
              <a:xfrm>
                <a:off x="2954986" y="2355620"/>
                <a:ext cx="2754548" cy="896310"/>
                <a:chOff x="5302820" y="2054496"/>
                <a:chExt cx="2754548" cy="896310"/>
              </a:xfrm>
            </p:grpSpPr>
            <p:pic>
              <p:nvPicPr>
                <p:cNvPr id="164" name="図 163" descr="アイコン&#10;&#10;自動的に生成された説明">
                  <a:extLst>
                    <a:ext uri="{FF2B5EF4-FFF2-40B4-BE49-F238E27FC236}">
                      <a16:creationId xmlns:a16="http://schemas.microsoft.com/office/drawing/2014/main" id="{9814C539-5BBF-F8FA-4F76-F0994E422F4B}"/>
                    </a:ext>
                  </a:extLst>
                </p:cNvPr>
                <p:cNvPicPr>
                  <a:picLocks noChangeAspect="1"/>
                </p:cNvPicPr>
                <p:nvPr/>
              </p:nvPicPr>
              <p:blipFill>
                <a:blip r:embed="rId16"/>
                <a:srcRect l="24619" t="54203" r="20425"/>
                <a:stretch/>
              </p:blipFill>
              <p:spPr>
                <a:xfrm>
                  <a:off x="5302820" y="2054496"/>
                  <a:ext cx="935489" cy="761069"/>
                </a:xfrm>
                <a:prstGeom prst="rect">
                  <a:avLst/>
                </a:prstGeom>
              </p:spPr>
            </p:pic>
            <p:sp>
              <p:nvSpPr>
                <p:cNvPr id="165" name="テキスト ボックス 164">
                  <a:extLst>
                    <a:ext uri="{FF2B5EF4-FFF2-40B4-BE49-F238E27FC236}">
                      <a16:creationId xmlns:a16="http://schemas.microsoft.com/office/drawing/2014/main" id="{C0D570DA-B1F4-717E-1519-B4B698852A53}"/>
                    </a:ext>
                  </a:extLst>
                </p:cNvPr>
                <p:cNvSpPr txBox="1"/>
                <p:nvPr/>
              </p:nvSpPr>
              <p:spPr>
                <a:xfrm>
                  <a:off x="5811192" y="2673807"/>
                  <a:ext cx="2246176" cy="276999"/>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i="0" u="none" strike="noStrike" kern="0" cap="none" spc="0" normalizeH="0" baseline="0" noProof="0" dirty="0">
                      <a:ln>
                        <a:noFill/>
                      </a:ln>
                      <a:effectLst/>
                      <a:uLnTx/>
                      <a:uFillTx/>
                      <a:latin typeface="+mn-ea"/>
                    </a:rPr>
                    <a:t>AI</a:t>
                  </a:r>
                  <a:r>
                    <a:rPr kumimoji="1" lang="ja-JP" altLang="en-US" sz="1200" i="0" u="none" strike="noStrike" kern="0" cap="none" spc="0" normalizeH="0" baseline="0" noProof="0" dirty="0">
                      <a:ln>
                        <a:noFill/>
                      </a:ln>
                      <a:effectLst/>
                      <a:uLnTx/>
                      <a:uFillTx/>
                      <a:latin typeface="+mn-ea"/>
                    </a:rPr>
                    <a:t>エージェント</a:t>
                  </a:r>
                </a:p>
              </p:txBody>
            </p:sp>
          </p:grpSp>
          <p:sp>
            <p:nvSpPr>
              <p:cNvPr id="163" name="四角形: 角を丸くする 162">
                <a:extLst>
                  <a:ext uri="{FF2B5EF4-FFF2-40B4-BE49-F238E27FC236}">
                    <a16:creationId xmlns:a16="http://schemas.microsoft.com/office/drawing/2014/main" id="{DD891503-4853-CF39-5DE5-CB655EB36F48}"/>
                  </a:ext>
                </a:extLst>
              </p:cNvPr>
              <p:cNvSpPr/>
              <p:nvPr/>
            </p:nvSpPr>
            <p:spPr>
              <a:xfrm>
                <a:off x="3936452" y="2492375"/>
                <a:ext cx="1454284" cy="458806"/>
              </a:xfrm>
              <a:prstGeom prst="roundRect">
                <a:avLst>
                  <a:gd name="adj" fmla="val 8949"/>
                </a:avLst>
              </a:prstGeom>
              <a:solidFill>
                <a:sysClr val="window" lastClr="FFFFFF"/>
              </a:solidFill>
              <a:ln w="9525" cap="flat" cmpd="sng" algn="ctr">
                <a:noFill/>
                <a:prstDash val="solid"/>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1" lang="en-US" altLang="ja-JP" sz="1200" b="0" i="0" u="none" strike="noStrike" kern="0" cap="none" spc="0" normalizeH="0" baseline="0" noProof="0" dirty="0">
                    <a:ln>
                      <a:noFill/>
                    </a:ln>
                    <a:effectLst/>
                    <a:uLnTx/>
                    <a:uFillTx/>
                    <a:latin typeface="+mn-ea"/>
                  </a:rPr>
                  <a:t>LLM</a:t>
                </a:r>
                <a:endParaRPr kumimoji="1" lang="ja-JP" altLang="en-US" sz="1200" b="0" i="0" u="none" strike="noStrike" kern="0" cap="none" spc="0" normalizeH="0" baseline="0" noProof="0" dirty="0">
                  <a:ln>
                    <a:noFill/>
                  </a:ln>
                  <a:effectLst/>
                  <a:uLnTx/>
                  <a:uFillTx/>
                  <a:latin typeface="+mn-ea"/>
                </a:endParaRPr>
              </a:p>
            </p:txBody>
          </p:sp>
        </p:grpSp>
        <p:pic>
          <p:nvPicPr>
            <p:cNvPr id="160" name="図 159" descr="アイコン&#10;&#10;自動的に生成された説明">
              <a:extLst>
                <a:ext uri="{FF2B5EF4-FFF2-40B4-BE49-F238E27FC236}">
                  <a16:creationId xmlns:a16="http://schemas.microsoft.com/office/drawing/2014/main" id="{4DDF8DF0-0804-4D50-89CC-293D63A4BAE4}"/>
                </a:ext>
              </a:extLst>
            </p:cNvPr>
            <p:cNvPicPr>
              <a:picLocks noChangeAspect="1"/>
            </p:cNvPicPr>
            <p:nvPr/>
          </p:nvPicPr>
          <p:blipFill>
            <a:blip r:embed="rId17"/>
            <a:stretch>
              <a:fillRect/>
            </a:stretch>
          </p:blipFill>
          <p:spPr>
            <a:xfrm>
              <a:off x="4563085" y="5052217"/>
              <a:ext cx="264237" cy="298946"/>
            </a:xfrm>
            <a:prstGeom prst="rect">
              <a:avLst/>
            </a:prstGeom>
          </p:spPr>
        </p:pic>
      </p:grpSp>
      <p:pic>
        <p:nvPicPr>
          <p:cNvPr id="166" name="グラフィックス 165" descr="採鉱用工具 単色塗りつぶし">
            <a:extLst>
              <a:ext uri="{FF2B5EF4-FFF2-40B4-BE49-F238E27FC236}">
                <a16:creationId xmlns:a16="http://schemas.microsoft.com/office/drawing/2014/main" id="{8E108D39-ED9B-82A5-7379-BB59F3C18D31}"/>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6188739" y="4926448"/>
            <a:ext cx="435079" cy="464463"/>
          </a:xfrm>
          <a:prstGeom prst="rect">
            <a:avLst/>
          </a:prstGeom>
        </p:spPr>
      </p:pic>
      <p:sp>
        <p:nvSpPr>
          <p:cNvPr id="143" name="テキスト ボックス 142">
            <a:extLst>
              <a:ext uri="{FF2B5EF4-FFF2-40B4-BE49-F238E27FC236}">
                <a16:creationId xmlns:a16="http://schemas.microsoft.com/office/drawing/2014/main" id="{194CBADA-9586-D832-4360-A79445A38177}"/>
              </a:ext>
            </a:extLst>
          </p:cNvPr>
          <p:cNvSpPr txBox="1"/>
          <p:nvPr/>
        </p:nvSpPr>
        <p:spPr>
          <a:xfrm>
            <a:off x="5099931" y="5745430"/>
            <a:ext cx="4989180" cy="715089"/>
          </a:xfrm>
          <a:prstGeom prst="wedgeRoundRectCallout">
            <a:avLst>
              <a:gd name="adj1" fmla="val -54937"/>
              <a:gd name="adj2" fmla="val -49388"/>
              <a:gd name="adj3" fmla="val 16667"/>
            </a:avLst>
          </a:prstGeom>
          <a:solidFill>
            <a:srgbClr val="FFFFFF"/>
          </a:solidFill>
          <a:ln>
            <a:solidFill>
              <a:srgbClr val="646464"/>
            </a:solidFill>
          </a:ln>
        </p:spPr>
        <p:txBody>
          <a:bodyPr wrap="square">
            <a:spAutoFit/>
          </a:bodyPr>
          <a:lstStyle/>
          <a:p>
            <a:r>
              <a:rPr lang="ja-JP" altLang="en-US" sz="1200" dirty="0">
                <a:latin typeface="+mn-ea"/>
              </a:rPr>
              <a:t>ユーザからのプロンプト</a:t>
            </a:r>
            <a:r>
              <a:rPr lang="en-US" altLang="ja-JP" sz="1200" b="0" i="0" dirty="0" err="1">
                <a:effectLst/>
                <a:latin typeface="+mn-ea"/>
              </a:rPr>
              <a:t>を受けた</a:t>
            </a:r>
            <a:r>
              <a:rPr lang="ja-JP" altLang="en-US" sz="1200" b="0" i="0" dirty="0">
                <a:effectLst/>
                <a:latin typeface="+mn-ea"/>
              </a:rPr>
              <a:t>後、</a:t>
            </a:r>
            <a:r>
              <a:rPr lang="ja-JP" altLang="en-US" sz="1200" dirty="0">
                <a:latin typeface="+mn-ea"/>
              </a:rPr>
              <a:t>クエリ</a:t>
            </a:r>
            <a:r>
              <a:rPr lang="en-US" altLang="ja-JP" sz="1200" b="0" i="0" dirty="0" err="1">
                <a:effectLst/>
                <a:latin typeface="+mn-ea"/>
              </a:rPr>
              <a:t>をデータベースに投げ</a:t>
            </a:r>
            <a:r>
              <a:rPr lang="ja-JP" altLang="en-US" sz="1200" b="0" i="0" dirty="0">
                <a:effectLst/>
                <a:latin typeface="+mn-ea"/>
              </a:rPr>
              <a:t>、</a:t>
            </a:r>
            <a:endParaRPr lang="en-US" altLang="ja-JP" sz="1200" b="0" i="0" dirty="0">
              <a:effectLst/>
              <a:latin typeface="+mn-ea"/>
            </a:endParaRPr>
          </a:p>
          <a:p>
            <a:r>
              <a:rPr lang="ja-JP" altLang="en-US" sz="1200" b="0" i="0" dirty="0">
                <a:effectLst/>
                <a:latin typeface="+mn-ea"/>
              </a:rPr>
              <a:t>数値ベクトルの近いデータを抽出</a:t>
            </a:r>
            <a:endParaRPr lang="en-US" altLang="ja-JP" sz="1200" b="0" i="0" dirty="0">
              <a:effectLst/>
              <a:latin typeface="+mn-ea"/>
            </a:endParaRPr>
          </a:p>
          <a:p>
            <a:r>
              <a:rPr lang="en-US" altLang="ja-JP" sz="1200" b="0" i="0" dirty="0" err="1">
                <a:effectLst/>
                <a:latin typeface="+mn-ea"/>
              </a:rPr>
              <a:t>その結果と</a:t>
            </a:r>
            <a:r>
              <a:rPr lang="ja-JP" altLang="en-US" sz="1200" dirty="0">
                <a:latin typeface="+mn-ea"/>
              </a:rPr>
              <a:t>プロンプト</a:t>
            </a:r>
            <a:r>
              <a:rPr lang="en-US" altLang="ja-JP" sz="1200" b="0" i="0" dirty="0" err="1">
                <a:effectLst/>
                <a:latin typeface="+mn-ea"/>
              </a:rPr>
              <a:t>を元に文章を生成して、回答</a:t>
            </a:r>
            <a:endParaRPr lang="ja-JP" altLang="en-US" sz="1200" dirty="0">
              <a:latin typeface="+mn-ea"/>
            </a:endParaRPr>
          </a:p>
        </p:txBody>
      </p:sp>
      <p:sp>
        <p:nvSpPr>
          <p:cNvPr id="4" name="フッター プレースホルダー 3">
            <a:extLst>
              <a:ext uri="{FF2B5EF4-FFF2-40B4-BE49-F238E27FC236}">
                <a16:creationId xmlns:a16="http://schemas.microsoft.com/office/drawing/2014/main" id="{45DD11A2-6F17-143C-24CA-1967068301A2}"/>
              </a:ext>
            </a:extLst>
          </p:cNvPr>
          <p:cNvSpPr>
            <a:spLocks noGrp="1"/>
          </p:cNvSpPr>
          <p:nvPr>
            <p:ph type="ftr" sz="quarter" idx="11"/>
          </p:nvPr>
        </p:nvSpPr>
        <p:spPr>
          <a:xfrm>
            <a:off x="8444093" y="6519334"/>
            <a:ext cx="3747911" cy="365125"/>
          </a:xfrm>
        </p:spPr>
        <p:txBody>
          <a:bodyPr/>
          <a:lstStyle/>
          <a:p>
            <a:r>
              <a:rPr lang="en-US" altLang="ja-JP" dirty="0"/>
              <a:t>Copyright (C) 2025 dbE.inc All Rights Reserved.</a:t>
            </a:r>
            <a:endParaRPr lang="ja-JP" altLang="en-US" dirty="0"/>
          </a:p>
        </p:txBody>
      </p:sp>
      <p:sp>
        <p:nvSpPr>
          <p:cNvPr id="5" name="スライド番号プレースホルダー 3">
            <a:extLst>
              <a:ext uri="{FF2B5EF4-FFF2-40B4-BE49-F238E27FC236}">
                <a16:creationId xmlns:a16="http://schemas.microsoft.com/office/drawing/2014/main" id="{E80A35BF-8AD1-0B63-3EBF-D32CF560DA17}"/>
              </a:ext>
            </a:extLst>
          </p:cNvPr>
          <p:cNvSpPr>
            <a:spLocks noGrp="1"/>
          </p:cNvSpPr>
          <p:nvPr>
            <p:ph type="sldNum" sz="quarter" idx="12"/>
          </p:nvPr>
        </p:nvSpPr>
        <p:spPr>
          <a:xfrm>
            <a:off x="5252699" y="6550754"/>
            <a:ext cx="1783644" cy="307247"/>
          </a:xfrm>
        </p:spPr>
        <p:txBody>
          <a:bodyPr/>
          <a:lstStyle/>
          <a:p>
            <a:fld id="{0AF7E18D-A281-EF4E-83EF-D7811667EA6C}" type="slidenum">
              <a:rPr kumimoji="1" lang="ja-JP" altLang="en-US" smtClean="0"/>
              <a:t>9</a:t>
            </a:fld>
            <a:endParaRPr kumimoji="1" lang="ja-JP" altLang="en-US"/>
          </a:p>
        </p:txBody>
      </p:sp>
    </p:spTree>
    <p:extLst>
      <p:ext uri="{BB962C8B-B14F-4D97-AF65-F5344CB8AC3E}">
        <p14:creationId xmlns:p14="http://schemas.microsoft.com/office/powerpoint/2010/main" val="1861358802"/>
      </p:ext>
    </p:extLst>
  </p:cSld>
  <p:clrMapOvr>
    <a:masterClrMapping/>
  </p:clrMapOvr>
</p:sld>
</file>

<file path=ppt/theme/theme1.xml><?xml version="1.0" encoding="utf-8"?>
<a:theme xmlns:a="http://schemas.openxmlformats.org/drawingml/2006/main" name="rodanius-tmp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ユーザー定義 2">
      <a:majorFont>
        <a:latin typeface="メイリオ"/>
        <a:ea typeface="メイリオ"/>
        <a:cs typeface=""/>
      </a:majorFont>
      <a:minorFont>
        <a:latin typeface="メイリオ"/>
        <a:ea typeface="メイリオ"/>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w="9525"/>
      </a:spPr>
      <a:bodyPr rtlCol="0" anchor="ctr"/>
      <a:lstStyle>
        <a:defPPr algn="ctr">
          <a:defRPr>
            <a:solidFill>
              <a:schemeClr val="dk1"/>
            </a:solidFill>
          </a:defRPr>
        </a:defPPr>
      </a:lstStyle>
      <a:style>
        <a:lnRef idx="2">
          <a:schemeClr val="dk1"/>
        </a:lnRef>
        <a:fillRef idx="1">
          <a:schemeClr val="lt1"/>
        </a:fillRef>
        <a:effectRef idx="0">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ホワイ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ドキュメント" ma:contentTypeID="0x01010089D8B536ABC073409CEE60D60C8E2AF8" ma:contentTypeVersion="4" ma:contentTypeDescription="新しいドキュメントを作成します。" ma:contentTypeScope="" ma:versionID="7a800ea03744100c943462012bc543a0">
  <xsd:schema xmlns:xsd="http://www.w3.org/2001/XMLSchema" xmlns:xs="http://www.w3.org/2001/XMLSchema" xmlns:p="http://schemas.microsoft.com/office/2006/metadata/properties" xmlns:ns2="1d14eb46-2ed3-41fd-8d0b-c7c0c9e1f8f5" targetNamespace="http://schemas.microsoft.com/office/2006/metadata/properties" ma:root="true" ma:fieldsID="7f83d624d38609e0eea52d3fab789610" ns2:_="">
    <xsd:import namespace="1d14eb46-2ed3-41fd-8d0b-c7c0c9e1f8f5"/>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d14eb46-2ed3-41fd-8d0b-c7c0c9e1f8f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00DF4B1-B8DA-4F77-88EA-AB9843936E94}">
  <ds:schemaRefs>
    <ds:schemaRef ds:uri="http://purl.org/dc/elements/1.1/"/>
    <ds:schemaRef ds:uri="http://www.w3.org/XML/1998/namespace"/>
    <ds:schemaRef ds:uri="http://purl.org/dc/terms/"/>
    <ds:schemaRef ds:uri="http://purl.org/dc/dcmitype/"/>
    <ds:schemaRef ds:uri="1d14eb46-2ed3-41fd-8d0b-c7c0c9e1f8f5"/>
    <ds:schemaRef ds:uri="http://schemas.openxmlformats.org/package/2006/metadata/core-properties"/>
    <ds:schemaRef ds:uri="http://schemas.microsoft.com/office/2006/documentManagement/types"/>
    <ds:schemaRef ds:uri="http://schemas.microsoft.com/office/infopath/2007/PartnerControls"/>
    <ds:schemaRef ds:uri="http://schemas.microsoft.com/office/2006/metadata/properties"/>
  </ds:schemaRefs>
</ds:datastoreItem>
</file>

<file path=customXml/itemProps2.xml><?xml version="1.0" encoding="utf-8"?>
<ds:datastoreItem xmlns:ds="http://schemas.openxmlformats.org/officeDocument/2006/customXml" ds:itemID="{E0BCB13B-4E80-421A-BA9B-DA85C2710CE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d14eb46-2ed3-41fd-8d0b-c7c0c9e1f8f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BFB7C19-F97A-4630-909C-04462F044E44}">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51383</TotalTime>
  <Words>2381</Words>
  <Application>Microsoft Office PowerPoint</Application>
  <PresentationFormat>ワイド画面</PresentationFormat>
  <Paragraphs>371</Paragraphs>
  <Slides>17</Slides>
  <Notes>2</Notes>
  <HiddenSlides>0</HiddenSlides>
  <MMClips>0</MMClips>
  <ScaleCrop>false</ScaleCrop>
  <HeadingPairs>
    <vt:vector size="6" baseType="variant">
      <vt:variant>
        <vt:lpstr>使用されているフォント</vt:lpstr>
      </vt:variant>
      <vt:variant>
        <vt:i4>7</vt:i4>
      </vt:variant>
      <vt:variant>
        <vt:lpstr>テーマ</vt:lpstr>
      </vt:variant>
      <vt:variant>
        <vt:i4>1</vt:i4>
      </vt:variant>
      <vt:variant>
        <vt:lpstr>スライド タイトル</vt:lpstr>
      </vt:variant>
      <vt:variant>
        <vt:i4>17</vt:i4>
      </vt:variant>
    </vt:vector>
  </HeadingPairs>
  <TitlesOfParts>
    <vt:vector size="25" baseType="lpstr">
      <vt:lpstr>HGP創英角ｺﾞｼｯｸUB</vt:lpstr>
      <vt:lpstr>ui-monospace</vt:lpstr>
      <vt:lpstr>メイリオ</vt:lpstr>
      <vt:lpstr>メイリオ</vt:lpstr>
      <vt:lpstr>Arial</vt:lpstr>
      <vt:lpstr>Calibri</vt:lpstr>
      <vt:lpstr>Consolas</vt:lpstr>
      <vt:lpstr>rodanius-tmpl</vt:lpstr>
      <vt:lpstr>イノベーションマネジメント様 業務課題のAIエージェントによる解決のサポート講義資料</vt:lpstr>
      <vt:lpstr>今回の講義内容</vt:lpstr>
      <vt:lpstr>サポートの流れ</vt:lpstr>
      <vt:lpstr>セクション４：シーケンス図</vt:lpstr>
      <vt:lpstr>シーケンス図の重要性とやり方</vt:lpstr>
      <vt:lpstr>シーケンス図作成の要点</vt:lpstr>
      <vt:lpstr>シーケンス図作成例</vt:lpstr>
      <vt:lpstr>セクション４：RAG設計</vt:lpstr>
      <vt:lpstr>RAGとは</vt:lpstr>
      <vt:lpstr>主なRAGの形式</vt:lpstr>
      <vt:lpstr>Knowledge の参照イメージ</vt:lpstr>
      <vt:lpstr>ベクトル検索で取得するデータについて – Long Context</vt:lpstr>
      <vt:lpstr>ベクトル検索で取得するデータについて – retrieve chunks</vt:lpstr>
      <vt:lpstr>Knowledge の参照方法（ベクトル検索）</vt:lpstr>
      <vt:lpstr>Knowledge の参照方法（Long Context）</vt:lpstr>
      <vt:lpstr>Knowledge の参照方法（外部データベース参照）</vt:lpstr>
      <vt:lpstr>DifyにおけるRAGの構築方法</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hsuser</dc:creator>
  <cp:keywords/>
  <dc:description/>
  <cp:lastModifiedBy>tomoyuki aoki</cp:lastModifiedBy>
  <cp:revision>1557</cp:revision>
  <dcterms:modified xsi:type="dcterms:W3CDTF">2025-04-15T07:15:15Z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0x01010089D8B536ABC073409CEE60D60C8E2AF8</vt:lpwstr>
  </property>
</Properties>
</file>