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007" r:id="rId5"/>
    <p:sldId id="2546" r:id="rId6"/>
    <p:sldId id="2241" r:id="rId7"/>
    <p:sldId id="2242" r:id="rId8"/>
    <p:sldId id="2544" r:id="rId9"/>
    <p:sldId id="2547" r:id="rId10"/>
    <p:sldId id="2548" r:id="rId11"/>
    <p:sldId id="2550" r:id="rId12"/>
    <p:sldId id="2549" r:id="rId13"/>
    <p:sldId id="2551" r:id="rId14"/>
  </p:sldIdLst>
  <p:sldSz cx="12192000" cy="6858000"/>
  <p:notesSz cx="6888163" cy="100203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954" userDrawn="1">
          <p15:clr>
            <a:srgbClr val="A4A3A4"/>
          </p15:clr>
        </p15:guide>
        <p15:guide id="10" pos="1368" userDrawn="1">
          <p15:clr>
            <a:srgbClr val="A4A3A4"/>
          </p15:clr>
        </p15:guide>
        <p15:guide id="11" pos="551" userDrawn="1">
          <p15:clr>
            <a:srgbClr val="A4A3A4"/>
          </p15:clr>
        </p15:guide>
        <p15:guide id="12" orient="horz" pos="2976" userDrawn="1">
          <p15:clr>
            <a:srgbClr val="A4A3A4"/>
          </p15:clr>
        </p15:guide>
        <p15:guide id="13" pos="3001" userDrawn="1">
          <p15:clr>
            <a:srgbClr val="A4A3A4"/>
          </p15:clr>
        </p15:guide>
        <p15:guide id="14" pos="60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仲 美郷" initials="田仲" lastIdx="2" clrIdx="0">
    <p:extLst>
      <p:ext uri="{19B8F6BF-5375-455C-9EA6-DF929625EA0E}">
        <p15:presenceInfo xmlns:p15="http://schemas.microsoft.com/office/powerpoint/2012/main" userId="0037ad067c06d799" providerId="Windows Live"/>
      </p:ext>
    </p:extLst>
  </p:cmAuthor>
  <p:cmAuthor id="2" name="Misato Tanaka" initials="MT" lastIdx="1" clrIdx="1">
    <p:extLst>
      <p:ext uri="{19B8F6BF-5375-455C-9EA6-DF929625EA0E}">
        <p15:presenceInfo xmlns:p15="http://schemas.microsoft.com/office/powerpoint/2012/main" userId="Misato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EDF2F9"/>
    <a:srgbClr val="7F7F7F"/>
    <a:srgbClr val="D9D9D9"/>
    <a:srgbClr val="202569"/>
    <a:srgbClr val="10253F"/>
    <a:srgbClr val="F0F5FA"/>
    <a:srgbClr val="C8D7EA"/>
    <a:srgbClr val="F6F8FC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 autoAdjust="0"/>
    <p:restoredTop sz="96190" autoAdjust="0"/>
  </p:normalViewPr>
  <p:slideViewPr>
    <p:cSldViewPr snapToGrid="0">
      <p:cViewPr>
        <p:scale>
          <a:sx n="125" d="100"/>
          <a:sy n="125" d="100"/>
        </p:scale>
        <p:origin x="234" y="-18"/>
      </p:cViewPr>
      <p:guideLst>
        <p:guide orient="horz" pos="2954"/>
        <p:guide pos="1368"/>
        <p:guide pos="551"/>
        <p:guide orient="horz" pos="2976"/>
        <p:guide pos="3001"/>
        <p:guide pos="60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A089510-536A-DD44-92E4-B2DC30CD140D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24177E0-37D6-BE41-90DB-26A3E8B2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33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EFAEC2CE-88BD-8D4C-8283-9E9B5B3A950B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50785B9-1B63-A349-875F-C4B6CCC5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464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08B6-6A9B-A0D6-0542-AC7616CA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6BE73A9-5DBA-30B3-F541-E6DFDEE6B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870820-BE29-DFCD-00BB-FC482291D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08F8F6-DEE8-A70D-54B9-9098F31C2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785B9-1B63-A349-875F-C4B6CCC5406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09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2636" y="2097089"/>
            <a:ext cx="10599344" cy="1178925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62E26F-A979-4444-B89E-DB9176380F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53" y="3357563"/>
            <a:ext cx="7112305" cy="7143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83151-1D37-4C06-9116-BE71101D5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8415" y="3581988"/>
            <a:ext cx="6675171" cy="461665"/>
          </a:xfrm>
        </p:spPr>
        <p:txBody>
          <a:bodyPr>
            <a:sp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52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　副題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2636" y="2097089"/>
            <a:ext cx="10599344" cy="1178925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62E26F-A979-4444-B89E-DB9176380F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53" y="3357563"/>
            <a:ext cx="7112305" cy="7143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83151-1D37-4C06-9116-BE71101D5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5800" y="3640138"/>
            <a:ext cx="6675171" cy="307777"/>
          </a:xfrm>
        </p:spPr>
        <p:txBody>
          <a:bodyPr>
            <a:spAutoFit/>
          </a:bodyPr>
          <a:lstStyle>
            <a:lvl1pPr marL="180975" indent="-180975">
              <a:defRPr sz="1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2423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87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＋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90468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5294024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コンテンツ プレースホルダー 6">
            <a:extLst>
              <a:ext uri="{FF2B5EF4-FFF2-40B4-BE49-F238E27FC236}">
                <a16:creationId xmlns:a16="http://schemas.microsoft.com/office/drawing/2014/main" id="{7635FAB8-3615-45F8-80EC-E7551B6CA2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35184" y="908050"/>
            <a:ext cx="5294024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514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89" userDrawn="1">
          <p15:clr>
            <a:srgbClr val="FBAE40"/>
          </p15:clr>
        </p15:guide>
        <p15:guide id="3" pos="399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＋左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5520267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63015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6499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テキスト +　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9E72331-6590-4D04-981E-B99139ECD4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733" y="1784742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35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+　コンテンツ+参照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9E72331-6590-4D04-981E-B99139ECD4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733" y="1784742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7">
            <a:extLst>
              <a:ext uri="{FF2B5EF4-FFF2-40B4-BE49-F238E27FC236}">
                <a16:creationId xmlns:a16="http://schemas.microsoft.com/office/drawing/2014/main" id="{7FC529E6-DC7C-4F1A-AEF6-9E0FDBA922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36343" y="236870"/>
            <a:ext cx="5138056" cy="563231"/>
          </a:xfrm>
        </p:spPr>
        <p:txBody>
          <a:bodyPr wrap="square">
            <a:spAutoFit/>
          </a:bodyPr>
          <a:lstStyle>
            <a:lvl1pPr marL="0" indent="0" algn="r">
              <a:buNone/>
              <a:defRPr sz="9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【</a:t>
            </a:r>
            <a:r>
              <a:rPr kumimoji="1" lang="ja-JP" altLang="en-US" dirty="0"/>
              <a:t>参照元</a:t>
            </a:r>
            <a:r>
              <a:rPr kumimoji="1" lang="en-US" altLang="ja-JP" dirty="0"/>
              <a:t>】</a:t>
            </a:r>
          </a:p>
          <a:p>
            <a:pPr lvl="0"/>
            <a:r>
              <a:rPr kumimoji="1" lang="en-US" altLang="ja-JP" dirty="0"/>
              <a:t>3-</a:t>
            </a:r>
            <a:r>
              <a:rPr kumimoji="1" lang="ja-JP" altLang="en-US" dirty="0"/>
              <a:t>分割確認ケーズホールディングス様</a:t>
            </a:r>
            <a:r>
              <a:rPr kumimoji="1" lang="en-US" altLang="ja-JP" dirty="0"/>
              <a:t>.xlsx</a:t>
            </a:r>
            <a:r>
              <a:rPr kumimoji="1" lang="ja-JP" altLang="en-US" dirty="0"/>
              <a:t>　　シート名：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en-US" altLang="ja-JP" dirty="0"/>
              <a:t>20190730_</a:t>
            </a:r>
            <a:r>
              <a:rPr kumimoji="1" lang="ja-JP" altLang="en-US" dirty="0"/>
              <a:t>家電リモコン初期設定・</a:t>
            </a:r>
            <a:r>
              <a:rPr kumimoji="1" lang="en-US" altLang="ja-JP" dirty="0"/>
              <a:t>AI</a:t>
            </a:r>
            <a:r>
              <a:rPr kumimoji="1" lang="ja-JP" altLang="en-US" dirty="0"/>
              <a:t>設定  初期設定 マニュアル</a:t>
            </a:r>
            <a:r>
              <a:rPr kumimoji="1" lang="en-US" altLang="ja-JP" dirty="0"/>
              <a:t>.pdf</a:t>
            </a:r>
          </a:p>
        </p:txBody>
      </p:sp>
    </p:spTree>
    <p:extLst>
      <p:ext uri="{BB962C8B-B14F-4D97-AF65-F5344CB8AC3E}">
        <p14:creationId xmlns:p14="http://schemas.microsoft.com/office/powerpoint/2010/main" val="557549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544734"/>
            <a:ext cx="12192000" cy="313267"/>
          </a:xfrm>
          <a:prstGeom prst="rect">
            <a:avLst/>
          </a:prstGeom>
          <a:solidFill>
            <a:srgbClr val="20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1">
              <a:solidFill>
                <a:schemeClr val="bg1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5734" y="908050"/>
            <a:ext cx="11040533" cy="493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444093" y="6519334"/>
            <a:ext cx="3747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252699" y="6550754"/>
            <a:ext cx="1783644" cy="307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0AF7E18D-A281-EF4E-83EF-D7811667EA6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図 9" descr="dbe-logo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372" y="6616526"/>
            <a:ext cx="558800" cy="1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4" r:id="rId3"/>
    <p:sldLayoutId id="2147483660" r:id="rId4"/>
    <p:sldLayoutId id="2147483662" r:id="rId5"/>
    <p:sldLayoutId id="2147483661" r:id="rId6"/>
    <p:sldLayoutId id="2147483657" r:id="rId7"/>
    <p:sldLayoutId id="2147483664" r:id="rId8"/>
    <p:sldLayoutId id="2147483663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2000" b="1" i="0" kern="1200">
          <a:solidFill>
            <a:srgbClr val="202569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1pPr>
      <a:lvl2pPr marL="180975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2pPr>
      <a:lvl3pPr marL="36195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3pPr>
      <a:lvl4pPr marL="53340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4pPr>
      <a:lvl5pPr marL="715963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504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9" orient="horz" pos="572" userDrawn="1">
          <p15:clr>
            <a:srgbClr val="F26B43"/>
          </p15:clr>
        </p15:guide>
        <p15:guide id="10" orient="horz" pos="1321" userDrawn="1">
          <p15:clr>
            <a:srgbClr val="F26B43"/>
          </p15:clr>
        </p15:guide>
        <p15:guide id="11" pos="363" userDrawn="1">
          <p15:clr>
            <a:srgbClr val="F26B43"/>
          </p15:clr>
        </p15:guide>
        <p15:guide id="12" pos="7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dify.ai/guides/workflo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hyperlink" Target="https://docs.dify.ai/guides/application-orchestrate/age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hyperlink" Target="https://selfhosted.libhunt.com/n8n-alternatives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ify.ai/guides/application-orchestrate/agent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ify.ai/guides/workflow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ify.ai/guides/workflow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dify.ai/guides/workfl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BC39D15D-B3FC-40D6-A16D-CECA4DD5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2097089"/>
            <a:ext cx="11096625" cy="1178925"/>
          </a:xfrm>
        </p:spPr>
        <p:txBody>
          <a:bodyPr>
            <a:noAutofit/>
          </a:bodyPr>
          <a:lstStyle/>
          <a:p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イノベーションマネジメント様</a:t>
            </a:r>
            <a:br>
              <a:rPr lang="en-US" altLang="ja-JP" sz="2400" kern="100" dirty="0">
                <a:latin typeface="+mn-ea"/>
                <a:cs typeface="Times New Roman" panose="02020603050405020304" pitchFamily="18" charset="0"/>
              </a:rPr>
            </a:b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業務課題の</a:t>
            </a:r>
            <a:r>
              <a:rPr lang="en-US" altLang="ja-JP" sz="2400" kern="100" dirty="0">
                <a:latin typeface="+mn-ea"/>
                <a:cs typeface="Times New Roman" panose="02020603050405020304" pitchFamily="18" charset="0"/>
              </a:rPr>
              <a:t>AI</a:t>
            </a:r>
            <a:r>
              <a:rPr lang="ja-JP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エージェントによる解決のサポート講義資料</a:t>
            </a:r>
            <a:endParaRPr lang="ja-JP" altLang="ja-JP" sz="24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A5FC33F-896B-40F7-8651-F7A3354D0D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8461" y="5494427"/>
            <a:ext cx="1652159" cy="743776"/>
          </a:xfrm>
          <a:prstGeom prst="rect">
            <a:avLst/>
          </a:prstGeom>
        </p:spPr>
      </p:pic>
      <p:sp>
        <p:nvSpPr>
          <p:cNvPr id="18" name="サブタイトル 2">
            <a:extLst>
              <a:ext uri="{FF2B5EF4-FFF2-40B4-BE49-F238E27FC236}">
                <a16:creationId xmlns:a16="http://schemas.microsoft.com/office/drawing/2014/main" id="{A7514378-56DD-483C-8078-1648B8E93D83}"/>
              </a:ext>
            </a:extLst>
          </p:cNvPr>
          <p:cNvSpPr txBox="1">
            <a:spLocks/>
          </p:cNvSpPr>
          <p:nvPr/>
        </p:nvSpPr>
        <p:spPr>
          <a:xfrm>
            <a:off x="8678581" y="4617940"/>
            <a:ext cx="2969028" cy="111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Helvetica Neue Medium"/>
                <a:ea typeface="+mn-ea"/>
                <a:cs typeface="Helvetica Neue 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2025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年</a:t>
            </a:r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5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月</a:t>
            </a:r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2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日（金）</a:t>
            </a:r>
            <a:endParaRPr lang="en-US" altLang="ja-JP" sz="2000" dirty="0">
              <a:solidFill>
                <a:srgbClr val="002060"/>
              </a:solidFill>
              <a:latin typeface="HGP創英角ｺﾞｼｯｸUB" pitchFamily="50" charset="-128"/>
              <a:ea typeface="HGP創英角ｺﾞｼｯｸUB" pitchFamily="50" charset="-128"/>
              <a:cs typeface="Helvetica Neue UltraLight"/>
            </a:endParaRPr>
          </a:p>
          <a:p>
            <a:pPr algn="r"/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株式会社ディビイ</a:t>
            </a:r>
            <a:endParaRPr lang="en-US" altLang="ja-JP" sz="2000" dirty="0">
              <a:solidFill>
                <a:srgbClr val="002060"/>
              </a:solidFill>
              <a:latin typeface="HGP創英角ｺﾞｼｯｸUB" pitchFamily="50" charset="-128"/>
              <a:ea typeface="HGP創英角ｺﾞｼｯｸUB" pitchFamily="50" charset="-128"/>
              <a:cs typeface="Helvetica Neue UltraLight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B7A5EB7-B31C-4858-B7C2-50C44CC3A608}"/>
              </a:ext>
            </a:extLst>
          </p:cNvPr>
          <p:cNvSpPr txBox="1">
            <a:spLocks/>
          </p:cNvSpPr>
          <p:nvPr/>
        </p:nvSpPr>
        <p:spPr bwMode="auto">
          <a:xfrm>
            <a:off x="10545865" y="0"/>
            <a:ext cx="1630423" cy="282802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2800" b="1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algn="ctr">
              <a:defRPr/>
            </a:pPr>
            <a:r>
              <a:rPr lang="en-US" altLang="ja-JP" sz="1050">
                <a:solidFill>
                  <a:prstClr val="white"/>
                </a:solidFill>
                <a:latin typeface="Meiryo" charset="-128"/>
                <a:ea typeface="Meiryo" charset="-128"/>
                <a:cs typeface="Meiryo" charset="-128"/>
              </a:rPr>
              <a:t>Strictly confidential</a:t>
            </a:r>
            <a:endParaRPr lang="ja-JP" altLang="en-US" sz="1050">
              <a:solidFill>
                <a:prstClr val="white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" name="スライド番号プレースホルダー 3">
            <a:extLst>
              <a:ext uri="{FF2B5EF4-FFF2-40B4-BE49-F238E27FC236}">
                <a16:creationId xmlns:a16="http://schemas.microsoft.com/office/drawing/2014/main" id="{E2AA2673-C578-92E4-C6B6-C8368572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79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9D303-F8D1-7644-C1DE-4E57939D5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A60D8DDC-C811-D393-3098-CF5046AC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外部</a:t>
            </a:r>
            <a:r>
              <a:rPr lang="en-US" altLang="ja-JP" dirty="0"/>
              <a:t>API</a:t>
            </a:r>
            <a:r>
              <a:rPr lang="ja-JP" altLang="en-US" dirty="0"/>
              <a:t>接続・ツール化（ワークフロー）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73BC8A1F-8692-BAA5-7269-8F87F7F3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7A6ACE71-8F30-483A-0839-9557E401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FA72062-7242-14A7-C3DE-E344F13E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6540" y="1009398"/>
            <a:ext cx="11398594" cy="5455889"/>
          </a:xfrm>
          <a:prstGeom prst="rect">
            <a:avLst/>
          </a:prstGeom>
        </p:spPr>
      </p:pic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7C94E43A-1E7B-9D35-F20D-624CE7AEAE9F}"/>
              </a:ext>
            </a:extLst>
          </p:cNvPr>
          <p:cNvSpPr/>
          <p:nvPr/>
        </p:nvSpPr>
        <p:spPr>
          <a:xfrm>
            <a:off x="4236180" y="2275049"/>
            <a:ext cx="1422914" cy="812238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52106E7-C1C2-B3CC-7FAF-38252FA821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88699" y="4307217"/>
            <a:ext cx="3572954" cy="1866768"/>
          </a:xfrm>
          <a:prstGeom prst="rect">
            <a:avLst/>
          </a:prstGeom>
        </p:spPr>
      </p:pic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C233A78B-FB60-6A7E-6D94-A39BB60D5877}"/>
              </a:ext>
            </a:extLst>
          </p:cNvPr>
          <p:cNvSpPr/>
          <p:nvPr/>
        </p:nvSpPr>
        <p:spPr>
          <a:xfrm>
            <a:off x="4288699" y="4307217"/>
            <a:ext cx="3572954" cy="1866768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B947BCF-6EF2-9912-28AA-0E5B1FAB25B6}"/>
              </a:ext>
            </a:extLst>
          </p:cNvPr>
          <p:cNvSpPr/>
          <p:nvPr/>
        </p:nvSpPr>
        <p:spPr>
          <a:xfrm>
            <a:off x="5969322" y="5651413"/>
            <a:ext cx="1689394" cy="394377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任意の外部ツールを設定して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lang="ja-JP" altLang="en-US" sz="900" dirty="0"/>
              <a:t>エンドポイントを公開</a:t>
            </a:r>
            <a:endParaRPr kumimoji="1" lang="en-US" altLang="ja-JP" sz="900" dirty="0">
              <a:solidFill>
                <a:schemeClr val="dk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7FBAFB6-7BA6-5F71-AFA2-021DDB8E794A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>
            <a:off x="7861653" y="4036934"/>
            <a:ext cx="1413913" cy="12036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16E7A41-075F-F1AC-F664-CF54B1B4DF4B}"/>
              </a:ext>
            </a:extLst>
          </p:cNvPr>
          <p:cNvSpPr/>
          <p:nvPr/>
        </p:nvSpPr>
        <p:spPr>
          <a:xfrm>
            <a:off x="8248108" y="4371973"/>
            <a:ext cx="718197" cy="394377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dk1"/>
                </a:solidFill>
              </a:rPr>
              <a:t>API</a:t>
            </a:r>
            <a:r>
              <a:rPr kumimoji="1" lang="ja-JP" altLang="en-US" sz="900" dirty="0">
                <a:solidFill>
                  <a:schemeClr val="dk1"/>
                </a:solidFill>
              </a:rPr>
              <a:t>接続</a:t>
            </a:r>
            <a:endParaRPr kumimoji="1" lang="en-US" altLang="ja-JP" sz="900" dirty="0">
              <a:solidFill>
                <a:schemeClr val="dk1"/>
              </a:solidFill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E6560F19-A49A-281B-E51F-32F32ED7D11B}"/>
              </a:ext>
            </a:extLst>
          </p:cNvPr>
          <p:cNvSpPr/>
          <p:nvPr/>
        </p:nvSpPr>
        <p:spPr>
          <a:xfrm>
            <a:off x="9275566" y="1680688"/>
            <a:ext cx="2469893" cy="4712492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C5F286A-EFFC-DF0A-E73B-F95AFE2970D6}"/>
              </a:ext>
            </a:extLst>
          </p:cNvPr>
          <p:cNvCxnSpPr>
            <a:cxnSpLocks/>
          </p:cNvCxnSpPr>
          <p:nvPr/>
        </p:nvCxnSpPr>
        <p:spPr>
          <a:xfrm>
            <a:off x="5659094" y="2682240"/>
            <a:ext cx="3615537" cy="13336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7BE7EAA-BE92-7446-E582-58B085745A7C}"/>
              </a:ext>
            </a:extLst>
          </p:cNvPr>
          <p:cNvSpPr/>
          <p:nvPr/>
        </p:nvSpPr>
        <p:spPr>
          <a:xfrm>
            <a:off x="9626096" y="5370207"/>
            <a:ext cx="2042678" cy="926308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ワークフローから</a:t>
            </a:r>
            <a:r>
              <a:rPr kumimoji="1" lang="en-US" altLang="ja-JP" sz="900" dirty="0">
                <a:solidFill>
                  <a:schemeClr val="dk1"/>
                </a:solidFill>
              </a:rPr>
              <a:t>HTTP</a:t>
            </a:r>
            <a:r>
              <a:rPr kumimoji="1" lang="ja-JP" altLang="en-US" sz="900" dirty="0">
                <a:solidFill>
                  <a:schemeClr val="dk1"/>
                </a:solidFill>
              </a:rPr>
              <a:t>リクエストノードを利用することでも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kumimoji="1" lang="ja-JP" altLang="en-US" sz="900" dirty="0">
                <a:solidFill>
                  <a:schemeClr val="dk1"/>
                </a:solidFill>
              </a:rPr>
              <a:t>外部ツールへのアクセスが可能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endParaRPr lang="en-US" altLang="ja-JP" sz="900" dirty="0"/>
          </a:p>
          <a:p>
            <a:r>
              <a:rPr kumimoji="1" lang="ja-JP" altLang="en-US" sz="900" dirty="0">
                <a:solidFill>
                  <a:schemeClr val="dk1"/>
                </a:solidFill>
              </a:rPr>
              <a:t>外部ツール実行後の処理を具体的に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kumimoji="1" lang="ja-JP" altLang="en-US" sz="900" dirty="0">
                <a:solidFill>
                  <a:schemeClr val="dk1"/>
                </a:solidFill>
              </a:rPr>
              <a:t>明記可能</a:t>
            </a:r>
            <a:endParaRPr kumimoji="1" lang="en-US" altLang="ja-JP" sz="900" dirty="0">
              <a:solidFill>
                <a:schemeClr val="dk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B98B68-0C6D-0A14-16D4-9E1DA086C282}"/>
              </a:ext>
            </a:extLst>
          </p:cNvPr>
          <p:cNvSpPr/>
          <p:nvPr/>
        </p:nvSpPr>
        <p:spPr>
          <a:xfrm>
            <a:off x="8343219" y="350235"/>
            <a:ext cx="3541059" cy="388991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ワークフロー作成詳細については公式ドキュメントを参照のこと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kumimoji="1" lang="en-US" altLang="ja-JP" sz="900" dirty="0">
                <a:solidFill>
                  <a:schemeClr val="dk1"/>
                </a:solidFill>
                <a:hlinkClick r:id="rId4"/>
              </a:rPr>
              <a:t>https://docs.dify.ai/guides/workflow</a:t>
            </a:r>
            <a:endParaRPr kumimoji="1" lang="ja-JP" altLang="en-US" sz="9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7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9185-3AC8-679B-B0E0-73E809EE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>
            <a:extLst>
              <a:ext uri="{FF2B5EF4-FFF2-40B4-BE49-F238E27FC236}">
                <a16:creationId xmlns:a16="http://schemas.microsoft.com/office/drawing/2014/main" id="{8CC99C39-9D2D-9392-4620-B04A6537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今回の講義内容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8C87DC-6ABC-819F-03C0-BD2CDF97C27B}"/>
              </a:ext>
            </a:extLst>
          </p:cNvPr>
          <p:cNvSpPr txBox="1"/>
          <p:nvPr/>
        </p:nvSpPr>
        <p:spPr>
          <a:xfrm>
            <a:off x="345405" y="927300"/>
            <a:ext cx="112703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今回の講座内容</a:t>
            </a:r>
            <a:endParaRPr kumimoji="1"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ja-JP" altLang="en-US" sz="1400" b="1" dirty="0">
                <a:solidFill>
                  <a:srgbClr val="202569"/>
                </a:solidFill>
              </a:rPr>
              <a:t>エージェント開発</a:t>
            </a:r>
            <a:endParaRPr lang="en-US" altLang="ja-JP" sz="1400" b="1" dirty="0">
              <a:solidFill>
                <a:srgbClr val="202569"/>
              </a:solidFill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kumimoji="1" lang="ja-JP" altLang="en-US" sz="1400" b="1" dirty="0">
                <a:solidFill>
                  <a:srgbClr val="202569"/>
                </a:solidFill>
              </a:rPr>
              <a:t>システムプロンプト作成・ツール連結</a:t>
            </a:r>
            <a:endParaRPr kumimoji="1" lang="en-US" altLang="ja-JP" sz="1400" b="1" dirty="0">
              <a:solidFill>
                <a:srgbClr val="202569"/>
              </a:solidFill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ja-JP" altLang="en-US" sz="1400" b="1" dirty="0">
                <a:solidFill>
                  <a:srgbClr val="202569"/>
                </a:solidFill>
              </a:rPr>
              <a:t>ワークフロー開発・ツール化</a:t>
            </a:r>
            <a:endParaRPr lang="en-US" altLang="ja-JP" sz="1400" b="1" dirty="0">
              <a:solidFill>
                <a:srgbClr val="202569"/>
              </a:solidFill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kumimoji="1" lang="ja-JP" altLang="en-US" sz="1400" b="1" dirty="0">
                <a:solidFill>
                  <a:srgbClr val="202569"/>
                </a:solidFill>
              </a:rPr>
              <a:t>外部</a:t>
            </a:r>
            <a:r>
              <a:rPr kumimoji="1" lang="en-US" altLang="ja-JP" sz="1400" b="1" dirty="0">
                <a:solidFill>
                  <a:srgbClr val="202569"/>
                </a:solidFill>
              </a:rPr>
              <a:t>API</a:t>
            </a:r>
            <a:r>
              <a:rPr kumimoji="1" lang="ja-JP" altLang="en-US" sz="1400" b="1" dirty="0">
                <a:solidFill>
                  <a:srgbClr val="202569"/>
                </a:solidFill>
              </a:rPr>
              <a:t>接続・ツール化</a:t>
            </a:r>
            <a:endParaRPr kumimoji="1" lang="en-US" altLang="ja-JP" sz="1400" b="1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次回までの宿題</a:t>
            </a:r>
            <a:endParaRPr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>
              <a:lnSpc>
                <a:spcPts val="1800"/>
              </a:lnSpc>
            </a:pPr>
            <a:r>
              <a:rPr lang="ja-JP" altLang="en-US" sz="1400" dirty="0">
                <a:solidFill>
                  <a:srgbClr val="202569"/>
                </a:solidFill>
              </a:rPr>
              <a:t>　　</a:t>
            </a:r>
            <a:r>
              <a:rPr lang="en-US" altLang="ja-JP" sz="1400" dirty="0">
                <a:solidFill>
                  <a:srgbClr val="202569"/>
                </a:solidFill>
              </a:rPr>
              <a:t>Slack </a:t>
            </a:r>
            <a:r>
              <a:rPr lang="ja-JP" altLang="en-US" sz="1400" dirty="0">
                <a:solidFill>
                  <a:srgbClr val="202569"/>
                </a:solidFill>
              </a:rPr>
              <a:t>での受け渡しを予定</a:t>
            </a: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次回の講座内容</a:t>
            </a:r>
            <a:endParaRPr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</a:rPr>
              <a:t>　テスト実施・調整</a:t>
            </a:r>
            <a:endParaRPr lang="en-US" altLang="ja-JP" sz="1400" b="1" dirty="0">
              <a:solidFill>
                <a:srgbClr val="202569"/>
              </a:solidFill>
            </a:endParaRP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634EC3E8-76F0-62E4-337F-6D3CF8E9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11DEB5-1A7E-A090-050D-097B9A72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82C15B4-5062-66E2-E801-7759EC813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03962"/>
              </p:ext>
            </p:extLst>
          </p:nvPr>
        </p:nvGraphicFramePr>
        <p:xfrm>
          <a:off x="746096" y="3474151"/>
          <a:ext cx="10309086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6362">
                  <a:extLst>
                    <a:ext uri="{9D8B030D-6E8A-4147-A177-3AD203B41FA5}">
                      <a16:colId xmlns:a16="http://schemas.microsoft.com/office/drawing/2014/main" val="389540241"/>
                    </a:ext>
                  </a:extLst>
                </a:gridCol>
                <a:gridCol w="3436362">
                  <a:extLst>
                    <a:ext uri="{9D8B030D-6E8A-4147-A177-3AD203B41FA5}">
                      <a16:colId xmlns:a16="http://schemas.microsoft.com/office/drawing/2014/main" val="2885365220"/>
                    </a:ext>
                  </a:extLst>
                </a:gridCol>
                <a:gridCol w="3436362">
                  <a:extLst>
                    <a:ext uri="{9D8B030D-6E8A-4147-A177-3AD203B41FA5}">
                      <a16:colId xmlns:a16="http://schemas.microsoft.com/office/drawing/2014/main" val="90734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タスク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関係するタスク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アウトプットイメージ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9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テストシナリオに沿って</a:t>
                      </a:r>
                      <a:r>
                        <a:rPr kumimoji="1" lang="en-US" altLang="ja-JP" sz="1200" dirty="0"/>
                        <a:t>AI</a:t>
                      </a:r>
                      <a:r>
                        <a:rPr kumimoji="1" lang="ja-JP" altLang="en-US" sz="1200" dirty="0"/>
                        <a:t>エージェントのシステムプロンプトを作成する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システムプロンプト作成・ツール連結</a:t>
                      </a: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Section6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Dify</a:t>
                      </a:r>
                      <a:r>
                        <a:rPr kumimoji="1" lang="ja-JP" altLang="en-US" sz="1200" dirty="0"/>
                        <a:t>上で作成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ツールの連結はスタブを作成して対応し、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テストシナリオの流れを実行可能にする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0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AI</a:t>
                      </a:r>
                      <a:r>
                        <a:rPr kumimoji="1" lang="ja-JP" altLang="en-US" sz="1200" dirty="0"/>
                        <a:t>エージェントが呼び出すワークフローを作成する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ワークフロー開発・ツール化</a:t>
                      </a:r>
                    </a:p>
                    <a:p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Section6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Dify</a:t>
                      </a:r>
                      <a:r>
                        <a:rPr kumimoji="1" lang="ja-JP" altLang="en-US" sz="1200" dirty="0"/>
                        <a:t>上で作成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8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外部ツールを作成する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外部</a:t>
                      </a:r>
                      <a:r>
                        <a:rPr lang="en-US" altLang="ja-JP" sz="1200" dirty="0"/>
                        <a:t>API</a:t>
                      </a:r>
                      <a:r>
                        <a:rPr lang="ja-JP" altLang="en-US" sz="1200" dirty="0"/>
                        <a:t>接続・ツール化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Section6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外部ツールでエンドポイントを公開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 err="1"/>
                        <a:t>Dify</a:t>
                      </a:r>
                      <a:r>
                        <a:rPr kumimoji="1" lang="ja-JP" altLang="en-US" sz="1200" dirty="0"/>
                        <a:t>上で呼び出しツールを作成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8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63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21DC87A-BC79-AA63-DF3E-40C9A922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サポート</a:t>
            </a:r>
            <a:r>
              <a:rPr kumimoji="1" lang="ja-JP" altLang="en-US" dirty="0"/>
              <a:t>の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E22BC15-57F0-7457-2858-1969FB207537}"/>
              </a:ext>
            </a:extLst>
          </p:cNvPr>
          <p:cNvCxnSpPr>
            <a:cxnSpLocks/>
          </p:cNvCxnSpPr>
          <p:nvPr/>
        </p:nvCxnSpPr>
        <p:spPr>
          <a:xfrm>
            <a:off x="662891" y="911881"/>
            <a:ext cx="0" cy="5396844"/>
          </a:xfrm>
          <a:prstGeom prst="line">
            <a:avLst/>
          </a:prstGeom>
          <a:ln w="76200">
            <a:solidFill>
              <a:srgbClr val="A6B9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ADCD771-8434-5E6C-3CB6-5D03BC257B12}"/>
              </a:ext>
            </a:extLst>
          </p:cNvPr>
          <p:cNvGrpSpPr/>
          <p:nvPr/>
        </p:nvGrpSpPr>
        <p:grpSpPr>
          <a:xfrm>
            <a:off x="561194" y="1020304"/>
            <a:ext cx="5293085" cy="763200"/>
            <a:chOff x="561199" y="1020304"/>
            <a:chExt cx="5293085" cy="763200"/>
          </a:xfrm>
        </p:grpSpPr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C2E6E076-22BA-AFF0-17E0-5B5AC13680B4}"/>
                </a:ext>
              </a:extLst>
            </p:cNvPr>
            <p:cNvSpPr/>
            <p:nvPr/>
          </p:nvSpPr>
          <p:spPr>
            <a:xfrm>
              <a:off x="561199" y="1296026"/>
              <a:ext cx="203383" cy="2117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9D49B43-3BD4-72E0-D8F2-817BE40F1C1E}"/>
                </a:ext>
              </a:extLst>
            </p:cNvPr>
            <p:cNvGrpSpPr/>
            <p:nvPr/>
          </p:nvGrpSpPr>
          <p:grpSpPr>
            <a:xfrm>
              <a:off x="951645" y="1103049"/>
              <a:ext cx="896405" cy="597711"/>
              <a:chOff x="951645" y="992634"/>
              <a:chExt cx="896405" cy="597711"/>
            </a:xfrm>
          </p:grpSpPr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6261F3D-B739-4517-9D92-6C8979969539}"/>
                  </a:ext>
                </a:extLst>
              </p:cNvPr>
              <p:cNvSpPr txBox="1"/>
              <p:nvPr/>
            </p:nvSpPr>
            <p:spPr>
              <a:xfrm>
                <a:off x="951645" y="992634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38FCACA-16DE-CFA8-40C4-F0E4759360E8}"/>
                  </a:ext>
                </a:extLst>
              </p:cNvPr>
              <p:cNvSpPr txBox="1"/>
              <p:nvPr/>
            </p:nvSpPr>
            <p:spPr>
              <a:xfrm>
                <a:off x="1005212" y="1190235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01</a:t>
                </a:r>
              </a:p>
            </p:txBody>
          </p:sp>
        </p:grp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034ACCF4-AB61-47C7-00BE-CE819A81398B}"/>
                </a:ext>
              </a:extLst>
            </p:cNvPr>
            <p:cNvSpPr/>
            <p:nvPr/>
          </p:nvSpPr>
          <p:spPr>
            <a:xfrm>
              <a:off x="1894115" y="1020304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DF2F9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/>
                <a:t>ヒアリングから、与件整理</a:t>
              </a:r>
              <a:endParaRPr kumimoji="1" lang="en-US" altLang="ja-JP" sz="1100" b="1" dirty="0"/>
            </a:p>
            <a:p>
              <a:r>
                <a:rPr kumimoji="1" lang="ja-JP" altLang="en-US" sz="1100" dirty="0"/>
                <a:t>　・課題の洗い出し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　・システムの目的設定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2F5E81B-5990-5B75-34DC-1E206017B95C}"/>
              </a:ext>
            </a:extLst>
          </p:cNvPr>
          <p:cNvGrpSpPr/>
          <p:nvPr/>
        </p:nvGrpSpPr>
        <p:grpSpPr>
          <a:xfrm>
            <a:off x="561194" y="2455262"/>
            <a:ext cx="5295146" cy="762304"/>
            <a:chOff x="561197" y="2689579"/>
            <a:chExt cx="5295146" cy="762304"/>
          </a:xfrm>
        </p:grpSpPr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95305D95-3E30-DC42-CE0E-6790EEA41899}"/>
                </a:ext>
              </a:extLst>
            </p:cNvPr>
            <p:cNvSpPr/>
            <p:nvPr/>
          </p:nvSpPr>
          <p:spPr>
            <a:xfrm>
              <a:off x="561197" y="2964853"/>
              <a:ext cx="203383" cy="211756"/>
            </a:xfrm>
            <a:prstGeom prst="ellipse">
              <a:avLst/>
            </a:prstGeom>
            <a:solidFill>
              <a:srgbClr val="E2E3F6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292675F3-4B58-E8F9-0BB6-91F6F3F33AC3}"/>
                </a:ext>
              </a:extLst>
            </p:cNvPr>
            <p:cNvGrpSpPr/>
            <p:nvPr/>
          </p:nvGrpSpPr>
          <p:grpSpPr>
            <a:xfrm>
              <a:off x="951644" y="2762732"/>
              <a:ext cx="896405" cy="615999"/>
              <a:chOff x="951645" y="1041245"/>
              <a:chExt cx="896405" cy="615999"/>
            </a:xfrm>
          </p:grpSpPr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306C828-8490-3B44-B2FF-45905CFA7717}"/>
                  </a:ext>
                </a:extLst>
              </p:cNvPr>
              <p:cNvSpPr txBox="1"/>
              <p:nvPr/>
            </p:nvSpPr>
            <p:spPr>
              <a:xfrm>
                <a:off x="951645" y="1041245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F28BAB8-9430-0076-F7D4-40D00CB56251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</a:t>
                </a:r>
                <a:r>
                  <a:rPr lang="en-US" altLang="ja-JP" sz="2000" b="1" dirty="0"/>
                  <a:t>2</a:t>
                </a:r>
                <a:endParaRPr kumimoji="1" lang="en-US" altLang="ja-JP" sz="2000" b="1" dirty="0"/>
              </a:p>
            </p:txBody>
          </p:sp>
        </p:grp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98567824-A450-8746-FFE3-3BE53E399803}"/>
                </a:ext>
              </a:extLst>
            </p:cNvPr>
            <p:cNvSpPr/>
            <p:nvPr/>
          </p:nvSpPr>
          <p:spPr>
            <a:xfrm>
              <a:off x="1896174" y="2689579"/>
              <a:ext cx="3960169" cy="762304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rtl="0"/>
              <a:r>
                <a:rPr lang="ja-JP" altLang="en-US" sz="1100" b="1" dirty="0"/>
                <a:t>要件定義</a:t>
              </a:r>
            </a:p>
            <a:p>
              <a:pPr rtl="0"/>
              <a:r>
                <a:rPr lang="ja-JP" altLang="en-US" sz="1100" dirty="0"/>
                <a:t>　・業務フロー確認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・今回の</a:t>
              </a:r>
              <a:r>
                <a:rPr lang="en-US" altLang="ja-JP" sz="1100" dirty="0"/>
                <a:t>AI</a:t>
              </a:r>
              <a:r>
                <a:rPr lang="ja-JP" altLang="en-US" sz="1100" dirty="0"/>
                <a:t>エージェントのターゲットの設定</a:t>
              </a:r>
              <a:endParaRPr lang="en-US" altLang="ja-JP" sz="11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9243259-DC62-790F-5F76-2DF66EBF9FE5}"/>
              </a:ext>
            </a:extLst>
          </p:cNvPr>
          <p:cNvGrpSpPr/>
          <p:nvPr/>
        </p:nvGrpSpPr>
        <p:grpSpPr>
          <a:xfrm>
            <a:off x="561194" y="3889324"/>
            <a:ext cx="5293087" cy="763200"/>
            <a:chOff x="561196" y="3756192"/>
            <a:chExt cx="5293087" cy="763200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1B1F52C-581B-6CE7-AE6B-B881844E9825}"/>
                </a:ext>
              </a:extLst>
            </p:cNvPr>
            <p:cNvSpPr/>
            <p:nvPr/>
          </p:nvSpPr>
          <p:spPr>
            <a:xfrm>
              <a:off x="561196" y="4031914"/>
              <a:ext cx="203383" cy="211756"/>
            </a:xfrm>
            <a:prstGeom prst="ellipse">
              <a:avLst/>
            </a:prstGeom>
            <a:solidFill>
              <a:srgbClr val="9FA2E1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13A5BF4-C22D-66F2-0B07-C8FB9DCC5745}"/>
                </a:ext>
              </a:extLst>
            </p:cNvPr>
            <p:cNvGrpSpPr/>
            <p:nvPr/>
          </p:nvGrpSpPr>
          <p:grpSpPr>
            <a:xfrm>
              <a:off x="951643" y="3834365"/>
              <a:ext cx="896405" cy="606855"/>
              <a:chOff x="951645" y="1050389"/>
              <a:chExt cx="896405" cy="606855"/>
            </a:xfrm>
          </p:grpSpPr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D82598B-4B4E-BC49-9938-C45D0F6D06C9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FC2C9F-A3E8-8ED6-4DDD-E78DDDF3E4CF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03</a:t>
                </a:r>
              </a:p>
            </p:txBody>
          </p:sp>
        </p:grp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CC108D0A-891E-AF03-9838-11225CF34E4D}"/>
                </a:ext>
              </a:extLst>
            </p:cNvPr>
            <p:cNvSpPr/>
            <p:nvPr/>
          </p:nvSpPr>
          <p:spPr>
            <a:xfrm>
              <a:off x="1894114" y="375619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rtl="0"/>
              <a:r>
                <a:rPr lang="ja-JP" altLang="en-US" sz="1100" b="1" dirty="0"/>
                <a:t>概要設計</a:t>
              </a:r>
            </a:p>
            <a:p>
              <a:pPr rtl="0"/>
              <a:r>
                <a:rPr lang="ja-JP" altLang="en-US" sz="1100" dirty="0"/>
                <a:t>　・必要な項目の洗い出し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・要求事項整理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・システム設計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8C58EF9-731F-9AC0-5EC4-02CD166C9967}"/>
              </a:ext>
            </a:extLst>
          </p:cNvPr>
          <p:cNvGrpSpPr/>
          <p:nvPr/>
        </p:nvGrpSpPr>
        <p:grpSpPr>
          <a:xfrm>
            <a:off x="561194" y="5324281"/>
            <a:ext cx="5300591" cy="763200"/>
            <a:chOff x="561195" y="4714408"/>
            <a:chExt cx="5300591" cy="7632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578CCC19-C201-E504-1D92-2613BAFFF04B}"/>
                </a:ext>
              </a:extLst>
            </p:cNvPr>
            <p:cNvSpPr/>
            <p:nvPr/>
          </p:nvSpPr>
          <p:spPr>
            <a:xfrm>
              <a:off x="561195" y="4990130"/>
              <a:ext cx="203383" cy="211756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1BD995EF-D0C9-D53C-410A-6E02BE2FB400}"/>
                </a:ext>
              </a:extLst>
            </p:cNvPr>
            <p:cNvGrpSpPr/>
            <p:nvPr/>
          </p:nvGrpSpPr>
          <p:grpSpPr>
            <a:xfrm>
              <a:off x="947456" y="4792581"/>
              <a:ext cx="896405" cy="606855"/>
              <a:chOff x="951645" y="1050389"/>
              <a:chExt cx="896405" cy="606855"/>
            </a:xfrm>
            <a:grpFill/>
          </p:grpSpPr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58DF0D-A492-A3B1-9C06-D1412AEAE66B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/>
                  <a:t>section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715FA03-2474-E78B-3982-44B2664F3A98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04</a:t>
                </a:r>
              </a:p>
            </p:txBody>
          </p:sp>
        </p:grp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03D17291-B939-46DE-17D1-9175E7EE69C3}"/>
                </a:ext>
              </a:extLst>
            </p:cNvPr>
            <p:cNvSpPr/>
            <p:nvPr/>
          </p:nvSpPr>
          <p:spPr>
            <a:xfrm>
              <a:off x="1901617" y="4714408"/>
              <a:ext cx="3960169" cy="763200"/>
            </a:xfrm>
            <a:prstGeom prst="roundRect">
              <a:avLst>
                <a:gd name="adj" fmla="val 13063"/>
              </a:avLst>
            </a:prstGeom>
            <a:grp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b="1" dirty="0"/>
                <a:t>設計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・シーケンス図作成</a:t>
              </a:r>
              <a:endParaRPr lang="en-US" altLang="ja-JP" sz="1100" dirty="0"/>
            </a:p>
            <a:p>
              <a:r>
                <a:rPr lang="ja-JP" altLang="en-US" sz="1100" dirty="0"/>
                <a:t>　・</a:t>
              </a:r>
              <a:r>
                <a:rPr lang="en-US" altLang="ja-JP" sz="1100" dirty="0"/>
                <a:t>RAG</a:t>
              </a:r>
              <a:r>
                <a:rPr lang="ja-JP" altLang="en-US" sz="1100" dirty="0"/>
                <a:t>設計</a:t>
              </a:r>
              <a:endParaRPr lang="en-US" altLang="ja-JP" sz="1100" dirty="0"/>
            </a:p>
          </p:txBody>
        </p: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EDE359B6-7C94-F6D1-7844-9251B25C6E90}"/>
              </a:ext>
            </a:extLst>
          </p:cNvPr>
          <p:cNvCxnSpPr>
            <a:cxnSpLocks/>
          </p:cNvCxnSpPr>
          <p:nvPr/>
        </p:nvCxnSpPr>
        <p:spPr>
          <a:xfrm flipH="1">
            <a:off x="6513436" y="911881"/>
            <a:ext cx="4" cy="5538713"/>
          </a:xfrm>
          <a:prstGeom prst="line">
            <a:avLst/>
          </a:prstGeom>
          <a:ln w="76200">
            <a:solidFill>
              <a:srgbClr val="A6B9E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47893B6-7056-4A10-08B0-77C039CF416D}"/>
              </a:ext>
            </a:extLst>
          </p:cNvPr>
          <p:cNvGrpSpPr/>
          <p:nvPr/>
        </p:nvGrpSpPr>
        <p:grpSpPr>
          <a:xfrm>
            <a:off x="6421374" y="3889622"/>
            <a:ext cx="5300587" cy="763200"/>
            <a:chOff x="6411754" y="2007002"/>
            <a:chExt cx="5300587" cy="763200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B23499F5-541A-30C1-1D5F-08F8764CE0FD}"/>
                </a:ext>
              </a:extLst>
            </p:cNvPr>
            <p:cNvSpPr/>
            <p:nvPr/>
          </p:nvSpPr>
          <p:spPr>
            <a:xfrm>
              <a:off x="6411754" y="2282724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D3519F35-6D7C-7FF5-DB38-BD18372252DB}"/>
                </a:ext>
              </a:extLst>
            </p:cNvPr>
            <p:cNvGrpSpPr/>
            <p:nvPr/>
          </p:nvGrpSpPr>
          <p:grpSpPr>
            <a:xfrm>
              <a:off x="6802200" y="2085175"/>
              <a:ext cx="896405" cy="606855"/>
              <a:chOff x="951645" y="1050389"/>
              <a:chExt cx="896405" cy="606855"/>
            </a:xfrm>
          </p:grpSpPr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DF00B76C-8294-607E-7424-7840AF783EDB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7D50DC36-90AF-3E9B-4539-9FBCB71343AA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07</a:t>
                </a:r>
              </a:p>
            </p:txBody>
          </p:sp>
        </p:grp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C1F10233-F561-B1DF-CC09-17EA9442826B}"/>
                </a:ext>
              </a:extLst>
            </p:cNvPr>
            <p:cNvSpPr/>
            <p:nvPr/>
          </p:nvSpPr>
          <p:spPr>
            <a:xfrm>
              <a:off x="7752172" y="200700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テスト実施・調整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・システムプロンプト調整</a:t>
              </a:r>
              <a:endParaRPr lang="en-US" altLang="ja-JP" sz="1100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・ワークフロー・</a:t>
              </a:r>
              <a:r>
                <a:rPr kumimoji="1" lang="en-US" altLang="ja-JP" sz="1100" dirty="0">
                  <a:solidFill>
                    <a:schemeClr val="dk1"/>
                  </a:solidFill>
                </a:rPr>
                <a:t>LLM</a:t>
              </a:r>
              <a:r>
                <a:rPr kumimoji="1" lang="ja-JP" altLang="en-US" sz="1100" dirty="0">
                  <a:solidFill>
                    <a:schemeClr val="dk1"/>
                  </a:solidFill>
                </a:rPr>
                <a:t>調整</a:t>
              </a:r>
              <a:endParaRPr kumimoji="1" lang="en-US" altLang="ja-JP" sz="1100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・エラーなどの例外処理追加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9A8F64E-274F-8086-45B2-00FDD7540228}"/>
              </a:ext>
            </a:extLst>
          </p:cNvPr>
          <p:cNvGrpSpPr/>
          <p:nvPr/>
        </p:nvGrpSpPr>
        <p:grpSpPr>
          <a:xfrm>
            <a:off x="6421374" y="5324281"/>
            <a:ext cx="5300588" cy="763200"/>
            <a:chOff x="6411753" y="3215568"/>
            <a:chExt cx="5300588" cy="763200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0B3CDCE9-71FF-CC87-8E00-EE44D8F13F0E}"/>
                </a:ext>
              </a:extLst>
            </p:cNvPr>
            <p:cNvSpPr/>
            <p:nvPr/>
          </p:nvSpPr>
          <p:spPr>
            <a:xfrm>
              <a:off x="6411753" y="3491290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0A07CCF1-D765-4FDA-1AA6-BF65E6071B4D}"/>
                </a:ext>
              </a:extLst>
            </p:cNvPr>
            <p:cNvGrpSpPr/>
            <p:nvPr/>
          </p:nvGrpSpPr>
          <p:grpSpPr>
            <a:xfrm>
              <a:off x="6802199" y="3293741"/>
              <a:ext cx="896405" cy="606855"/>
              <a:chOff x="951645" y="1050389"/>
              <a:chExt cx="896405" cy="606855"/>
            </a:xfrm>
          </p:grpSpPr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5166212A-BD43-8014-5A0A-98325E6F12F9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6243B396-FE37-B08E-CD14-43964890EA01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08</a:t>
                </a:r>
              </a:p>
            </p:txBody>
          </p:sp>
        </p:grpSp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2D9F826C-80FD-7AF1-9EDB-1A6156039522}"/>
                </a:ext>
              </a:extLst>
            </p:cNvPr>
            <p:cNvSpPr/>
            <p:nvPr/>
          </p:nvSpPr>
          <p:spPr>
            <a:xfrm>
              <a:off x="7752172" y="3215568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b="1" dirty="0"/>
                <a:t>ドキュメント作成</a:t>
              </a:r>
              <a:endParaRPr lang="en-US" altLang="ja-JP" sz="1100" b="1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・</a:t>
              </a:r>
              <a:r>
                <a:rPr lang="ja-JP" altLang="en-US" sz="1100" dirty="0"/>
                <a:t>仕様書</a:t>
              </a:r>
              <a:endParaRPr lang="en-US" altLang="ja-JP" sz="1100" dirty="0"/>
            </a:p>
            <a:p>
              <a:r>
                <a:rPr lang="ja-JP" altLang="en-US" sz="1100" dirty="0"/>
                <a:t>　・ユーザマニュアル作成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30DED81-20C1-5520-D9B6-6DA8796C4888}"/>
              </a:ext>
            </a:extLst>
          </p:cNvPr>
          <p:cNvGrpSpPr/>
          <p:nvPr/>
        </p:nvGrpSpPr>
        <p:grpSpPr>
          <a:xfrm>
            <a:off x="6411744" y="2454963"/>
            <a:ext cx="5310217" cy="763200"/>
            <a:chOff x="6392980" y="930946"/>
            <a:chExt cx="5310217" cy="763200"/>
          </a:xfrm>
        </p:grpSpPr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3A046CCB-E752-DC11-DD51-7E86CB34A5E4}"/>
                </a:ext>
              </a:extLst>
            </p:cNvPr>
            <p:cNvSpPr/>
            <p:nvPr/>
          </p:nvSpPr>
          <p:spPr>
            <a:xfrm>
              <a:off x="6392980" y="1206519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443B5A89-80FB-AD49-74C3-5A98E156CC14}"/>
                </a:ext>
              </a:extLst>
            </p:cNvPr>
            <p:cNvGrpSpPr/>
            <p:nvPr/>
          </p:nvGrpSpPr>
          <p:grpSpPr>
            <a:xfrm>
              <a:off x="6805797" y="1013691"/>
              <a:ext cx="896405" cy="597711"/>
              <a:chOff x="951645" y="1059533"/>
              <a:chExt cx="896405" cy="597711"/>
            </a:xfrm>
          </p:grpSpPr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D9B211CA-6B92-240A-EF61-1ECFBE78E0ED}"/>
                  </a:ext>
                </a:extLst>
              </p:cNvPr>
              <p:cNvSpPr txBox="1"/>
              <p:nvPr/>
            </p:nvSpPr>
            <p:spPr>
              <a:xfrm>
                <a:off x="951645" y="1059533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rgbClr val="C00000"/>
                    </a:solidFill>
                  </a:rPr>
                  <a:t>section</a:t>
                </a:r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26E4633C-4817-79EF-AF19-9A5BDB38739E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solidFill>
                      <a:srgbClr val="C00000"/>
                    </a:solidFill>
                  </a:rPr>
                  <a:t>06</a:t>
                </a:r>
              </a:p>
            </p:txBody>
          </p:sp>
        </p:grp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10DDE5F2-91C8-5DFF-A465-4D63732B6F1B}"/>
                </a:ext>
              </a:extLst>
            </p:cNvPr>
            <p:cNvSpPr/>
            <p:nvPr/>
          </p:nvSpPr>
          <p:spPr>
            <a:xfrm>
              <a:off x="7743028" y="930946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エージェント開発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・システムプロンプト作成</a:t>
              </a:r>
              <a:r>
                <a:rPr kumimoji="1" lang="ja-JP" altLang="en-US" sz="1100" dirty="0">
                  <a:solidFill>
                    <a:schemeClr val="dk1"/>
                  </a:solidFill>
                </a:rPr>
                <a:t>・ツール連結</a:t>
              </a:r>
              <a:endParaRPr kumimoji="1" lang="en-US" altLang="ja-JP" sz="1100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・ワークフロー開発・ツール化</a:t>
              </a:r>
              <a:endParaRPr lang="en-US" altLang="ja-JP" sz="1100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</a:t>
              </a:r>
              <a:r>
                <a:rPr lang="ja-JP" altLang="en-US" sz="1100" dirty="0"/>
                <a:t>・外部</a:t>
              </a:r>
              <a:r>
                <a:rPr lang="en-US" altLang="ja-JP" sz="1100" dirty="0"/>
                <a:t>API</a:t>
              </a:r>
              <a:r>
                <a:rPr lang="ja-JP" altLang="en-US" sz="1100" dirty="0"/>
                <a:t>接続・ツール化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9D05D0E-5961-E39D-D9FB-6268CD2B139F}"/>
              </a:ext>
            </a:extLst>
          </p:cNvPr>
          <p:cNvGrpSpPr/>
          <p:nvPr/>
        </p:nvGrpSpPr>
        <p:grpSpPr>
          <a:xfrm>
            <a:off x="6431001" y="1020304"/>
            <a:ext cx="5290960" cy="763200"/>
            <a:chOff x="561194" y="5673332"/>
            <a:chExt cx="5290960" cy="763200"/>
          </a:xfrm>
        </p:grpSpPr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C30C471-A22B-1CA1-2E73-45E8771CD815}"/>
                </a:ext>
              </a:extLst>
            </p:cNvPr>
            <p:cNvSpPr/>
            <p:nvPr/>
          </p:nvSpPr>
          <p:spPr>
            <a:xfrm>
              <a:off x="561194" y="5949054"/>
              <a:ext cx="203383" cy="211756"/>
            </a:xfrm>
            <a:prstGeom prst="ellipse">
              <a:avLst/>
            </a:prstGeom>
            <a:solidFill>
              <a:srgbClr val="9FA2E1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76B8CCD0-C6C7-D905-C7B6-7EA4C7CD2536}"/>
                </a:ext>
              </a:extLst>
            </p:cNvPr>
            <p:cNvGrpSpPr/>
            <p:nvPr/>
          </p:nvGrpSpPr>
          <p:grpSpPr>
            <a:xfrm>
              <a:off x="947456" y="5756077"/>
              <a:ext cx="896405" cy="597711"/>
              <a:chOff x="951645" y="1059533"/>
              <a:chExt cx="896405" cy="597711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3213275-360A-2814-BE37-33E27FF857DF}"/>
                  </a:ext>
                </a:extLst>
              </p:cNvPr>
              <p:cNvSpPr txBox="1"/>
              <p:nvPr/>
            </p:nvSpPr>
            <p:spPr>
              <a:xfrm>
                <a:off x="951645" y="1059533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/>
                  <a:t>section</a:t>
                </a: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EDBA614-21B3-464A-7C19-7BDEB0D3AC73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05</a:t>
                </a:r>
              </a:p>
            </p:txBody>
          </p:sp>
        </p:grp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10A3762D-EB25-9D07-59ED-5679063662BE}"/>
                </a:ext>
              </a:extLst>
            </p:cNvPr>
            <p:cNvSpPr/>
            <p:nvPr/>
          </p:nvSpPr>
          <p:spPr>
            <a:xfrm>
              <a:off x="1891985" y="567333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DF2F9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テストシナリオ作成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・要件の深掘り・テストシナリオ概略検討</a:t>
              </a:r>
              <a:endParaRPr lang="en-US" altLang="ja-JP" sz="1100" dirty="0"/>
            </a:p>
            <a:p>
              <a:r>
                <a:rPr lang="ja-JP" altLang="en-US" sz="1100" dirty="0"/>
                <a:t>　・テストシナリオ設計</a:t>
              </a:r>
              <a:endParaRPr lang="en-US" altLang="ja-JP" sz="1100" dirty="0"/>
            </a:p>
            <a:p>
              <a:r>
                <a:rPr lang="ja-JP" altLang="en-US" sz="1100" dirty="0"/>
                <a:t>　・テストシナリオ作成</a:t>
              </a:r>
              <a:endParaRPr lang="en-US" altLang="ja-JP" sz="1100" dirty="0"/>
            </a:p>
          </p:txBody>
        </p:sp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64F05158-4E94-66FD-7072-B251B600F46B}"/>
              </a:ext>
            </a:extLst>
          </p:cNvPr>
          <p:cNvSpPr/>
          <p:nvPr/>
        </p:nvSpPr>
        <p:spPr>
          <a:xfrm>
            <a:off x="10303642" y="3284585"/>
            <a:ext cx="1418319" cy="388989"/>
          </a:xfrm>
          <a:prstGeom prst="wedgeRoundRectCallout">
            <a:avLst>
              <a:gd name="adj1" fmla="val -36757"/>
              <a:gd name="adj2" fmla="val -93392"/>
              <a:gd name="adj3" fmla="val 16667"/>
            </a:avLst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latin typeface="+mn-ea"/>
              </a:rPr>
              <a:t>今回の講座内容</a:t>
            </a:r>
            <a:endParaRPr lang="en-US" altLang="ja-JP" sz="1000" dirty="0">
              <a:latin typeface="+mn-ea"/>
            </a:endParaRP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6B2D52EF-4ACC-0535-65AC-1D8F000A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3" name="スライド番号プレースホルダー 3">
            <a:extLst>
              <a:ext uri="{FF2B5EF4-FFF2-40B4-BE49-F238E27FC236}">
                <a16:creationId xmlns:a16="http://schemas.microsoft.com/office/drawing/2014/main" id="{AE1EE947-C4BD-FDD7-5B6C-AF1BA08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1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C1CB24C-2799-FFB7-701F-E15D63F9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セクション</a:t>
            </a:r>
            <a:r>
              <a:rPr lang="en-US" altLang="ja-JP" dirty="0"/>
              <a:t>6</a:t>
            </a:r>
            <a:r>
              <a:rPr lang="ja-JP" altLang="en-US" dirty="0"/>
              <a:t>：エージェント開発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B841C5-EC65-D519-F267-263BA0D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E18D-A281-EF4E-83EF-D7811667EA6C}" type="slidenum">
              <a:rPr kumimoji="1" lang="ja-JP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5B82B4C-A420-A1B1-9021-C3A498762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5800" y="3640138"/>
            <a:ext cx="6675171" cy="307777"/>
          </a:xfrm>
        </p:spPr>
        <p:txBody>
          <a:bodyPr/>
          <a:lstStyle/>
          <a:p>
            <a:r>
              <a:rPr lang="ja-JP" altLang="en-US" dirty="0"/>
              <a:t>システムプロンプト作成・ワークフロー開発・外部</a:t>
            </a:r>
            <a:r>
              <a:rPr lang="en-US" altLang="ja-JP" dirty="0"/>
              <a:t>API</a:t>
            </a:r>
            <a:r>
              <a:rPr lang="ja-JP" altLang="en-US" dirty="0"/>
              <a:t>接続</a:t>
            </a: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94F12A10-7C6C-5588-75A9-50907FD3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8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DBC57-4A62-A216-FE0D-436C637E6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E75FEB1-902E-385C-3545-F78588B44B01}"/>
              </a:ext>
            </a:extLst>
          </p:cNvPr>
          <p:cNvSpPr/>
          <p:nvPr/>
        </p:nvSpPr>
        <p:spPr>
          <a:xfrm>
            <a:off x="6785977" y="885595"/>
            <a:ext cx="5279554" cy="5564999"/>
          </a:xfrm>
          <a:prstGeom prst="rect">
            <a:avLst/>
          </a:prstGeom>
          <a:solidFill>
            <a:srgbClr val="DBEEF4">
              <a:alpha val="61961"/>
            </a:srgb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A0F8656-9190-DE42-83D7-F2892F2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エージェント開発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1D8C2A70-83C1-3A47-920C-0FC49DBD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14D17F58-A487-033E-F6E4-BBEB430A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A296882-316E-8CE1-C57A-A176E89C9162}"/>
              </a:ext>
            </a:extLst>
          </p:cNvPr>
          <p:cNvGrpSpPr/>
          <p:nvPr/>
        </p:nvGrpSpPr>
        <p:grpSpPr>
          <a:xfrm>
            <a:off x="297470" y="2159484"/>
            <a:ext cx="1109693" cy="1242589"/>
            <a:chOff x="682442" y="1815710"/>
            <a:chExt cx="1109693" cy="1242589"/>
          </a:xfrm>
        </p:grpSpPr>
        <p:pic>
          <p:nvPicPr>
            <p:cNvPr id="8" name="図 7" descr="ウィンドウ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9B414A2-C2E2-4AF7-11C4-1200845B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4713" y="1815710"/>
              <a:ext cx="725152" cy="96559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FF3629B-B7CB-014A-C617-7E3565FDD648}"/>
                </a:ext>
              </a:extLst>
            </p:cNvPr>
            <p:cNvSpPr txBox="1"/>
            <p:nvPr/>
          </p:nvSpPr>
          <p:spPr>
            <a:xfrm>
              <a:off x="682442" y="2781300"/>
              <a:ext cx="1109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ユーザ</a:t>
              </a:r>
            </a:p>
          </p:txBody>
        </p:sp>
      </p:grpSp>
      <p:pic>
        <p:nvPicPr>
          <p:cNvPr id="14" name="グラフィックス 13" descr="チャットの吹き出し 単色塗りつぶし">
            <a:extLst>
              <a:ext uri="{FF2B5EF4-FFF2-40B4-BE49-F238E27FC236}">
                <a16:creationId xmlns:a16="http://schemas.microsoft.com/office/drawing/2014/main" id="{42DB07DB-AF8F-AC18-2976-DDF0D57CA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891" y="2044142"/>
            <a:ext cx="638564" cy="63856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A91E18D3-AD51-8A3D-521B-883CC9DB71F2}"/>
              </a:ext>
            </a:extLst>
          </p:cNvPr>
          <p:cNvSpPr/>
          <p:nvPr/>
        </p:nvSpPr>
        <p:spPr>
          <a:xfrm>
            <a:off x="1821565" y="2160375"/>
            <a:ext cx="1085039" cy="367200"/>
          </a:xfrm>
          <a:prstGeom prst="rightArrow">
            <a:avLst>
              <a:gd name="adj1" fmla="val 54948"/>
              <a:gd name="adj2" fmla="val 5494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5DDFE3F-5EA8-7F6F-F16B-DF1DD92CADE9}"/>
              </a:ext>
            </a:extLst>
          </p:cNvPr>
          <p:cNvGrpSpPr/>
          <p:nvPr/>
        </p:nvGrpSpPr>
        <p:grpSpPr>
          <a:xfrm>
            <a:off x="3022362" y="2088138"/>
            <a:ext cx="2754986" cy="965672"/>
            <a:chOff x="2954986" y="2286258"/>
            <a:chExt cx="2754986" cy="965672"/>
          </a:xfrm>
        </p:grpSpPr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BCC2377D-46C9-7FC4-1DA6-654A09080103}"/>
                </a:ext>
              </a:extLst>
            </p:cNvPr>
            <p:cNvSpPr/>
            <p:nvPr/>
          </p:nvSpPr>
          <p:spPr>
            <a:xfrm>
              <a:off x="3405463" y="2286258"/>
              <a:ext cx="2304509" cy="952954"/>
            </a:xfrm>
            <a:prstGeom prst="roundRect">
              <a:avLst>
                <a:gd name="adj" fmla="val 894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dk1"/>
                </a:solidFill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81336A76-C955-517B-90A0-45D59B32B6F5}"/>
                </a:ext>
              </a:extLst>
            </p:cNvPr>
            <p:cNvGrpSpPr/>
            <p:nvPr/>
          </p:nvGrpSpPr>
          <p:grpSpPr>
            <a:xfrm>
              <a:off x="2954986" y="2355620"/>
              <a:ext cx="2754548" cy="896310"/>
              <a:chOff x="5302820" y="2054496"/>
              <a:chExt cx="2754548" cy="896310"/>
            </a:xfrm>
          </p:grpSpPr>
          <p:pic>
            <p:nvPicPr>
              <p:cNvPr id="31" name="図 30" descr="アイコン&#10;&#10;自動的に生成された説明">
                <a:extLst>
                  <a:ext uri="{FF2B5EF4-FFF2-40B4-BE49-F238E27FC236}">
                    <a16:creationId xmlns:a16="http://schemas.microsoft.com/office/drawing/2014/main" id="{D92E9B47-0FD6-B370-A162-49FFBBC58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24619" t="54203" r="20425"/>
              <a:stretch/>
            </p:blipFill>
            <p:spPr>
              <a:xfrm>
                <a:off x="5302820" y="2054496"/>
                <a:ext cx="935489" cy="761069"/>
              </a:xfrm>
              <a:prstGeom prst="rect">
                <a:avLst/>
              </a:prstGeom>
            </p:spPr>
          </p:pic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E006AC-1A6A-E31E-9A68-8B4860D28E87}"/>
                  </a:ext>
                </a:extLst>
              </p:cNvPr>
              <p:cNvSpPr txBox="1"/>
              <p:nvPr/>
            </p:nvSpPr>
            <p:spPr>
              <a:xfrm>
                <a:off x="5811192" y="2673807"/>
                <a:ext cx="2246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AI</a:t>
                </a:r>
                <a:r>
                  <a:rPr kumimoji="1" lang="ja-JP" altLang="en-US" sz="1200" b="1" dirty="0"/>
                  <a:t>エージェント</a:t>
                </a:r>
              </a:p>
            </p:txBody>
          </p:sp>
        </p:grp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DE8263ED-23BE-B541-91D6-B5D91073A6F6}"/>
                </a:ext>
              </a:extLst>
            </p:cNvPr>
            <p:cNvSpPr/>
            <p:nvPr/>
          </p:nvSpPr>
          <p:spPr>
            <a:xfrm>
              <a:off x="3936452" y="2492375"/>
              <a:ext cx="1454284" cy="458806"/>
            </a:xfrm>
            <a:prstGeom prst="roundRect">
              <a:avLst>
                <a:gd name="adj" fmla="val 8949"/>
              </a:avLst>
            </a:prstGeom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dk1"/>
                  </a:solidFill>
                </a:rPr>
                <a:t>LLM</a:t>
              </a:r>
              <a:endParaRPr kumimoji="1" lang="ja-JP" altLang="en-US" sz="1200" dirty="0">
                <a:solidFill>
                  <a:schemeClr val="dk1"/>
                </a:solidFill>
              </a:endParaRPr>
            </a:p>
          </p:txBody>
        </p:sp>
      </p:grpSp>
      <p:sp>
        <p:nvSpPr>
          <p:cNvPr id="34" name="矢印: 右 33">
            <a:extLst>
              <a:ext uri="{FF2B5EF4-FFF2-40B4-BE49-F238E27FC236}">
                <a16:creationId xmlns:a16="http://schemas.microsoft.com/office/drawing/2014/main" id="{7D1ED7A7-4647-7A5B-D50F-8147C5EE08A4}"/>
              </a:ext>
            </a:extLst>
          </p:cNvPr>
          <p:cNvSpPr/>
          <p:nvPr/>
        </p:nvSpPr>
        <p:spPr>
          <a:xfrm flipH="1">
            <a:off x="1818900" y="2622027"/>
            <a:ext cx="1085039" cy="367200"/>
          </a:xfrm>
          <a:prstGeom prst="rightArrow">
            <a:avLst>
              <a:gd name="adj1" fmla="val 54948"/>
              <a:gd name="adj2" fmla="val 5494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D54A4AB6-11A1-F422-7313-890275A4C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172" y="2359184"/>
            <a:ext cx="264237" cy="298946"/>
          </a:xfrm>
          <a:prstGeom prst="rect">
            <a:avLst/>
          </a:prstGeom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4A7F7B06-83D9-976C-F36C-E88143ED6BED}"/>
              </a:ext>
            </a:extLst>
          </p:cNvPr>
          <p:cNvGrpSpPr/>
          <p:nvPr/>
        </p:nvGrpSpPr>
        <p:grpSpPr>
          <a:xfrm>
            <a:off x="885931" y="2884868"/>
            <a:ext cx="3163866" cy="1301655"/>
            <a:chOff x="8206678" y="13911"/>
            <a:chExt cx="3163866" cy="1301655"/>
          </a:xfrm>
        </p:grpSpPr>
        <p:pic>
          <p:nvPicPr>
            <p:cNvPr id="37" name="グラフィックス 36" descr="チャットの吹き出し 枠線">
              <a:extLst>
                <a:ext uri="{FF2B5EF4-FFF2-40B4-BE49-F238E27FC236}">
                  <a16:creationId xmlns:a16="http://schemas.microsoft.com/office/drawing/2014/main" id="{3C88A975-F5B6-F1B0-3949-4094057C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04873" y="13911"/>
              <a:ext cx="767476" cy="767476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CE4071C-1959-4FFF-7350-D3684A7728C8}"/>
                </a:ext>
              </a:extLst>
            </p:cNvPr>
            <p:cNvSpPr txBox="1"/>
            <p:nvPr/>
          </p:nvSpPr>
          <p:spPr>
            <a:xfrm>
              <a:off x="8206678" y="757518"/>
              <a:ext cx="3163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/>
                <a:t>チャット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6A802D49-0730-1578-917C-EF438684BB2E}"/>
                </a:ext>
              </a:extLst>
            </p:cNvPr>
            <p:cNvSpPr txBox="1"/>
            <p:nvPr/>
          </p:nvSpPr>
          <p:spPr>
            <a:xfrm>
              <a:off x="8206678" y="1007789"/>
              <a:ext cx="3163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ユーザとやりとりする</a:t>
              </a: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3810FE4-CF41-248A-E484-646CE8009FBC}"/>
              </a:ext>
            </a:extLst>
          </p:cNvPr>
          <p:cNvSpPr/>
          <p:nvPr/>
        </p:nvSpPr>
        <p:spPr>
          <a:xfrm>
            <a:off x="361090" y="993967"/>
            <a:ext cx="5747924" cy="8504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dk1"/>
                </a:solidFill>
              </a:rPr>
              <a:t>AI</a:t>
            </a:r>
            <a:r>
              <a:rPr kumimoji="1" lang="ja-JP" altLang="en-US" sz="1400" b="1" dirty="0">
                <a:solidFill>
                  <a:schemeClr val="dk1"/>
                </a:solidFill>
              </a:rPr>
              <a:t>エージェントとは</a:t>
            </a:r>
            <a:endParaRPr kumimoji="1" lang="en-US" altLang="ja-JP" sz="1400" b="1" dirty="0">
              <a:solidFill>
                <a:schemeClr val="dk1"/>
              </a:solidFill>
            </a:endParaRPr>
          </a:p>
          <a:p>
            <a:r>
              <a:rPr lang="ja-JP" altLang="en-US" sz="1400" dirty="0"/>
              <a:t>　事前設定</a:t>
            </a:r>
            <a:r>
              <a:rPr lang="en-US" altLang="ja-JP" sz="1400" dirty="0"/>
              <a:t>(</a:t>
            </a:r>
            <a:r>
              <a:rPr lang="ja-JP" altLang="en-US" sz="1400" dirty="0"/>
              <a:t>事前プロンプト</a:t>
            </a:r>
            <a:r>
              <a:rPr lang="en-US" altLang="ja-JP" sz="1400" dirty="0"/>
              <a:t>)</a:t>
            </a:r>
            <a:r>
              <a:rPr lang="ja-JP" altLang="en-US" sz="1400" dirty="0"/>
              <a:t>に基づき、ユーザと対話をしながら</a:t>
            </a:r>
            <a:endParaRPr lang="en-US" altLang="ja-JP" sz="1400" dirty="0"/>
          </a:p>
          <a:p>
            <a:r>
              <a:rPr lang="ja-JP" altLang="en-US" sz="1400" dirty="0"/>
              <a:t>　ツールを活用し、問題解決を図る仕組みです。</a:t>
            </a:r>
            <a:endParaRPr lang="en-US" altLang="ja-JP" sz="14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4ACEAD-D2B8-B714-875E-E86C0E48E2CC}"/>
              </a:ext>
            </a:extLst>
          </p:cNvPr>
          <p:cNvGrpSpPr/>
          <p:nvPr/>
        </p:nvGrpSpPr>
        <p:grpSpPr>
          <a:xfrm>
            <a:off x="7730942" y="1193261"/>
            <a:ext cx="3903972" cy="2263455"/>
            <a:chOff x="8035742" y="2442262"/>
            <a:chExt cx="3903972" cy="2263455"/>
          </a:xfrm>
        </p:grpSpPr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4EBFAB83-AC8C-85DE-A708-EE05D210DC73}"/>
                </a:ext>
              </a:extLst>
            </p:cNvPr>
            <p:cNvSpPr/>
            <p:nvPr/>
          </p:nvSpPr>
          <p:spPr>
            <a:xfrm>
              <a:off x="8212933" y="2442262"/>
              <a:ext cx="3724301" cy="2263455"/>
            </a:xfrm>
            <a:prstGeom prst="roundRect">
              <a:avLst>
                <a:gd name="adj" fmla="val 5199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C7D4D09-DA8B-269A-2AD5-F86EA4A654BD}"/>
                </a:ext>
              </a:extLst>
            </p:cNvPr>
            <p:cNvSpPr/>
            <p:nvPr/>
          </p:nvSpPr>
          <p:spPr>
            <a:xfrm>
              <a:off x="8129902" y="3077194"/>
              <a:ext cx="308973" cy="861173"/>
            </a:xfrm>
            <a:prstGeom prst="rect">
              <a:avLst/>
            </a:prstGeom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pic>
          <p:nvPicPr>
            <p:cNvPr id="44" name="グラフィックス 43" descr="採鉱用工具 単色塗りつぶし">
              <a:extLst>
                <a:ext uri="{FF2B5EF4-FFF2-40B4-BE49-F238E27FC236}">
                  <a16:creationId xmlns:a16="http://schemas.microsoft.com/office/drawing/2014/main" id="{E7517EE5-EFFC-6E5F-C75F-69E039B2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35742" y="3147634"/>
              <a:ext cx="649783" cy="693668"/>
            </a:xfrm>
            <a:prstGeom prst="rect">
              <a:avLst/>
            </a:prstGeom>
          </p:spPr>
        </p:pic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500C0C5-C35F-A949-8642-04A732C1CA09}"/>
                </a:ext>
              </a:extLst>
            </p:cNvPr>
            <p:cNvSpPr txBox="1"/>
            <p:nvPr/>
          </p:nvSpPr>
          <p:spPr>
            <a:xfrm>
              <a:off x="8713106" y="2516315"/>
              <a:ext cx="2554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/>
                <a:t>ツール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0B45045-2A91-E465-D532-FA3671B649FE}"/>
                </a:ext>
              </a:extLst>
            </p:cNvPr>
            <p:cNvSpPr txBox="1"/>
            <p:nvPr/>
          </p:nvSpPr>
          <p:spPr>
            <a:xfrm>
              <a:off x="8515785" y="2771486"/>
              <a:ext cx="3423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事前に設定したワークフローを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ツールとして呼び出す</a:t>
              </a: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04745D0-7029-E701-C4D6-CC77A617AA55}"/>
                </a:ext>
              </a:extLst>
            </p:cNvPr>
            <p:cNvGrpSpPr/>
            <p:nvPr/>
          </p:nvGrpSpPr>
          <p:grpSpPr>
            <a:xfrm>
              <a:off x="8703207" y="3381430"/>
              <a:ext cx="3036291" cy="1160045"/>
              <a:chOff x="7751763" y="4558536"/>
              <a:chExt cx="3863975" cy="1351375"/>
            </a:xfrm>
          </p:grpSpPr>
          <p:sp>
            <p:nvSpPr>
              <p:cNvPr id="48" name="四角形: 角を丸くする 47">
                <a:extLst>
                  <a:ext uri="{FF2B5EF4-FFF2-40B4-BE49-F238E27FC236}">
                    <a16:creationId xmlns:a16="http://schemas.microsoft.com/office/drawing/2014/main" id="{A6145012-CD5A-A66B-B7BE-0F52692338A7}"/>
                  </a:ext>
                </a:extLst>
              </p:cNvPr>
              <p:cNvSpPr/>
              <p:nvPr/>
            </p:nvSpPr>
            <p:spPr>
              <a:xfrm>
                <a:off x="7751763" y="4558536"/>
                <a:ext cx="3863975" cy="1351375"/>
              </a:xfrm>
              <a:prstGeom prst="roundRect">
                <a:avLst>
                  <a:gd name="adj" fmla="val 8949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516FAEFA-2F5E-9C0C-FB34-51FEAEDC2CE3}"/>
                  </a:ext>
                </a:extLst>
              </p:cNvPr>
              <p:cNvGrpSpPr/>
              <p:nvPr/>
            </p:nvGrpSpPr>
            <p:grpSpPr>
              <a:xfrm>
                <a:off x="7987836" y="4892804"/>
                <a:ext cx="861859" cy="360000"/>
                <a:chOff x="3003099" y="3917482"/>
                <a:chExt cx="1742156" cy="548554"/>
              </a:xfrm>
            </p:grpSpPr>
            <p:sp>
              <p:nvSpPr>
                <p:cNvPr id="67" name="四角形: 角を丸くする 66">
                  <a:extLst>
                    <a:ext uri="{FF2B5EF4-FFF2-40B4-BE49-F238E27FC236}">
                      <a16:creationId xmlns:a16="http://schemas.microsoft.com/office/drawing/2014/main" id="{0C94D323-4020-A55C-D6BC-6EB038CE1942}"/>
                    </a:ext>
                  </a:extLst>
                </p:cNvPr>
                <p:cNvSpPr/>
                <p:nvPr/>
              </p:nvSpPr>
              <p:spPr>
                <a:xfrm>
                  <a:off x="3003099" y="3917482"/>
                  <a:ext cx="1742156" cy="548554"/>
                </a:xfrm>
                <a:prstGeom prst="roundRect">
                  <a:avLst>
                    <a:gd name="adj" fmla="val 8949"/>
                  </a:avLst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>
                    <a:solidFill>
                      <a:schemeClr val="dk1"/>
                    </a:solidFill>
                  </a:endParaRPr>
                </a:p>
              </p:txBody>
            </p:sp>
            <p:pic>
              <p:nvPicPr>
                <p:cNvPr id="68" name="図 67" descr="時計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D8D93F5-5027-879B-8D1F-86B0645BC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33216" y="4018745"/>
                  <a:ext cx="378455" cy="346027"/>
                </a:xfrm>
                <a:prstGeom prst="rect">
                  <a:avLst/>
                </a:prstGeom>
              </p:spPr>
            </p:pic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D16B84-CFE7-625B-CB35-CAB6C63D5756}"/>
                    </a:ext>
                  </a:extLst>
                </p:cNvPr>
                <p:cNvSpPr txBox="1"/>
                <p:nvPr/>
              </p:nvSpPr>
              <p:spPr>
                <a:xfrm>
                  <a:off x="3501405" y="3993132"/>
                  <a:ext cx="1164974" cy="409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900" dirty="0"/>
                    <a:t>LLM</a:t>
                  </a:r>
                  <a:endParaRPr kumimoji="1" lang="en-US" altLang="ja-JP" sz="900" dirty="0"/>
                </a:p>
              </p:txBody>
            </p:sp>
          </p:grp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A69A903B-C0E6-D04E-8865-B406C2B1F9D3}"/>
                  </a:ext>
                </a:extLst>
              </p:cNvPr>
              <p:cNvGrpSpPr/>
              <p:nvPr/>
            </p:nvGrpSpPr>
            <p:grpSpPr>
              <a:xfrm>
                <a:off x="9303419" y="4892800"/>
                <a:ext cx="861859" cy="359999"/>
                <a:chOff x="3003099" y="3917476"/>
                <a:chExt cx="1742156" cy="548553"/>
              </a:xfrm>
            </p:grpSpPr>
            <p:sp>
              <p:nvSpPr>
                <p:cNvPr id="65" name="四角形: 角を丸くする 64">
                  <a:extLst>
                    <a:ext uri="{FF2B5EF4-FFF2-40B4-BE49-F238E27FC236}">
                      <a16:creationId xmlns:a16="http://schemas.microsoft.com/office/drawing/2014/main" id="{7A775083-AA4A-5748-105E-8BE3281C94EE}"/>
                    </a:ext>
                  </a:extLst>
                </p:cNvPr>
                <p:cNvSpPr/>
                <p:nvPr/>
              </p:nvSpPr>
              <p:spPr>
                <a:xfrm>
                  <a:off x="3003099" y="3917476"/>
                  <a:ext cx="1742156" cy="548553"/>
                </a:xfrm>
                <a:prstGeom prst="roundRect">
                  <a:avLst>
                    <a:gd name="adj" fmla="val 8949"/>
                  </a:avLst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03ED1A72-C542-C27F-2785-928F68D7CE26}"/>
                    </a:ext>
                  </a:extLst>
                </p:cNvPr>
                <p:cNvSpPr txBox="1"/>
                <p:nvPr/>
              </p:nvSpPr>
              <p:spPr>
                <a:xfrm>
                  <a:off x="3200941" y="4027614"/>
                  <a:ext cx="1544314" cy="327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600" dirty="0"/>
                    <a:t>プログラム</a:t>
                  </a:r>
                  <a:endParaRPr kumimoji="1" lang="en-US" altLang="ja-JP" sz="600" dirty="0"/>
                </a:p>
              </p:txBody>
            </p:sp>
          </p:grp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8EC65142-E643-BEC3-8D91-AB27373B76A0}"/>
                  </a:ext>
                </a:extLst>
              </p:cNvPr>
              <p:cNvCxnSpPr>
                <a:cxnSpLocks/>
                <a:stCxn id="67" idx="3"/>
                <a:endCxn id="65" idx="1"/>
              </p:cNvCxnSpPr>
              <p:nvPr/>
            </p:nvCxnSpPr>
            <p:spPr>
              <a:xfrm>
                <a:off x="8849695" y="5072800"/>
                <a:ext cx="453724" cy="0"/>
              </a:xfrm>
              <a:prstGeom prst="line">
                <a:avLst/>
              </a:prstGeom>
              <a:ln w="38100">
                <a:headEnd type="oval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AC84D0AB-92F2-4FA6-53A7-DE2C7025041E}"/>
                  </a:ext>
                </a:extLst>
              </p:cNvPr>
              <p:cNvCxnSpPr>
                <a:cxnSpLocks/>
                <a:stCxn id="65" idx="3"/>
                <a:endCxn id="63" idx="1"/>
              </p:cNvCxnSpPr>
              <p:nvPr/>
            </p:nvCxnSpPr>
            <p:spPr>
              <a:xfrm>
                <a:off x="10165278" y="5072800"/>
                <a:ext cx="405790" cy="0"/>
              </a:xfrm>
              <a:prstGeom prst="line">
                <a:avLst/>
              </a:prstGeom>
              <a:ln w="38100">
                <a:headEnd type="oval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40B136FE-A679-9B64-7015-F44784E12226}"/>
                  </a:ext>
                </a:extLst>
              </p:cNvPr>
              <p:cNvGrpSpPr/>
              <p:nvPr/>
            </p:nvGrpSpPr>
            <p:grpSpPr>
              <a:xfrm>
                <a:off x="10571068" y="4892804"/>
                <a:ext cx="861859" cy="360000"/>
                <a:chOff x="10571068" y="4748425"/>
                <a:chExt cx="861859" cy="360000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5FC71678-1C53-02E1-F603-356AE4BA447A}"/>
                    </a:ext>
                  </a:extLst>
                </p:cNvPr>
                <p:cNvGrpSpPr/>
                <p:nvPr/>
              </p:nvGrpSpPr>
              <p:grpSpPr>
                <a:xfrm>
                  <a:off x="10571068" y="4748425"/>
                  <a:ext cx="861859" cy="360000"/>
                  <a:chOff x="3003099" y="3917482"/>
                  <a:chExt cx="1742156" cy="548554"/>
                </a:xfrm>
              </p:grpSpPr>
              <p:sp>
                <p:nvSpPr>
                  <p:cNvPr id="63" name="四角形: 角を丸くする 62">
                    <a:extLst>
                      <a:ext uri="{FF2B5EF4-FFF2-40B4-BE49-F238E27FC236}">
                        <a16:creationId xmlns:a16="http://schemas.microsoft.com/office/drawing/2014/main" id="{F375FD84-68C0-3BC4-E970-C30DD781B2CA}"/>
                      </a:ext>
                    </a:extLst>
                  </p:cNvPr>
                  <p:cNvSpPr/>
                  <p:nvPr/>
                </p:nvSpPr>
                <p:spPr>
                  <a:xfrm>
                    <a:off x="3003099" y="3917482"/>
                    <a:ext cx="1742156" cy="548554"/>
                  </a:xfrm>
                  <a:prstGeom prst="roundRect">
                    <a:avLst>
                      <a:gd name="adj" fmla="val 8949"/>
                    </a:avLst>
                  </a:prstGeom>
                  <a:ln w="952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1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F1FF9106-461A-7D0D-EAA2-5E05CB005E96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405" y="4011167"/>
                    <a:ext cx="1164974" cy="4097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900" dirty="0"/>
                      <a:t>LLM</a:t>
                    </a:r>
                    <a:endParaRPr kumimoji="1" lang="en-US" altLang="ja-JP" sz="900" dirty="0"/>
                  </a:p>
                </p:txBody>
              </p:sp>
            </p:grpSp>
            <p:pic>
              <p:nvPicPr>
                <p:cNvPr id="62" name="図 61" descr="アイコン&#10;&#10;自動的に生成された説明">
                  <a:extLst>
                    <a:ext uri="{FF2B5EF4-FFF2-40B4-BE49-F238E27FC236}">
                      <a16:creationId xmlns:a16="http://schemas.microsoft.com/office/drawing/2014/main" id="{B891C4F4-74AA-8826-400A-98E0954A61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68944" y="4812772"/>
                  <a:ext cx="200418" cy="226800"/>
                </a:xfrm>
                <a:prstGeom prst="rect">
                  <a:avLst/>
                </a:prstGeom>
              </p:spPr>
            </p:pic>
          </p:grp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0FA1D99C-E0F6-255B-7DCD-8C958E0035F9}"/>
                  </a:ext>
                </a:extLst>
              </p:cNvPr>
              <p:cNvSpPr txBox="1"/>
              <p:nvPr/>
            </p:nvSpPr>
            <p:spPr>
              <a:xfrm>
                <a:off x="8101817" y="4587859"/>
                <a:ext cx="3163866" cy="29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ワークフロー</a:t>
                </a:r>
              </a:p>
            </p:txBody>
          </p: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283B6D9E-89C6-DBD6-B796-BEC4C6C68596}"/>
                  </a:ext>
                </a:extLst>
              </p:cNvPr>
              <p:cNvGrpSpPr/>
              <p:nvPr/>
            </p:nvGrpSpPr>
            <p:grpSpPr>
              <a:xfrm>
                <a:off x="9303419" y="5434975"/>
                <a:ext cx="934534" cy="360000"/>
                <a:chOff x="3003099" y="3917476"/>
                <a:chExt cx="1889059" cy="548553"/>
              </a:xfrm>
            </p:grpSpPr>
            <p:sp>
              <p:nvSpPr>
                <p:cNvPr id="59" name="四角形: 角を丸くする 58">
                  <a:extLst>
                    <a:ext uri="{FF2B5EF4-FFF2-40B4-BE49-F238E27FC236}">
                      <a16:creationId xmlns:a16="http://schemas.microsoft.com/office/drawing/2014/main" id="{4832DD76-E889-F9E7-CB8D-B1E51F4B6724}"/>
                    </a:ext>
                  </a:extLst>
                </p:cNvPr>
                <p:cNvSpPr/>
                <p:nvPr/>
              </p:nvSpPr>
              <p:spPr>
                <a:xfrm>
                  <a:off x="3003099" y="3917476"/>
                  <a:ext cx="1742156" cy="548553"/>
                </a:xfrm>
                <a:prstGeom prst="roundRect">
                  <a:avLst>
                    <a:gd name="adj" fmla="val 8949"/>
                  </a:avLst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90F97760-A778-535C-1011-3F25B14AD981}"/>
                    </a:ext>
                  </a:extLst>
                </p:cNvPr>
                <p:cNvSpPr txBox="1"/>
                <p:nvPr/>
              </p:nvSpPr>
              <p:spPr>
                <a:xfrm>
                  <a:off x="3322025" y="4027614"/>
                  <a:ext cx="1570133" cy="327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600" dirty="0"/>
                    <a:t>プログラム</a:t>
                  </a:r>
                  <a:endParaRPr kumimoji="1" lang="en-US" altLang="ja-JP" sz="600" dirty="0"/>
                </a:p>
              </p:txBody>
            </p:sp>
          </p:grp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D1F77930-84E2-4F9D-814C-7AEFADE511C3}"/>
                  </a:ext>
                </a:extLst>
              </p:cNvPr>
              <p:cNvCxnSpPr>
                <a:cxnSpLocks/>
                <a:stCxn id="67" idx="3"/>
                <a:endCxn id="59" idx="1"/>
              </p:cNvCxnSpPr>
              <p:nvPr/>
            </p:nvCxnSpPr>
            <p:spPr>
              <a:xfrm>
                <a:off x="8849695" y="5072800"/>
                <a:ext cx="453723" cy="542168"/>
              </a:xfrm>
              <a:prstGeom prst="line">
                <a:avLst/>
              </a:prstGeom>
              <a:ln w="38100">
                <a:headEnd type="oval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図 56" descr="アイコン&#10;&#10;自動的に生成された説明">
                <a:extLst>
                  <a:ext uri="{FF2B5EF4-FFF2-40B4-BE49-F238E27FC236}">
                    <a16:creationId xmlns:a16="http://schemas.microsoft.com/office/drawing/2014/main" id="{3AE5411D-D391-072F-4E8D-39A81DEA1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76092" y="4977624"/>
                <a:ext cx="164910" cy="164910"/>
              </a:xfrm>
              <a:prstGeom prst="rect">
                <a:avLst/>
              </a:prstGeom>
            </p:spPr>
          </p:pic>
          <p:pic>
            <p:nvPicPr>
              <p:cNvPr id="58" name="図 57" descr="アイコン&#10;&#10;自動的に生成された説明">
                <a:extLst>
                  <a:ext uri="{FF2B5EF4-FFF2-40B4-BE49-F238E27FC236}">
                    <a16:creationId xmlns:a16="http://schemas.microsoft.com/office/drawing/2014/main" id="{C7D87073-09B9-E13C-A3B7-D1AEE169A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76092" y="5532511"/>
                <a:ext cx="164910" cy="164910"/>
              </a:xfrm>
              <a:prstGeom prst="rect">
                <a:avLst/>
              </a:prstGeom>
            </p:spPr>
          </p:pic>
        </p:grpSp>
      </p:grpSp>
      <p:sp>
        <p:nvSpPr>
          <p:cNvPr id="70" name="矢印: 右 69">
            <a:extLst>
              <a:ext uri="{FF2B5EF4-FFF2-40B4-BE49-F238E27FC236}">
                <a16:creationId xmlns:a16="http://schemas.microsoft.com/office/drawing/2014/main" id="{9558D2FF-BF70-1585-9A8D-258269B2C524}"/>
              </a:ext>
            </a:extLst>
          </p:cNvPr>
          <p:cNvSpPr/>
          <p:nvPr/>
        </p:nvSpPr>
        <p:spPr>
          <a:xfrm>
            <a:off x="6267126" y="2148348"/>
            <a:ext cx="1085039" cy="367200"/>
          </a:xfrm>
          <a:prstGeom prst="rightArrow">
            <a:avLst>
              <a:gd name="adj1" fmla="val 54948"/>
              <a:gd name="adj2" fmla="val 5494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sp>
        <p:nvSpPr>
          <p:cNvPr id="71" name="矢印: 右 70">
            <a:extLst>
              <a:ext uri="{FF2B5EF4-FFF2-40B4-BE49-F238E27FC236}">
                <a16:creationId xmlns:a16="http://schemas.microsoft.com/office/drawing/2014/main" id="{BDA804B2-0B74-AB00-B27D-ECF9147E9522}"/>
              </a:ext>
            </a:extLst>
          </p:cNvPr>
          <p:cNvSpPr/>
          <p:nvPr/>
        </p:nvSpPr>
        <p:spPr>
          <a:xfrm flipH="1">
            <a:off x="6264461" y="2610000"/>
            <a:ext cx="1085039" cy="367200"/>
          </a:xfrm>
          <a:prstGeom prst="rightArrow">
            <a:avLst>
              <a:gd name="adj1" fmla="val 54948"/>
              <a:gd name="adj2" fmla="val 5494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9B596847-1820-E27F-254D-A415D54624E2}"/>
              </a:ext>
            </a:extLst>
          </p:cNvPr>
          <p:cNvGrpSpPr/>
          <p:nvPr/>
        </p:nvGrpSpPr>
        <p:grpSpPr>
          <a:xfrm>
            <a:off x="7730942" y="3904102"/>
            <a:ext cx="3903972" cy="2263455"/>
            <a:chOff x="8035742" y="2442262"/>
            <a:chExt cx="3903972" cy="2263455"/>
          </a:xfrm>
        </p:grpSpPr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15B4E862-751F-4764-8F5B-274354808E2C}"/>
                </a:ext>
              </a:extLst>
            </p:cNvPr>
            <p:cNvSpPr/>
            <p:nvPr/>
          </p:nvSpPr>
          <p:spPr>
            <a:xfrm>
              <a:off x="8212933" y="2442262"/>
              <a:ext cx="3724301" cy="2263455"/>
            </a:xfrm>
            <a:prstGeom prst="roundRect">
              <a:avLst>
                <a:gd name="adj" fmla="val 5199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C8E2A7AF-14D5-DC41-E604-F99233D91941}"/>
                </a:ext>
              </a:extLst>
            </p:cNvPr>
            <p:cNvSpPr/>
            <p:nvPr/>
          </p:nvSpPr>
          <p:spPr>
            <a:xfrm>
              <a:off x="8129902" y="3077194"/>
              <a:ext cx="308973" cy="861173"/>
            </a:xfrm>
            <a:prstGeom prst="rect">
              <a:avLst/>
            </a:prstGeom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pic>
          <p:nvPicPr>
            <p:cNvPr id="76" name="グラフィックス 75" descr="採鉱用工具 単色塗りつぶし">
              <a:extLst>
                <a:ext uri="{FF2B5EF4-FFF2-40B4-BE49-F238E27FC236}">
                  <a16:creationId xmlns:a16="http://schemas.microsoft.com/office/drawing/2014/main" id="{9D4A1679-7384-F64A-E70E-7141689F9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35742" y="3147634"/>
              <a:ext cx="649783" cy="693668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17F4D389-78A0-36E2-FEB6-024C630B7794}"/>
                </a:ext>
              </a:extLst>
            </p:cNvPr>
            <p:cNvSpPr txBox="1"/>
            <p:nvPr/>
          </p:nvSpPr>
          <p:spPr>
            <a:xfrm>
              <a:off x="8713106" y="2516315"/>
              <a:ext cx="2554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/>
                <a:t>外部ツール</a:t>
              </a: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0633E75-75D8-66E1-301F-068E92EB6837}"/>
                </a:ext>
              </a:extLst>
            </p:cNvPr>
            <p:cNvSpPr txBox="1"/>
            <p:nvPr/>
          </p:nvSpPr>
          <p:spPr>
            <a:xfrm>
              <a:off x="8515785" y="2771486"/>
              <a:ext cx="3423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API</a:t>
              </a:r>
              <a:r>
                <a:rPr kumimoji="1" lang="ja-JP" altLang="en-US" sz="1400" dirty="0"/>
                <a:t>経由で外部ツールに</a:t>
              </a:r>
              <a:endParaRPr kumimoji="1" lang="en-US" altLang="ja-JP" sz="1400" dirty="0"/>
            </a:p>
            <a:p>
              <a:pPr algn="ctr"/>
              <a:r>
                <a:rPr lang="ja-JP" altLang="en-US" sz="1400" dirty="0"/>
                <a:t>アクセスする</a:t>
              </a:r>
              <a:endParaRPr kumimoji="1" lang="ja-JP" altLang="en-US" sz="1400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312EA48C-7828-D10A-C229-DE7A053357EF}"/>
                </a:ext>
              </a:extLst>
            </p:cNvPr>
            <p:cNvSpPr/>
            <p:nvPr/>
          </p:nvSpPr>
          <p:spPr>
            <a:xfrm>
              <a:off x="8703207" y="3381437"/>
              <a:ext cx="3036291" cy="1160047"/>
            </a:xfrm>
            <a:prstGeom prst="roundRect">
              <a:avLst>
                <a:gd name="adj" fmla="val 894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39293B5B-EA21-B265-F186-D8106CBD9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99" y="5152382"/>
            <a:ext cx="312044" cy="29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2CBABDB3-88E6-09CA-3338-ED48B313B467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25" t="33054" r="69905" b="37225"/>
          <a:stretch/>
        </p:blipFill>
        <p:spPr>
          <a:xfrm>
            <a:off x="8752977" y="5494698"/>
            <a:ext cx="970088" cy="337593"/>
          </a:xfrm>
          <a:prstGeom prst="rect">
            <a:avLst/>
          </a:prstGeom>
        </p:spPr>
      </p:pic>
      <p:pic>
        <p:nvPicPr>
          <p:cNvPr id="108" name="図 10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A4B6ED2-994A-A05B-CFC5-59AF1654D2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213339" y="5149624"/>
            <a:ext cx="290616" cy="290616"/>
          </a:xfrm>
          <a:prstGeom prst="rect">
            <a:avLst/>
          </a:prstGeom>
        </p:spPr>
      </p:pic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5739FC61-CD37-858A-70FE-C0D90236F20E}"/>
              </a:ext>
            </a:extLst>
          </p:cNvPr>
          <p:cNvSpPr/>
          <p:nvPr/>
        </p:nvSpPr>
        <p:spPr>
          <a:xfrm>
            <a:off x="10213339" y="5508980"/>
            <a:ext cx="677245" cy="309031"/>
          </a:xfrm>
          <a:prstGeom prst="roundRect">
            <a:avLst>
              <a:gd name="adj" fmla="val 894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>
                <a:solidFill>
                  <a:schemeClr val="dk1"/>
                </a:solidFill>
              </a:rPr>
              <a:t>独自アプリ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E7BA89E0-1457-084D-8DBD-B09038BBFA12}"/>
              </a:ext>
            </a:extLst>
          </p:cNvPr>
          <p:cNvSpPr/>
          <p:nvPr/>
        </p:nvSpPr>
        <p:spPr>
          <a:xfrm>
            <a:off x="292883" y="5942134"/>
            <a:ext cx="3983282" cy="388437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050" dirty="0"/>
              <a:t>エージェント詳細は公式ドキュメントを参照のこと</a:t>
            </a:r>
            <a:endParaRPr lang="en-US" altLang="ja-JP" sz="1050" dirty="0"/>
          </a:p>
          <a:p>
            <a:r>
              <a:rPr lang="en-US" altLang="ja-JP" sz="1050" dirty="0">
                <a:hlinkClick r:id="rId18"/>
              </a:rPr>
              <a:t>https://docs.dify.ai/guides/application-orchestrate/agent</a:t>
            </a:r>
            <a:endParaRPr lang="en-US" altLang="ja-JP" sz="105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D33FCA66-2140-BF54-7929-68DAEAF48419}"/>
              </a:ext>
            </a:extLst>
          </p:cNvPr>
          <p:cNvSpPr/>
          <p:nvPr/>
        </p:nvSpPr>
        <p:spPr>
          <a:xfrm>
            <a:off x="3022362" y="1994573"/>
            <a:ext cx="2829914" cy="11369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15" name="吹き出し: 角を丸めた四角形 114">
            <a:extLst>
              <a:ext uri="{FF2B5EF4-FFF2-40B4-BE49-F238E27FC236}">
                <a16:creationId xmlns:a16="http://schemas.microsoft.com/office/drawing/2014/main" id="{54E8FD87-D53D-733C-4106-0E227AC2E1A3}"/>
              </a:ext>
            </a:extLst>
          </p:cNvPr>
          <p:cNvSpPr/>
          <p:nvPr/>
        </p:nvSpPr>
        <p:spPr>
          <a:xfrm>
            <a:off x="3624436" y="3495008"/>
            <a:ext cx="1898756" cy="1044026"/>
          </a:xfrm>
          <a:prstGeom prst="wedgeRoundRectCallout">
            <a:avLst>
              <a:gd name="adj1" fmla="val -35100"/>
              <a:gd name="adj2" fmla="val -788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dk1"/>
                </a:solidFill>
              </a:rPr>
              <a:t>作成いただく</a:t>
            </a:r>
            <a:endParaRPr kumimoji="1" lang="en-US" altLang="ja-JP" sz="1100" dirty="0">
              <a:solidFill>
                <a:schemeClr val="dk1"/>
              </a:solidFill>
            </a:endParaRPr>
          </a:p>
          <a:p>
            <a:r>
              <a:rPr lang="ja-JP" altLang="en-US" sz="1100" dirty="0"/>
              <a:t>・システムプロンプト</a:t>
            </a:r>
            <a:endParaRPr lang="en-US" altLang="ja-JP" sz="1100" dirty="0"/>
          </a:p>
          <a:p>
            <a:r>
              <a:rPr kumimoji="1" lang="ja-JP" altLang="en-US" sz="1100" dirty="0">
                <a:solidFill>
                  <a:schemeClr val="dk1"/>
                </a:solidFill>
              </a:rPr>
              <a:t>・ツール連結</a:t>
            </a:r>
            <a:endParaRPr kumimoji="1" lang="en-US" altLang="ja-JP" sz="1100" dirty="0">
              <a:solidFill>
                <a:schemeClr val="dk1"/>
              </a:solidFill>
            </a:endParaRPr>
          </a:p>
          <a:p>
            <a:r>
              <a:rPr lang="ja-JP" altLang="en-US" sz="1100" dirty="0"/>
              <a:t>・外部ツール連結</a:t>
            </a:r>
            <a:endParaRPr kumimoji="1" lang="en-US" altLang="ja-JP" sz="1100" dirty="0">
              <a:solidFill>
                <a:schemeClr val="dk1"/>
              </a:solidFill>
            </a:endParaRPr>
          </a:p>
          <a:p>
            <a:endParaRPr kumimoji="1" lang="ja-JP" altLang="en-US" sz="1100" dirty="0">
              <a:solidFill>
                <a:schemeClr val="dk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F41C4F0B-7A67-1335-E7A2-A22082D4AA17}"/>
              </a:ext>
            </a:extLst>
          </p:cNvPr>
          <p:cNvSpPr/>
          <p:nvPr/>
        </p:nvSpPr>
        <p:spPr>
          <a:xfrm>
            <a:off x="7612063" y="1117834"/>
            <a:ext cx="4141787" cy="23897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17" name="吹き出し: 角を丸めた四角形 116">
            <a:extLst>
              <a:ext uri="{FF2B5EF4-FFF2-40B4-BE49-F238E27FC236}">
                <a16:creationId xmlns:a16="http://schemas.microsoft.com/office/drawing/2014/main" id="{F75BE8CB-372D-CEF5-3B3B-CBA7E497C5F3}"/>
              </a:ext>
            </a:extLst>
          </p:cNvPr>
          <p:cNvSpPr/>
          <p:nvPr/>
        </p:nvSpPr>
        <p:spPr>
          <a:xfrm>
            <a:off x="6721387" y="3625609"/>
            <a:ext cx="1995942" cy="425224"/>
          </a:xfrm>
          <a:prstGeom prst="wedgeRoundRectCallout">
            <a:avLst>
              <a:gd name="adj1" fmla="val -7030"/>
              <a:gd name="adj2" fmla="val -995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dk1"/>
                </a:solidFill>
              </a:rPr>
              <a:t>必要に応じて作成いただく</a:t>
            </a:r>
            <a:endParaRPr kumimoji="1" lang="en-US" altLang="ja-JP" sz="1100" dirty="0">
              <a:solidFill>
                <a:schemeClr val="dk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67923A20-40F2-8C5D-D550-AE646483148B}"/>
              </a:ext>
            </a:extLst>
          </p:cNvPr>
          <p:cNvSpPr/>
          <p:nvPr/>
        </p:nvSpPr>
        <p:spPr>
          <a:xfrm>
            <a:off x="10192702" y="5483117"/>
            <a:ext cx="721997" cy="3612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19" name="吹き出し: 角を丸めた四角形 118">
            <a:extLst>
              <a:ext uri="{FF2B5EF4-FFF2-40B4-BE49-F238E27FC236}">
                <a16:creationId xmlns:a16="http://schemas.microsoft.com/office/drawing/2014/main" id="{7E82EF76-3415-62E0-676D-3B4559B48542}"/>
              </a:ext>
            </a:extLst>
          </p:cNvPr>
          <p:cNvSpPr/>
          <p:nvPr/>
        </p:nvSpPr>
        <p:spPr>
          <a:xfrm>
            <a:off x="8501157" y="5998311"/>
            <a:ext cx="1953211" cy="425224"/>
          </a:xfrm>
          <a:prstGeom prst="wedgeRoundRectCallout">
            <a:avLst>
              <a:gd name="adj1" fmla="val 35852"/>
              <a:gd name="adj2" fmla="val -8270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dk1"/>
                </a:solidFill>
              </a:rPr>
              <a:t>必要に応じて作成いただく</a:t>
            </a:r>
            <a:endParaRPr kumimoji="1" lang="en-US" altLang="ja-JP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BC367-5088-4084-D20C-D0A9A3E45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5AB80EC-845E-5F65-5E75-4458F695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システムプロンプト作成・ツール連結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A83A595A-1B61-0966-882F-FB69D989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7943E224-0A44-EE51-3EF8-6D7421E2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1159696-2C26-C0C4-FAB2-E7D3B682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109" y="1009398"/>
            <a:ext cx="11423458" cy="5455891"/>
          </a:xfrm>
          <a:prstGeom prst="rect">
            <a:avLst/>
          </a:prstGeom>
        </p:spPr>
      </p:pic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45D9375D-D665-6F16-F94A-1FF40796385C}"/>
              </a:ext>
            </a:extLst>
          </p:cNvPr>
          <p:cNvSpPr/>
          <p:nvPr/>
        </p:nvSpPr>
        <p:spPr>
          <a:xfrm>
            <a:off x="1845408" y="1648662"/>
            <a:ext cx="4825980" cy="1855698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87EF2EC5-E7AB-342D-1834-20A70D3A345C}"/>
              </a:ext>
            </a:extLst>
          </p:cNvPr>
          <p:cNvSpPr/>
          <p:nvPr/>
        </p:nvSpPr>
        <p:spPr>
          <a:xfrm>
            <a:off x="345404" y="3504360"/>
            <a:ext cx="1295631" cy="1254598"/>
          </a:xfrm>
          <a:prstGeom prst="borderCallout1">
            <a:avLst>
              <a:gd name="adj1" fmla="val -11758"/>
              <a:gd name="adj2" fmla="val 85355"/>
              <a:gd name="adj3" fmla="val -53431"/>
              <a:gd name="adj4" fmla="val 110334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900" dirty="0"/>
              <a:t>システムプロンプトを記述</a:t>
            </a:r>
            <a:endParaRPr lang="en-US" altLang="ja-JP" sz="900" dirty="0"/>
          </a:p>
          <a:p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lang="en-US" altLang="ja-JP" sz="900" dirty="0"/>
              <a:t>&lt;</a:t>
            </a:r>
            <a:r>
              <a:rPr lang="ja-JP" altLang="en-US" sz="900" dirty="0"/>
              <a:t>ポイント</a:t>
            </a:r>
            <a:r>
              <a:rPr lang="en-US" altLang="ja-JP" sz="900" dirty="0"/>
              <a:t>&gt;</a:t>
            </a:r>
          </a:p>
          <a:p>
            <a:pPr marL="171450" indent="-171450">
              <a:buFontTx/>
              <a:buChar char="-"/>
            </a:pPr>
            <a:r>
              <a:rPr kumimoji="1" lang="ja-JP" altLang="en-US" sz="900" dirty="0">
                <a:solidFill>
                  <a:schemeClr val="dk1"/>
                </a:solidFill>
              </a:rPr>
              <a:t>単純且つ簡潔に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pPr marL="171450" indent="-171450">
              <a:buFontTx/>
              <a:buChar char="-"/>
            </a:pPr>
            <a:r>
              <a:rPr lang="ja-JP" altLang="en-US" sz="900" dirty="0"/>
              <a:t>文字数を少なめに</a:t>
            </a:r>
            <a:endParaRPr lang="en-US" altLang="ja-JP" sz="900" dirty="0"/>
          </a:p>
          <a:p>
            <a:pPr marL="171450" indent="-171450">
              <a:buFontTx/>
              <a:buChar char="-"/>
            </a:pPr>
            <a:r>
              <a:rPr kumimoji="1" lang="ja-JP" altLang="en-US" sz="900" dirty="0">
                <a:solidFill>
                  <a:schemeClr val="dk1"/>
                </a:solidFill>
              </a:rPr>
              <a:t>主語や動詞、目的語を明確に</a:t>
            </a:r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20B4EEB7-81DA-DA22-6EB0-9DAE2E6CEC7B}"/>
              </a:ext>
            </a:extLst>
          </p:cNvPr>
          <p:cNvSpPr/>
          <p:nvPr/>
        </p:nvSpPr>
        <p:spPr>
          <a:xfrm>
            <a:off x="7213825" y="4461617"/>
            <a:ext cx="2258788" cy="766929"/>
          </a:xfrm>
          <a:prstGeom prst="borderCallout1">
            <a:avLst>
              <a:gd name="adj1" fmla="val 5607"/>
              <a:gd name="adj2" fmla="val -2366"/>
              <a:gd name="adj3" fmla="val 47133"/>
              <a:gd name="adj4" fmla="val -19901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dk1"/>
                </a:solidFill>
              </a:rPr>
              <a:t>AI</a:t>
            </a:r>
            <a:r>
              <a:rPr kumimoji="1" lang="ja-JP" altLang="en-US" sz="900" dirty="0">
                <a:solidFill>
                  <a:schemeClr val="dk1"/>
                </a:solidFill>
              </a:rPr>
              <a:t>エージェントが利用するツールを設定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endParaRPr lang="en-US" altLang="ja-JP" sz="900" dirty="0"/>
          </a:p>
          <a:p>
            <a:r>
              <a:rPr kumimoji="1" lang="en-US" altLang="ja-JP" sz="900" dirty="0">
                <a:solidFill>
                  <a:schemeClr val="dk1"/>
                </a:solidFill>
              </a:rPr>
              <a:t>&lt;</a:t>
            </a:r>
            <a:r>
              <a:rPr kumimoji="1" lang="ja-JP" altLang="en-US" sz="900" dirty="0">
                <a:solidFill>
                  <a:schemeClr val="dk1"/>
                </a:solidFill>
              </a:rPr>
              <a:t>ポイント</a:t>
            </a:r>
            <a:r>
              <a:rPr kumimoji="1" lang="en-US" altLang="ja-JP" sz="900" dirty="0">
                <a:solidFill>
                  <a:schemeClr val="dk1"/>
                </a:solidFill>
              </a:rPr>
              <a:t>&gt;</a:t>
            </a:r>
          </a:p>
          <a:p>
            <a:pPr marL="171450" indent="-171450">
              <a:buFontTx/>
              <a:buChar char="-"/>
            </a:pPr>
            <a:r>
              <a:rPr kumimoji="1" lang="ja-JP" altLang="en-US" sz="900" dirty="0">
                <a:solidFill>
                  <a:schemeClr val="dk1"/>
                </a:solidFill>
              </a:rPr>
              <a:t>ツールの使用タイミングを</a:t>
            </a:r>
            <a:br>
              <a:rPr lang="en-US" altLang="ja-JP" sz="900" dirty="0"/>
            </a:br>
            <a:r>
              <a:rPr kumimoji="1" lang="ja-JP" altLang="en-US" sz="900" dirty="0">
                <a:solidFill>
                  <a:schemeClr val="dk1"/>
                </a:solidFill>
              </a:rPr>
              <a:t>オーケストレーションで明記する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39BAC719-2B03-1CC0-200D-E1B8DCD6F246}"/>
              </a:ext>
            </a:extLst>
          </p:cNvPr>
          <p:cNvSpPr/>
          <p:nvPr/>
        </p:nvSpPr>
        <p:spPr>
          <a:xfrm>
            <a:off x="1845408" y="4845082"/>
            <a:ext cx="4825980" cy="633829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84862C-6C2E-F65F-14B7-BB56083B41B1}"/>
              </a:ext>
            </a:extLst>
          </p:cNvPr>
          <p:cNvSpPr/>
          <p:nvPr/>
        </p:nvSpPr>
        <p:spPr>
          <a:xfrm>
            <a:off x="8343219" y="350235"/>
            <a:ext cx="3541059" cy="388991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エージェント作成詳細については公式ドキュメントを参照のこと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kumimoji="1" lang="en-US" altLang="ja-JP" sz="900" dirty="0">
                <a:solidFill>
                  <a:schemeClr val="dk1"/>
                </a:solidFill>
                <a:hlinkClick r:id="rId3"/>
              </a:rPr>
              <a:t>https://docs.dify.ai/guides/application-orchestrate/agent</a:t>
            </a:r>
            <a:endParaRPr kumimoji="1" lang="ja-JP" altLang="en-US" sz="9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1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CA3E-0B26-3681-96D5-E626ED0C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B7EEA45-C99D-0977-76C5-161800C7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ワークフロー開発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4674DAF4-5E77-B07E-85BC-A38D4136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FAD72466-7BE9-3285-843C-C04C61A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869480B-336B-1219-ADD9-17CA2C87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6539" y="1009398"/>
            <a:ext cx="11398597" cy="5455891"/>
          </a:xfrm>
          <a:prstGeom prst="rect">
            <a:avLst/>
          </a:prstGeom>
        </p:spPr>
      </p:pic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24629BE6-735A-43AF-6E72-1D426956983A}"/>
              </a:ext>
            </a:extLst>
          </p:cNvPr>
          <p:cNvSpPr/>
          <p:nvPr/>
        </p:nvSpPr>
        <p:spPr>
          <a:xfrm>
            <a:off x="2100637" y="2160126"/>
            <a:ext cx="1125614" cy="352080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755F49EC-DA53-8D95-074B-D893AE21562A}"/>
              </a:ext>
            </a:extLst>
          </p:cNvPr>
          <p:cNvSpPr/>
          <p:nvPr/>
        </p:nvSpPr>
        <p:spPr>
          <a:xfrm>
            <a:off x="470293" y="2928726"/>
            <a:ext cx="1413546" cy="808617"/>
          </a:xfrm>
          <a:prstGeom prst="borderCallout1">
            <a:avLst>
              <a:gd name="adj1" fmla="val -11758"/>
              <a:gd name="adj2" fmla="val 85355"/>
              <a:gd name="adj3" fmla="val -53431"/>
              <a:gd name="adj4" fmla="val 110334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開始ノード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lang="ja-JP" altLang="en-US" sz="900" dirty="0"/>
              <a:t>開始ノードから</a:t>
            </a:r>
            <a:br>
              <a:rPr lang="en-US" altLang="ja-JP" sz="900" dirty="0"/>
            </a:br>
            <a:r>
              <a:rPr lang="ja-JP" altLang="en-US" sz="900" dirty="0"/>
              <a:t>終了ノードまでのノードを接続順に実行</a:t>
            </a:r>
            <a:endParaRPr kumimoji="1" lang="en-US" altLang="ja-JP" sz="900" dirty="0">
              <a:solidFill>
                <a:schemeClr val="dk1"/>
              </a:solidFill>
            </a:endParaRP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18BE65F9-102C-54A4-D359-795EFDE4822E}"/>
              </a:ext>
            </a:extLst>
          </p:cNvPr>
          <p:cNvSpPr/>
          <p:nvPr/>
        </p:nvSpPr>
        <p:spPr>
          <a:xfrm>
            <a:off x="3036857" y="3962330"/>
            <a:ext cx="1841275" cy="766929"/>
          </a:xfrm>
          <a:prstGeom prst="borderCallout1">
            <a:avLst>
              <a:gd name="adj1" fmla="val 5607"/>
              <a:gd name="adj2" fmla="val -2366"/>
              <a:gd name="adj3" fmla="val -51396"/>
              <a:gd name="adj4" fmla="val -23556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コメントブロック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endParaRPr lang="en-US" altLang="ja-JP" sz="900" dirty="0"/>
          </a:p>
          <a:p>
            <a:r>
              <a:rPr kumimoji="1" lang="ja-JP" altLang="en-US" sz="900" dirty="0">
                <a:solidFill>
                  <a:schemeClr val="dk1"/>
                </a:solidFill>
              </a:rPr>
              <a:t>必要に応じてブロックを配置し、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lang="ja-JP" altLang="en-US" sz="900" dirty="0"/>
              <a:t>コメントの</a:t>
            </a:r>
            <a:r>
              <a:rPr kumimoji="1" lang="ja-JP" altLang="en-US" sz="900" dirty="0">
                <a:solidFill>
                  <a:schemeClr val="dk1"/>
                </a:solidFill>
              </a:rPr>
              <a:t>記述が可能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90098494-9604-045B-E7C9-612D653F9EAD}"/>
              </a:ext>
            </a:extLst>
          </p:cNvPr>
          <p:cNvSpPr/>
          <p:nvPr/>
        </p:nvSpPr>
        <p:spPr>
          <a:xfrm>
            <a:off x="2113830" y="2752866"/>
            <a:ext cx="1099229" cy="759340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95CF4B-9853-928B-9518-38E89B45043A}"/>
              </a:ext>
            </a:extLst>
          </p:cNvPr>
          <p:cNvSpPr/>
          <p:nvPr/>
        </p:nvSpPr>
        <p:spPr>
          <a:xfrm>
            <a:off x="8343219" y="350235"/>
            <a:ext cx="3541059" cy="388991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ワークフロー作成詳細については公式ドキュメントを参照のこと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kumimoji="1" lang="en-US" altLang="ja-JP" sz="900" dirty="0">
                <a:solidFill>
                  <a:schemeClr val="dk1"/>
                </a:solidFill>
                <a:hlinkClick r:id="rId3"/>
              </a:rPr>
              <a:t>https://docs.dify.ai/guides/workflow</a:t>
            </a:r>
            <a:endParaRPr kumimoji="1" lang="ja-JP" altLang="en-US" sz="900" dirty="0">
              <a:solidFill>
                <a:schemeClr val="dk1"/>
              </a:solidFill>
            </a:endParaRPr>
          </a:p>
        </p:txBody>
      </p:sp>
      <p:pic>
        <p:nvPicPr>
          <p:cNvPr id="10" name="図 9" descr="グラフィカル ユーザー インターフェイス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4245842-83DA-BE00-065F-8A7A9A3AD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550" y="3277095"/>
            <a:ext cx="1129619" cy="3086439"/>
          </a:xfrm>
          <a:prstGeom prst="rect">
            <a:avLst/>
          </a:prstGeom>
        </p:spPr>
      </p:pic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01F6E983-22C1-965F-876B-476489E4DAFF}"/>
              </a:ext>
            </a:extLst>
          </p:cNvPr>
          <p:cNvSpPr/>
          <p:nvPr/>
        </p:nvSpPr>
        <p:spPr>
          <a:xfrm>
            <a:off x="7680563" y="3250040"/>
            <a:ext cx="1173591" cy="3140547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2" name="吹き出し: 線 11">
            <a:extLst>
              <a:ext uri="{FF2B5EF4-FFF2-40B4-BE49-F238E27FC236}">
                <a16:creationId xmlns:a16="http://schemas.microsoft.com/office/drawing/2014/main" id="{DCFD0841-B505-CC4B-76A6-C72791449B4F}"/>
              </a:ext>
            </a:extLst>
          </p:cNvPr>
          <p:cNvSpPr/>
          <p:nvPr/>
        </p:nvSpPr>
        <p:spPr>
          <a:xfrm>
            <a:off x="5643760" y="5745142"/>
            <a:ext cx="1841275" cy="645445"/>
          </a:xfrm>
          <a:prstGeom prst="borderCallout1">
            <a:avLst>
              <a:gd name="adj1" fmla="val -12608"/>
              <a:gd name="adj2" fmla="val 94887"/>
              <a:gd name="adj3" fmla="val -84515"/>
              <a:gd name="adj4" fmla="val 105770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900" dirty="0"/>
              <a:t>ブロック選択ダイアログ</a:t>
            </a:r>
            <a:endParaRPr lang="en-US" altLang="ja-JP" sz="900" dirty="0"/>
          </a:p>
          <a:p>
            <a:endParaRPr lang="en-US" altLang="ja-JP" sz="900" dirty="0"/>
          </a:p>
          <a:p>
            <a:r>
              <a:rPr lang="ja-JP" altLang="en-US" sz="900" dirty="0"/>
              <a:t>リストからブロックを選択し、</a:t>
            </a:r>
            <a:endParaRPr lang="en-US" altLang="ja-JP" sz="900" dirty="0"/>
          </a:p>
          <a:p>
            <a:r>
              <a:rPr lang="ja-JP" altLang="en-US" sz="900" dirty="0"/>
              <a:t>ノードとして配置する</a:t>
            </a:r>
            <a:endParaRPr lang="en-US" altLang="ja-JP" sz="900" dirty="0"/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3D7A30FF-BA1B-B99D-E075-5F9CCE7E532C}"/>
              </a:ext>
            </a:extLst>
          </p:cNvPr>
          <p:cNvSpPr/>
          <p:nvPr/>
        </p:nvSpPr>
        <p:spPr>
          <a:xfrm>
            <a:off x="9309726" y="1679766"/>
            <a:ext cx="2484023" cy="471082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4" name="吹き出し: 線 13">
            <a:extLst>
              <a:ext uri="{FF2B5EF4-FFF2-40B4-BE49-F238E27FC236}">
                <a16:creationId xmlns:a16="http://schemas.microsoft.com/office/drawing/2014/main" id="{393E8292-FF94-2C19-63EC-AD89307D1100}"/>
              </a:ext>
            </a:extLst>
          </p:cNvPr>
          <p:cNvSpPr/>
          <p:nvPr/>
        </p:nvSpPr>
        <p:spPr>
          <a:xfrm>
            <a:off x="6990894" y="1484274"/>
            <a:ext cx="1841275" cy="645445"/>
          </a:xfrm>
          <a:prstGeom prst="borderCallout1">
            <a:avLst>
              <a:gd name="adj1" fmla="val 6281"/>
              <a:gd name="adj2" fmla="val 106061"/>
              <a:gd name="adj3" fmla="val 45349"/>
              <a:gd name="adj4" fmla="val 123152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900" dirty="0"/>
              <a:t>ノード編集ダイアログ</a:t>
            </a:r>
            <a:endParaRPr lang="en-US" altLang="ja-JP" sz="900" dirty="0"/>
          </a:p>
          <a:p>
            <a:endParaRPr lang="en-US" altLang="ja-JP" sz="900" dirty="0"/>
          </a:p>
          <a:p>
            <a:r>
              <a:rPr lang="ja-JP" altLang="en-US" sz="900" dirty="0"/>
              <a:t>選択中のノードのパラメータを設定・変更する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228717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F9E6F-CA70-5505-4673-56E4130AA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0C84C56D-A460-5CEA-5906-73DD06DB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ワークフローツール化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058EF48E-5AE9-456F-DF41-9B53238B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B4B43EA0-95E2-D7F7-D5CA-65C183F6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9164691-A135-7C8A-DF59-941FA67E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6539" y="1009398"/>
            <a:ext cx="11398597" cy="5455890"/>
          </a:xfrm>
          <a:prstGeom prst="rect">
            <a:avLst/>
          </a:prstGeom>
        </p:spPr>
      </p:pic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ACAA56E1-72A3-4D2C-B194-6A6B86D34E66}"/>
              </a:ext>
            </a:extLst>
          </p:cNvPr>
          <p:cNvSpPr/>
          <p:nvPr/>
        </p:nvSpPr>
        <p:spPr>
          <a:xfrm>
            <a:off x="2872741" y="4747984"/>
            <a:ext cx="2202180" cy="1241336"/>
          </a:xfrm>
          <a:prstGeom prst="borderCallout1">
            <a:avLst>
              <a:gd name="adj1" fmla="val -11758"/>
              <a:gd name="adj2" fmla="val 85355"/>
              <a:gd name="adj3" fmla="val -53431"/>
              <a:gd name="adj4" fmla="val 105788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ツール設定ダイアログ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lang="ja-JP" altLang="en-US" sz="900" dirty="0"/>
              <a:t>・ツールコールの名前</a:t>
            </a:r>
            <a:endParaRPr lang="en-US" altLang="ja-JP" sz="900" dirty="0"/>
          </a:p>
          <a:p>
            <a:r>
              <a:rPr lang="ja-JP" altLang="en-US" sz="900" dirty="0"/>
              <a:t>・ツールの説明</a:t>
            </a:r>
            <a:endParaRPr lang="en-US" altLang="ja-JP" sz="900" dirty="0"/>
          </a:p>
          <a:p>
            <a:r>
              <a:rPr lang="ja-JP" altLang="en-US" sz="900" dirty="0"/>
              <a:t>・ツール入力</a:t>
            </a:r>
            <a:endParaRPr lang="en-US" altLang="ja-JP" sz="900" dirty="0"/>
          </a:p>
          <a:p>
            <a:endParaRPr lang="en-US" altLang="ja-JP" sz="900" dirty="0"/>
          </a:p>
          <a:p>
            <a:r>
              <a:rPr lang="ja-JP" altLang="en-US" sz="900" dirty="0"/>
              <a:t>を設定し、保存・公開することで</a:t>
            </a:r>
            <a:endParaRPr lang="en-US" altLang="ja-JP" sz="900" dirty="0"/>
          </a:p>
          <a:p>
            <a:r>
              <a:rPr kumimoji="1" lang="en-US" altLang="ja-JP" sz="900" dirty="0">
                <a:solidFill>
                  <a:schemeClr val="dk1"/>
                </a:solidFill>
              </a:rPr>
              <a:t>AI</a:t>
            </a:r>
            <a:r>
              <a:rPr kumimoji="1" lang="ja-JP" altLang="en-US" sz="900" dirty="0">
                <a:solidFill>
                  <a:schemeClr val="dk1"/>
                </a:solidFill>
              </a:rPr>
              <a:t>エージェントから呼出し可能になる</a:t>
            </a:r>
            <a:endParaRPr kumimoji="1" lang="en-US" altLang="ja-JP" sz="900" dirty="0">
              <a:solidFill>
                <a:schemeClr val="dk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931BA4-729A-D91A-8D08-C0F7BA64C316}"/>
              </a:ext>
            </a:extLst>
          </p:cNvPr>
          <p:cNvSpPr/>
          <p:nvPr/>
        </p:nvSpPr>
        <p:spPr>
          <a:xfrm>
            <a:off x="8343219" y="350235"/>
            <a:ext cx="3541059" cy="388991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ワークフロー作成詳細については公式ドキュメントを参照のこと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kumimoji="1" lang="en-US" altLang="ja-JP" sz="900" dirty="0">
                <a:solidFill>
                  <a:schemeClr val="dk1"/>
                </a:solidFill>
                <a:hlinkClick r:id="rId3"/>
              </a:rPr>
              <a:t>https://docs.dify.ai/guides/workflow</a:t>
            </a:r>
            <a:endParaRPr kumimoji="1" lang="ja-JP" altLang="en-US" sz="900" dirty="0">
              <a:solidFill>
                <a:schemeClr val="dk1"/>
              </a:solidFill>
            </a:endParaRP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FEFF6783-CF78-F771-9CFA-FA2885BD1C48}"/>
              </a:ext>
            </a:extLst>
          </p:cNvPr>
          <p:cNvSpPr/>
          <p:nvPr/>
        </p:nvSpPr>
        <p:spPr>
          <a:xfrm>
            <a:off x="9788562" y="3520950"/>
            <a:ext cx="798757" cy="18948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pic>
        <p:nvPicPr>
          <p:cNvPr id="19" name="図 18" descr="グラフィカル ユーザー インターフェイス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F183F79-893C-F7A6-0FAB-1AC54FD96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699" y="1348649"/>
            <a:ext cx="3572954" cy="5036911"/>
          </a:xfrm>
          <a:prstGeom prst="rect">
            <a:avLst/>
          </a:prstGeom>
        </p:spPr>
      </p:pic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6793CDA2-BE29-6226-CE15-3652200B2E95}"/>
              </a:ext>
            </a:extLst>
          </p:cNvPr>
          <p:cNvSpPr/>
          <p:nvPr/>
        </p:nvSpPr>
        <p:spPr>
          <a:xfrm>
            <a:off x="11041380" y="1408305"/>
            <a:ext cx="489000" cy="193290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01242DC0-58BF-31AB-87AD-1EB354449F2D}"/>
              </a:ext>
            </a:extLst>
          </p:cNvPr>
          <p:cNvSpPr/>
          <p:nvPr/>
        </p:nvSpPr>
        <p:spPr>
          <a:xfrm>
            <a:off x="5252699" y="1359462"/>
            <a:ext cx="3572954" cy="5091132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B7F554A-A6BA-0540-BE65-A89EBCBFEFD3}"/>
              </a:ext>
            </a:extLst>
          </p:cNvPr>
          <p:cNvCxnSpPr>
            <a:stCxn id="13" idx="1"/>
            <a:endCxn id="3" idx="3"/>
          </p:cNvCxnSpPr>
          <p:nvPr/>
        </p:nvCxnSpPr>
        <p:spPr>
          <a:xfrm flipH="1">
            <a:off x="8825653" y="3615691"/>
            <a:ext cx="962909" cy="2893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C58338F-40DB-FA42-355C-C1CACB884953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 flipH="1">
            <a:off x="10187941" y="1601595"/>
            <a:ext cx="1097939" cy="19193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2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788C4-AAE9-8AFF-D77D-A1BEC3E4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E74095E-9E66-6B77-4508-5B81F444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外部</a:t>
            </a:r>
            <a:r>
              <a:rPr lang="en-US" altLang="ja-JP" dirty="0"/>
              <a:t>API</a:t>
            </a:r>
            <a:r>
              <a:rPr lang="ja-JP" altLang="en-US" dirty="0"/>
              <a:t>接続・ツール化（カスタムツール）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D7E334BD-7B28-52BC-D7E2-80403357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2CCE1D10-008E-5CC9-39EF-78C8B101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28ADCD6-7770-560E-2595-2BF57A7C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6540" y="1009398"/>
            <a:ext cx="11398594" cy="5455890"/>
          </a:xfrm>
          <a:prstGeom prst="rect">
            <a:avLst/>
          </a:prstGeom>
        </p:spPr>
      </p:pic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419CBA78-9891-C85B-D5E7-89575B598E97}"/>
              </a:ext>
            </a:extLst>
          </p:cNvPr>
          <p:cNvSpPr/>
          <p:nvPr/>
        </p:nvSpPr>
        <p:spPr>
          <a:xfrm>
            <a:off x="718799" y="1857937"/>
            <a:ext cx="2672101" cy="812238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47E2C503-B058-F22C-36E2-0753DAF9D29C}"/>
              </a:ext>
            </a:extLst>
          </p:cNvPr>
          <p:cNvSpPr/>
          <p:nvPr/>
        </p:nvSpPr>
        <p:spPr>
          <a:xfrm>
            <a:off x="7980999" y="1050554"/>
            <a:ext cx="3832701" cy="5335006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7885331-6263-5379-4D7F-E4DE1F8DB7C8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3390900" y="2264056"/>
            <a:ext cx="4590099" cy="14540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D73E4922-47A5-4085-57FF-EDFEAD8A57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17369" y="4307217"/>
            <a:ext cx="3572954" cy="1866768"/>
          </a:xfrm>
          <a:prstGeom prst="rect">
            <a:avLst/>
          </a:prstGeom>
        </p:spPr>
      </p:pic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F1ECD0B2-C509-1428-4C2C-2461C59C8A34}"/>
              </a:ext>
            </a:extLst>
          </p:cNvPr>
          <p:cNvSpPr/>
          <p:nvPr/>
        </p:nvSpPr>
        <p:spPr>
          <a:xfrm>
            <a:off x="2917369" y="4307217"/>
            <a:ext cx="3572954" cy="1866768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A5BE85F-0511-063C-A043-B2825E7065FA}"/>
              </a:ext>
            </a:extLst>
          </p:cNvPr>
          <p:cNvSpPr/>
          <p:nvPr/>
        </p:nvSpPr>
        <p:spPr>
          <a:xfrm>
            <a:off x="4531327" y="5651413"/>
            <a:ext cx="1689394" cy="394377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任意の外部ツールを設定して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lang="ja-JP" altLang="en-US" sz="900" dirty="0"/>
              <a:t>エンドポイントを公開</a:t>
            </a:r>
            <a:endParaRPr kumimoji="1" lang="en-US" altLang="ja-JP" sz="900" dirty="0">
              <a:solidFill>
                <a:schemeClr val="dk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7FD63B9-C232-DB9D-BA97-EB1690960847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6490323" y="3718057"/>
            <a:ext cx="1490676" cy="15225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A8D95BB-586A-DF2D-C006-61C23F0687CE}"/>
              </a:ext>
            </a:extLst>
          </p:cNvPr>
          <p:cNvSpPr/>
          <p:nvPr/>
        </p:nvSpPr>
        <p:spPr>
          <a:xfrm>
            <a:off x="6814276" y="4282140"/>
            <a:ext cx="718197" cy="394377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dk1"/>
                </a:solidFill>
              </a:rPr>
              <a:t>API</a:t>
            </a:r>
            <a:r>
              <a:rPr kumimoji="1" lang="ja-JP" altLang="en-US" sz="900" dirty="0">
                <a:solidFill>
                  <a:schemeClr val="dk1"/>
                </a:solidFill>
              </a:rPr>
              <a:t>接続</a:t>
            </a:r>
            <a:endParaRPr kumimoji="1" lang="en-US" altLang="ja-JP" sz="900" dirty="0">
              <a:solidFill>
                <a:schemeClr val="dk1"/>
              </a:solidFill>
            </a:endParaRPr>
          </a:p>
        </p:txBody>
      </p:sp>
      <p:sp>
        <p:nvSpPr>
          <p:cNvPr id="30" name="吹き出し: 線 29">
            <a:extLst>
              <a:ext uri="{FF2B5EF4-FFF2-40B4-BE49-F238E27FC236}">
                <a16:creationId xmlns:a16="http://schemas.microsoft.com/office/drawing/2014/main" id="{0CCAD769-5477-04BC-D573-81AF0B6042DD}"/>
              </a:ext>
            </a:extLst>
          </p:cNvPr>
          <p:cNvSpPr/>
          <p:nvPr/>
        </p:nvSpPr>
        <p:spPr>
          <a:xfrm>
            <a:off x="8655803" y="4676517"/>
            <a:ext cx="2042678" cy="867244"/>
          </a:xfrm>
          <a:prstGeom prst="borderCallout1">
            <a:avLst>
              <a:gd name="adj1" fmla="val 105736"/>
              <a:gd name="adj2" fmla="val 104698"/>
              <a:gd name="adj3" fmla="val 152918"/>
              <a:gd name="adj4" fmla="val 125805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カスタムツールを作成して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lang="ja-JP" altLang="en-US" sz="900" dirty="0"/>
              <a:t>エンドポイントや</a:t>
            </a:r>
            <a:r>
              <a:rPr kumimoji="1" lang="ja-JP" altLang="en-US" sz="900" dirty="0">
                <a:solidFill>
                  <a:schemeClr val="dk1"/>
                </a:solidFill>
              </a:rPr>
              <a:t>各種パラメータ等、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lang="en-US" altLang="ja-JP" sz="900" dirty="0"/>
              <a:t>API</a:t>
            </a:r>
            <a:r>
              <a:rPr lang="ja-JP" altLang="en-US" sz="900" dirty="0"/>
              <a:t>接続に</a:t>
            </a:r>
            <a:r>
              <a:rPr kumimoji="1" lang="ja-JP" altLang="en-US" sz="900" dirty="0">
                <a:solidFill>
                  <a:schemeClr val="dk1"/>
                </a:solidFill>
              </a:rPr>
              <a:t>必要な情報を記述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endParaRPr lang="en-US" altLang="ja-JP" sz="900" dirty="0"/>
          </a:p>
          <a:p>
            <a:r>
              <a:rPr kumimoji="1" lang="ja-JP" altLang="en-US" sz="900" dirty="0">
                <a:solidFill>
                  <a:schemeClr val="dk1"/>
                </a:solidFill>
              </a:rPr>
              <a:t>「保存」を押下することでツール化</a:t>
            </a:r>
            <a:endParaRPr kumimoji="1" lang="en-US" altLang="ja-JP" sz="900" dirty="0">
              <a:solidFill>
                <a:schemeClr val="dk1"/>
              </a:solidFill>
            </a:endParaRPr>
          </a:p>
        </p:txBody>
      </p: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D4E83D1A-D04E-A537-0118-EBC20B013223}"/>
              </a:ext>
            </a:extLst>
          </p:cNvPr>
          <p:cNvSpPr/>
          <p:nvPr/>
        </p:nvSpPr>
        <p:spPr>
          <a:xfrm>
            <a:off x="11322178" y="6087875"/>
            <a:ext cx="328593" cy="204641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383084-75C6-A291-9D7D-55E4DDDB13E1}"/>
              </a:ext>
            </a:extLst>
          </p:cNvPr>
          <p:cNvSpPr/>
          <p:nvPr/>
        </p:nvSpPr>
        <p:spPr>
          <a:xfrm>
            <a:off x="8343219" y="350235"/>
            <a:ext cx="3541059" cy="388991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ワークフロー作成詳細については公式ドキュメントを参照のこと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kumimoji="1" lang="en-US" altLang="ja-JP" sz="900" dirty="0">
                <a:solidFill>
                  <a:schemeClr val="dk1"/>
                </a:solidFill>
                <a:hlinkClick r:id="rId4"/>
              </a:rPr>
              <a:t>https://docs.dify.ai/guides/workflow</a:t>
            </a:r>
            <a:endParaRPr kumimoji="1" lang="ja-JP" altLang="en-US" sz="9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14541"/>
      </p:ext>
    </p:extLst>
  </p:cSld>
  <p:clrMapOvr>
    <a:masterClrMapping/>
  </p:clrMapOvr>
</p:sld>
</file>

<file path=ppt/theme/theme1.xml><?xml version="1.0" encoding="utf-8"?>
<a:theme xmlns:a="http://schemas.openxmlformats.org/drawingml/2006/main" name="rodanius-tm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9D8B536ABC073409CEE60D60C8E2AF8" ma:contentTypeVersion="4" ma:contentTypeDescription="新しいドキュメントを作成します。" ma:contentTypeScope="" ma:versionID="7a800ea03744100c943462012bc543a0">
  <xsd:schema xmlns:xsd="http://www.w3.org/2001/XMLSchema" xmlns:xs="http://www.w3.org/2001/XMLSchema" xmlns:p="http://schemas.microsoft.com/office/2006/metadata/properties" xmlns:ns2="1d14eb46-2ed3-41fd-8d0b-c7c0c9e1f8f5" targetNamespace="http://schemas.microsoft.com/office/2006/metadata/properties" ma:root="true" ma:fieldsID="7f83d624d38609e0eea52d3fab789610" ns2:_="">
    <xsd:import namespace="1d14eb46-2ed3-41fd-8d0b-c7c0c9e1f8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4eb46-2ed3-41fd-8d0b-c7c0c9e1f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0DF4B1-B8DA-4F77-88EA-AB9843936E94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1d14eb46-2ed3-41fd-8d0b-c7c0c9e1f8f5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BFB7C19-F97A-4630-909C-04462F044E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BCB13B-4E80-421A-BA9B-DA85C2710C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14eb46-2ed3-41fd-8d0b-c7c0c9e1f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51652</TotalTime>
  <Words>931</Words>
  <Application>Microsoft Office PowerPoint</Application>
  <PresentationFormat>ワイド画面</PresentationFormat>
  <Paragraphs>203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HGP創英角ｺﾞｼｯｸUB</vt:lpstr>
      <vt:lpstr>メイリオ</vt:lpstr>
      <vt:lpstr>メイリオ</vt:lpstr>
      <vt:lpstr>Arial</vt:lpstr>
      <vt:lpstr>Calibri</vt:lpstr>
      <vt:lpstr>rodanius-tmpl</vt:lpstr>
      <vt:lpstr>イノベーションマネジメント様 業務課題のAIエージェントによる解決のサポート講義資料</vt:lpstr>
      <vt:lpstr>今回の講義内容</vt:lpstr>
      <vt:lpstr>サポートの流れ</vt:lpstr>
      <vt:lpstr>セクション6：エージェント開発</vt:lpstr>
      <vt:lpstr>エージェント開発</vt:lpstr>
      <vt:lpstr>システムプロンプト作成・ツール連結</vt:lpstr>
      <vt:lpstr>ワークフロー開発</vt:lpstr>
      <vt:lpstr>ワークフローツール化</vt:lpstr>
      <vt:lpstr>外部API接続・ツール化（カスタムツール）</vt:lpstr>
      <vt:lpstr>外部API接続・ツール化（ワークフロー）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hsuser</dc:creator>
  <cp:keywords/>
  <dc:description/>
  <cp:lastModifiedBy>tomoyuki aoki</cp:lastModifiedBy>
  <cp:revision>1578</cp:revision>
  <dcterms:modified xsi:type="dcterms:W3CDTF">2025-04-14T04:21:40Z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0x01010089D8B536ABC073409CEE60D60C8E2AF8</vt:lpwstr>
  </property>
</Properties>
</file>