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007" r:id="rId5"/>
    <p:sldId id="2546" r:id="rId6"/>
    <p:sldId id="2241" r:id="rId7"/>
    <p:sldId id="2242" r:id="rId8"/>
    <p:sldId id="2544" r:id="rId9"/>
    <p:sldId id="2545" r:id="rId10"/>
    <p:sldId id="2552" r:id="rId11"/>
    <p:sldId id="2557" r:id="rId12"/>
    <p:sldId id="2558" r:id="rId13"/>
    <p:sldId id="2559" r:id="rId14"/>
    <p:sldId id="2554" r:id="rId15"/>
    <p:sldId id="2560" r:id="rId16"/>
    <p:sldId id="2511" r:id="rId17"/>
    <p:sldId id="2555" r:id="rId18"/>
    <p:sldId id="2561" r:id="rId19"/>
  </p:sldIdLst>
  <p:sldSz cx="12192000" cy="6858000"/>
  <p:notesSz cx="6888163" cy="100203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8" orient="horz" pos="2954" userDrawn="1">
          <p15:clr>
            <a:srgbClr val="A4A3A4"/>
          </p15:clr>
        </p15:guide>
        <p15:guide id="10" pos="1368" userDrawn="1">
          <p15:clr>
            <a:srgbClr val="A4A3A4"/>
          </p15:clr>
        </p15:guide>
        <p15:guide id="11" pos="551" userDrawn="1">
          <p15:clr>
            <a:srgbClr val="A4A3A4"/>
          </p15:clr>
        </p15:guide>
        <p15:guide id="12" orient="horz" pos="2976" userDrawn="1">
          <p15:clr>
            <a:srgbClr val="A4A3A4"/>
          </p15:clr>
        </p15:guide>
        <p15:guide id="13" pos="3001" userDrawn="1">
          <p15:clr>
            <a:srgbClr val="A4A3A4"/>
          </p15:clr>
        </p15:guide>
        <p15:guide id="14" pos="60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仲 美郷" initials="田仲" lastIdx="2" clrIdx="0">
    <p:extLst>
      <p:ext uri="{19B8F6BF-5375-455C-9EA6-DF929625EA0E}">
        <p15:presenceInfo xmlns:p15="http://schemas.microsoft.com/office/powerpoint/2012/main" userId="0037ad067c06d799" providerId="Windows Live"/>
      </p:ext>
    </p:extLst>
  </p:cmAuthor>
  <p:cmAuthor id="2" name="Misato Tanaka" initials="MT" lastIdx="1" clrIdx="1">
    <p:extLst>
      <p:ext uri="{19B8F6BF-5375-455C-9EA6-DF929625EA0E}">
        <p15:presenceInfo xmlns:p15="http://schemas.microsoft.com/office/powerpoint/2012/main" userId="Misato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D9D9D9"/>
    <a:srgbClr val="EDF2F9"/>
    <a:srgbClr val="202569"/>
    <a:srgbClr val="10253F"/>
    <a:srgbClr val="F0F5FA"/>
    <a:srgbClr val="C8D7EA"/>
    <a:srgbClr val="F6F8FC"/>
    <a:srgbClr val="1F49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0" autoAdjust="0"/>
    <p:restoredTop sz="96190" autoAdjust="0"/>
  </p:normalViewPr>
  <p:slideViewPr>
    <p:cSldViewPr snapToGrid="0">
      <p:cViewPr varScale="1">
        <p:scale>
          <a:sx n="107" d="100"/>
          <a:sy n="107" d="100"/>
        </p:scale>
        <p:origin x="954" y="90"/>
      </p:cViewPr>
      <p:guideLst>
        <p:guide orient="horz" pos="2954"/>
        <p:guide pos="1368"/>
        <p:guide pos="551"/>
        <p:guide orient="horz" pos="2976"/>
        <p:guide pos="3001"/>
        <p:guide pos="6063"/>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3A089510-536A-DD44-92E4-B2DC30CD140D}" type="datetimeFigureOut">
              <a:rPr kumimoji="1" lang="ja-JP" altLang="en-US" smtClean="0"/>
              <a:t>2025/4/11</a:t>
            </a:fld>
            <a:endParaRPr kumimoji="1" lang="ja-JP" altLang="en-US"/>
          </a:p>
        </p:txBody>
      </p:sp>
      <p:sp>
        <p:nvSpPr>
          <p:cNvPr id="4" name="フッター プレースホルダー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824177E0-37D6-BE41-90DB-26A3E8B2FC32}" type="slidenum">
              <a:rPr kumimoji="1" lang="ja-JP" altLang="en-US" smtClean="0"/>
              <a:t>‹#›</a:t>
            </a:fld>
            <a:endParaRPr kumimoji="1" lang="ja-JP" altLang="en-US"/>
          </a:p>
        </p:txBody>
      </p:sp>
    </p:spTree>
    <p:extLst>
      <p:ext uri="{BB962C8B-B14F-4D97-AF65-F5344CB8AC3E}">
        <p14:creationId xmlns:p14="http://schemas.microsoft.com/office/powerpoint/2010/main" val="3656335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EFAEC2CE-88BD-8D4C-8283-9E9B5B3A950B}" type="datetimeFigureOut">
              <a:rPr kumimoji="1" lang="ja-JP" altLang="en-US" smtClean="0"/>
              <a:t>2025/4/11</a:t>
            </a:fld>
            <a:endParaRPr kumimoji="1" lang="ja-JP" altLang="en-US"/>
          </a:p>
        </p:txBody>
      </p:sp>
      <p:sp>
        <p:nvSpPr>
          <p:cNvPr id="4" name="スライド イメージ プレースホルダー 3"/>
          <p:cNvSpPr>
            <a:spLocks noGrp="1" noRot="1" noChangeAspect="1"/>
          </p:cNvSpPr>
          <p:nvPr>
            <p:ph type="sldImg" idx="2"/>
          </p:nvPr>
        </p:nvSpPr>
        <p:spPr>
          <a:xfrm>
            <a:off x="104775" y="750888"/>
            <a:ext cx="6678613" cy="3757612"/>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150785B9-1B63-A349-875F-C4B6CCC54067}" type="slidenum">
              <a:rPr kumimoji="1" lang="ja-JP" altLang="en-US" smtClean="0"/>
              <a:t>‹#›</a:t>
            </a:fld>
            <a:endParaRPr kumimoji="1" lang="ja-JP" altLang="en-US"/>
          </a:p>
        </p:txBody>
      </p:sp>
    </p:spTree>
    <p:extLst>
      <p:ext uri="{BB962C8B-B14F-4D97-AF65-F5344CB8AC3E}">
        <p14:creationId xmlns:p14="http://schemas.microsoft.com/office/powerpoint/2010/main" val="33434649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08B6-6A9B-A0D6-0542-AC7616CA33D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6BE73A9-5DBA-30B3-F541-E6DFDEE6B81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870820-BE29-DFCD-00BB-FC482291DC8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208F8F6-DEE8-A70D-54B9-9098F31C2B9D}"/>
              </a:ext>
            </a:extLst>
          </p:cNvPr>
          <p:cNvSpPr>
            <a:spLocks noGrp="1"/>
          </p:cNvSpPr>
          <p:nvPr>
            <p:ph type="sldNum" sz="quarter" idx="5"/>
          </p:nvPr>
        </p:nvSpPr>
        <p:spPr/>
        <p:txBody>
          <a:bodyPr/>
          <a:lstStyle/>
          <a:p>
            <a:fld id="{150785B9-1B63-A349-875F-C4B6CCC54067}" type="slidenum">
              <a:rPr kumimoji="1" lang="ja-JP" altLang="en-US" smtClean="0"/>
              <a:t>2</a:t>
            </a:fld>
            <a:endParaRPr kumimoji="1" lang="ja-JP" altLang="en-US"/>
          </a:p>
        </p:txBody>
      </p:sp>
    </p:spTree>
    <p:extLst>
      <p:ext uri="{BB962C8B-B14F-4D97-AF65-F5344CB8AC3E}">
        <p14:creationId xmlns:p14="http://schemas.microsoft.com/office/powerpoint/2010/main" val="164209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79EB7-6A99-14D3-AC5F-45F65471E5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FD8C54-3244-D467-9044-E033E894A64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915455-5D64-61AE-A1B9-6B94DC1180F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EECFF74-4A63-13D1-86C9-A9C353D8A288}"/>
              </a:ext>
            </a:extLst>
          </p:cNvPr>
          <p:cNvSpPr>
            <a:spLocks noGrp="1"/>
          </p:cNvSpPr>
          <p:nvPr>
            <p:ph type="sldNum" sz="quarter" idx="5"/>
          </p:nvPr>
        </p:nvSpPr>
        <p:spPr/>
        <p:txBody>
          <a:bodyPr/>
          <a:lstStyle/>
          <a:p>
            <a:fld id="{150785B9-1B63-A349-875F-C4B6CCC54067}" type="slidenum">
              <a:rPr kumimoji="1" lang="ja-JP" altLang="en-US" smtClean="0"/>
              <a:t>9</a:t>
            </a:fld>
            <a:endParaRPr kumimoji="1" lang="ja-JP" altLang="en-US"/>
          </a:p>
        </p:txBody>
      </p:sp>
    </p:spTree>
    <p:extLst>
      <p:ext uri="{BB962C8B-B14F-4D97-AF65-F5344CB8AC3E}">
        <p14:creationId xmlns:p14="http://schemas.microsoft.com/office/powerpoint/2010/main" val="1913053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2636" y="2097089"/>
            <a:ext cx="10599344" cy="1178925"/>
          </a:xfrm>
        </p:spPr>
        <p:txBody>
          <a:bodyPr anchor="b">
            <a:noAutofit/>
          </a:bodyPr>
          <a:lstStyle>
            <a:lvl1pPr algn="ctr">
              <a:defRPr sz="3200"/>
            </a:lvl1pPr>
          </a:lstStyle>
          <a:p>
            <a:r>
              <a:rPr kumimoji="1" lang="ja-JP" altLang="en-US"/>
              <a:t>マスター タイトルの書式設定</a:t>
            </a:r>
          </a:p>
        </p:txBody>
      </p:sp>
      <p:sp>
        <p:nvSpPr>
          <p:cNvPr id="5" name="フッター プレースホルダー 4"/>
          <p:cNvSpPr>
            <a:spLocks noGrp="1"/>
          </p:cNvSpPr>
          <p:nvPr>
            <p:ph type="ftr" sz="quarter" idx="11"/>
          </p:nvPr>
        </p:nvSpPr>
        <p:spPr/>
        <p:txBody>
          <a:bodyPr/>
          <a:lstStyle/>
          <a:p>
            <a:r>
              <a:rPr lang="en-US" altLang="ja-JP" dirty="0"/>
              <a:t>Copyright (C) 2023 dbE.inc All Rights Reserved.</a:t>
            </a:r>
            <a:endParaRPr lang="ja-JP" altLang="en-US" dirty="0"/>
          </a:p>
        </p:txBody>
      </p:sp>
      <p:sp>
        <p:nvSpPr>
          <p:cNvPr id="6" name="スライド番号プレースホルダー 5"/>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sp>
        <p:nvSpPr>
          <p:cNvPr id="7" name="Rectangle 3">
            <a:extLst>
              <a:ext uri="{FF2B5EF4-FFF2-40B4-BE49-F238E27FC236}">
                <a16:creationId xmlns:a16="http://schemas.microsoft.com/office/drawing/2014/main" id="{B762E26F-A979-4444-B89E-DB9176380F02}"/>
              </a:ext>
            </a:extLst>
          </p:cNvPr>
          <p:cNvSpPr>
            <a:spLocks noChangeArrowheads="1"/>
          </p:cNvSpPr>
          <p:nvPr userDrawn="1"/>
        </p:nvSpPr>
        <p:spPr bwMode="auto">
          <a:xfrm>
            <a:off x="843853" y="3357563"/>
            <a:ext cx="7112305" cy="71438"/>
          </a:xfrm>
          <a:prstGeom prst="rect">
            <a:avLst/>
          </a:prstGeom>
          <a:gradFill rotWithShape="1">
            <a:gsLst>
              <a:gs pos="0">
                <a:srgbClr val="0033CC"/>
              </a:gs>
              <a:gs pos="100000">
                <a:srgbClr val="FFFFFF"/>
              </a:gs>
            </a:gsLst>
            <a:lin ang="0" scaled="1"/>
          </a:gradFill>
          <a:ln>
            <a:noFill/>
          </a:ln>
          <a:effectLst/>
          <a:extLs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600">
                <a:solidFill>
                  <a:schemeClr val="tx1"/>
                </a:solidFill>
                <a:latin typeface="Arial" charset="0"/>
                <a:ea typeface="ＭＳ Ｐゴシック" charset="-128"/>
              </a:defRPr>
            </a:lvl1pPr>
            <a:lvl2pPr marL="742950" indent="-285750" eaLnBrk="0" hangingPunct="0">
              <a:defRPr kumimoji="1" sz="1600">
                <a:solidFill>
                  <a:schemeClr val="tx1"/>
                </a:solidFill>
                <a:latin typeface="Arial" charset="0"/>
                <a:ea typeface="ＭＳ Ｐゴシック" charset="-128"/>
              </a:defRPr>
            </a:lvl2pPr>
            <a:lvl3pPr marL="1143000" indent="-228600" eaLnBrk="0" hangingPunct="0">
              <a:defRPr kumimoji="1" sz="1600">
                <a:solidFill>
                  <a:schemeClr val="tx1"/>
                </a:solidFill>
                <a:latin typeface="Arial" charset="0"/>
                <a:ea typeface="ＭＳ Ｐゴシック" charset="-128"/>
              </a:defRPr>
            </a:lvl3pPr>
            <a:lvl4pPr marL="1600200" indent="-228600" eaLnBrk="0" hangingPunct="0">
              <a:defRPr kumimoji="1" sz="1600">
                <a:solidFill>
                  <a:schemeClr val="tx1"/>
                </a:solidFill>
                <a:latin typeface="Arial" charset="0"/>
                <a:ea typeface="ＭＳ Ｐゴシック" charset="-128"/>
              </a:defRPr>
            </a:lvl4pPr>
            <a:lvl5pPr marL="2057400" indent="-228600" eaLnBrk="0" hangingPunct="0">
              <a:defRPr kumimoji="1" sz="16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6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6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6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600">
                <a:solidFill>
                  <a:schemeClr val="tx1"/>
                </a:solidFill>
                <a:latin typeface="Arial" charset="0"/>
                <a:ea typeface="ＭＳ Ｐゴシック" charset="-128"/>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 name="テキスト プレースホルダー 3">
            <a:extLst>
              <a:ext uri="{FF2B5EF4-FFF2-40B4-BE49-F238E27FC236}">
                <a16:creationId xmlns:a16="http://schemas.microsoft.com/office/drawing/2014/main" id="{1EF83151-1D37-4C06-9116-BE71101D5389}"/>
              </a:ext>
            </a:extLst>
          </p:cNvPr>
          <p:cNvSpPr>
            <a:spLocks noGrp="1"/>
          </p:cNvSpPr>
          <p:nvPr>
            <p:ph type="body" sz="quarter" idx="13"/>
          </p:nvPr>
        </p:nvSpPr>
        <p:spPr>
          <a:xfrm>
            <a:off x="2758415" y="3581988"/>
            <a:ext cx="6675171" cy="461665"/>
          </a:xfrm>
        </p:spPr>
        <p:txBody>
          <a:bodyPr>
            <a:spAutoFit/>
          </a:bodyPr>
          <a:lstStyle>
            <a:lvl1pPr marL="0" indent="0" algn="ctr">
              <a:buNone/>
              <a:defRPr sz="2400"/>
            </a:lvl1pPr>
          </a:lstStyle>
          <a:p>
            <a:pPr lvl="0"/>
            <a:r>
              <a:rPr kumimoji="1" lang="ja-JP" altLang="en-US"/>
              <a:t>マスター テキストの書式設定</a:t>
            </a:r>
          </a:p>
        </p:txBody>
      </p:sp>
    </p:spTree>
    <p:extLst>
      <p:ext uri="{BB962C8B-B14F-4D97-AF65-F5344CB8AC3E}">
        <p14:creationId xmlns:p14="http://schemas.microsoft.com/office/powerpoint/2010/main" val="10528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副題あり">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2636" y="2097089"/>
            <a:ext cx="10599344" cy="1178925"/>
          </a:xfrm>
        </p:spPr>
        <p:txBody>
          <a:bodyPr anchor="b">
            <a:noAutofit/>
          </a:bodyPr>
          <a:lstStyle>
            <a:lvl1pPr>
              <a:defRPr sz="2400"/>
            </a:lvl1pPr>
          </a:lstStyle>
          <a:p>
            <a:r>
              <a:rPr kumimoji="1" lang="ja-JP" altLang="en-US"/>
              <a:t>マスター タイトルの書式設定</a:t>
            </a:r>
          </a:p>
        </p:txBody>
      </p:sp>
      <p:sp>
        <p:nvSpPr>
          <p:cNvPr id="5" name="フッター プレースホルダー 4"/>
          <p:cNvSpPr>
            <a:spLocks noGrp="1"/>
          </p:cNvSpPr>
          <p:nvPr>
            <p:ph type="ftr" sz="quarter" idx="11"/>
          </p:nvPr>
        </p:nvSpPr>
        <p:spPr/>
        <p:txBody>
          <a:bodyPr/>
          <a:lstStyle/>
          <a:p>
            <a:r>
              <a:rPr lang="en-US" altLang="ja-JP" dirty="0"/>
              <a:t>Copyright (C) 2023 dbE.inc All Rights Reserved.</a:t>
            </a:r>
            <a:endParaRPr lang="ja-JP" altLang="en-US" dirty="0"/>
          </a:p>
        </p:txBody>
      </p:sp>
      <p:sp>
        <p:nvSpPr>
          <p:cNvPr id="6" name="スライド番号プレースホルダー 5"/>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sp>
        <p:nvSpPr>
          <p:cNvPr id="7" name="Rectangle 3">
            <a:extLst>
              <a:ext uri="{FF2B5EF4-FFF2-40B4-BE49-F238E27FC236}">
                <a16:creationId xmlns:a16="http://schemas.microsoft.com/office/drawing/2014/main" id="{B762E26F-A979-4444-B89E-DB9176380F02}"/>
              </a:ext>
            </a:extLst>
          </p:cNvPr>
          <p:cNvSpPr>
            <a:spLocks noChangeArrowheads="1"/>
          </p:cNvSpPr>
          <p:nvPr userDrawn="1"/>
        </p:nvSpPr>
        <p:spPr bwMode="auto">
          <a:xfrm>
            <a:off x="843853" y="3357563"/>
            <a:ext cx="7112305" cy="71438"/>
          </a:xfrm>
          <a:prstGeom prst="rect">
            <a:avLst/>
          </a:prstGeom>
          <a:gradFill rotWithShape="1">
            <a:gsLst>
              <a:gs pos="0">
                <a:srgbClr val="0033CC"/>
              </a:gs>
              <a:gs pos="100000">
                <a:srgbClr val="FFFFFF"/>
              </a:gs>
            </a:gsLst>
            <a:lin ang="0" scaled="1"/>
          </a:gradFill>
          <a:ln>
            <a:noFill/>
          </a:ln>
          <a:effectLst/>
          <a:extLs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600">
                <a:solidFill>
                  <a:schemeClr val="tx1"/>
                </a:solidFill>
                <a:latin typeface="Arial" charset="0"/>
                <a:ea typeface="ＭＳ Ｐゴシック" charset="-128"/>
              </a:defRPr>
            </a:lvl1pPr>
            <a:lvl2pPr marL="742950" indent="-285750" eaLnBrk="0" hangingPunct="0">
              <a:defRPr kumimoji="1" sz="1600">
                <a:solidFill>
                  <a:schemeClr val="tx1"/>
                </a:solidFill>
                <a:latin typeface="Arial" charset="0"/>
                <a:ea typeface="ＭＳ Ｐゴシック" charset="-128"/>
              </a:defRPr>
            </a:lvl2pPr>
            <a:lvl3pPr marL="1143000" indent="-228600" eaLnBrk="0" hangingPunct="0">
              <a:defRPr kumimoji="1" sz="1600">
                <a:solidFill>
                  <a:schemeClr val="tx1"/>
                </a:solidFill>
                <a:latin typeface="Arial" charset="0"/>
                <a:ea typeface="ＭＳ Ｐゴシック" charset="-128"/>
              </a:defRPr>
            </a:lvl3pPr>
            <a:lvl4pPr marL="1600200" indent="-228600" eaLnBrk="0" hangingPunct="0">
              <a:defRPr kumimoji="1" sz="1600">
                <a:solidFill>
                  <a:schemeClr val="tx1"/>
                </a:solidFill>
                <a:latin typeface="Arial" charset="0"/>
                <a:ea typeface="ＭＳ Ｐゴシック" charset="-128"/>
              </a:defRPr>
            </a:lvl4pPr>
            <a:lvl5pPr marL="2057400" indent="-228600" eaLnBrk="0" hangingPunct="0">
              <a:defRPr kumimoji="1" sz="16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6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6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6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600">
                <a:solidFill>
                  <a:schemeClr val="tx1"/>
                </a:solidFill>
                <a:latin typeface="Arial" charset="0"/>
                <a:ea typeface="ＭＳ Ｐゴシック" charset="-128"/>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 name="テキスト プレースホルダー 3">
            <a:extLst>
              <a:ext uri="{FF2B5EF4-FFF2-40B4-BE49-F238E27FC236}">
                <a16:creationId xmlns:a16="http://schemas.microsoft.com/office/drawing/2014/main" id="{1EF83151-1D37-4C06-9116-BE71101D5389}"/>
              </a:ext>
            </a:extLst>
          </p:cNvPr>
          <p:cNvSpPr>
            <a:spLocks noGrp="1"/>
          </p:cNvSpPr>
          <p:nvPr>
            <p:ph type="body" sz="quarter" idx="13"/>
          </p:nvPr>
        </p:nvSpPr>
        <p:spPr>
          <a:xfrm>
            <a:off x="1955800" y="3640138"/>
            <a:ext cx="6675171" cy="307777"/>
          </a:xfrm>
        </p:spPr>
        <p:txBody>
          <a:bodyPr>
            <a:spAutoFit/>
          </a:bodyPr>
          <a:lstStyle>
            <a:lvl1pPr marL="180975" indent="-180975">
              <a:defRPr sz="1400"/>
            </a:lvl1pPr>
          </a:lstStyle>
          <a:p>
            <a:pPr lvl="0"/>
            <a:r>
              <a:rPr kumimoji="1" lang="ja-JP" altLang="en-US"/>
              <a:t>マスター テキストの書式設定</a:t>
            </a:r>
          </a:p>
        </p:txBody>
      </p:sp>
    </p:spTree>
    <p:extLst>
      <p:ext uri="{BB962C8B-B14F-4D97-AF65-F5344CB8AC3E}">
        <p14:creationId xmlns:p14="http://schemas.microsoft.com/office/powerpoint/2010/main" val="282423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687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AA85E595-7BA8-434B-B7B9-66831A92BEF4}"/>
              </a:ext>
            </a:extLst>
          </p:cNvPr>
          <p:cNvSpPr>
            <a:spLocks noGrp="1"/>
          </p:cNvSpPr>
          <p:nvPr>
            <p:ph sz="quarter" idx="13"/>
          </p:nvPr>
        </p:nvSpPr>
        <p:spPr>
          <a:xfrm>
            <a:off x="575733" y="908050"/>
            <a:ext cx="11040535"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1904681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AA85E595-7BA8-434B-B7B9-66831A92BEF4}"/>
              </a:ext>
            </a:extLst>
          </p:cNvPr>
          <p:cNvSpPr>
            <a:spLocks noGrp="1"/>
          </p:cNvSpPr>
          <p:nvPr>
            <p:ph sz="quarter" idx="13"/>
          </p:nvPr>
        </p:nvSpPr>
        <p:spPr>
          <a:xfrm>
            <a:off x="575733" y="908050"/>
            <a:ext cx="5294024"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コンテンツ プレースホルダー 6">
            <a:extLst>
              <a:ext uri="{FF2B5EF4-FFF2-40B4-BE49-F238E27FC236}">
                <a16:creationId xmlns:a16="http://schemas.microsoft.com/office/drawing/2014/main" id="{7635FAB8-3615-45F8-80EC-E7551B6CA260}"/>
              </a:ext>
            </a:extLst>
          </p:cNvPr>
          <p:cNvSpPr>
            <a:spLocks noGrp="1"/>
          </p:cNvSpPr>
          <p:nvPr>
            <p:ph sz="quarter" idx="14"/>
          </p:nvPr>
        </p:nvSpPr>
        <p:spPr>
          <a:xfrm>
            <a:off x="6335184" y="908050"/>
            <a:ext cx="5294024"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651414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689" userDrawn="1">
          <p15:clr>
            <a:srgbClr val="FBAE40"/>
          </p15:clr>
        </p15:guide>
        <p15:guide id="3" pos="399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左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AA85E595-7BA8-434B-B7B9-66831A92BEF4}"/>
              </a:ext>
            </a:extLst>
          </p:cNvPr>
          <p:cNvSpPr>
            <a:spLocks noGrp="1"/>
          </p:cNvSpPr>
          <p:nvPr>
            <p:ph sz="quarter" idx="13"/>
          </p:nvPr>
        </p:nvSpPr>
        <p:spPr>
          <a:xfrm>
            <a:off x="575733" y="908050"/>
            <a:ext cx="5520267"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6630151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7">
            <a:extLst>
              <a:ext uri="{FF2B5EF4-FFF2-40B4-BE49-F238E27FC236}">
                <a16:creationId xmlns:a16="http://schemas.microsoft.com/office/drawing/2014/main" id="{8ED7160F-C622-4BFE-9EFF-CA1AA846E2A6}"/>
              </a:ext>
            </a:extLst>
          </p:cNvPr>
          <p:cNvSpPr>
            <a:spLocks noGrp="1"/>
          </p:cNvSpPr>
          <p:nvPr>
            <p:ph type="body" sz="quarter" idx="13"/>
          </p:nvPr>
        </p:nvSpPr>
        <p:spPr>
          <a:xfrm>
            <a:off x="345018" y="908050"/>
            <a:ext cx="11512549" cy="338554"/>
          </a:xfrm>
        </p:spPr>
        <p:txBody>
          <a:bodyPr>
            <a:spAutoFit/>
          </a:bodyPr>
          <a:lstStyle>
            <a:lvl1pPr marL="0" indent="0">
              <a:buNone/>
              <a:defRPr sz="16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ja-JP" altLang="en-US"/>
              <a:t>マスター テキストの書式設定</a:t>
            </a:r>
          </a:p>
        </p:txBody>
      </p:sp>
    </p:spTree>
    <p:extLst>
      <p:ext uri="{BB962C8B-B14F-4D97-AF65-F5344CB8AC3E}">
        <p14:creationId xmlns:p14="http://schemas.microsoft.com/office/powerpoint/2010/main" val="25964990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テキスト +　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7">
            <a:extLst>
              <a:ext uri="{FF2B5EF4-FFF2-40B4-BE49-F238E27FC236}">
                <a16:creationId xmlns:a16="http://schemas.microsoft.com/office/drawing/2014/main" id="{8ED7160F-C622-4BFE-9EFF-CA1AA846E2A6}"/>
              </a:ext>
            </a:extLst>
          </p:cNvPr>
          <p:cNvSpPr>
            <a:spLocks noGrp="1"/>
          </p:cNvSpPr>
          <p:nvPr>
            <p:ph type="body" sz="quarter" idx="13"/>
          </p:nvPr>
        </p:nvSpPr>
        <p:spPr>
          <a:xfrm>
            <a:off x="345018" y="908050"/>
            <a:ext cx="11512549" cy="338554"/>
          </a:xfrm>
        </p:spPr>
        <p:txBody>
          <a:bodyPr>
            <a:spAutoFit/>
          </a:bodyPr>
          <a:lstStyle>
            <a:lvl1pPr marL="0" indent="0">
              <a:buNone/>
              <a:defRPr sz="16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ja-JP" altLang="en-US"/>
              <a:t>マスター テキストの書式設定</a:t>
            </a:r>
          </a:p>
        </p:txBody>
      </p:sp>
      <p:sp>
        <p:nvSpPr>
          <p:cNvPr id="7" name="コンテンツ プレースホルダー 6">
            <a:extLst>
              <a:ext uri="{FF2B5EF4-FFF2-40B4-BE49-F238E27FC236}">
                <a16:creationId xmlns:a16="http://schemas.microsoft.com/office/drawing/2014/main" id="{D9E72331-6590-4D04-981E-B99139ECD4AE}"/>
              </a:ext>
            </a:extLst>
          </p:cNvPr>
          <p:cNvSpPr>
            <a:spLocks noGrp="1"/>
          </p:cNvSpPr>
          <p:nvPr>
            <p:ph sz="quarter" idx="14"/>
          </p:nvPr>
        </p:nvSpPr>
        <p:spPr>
          <a:xfrm>
            <a:off x="575733" y="1784742"/>
            <a:ext cx="11040535"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1356957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テキスト +　コンテンツ+参照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7">
            <a:extLst>
              <a:ext uri="{FF2B5EF4-FFF2-40B4-BE49-F238E27FC236}">
                <a16:creationId xmlns:a16="http://schemas.microsoft.com/office/drawing/2014/main" id="{8ED7160F-C622-4BFE-9EFF-CA1AA846E2A6}"/>
              </a:ext>
            </a:extLst>
          </p:cNvPr>
          <p:cNvSpPr>
            <a:spLocks noGrp="1"/>
          </p:cNvSpPr>
          <p:nvPr>
            <p:ph type="body" sz="quarter" idx="13"/>
          </p:nvPr>
        </p:nvSpPr>
        <p:spPr>
          <a:xfrm>
            <a:off x="345018" y="908050"/>
            <a:ext cx="11512549" cy="338554"/>
          </a:xfrm>
        </p:spPr>
        <p:txBody>
          <a:bodyPr>
            <a:spAutoFit/>
          </a:bodyPr>
          <a:lstStyle>
            <a:lvl1pPr marL="0" indent="0">
              <a:buNone/>
              <a:defRPr sz="16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ja-JP" altLang="en-US"/>
              <a:t>マスター テキストの書式設定</a:t>
            </a:r>
          </a:p>
        </p:txBody>
      </p:sp>
      <p:sp>
        <p:nvSpPr>
          <p:cNvPr id="7" name="コンテンツ プレースホルダー 6">
            <a:extLst>
              <a:ext uri="{FF2B5EF4-FFF2-40B4-BE49-F238E27FC236}">
                <a16:creationId xmlns:a16="http://schemas.microsoft.com/office/drawing/2014/main" id="{D9E72331-6590-4D04-981E-B99139ECD4AE}"/>
              </a:ext>
            </a:extLst>
          </p:cNvPr>
          <p:cNvSpPr>
            <a:spLocks noGrp="1"/>
          </p:cNvSpPr>
          <p:nvPr>
            <p:ph sz="quarter" idx="14"/>
          </p:nvPr>
        </p:nvSpPr>
        <p:spPr>
          <a:xfrm>
            <a:off x="575733" y="1784742"/>
            <a:ext cx="11040535"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テキスト プレースホルダー 7">
            <a:extLst>
              <a:ext uri="{FF2B5EF4-FFF2-40B4-BE49-F238E27FC236}">
                <a16:creationId xmlns:a16="http://schemas.microsoft.com/office/drawing/2014/main" id="{7FC529E6-DC7C-4F1A-AEF6-9E0FDBA9223B}"/>
              </a:ext>
            </a:extLst>
          </p:cNvPr>
          <p:cNvSpPr>
            <a:spLocks noGrp="1"/>
          </p:cNvSpPr>
          <p:nvPr>
            <p:ph type="body" sz="quarter" idx="15" hasCustomPrompt="1"/>
          </p:nvPr>
        </p:nvSpPr>
        <p:spPr>
          <a:xfrm>
            <a:off x="7036343" y="236870"/>
            <a:ext cx="5138056" cy="563231"/>
          </a:xfrm>
        </p:spPr>
        <p:txBody>
          <a:bodyPr wrap="square">
            <a:spAutoFit/>
          </a:bodyPr>
          <a:lstStyle>
            <a:lvl1pPr marL="0" indent="0" algn="r">
              <a:buNone/>
              <a:defRPr sz="9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en-US" altLang="ja-JP" dirty="0"/>
              <a:t>【</a:t>
            </a:r>
            <a:r>
              <a:rPr kumimoji="1" lang="ja-JP" altLang="en-US" dirty="0"/>
              <a:t>参照元</a:t>
            </a:r>
            <a:r>
              <a:rPr kumimoji="1" lang="en-US" altLang="ja-JP" dirty="0"/>
              <a:t>】</a:t>
            </a:r>
          </a:p>
          <a:p>
            <a:pPr lvl="0"/>
            <a:r>
              <a:rPr kumimoji="1" lang="en-US" altLang="ja-JP" dirty="0"/>
              <a:t>3-</a:t>
            </a:r>
            <a:r>
              <a:rPr kumimoji="1" lang="ja-JP" altLang="en-US" dirty="0"/>
              <a:t>分割確認ケーズホールディングス様</a:t>
            </a:r>
            <a:r>
              <a:rPr kumimoji="1" lang="en-US" altLang="ja-JP" dirty="0"/>
              <a:t>.xlsx</a:t>
            </a:r>
            <a:r>
              <a:rPr kumimoji="1" lang="ja-JP" altLang="en-US" dirty="0"/>
              <a:t>　　シート名：</a:t>
            </a:r>
            <a:r>
              <a:rPr kumimoji="1" lang="en-US" altLang="ja-JP" dirty="0"/>
              <a:t>1</a:t>
            </a:r>
          </a:p>
          <a:p>
            <a:pPr lvl="0"/>
            <a:r>
              <a:rPr kumimoji="1" lang="en-US" altLang="ja-JP" dirty="0"/>
              <a:t>20190730_</a:t>
            </a:r>
            <a:r>
              <a:rPr kumimoji="1" lang="ja-JP" altLang="en-US" dirty="0"/>
              <a:t>家電リモコン初期設定・</a:t>
            </a:r>
            <a:r>
              <a:rPr kumimoji="1" lang="en-US" altLang="ja-JP" dirty="0"/>
              <a:t>AI</a:t>
            </a:r>
            <a:r>
              <a:rPr kumimoji="1" lang="ja-JP" altLang="en-US" dirty="0"/>
              <a:t>設定  初期設定 マニュアル</a:t>
            </a:r>
            <a:r>
              <a:rPr kumimoji="1" lang="en-US" altLang="ja-JP" dirty="0"/>
              <a:t>.pdf</a:t>
            </a:r>
          </a:p>
        </p:txBody>
      </p:sp>
    </p:spTree>
    <p:extLst>
      <p:ext uri="{BB962C8B-B14F-4D97-AF65-F5344CB8AC3E}">
        <p14:creationId xmlns:p14="http://schemas.microsoft.com/office/powerpoint/2010/main" val="557549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6544734"/>
            <a:ext cx="12192000" cy="313267"/>
          </a:xfrm>
          <a:prstGeom prst="rect">
            <a:avLst/>
          </a:prstGeom>
          <a:solidFill>
            <a:srgbClr val="2025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b="1">
              <a:solidFill>
                <a:schemeClr val="bg1"/>
              </a:solidFill>
            </a:endParaRPr>
          </a:p>
        </p:txBody>
      </p:sp>
      <p:sp>
        <p:nvSpPr>
          <p:cNvPr id="2" name="タイトル プレースホルダー 1"/>
          <p:cNvSpPr>
            <a:spLocks noGrp="1"/>
          </p:cNvSpPr>
          <p:nvPr>
            <p:ph type="title"/>
          </p:nvPr>
        </p:nvSpPr>
        <p:spPr>
          <a:xfrm>
            <a:off x="345404" y="407406"/>
            <a:ext cx="11512163" cy="38899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575734" y="908050"/>
            <a:ext cx="11040533" cy="49377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p:cNvSpPr>
            <a:spLocks noGrp="1"/>
          </p:cNvSpPr>
          <p:nvPr>
            <p:ph type="ftr" sz="quarter" idx="3"/>
          </p:nvPr>
        </p:nvSpPr>
        <p:spPr>
          <a:xfrm>
            <a:off x="8444093" y="6519334"/>
            <a:ext cx="3747911" cy="365125"/>
          </a:xfrm>
          <a:prstGeom prst="rect">
            <a:avLst/>
          </a:prstGeom>
        </p:spPr>
        <p:txBody>
          <a:bodyPr vert="horz" lIns="91440" tIns="45720" rIns="91440" bIns="45720" rtlCol="0" anchor="ctr"/>
          <a:lstStyle>
            <a:lvl1pPr algn="ctr">
              <a:defRPr sz="800">
                <a:solidFill>
                  <a:schemeClr val="bg1"/>
                </a:solidFill>
                <a:latin typeface="+mj-ea"/>
                <a:ea typeface="+mj-ea"/>
              </a:defRPr>
            </a:lvl1pPr>
          </a:lstStyle>
          <a:p>
            <a:r>
              <a:rPr lang="en-US" altLang="ja-JP" dirty="0"/>
              <a:t>Copyright (C) 2023 dbE.inc All Rights Reserved.</a:t>
            </a:r>
            <a:endParaRPr lang="ja-JP" altLang="en-US" dirty="0"/>
          </a:p>
        </p:txBody>
      </p:sp>
      <p:sp>
        <p:nvSpPr>
          <p:cNvPr id="6" name="スライド番号プレースホルダー 5"/>
          <p:cNvSpPr>
            <a:spLocks noGrp="1"/>
          </p:cNvSpPr>
          <p:nvPr>
            <p:ph type="sldNum" sz="quarter" idx="4"/>
          </p:nvPr>
        </p:nvSpPr>
        <p:spPr>
          <a:xfrm>
            <a:off x="5252699" y="6550754"/>
            <a:ext cx="1783644" cy="307247"/>
          </a:xfrm>
          <a:prstGeom prst="rect">
            <a:avLst/>
          </a:prstGeom>
        </p:spPr>
        <p:txBody>
          <a:bodyPr vert="horz" lIns="91440" tIns="45720" rIns="91440" bIns="45720" rtlCol="0" anchor="ctr"/>
          <a:lstStyle>
            <a:lvl1pPr algn="ctr">
              <a:defRPr sz="1000" b="1">
                <a:solidFill>
                  <a:schemeClr val="bg1"/>
                </a:solidFill>
              </a:defRPr>
            </a:lvl1pPr>
          </a:lstStyle>
          <a:p>
            <a:fld id="{0AF7E18D-A281-EF4E-83EF-D7811667EA6C}" type="slidenum">
              <a:rPr lang="ja-JP" altLang="en-US" smtClean="0"/>
              <a:pPr/>
              <a:t>‹#›</a:t>
            </a:fld>
            <a:endParaRPr lang="ja-JP" altLang="en-US"/>
          </a:p>
        </p:txBody>
      </p:sp>
      <p:pic>
        <p:nvPicPr>
          <p:cNvPr id="10" name="図 9" descr="dbe-logo.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31372" y="6616526"/>
            <a:ext cx="558800" cy="177974"/>
          </a:xfrm>
          <a:prstGeom prst="rect">
            <a:avLst/>
          </a:prstGeom>
        </p:spPr>
      </p:pic>
    </p:spTree>
    <p:extLst>
      <p:ext uri="{BB962C8B-B14F-4D97-AF65-F5344CB8AC3E}">
        <p14:creationId xmlns:p14="http://schemas.microsoft.com/office/powerpoint/2010/main" val="388176782"/>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54" r:id="rId3"/>
    <p:sldLayoutId id="2147483660" r:id="rId4"/>
    <p:sldLayoutId id="2147483662" r:id="rId5"/>
    <p:sldLayoutId id="2147483661" r:id="rId6"/>
    <p:sldLayoutId id="2147483657" r:id="rId7"/>
    <p:sldLayoutId id="2147483664" r:id="rId8"/>
    <p:sldLayoutId id="2147483663" r:id="rId9"/>
  </p:sldLayoutIdLst>
  <p:hf hdr="0" dt="0"/>
  <p:txStyles>
    <p:titleStyle>
      <a:lvl1pPr algn="l" defTabSz="457200" rtl="0" eaLnBrk="1" latinLnBrk="0" hangingPunct="1">
        <a:spcBef>
          <a:spcPct val="0"/>
        </a:spcBef>
        <a:buNone/>
        <a:defRPr kumimoji="1" sz="2000" b="1" i="0" kern="1200">
          <a:solidFill>
            <a:srgbClr val="202569"/>
          </a:solidFill>
          <a:latin typeface="+mj-lt"/>
          <a:ea typeface="+mj-ea"/>
          <a:cs typeface="+mj-cs"/>
        </a:defRPr>
      </a:lvl1pPr>
    </p:titleStyle>
    <p:body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1" userDrawn="1">
          <p15:clr>
            <a:srgbClr val="F26B43"/>
          </p15:clr>
        </p15:guide>
        <p15:guide id="3" pos="7469" userDrawn="1">
          <p15:clr>
            <a:srgbClr val="F26B43"/>
          </p15:clr>
        </p15:guide>
        <p15:guide id="4" orient="horz" pos="504" userDrawn="1">
          <p15:clr>
            <a:srgbClr val="F26B43"/>
          </p15:clr>
        </p15:guide>
        <p15:guide id="5" orient="horz" pos="3974" userDrawn="1">
          <p15:clr>
            <a:srgbClr val="F26B43"/>
          </p15:clr>
        </p15:guide>
        <p15:guide id="6" pos="3840" userDrawn="1">
          <p15:clr>
            <a:srgbClr val="F26B43"/>
          </p15:clr>
        </p15:guide>
        <p15:guide id="9" orient="horz" pos="572" userDrawn="1">
          <p15:clr>
            <a:srgbClr val="F26B43"/>
          </p15:clr>
        </p15:guide>
        <p15:guide id="10" orient="horz" pos="1321" userDrawn="1">
          <p15:clr>
            <a:srgbClr val="F26B43"/>
          </p15:clr>
        </p15:guide>
        <p15:guide id="11" pos="363" userDrawn="1">
          <p15:clr>
            <a:srgbClr val="F26B43"/>
          </p15:clr>
        </p15:guide>
        <p15:guide id="12" pos="73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vgsilh.com/ja/00bcd4/image/2831367.html" TargetMode="External"/><Relationship Id="rId3" Type="http://schemas.openxmlformats.org/officeDocument/2006/relationships/image" Target="../media/image21.png"/><Relationship Id="rId7" Type="http://schemas.openxmlformats.org/officeDocument/2006/relationships/image" Target="../media/image33.sv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26.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hyperlink" Target="https://svgsilh.com/ja/00bcd4/image/2831367.html" TargetMode="External"/><Relationship Id="rId3" Type="http://schemas.openxmlformats.org/officeDocument/2006/relationships/image" Target="../media/image34.png"/><Relationship Id="rId7" Type="http://schemas.openxmlformats.org/officeDocument/2006/relationships/image" Target="../media/image6.png"/><Relationship Id="rId12" Type="http://schemas.openxmlformats.org/officeDocument/2006/relationships/image" Target="../media/image33.sv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22.sv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png"/><Relationship Id="rId7" Type="http://schemas.openxmlformats.org/officeDocument/2006/relationships/image" Target="../media/image6.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hyperlink" Target="https://docs.dify.ai/guides/knowledge-base/create-knowledge-and-upload-documen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mermaid.live/"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4.pn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svg"/><Relationship Id="rId19" Type="http://schemas.openxmlformats.org/officeDocument/2006/relationships/image" Target="../media/image5.sv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a:extLst>
              <a:ext uri="{FF2B5EF4-FFF2-40B4-BE49-F238E27FC236}">
                <a16:creationId xmlns:a16="http://schemas.microsoft.com/office/drawing/2014/main" id="{BC39D15D-B3FC-40D6-A16D-CECA4DD531D8}"/>
              </a:ext>
            </a:extLst>
          </p:cNvPr>
          <p:cNvSpPr>
            <a:spLocks noGrp="1"/>
          </p:cNvSpPr>
          <p:nvPr>
            <p:ph type="ctrTitle"/>
          </p:nvPr>
        </p:nvSpPr>
        <p:spPr>
          <a:xfrm>
            <a:off x="676275" y="2097089"/>
            <a:ext cx="11096625" cy="1178925"/>
          </a:xfrm>
        </p:spPr>
        <p:txBody>
          <a:bodyPr>
            <a:noAutofit/>
          </a:bodyPr>
          <a:lstStyle/>
          <a:p>
            <a:r>
              <a:rPr lang="ja-JP" altLang="en-US" sz="2400" kern="100" dirty="0">
                <a:latin typeface="+mn-ea"/>
                <a:cs typeface="Times New Roman" panose="02020603050405020304" pitchFamily="18" charset="0"/>
              </a:rPr>
              <a:t>イノベーションマネジメント様</a:t>
            </a:r>
            <a:br>
              <a:rPr lang="en-US" altLang="ja-JP" sz="2400" kern="100" dirty="0">
                <a:latin typeface="+mn-ea"/>
                <a:cs typeface="Times New Roman" panose="02020603050405020304" pitchFamily="18" charset="0"/>
              </a:rPr>
            </a:br>
            <a:r>
              <a:rPr lang="ja-JP" altLang="en-US" sz="2400" kern="100" dirty="0">
                <a:latin typeface="+mn-ea"/>
                <a:cs typeface="Times New Roman" panose="02020603050405020304" pitchFamily="18" charset="0"/>
              </a:rPr>
              <a:t>業務課題の</a:t>
            </a:r>
            <a:r>
              <a:rPr lang="en-US" altLang="ja-JP" sz="2400" kern="100" dirty="0">
                <a:latin typeface="+mn-ea"/>
                <a:cs typeface="Times New Roman" panose="02020603050405020304" pitchFamily="18" charset="0"/>
              </a:rPr>
              <a:t>AI</a:t>
            </a:r>
            <a:r>
              <a:rPr lang="ja-JP" altLang="en-US" sz="2400" kern="100" dirty="0">
                <a:latin typeface="+mn-ea"/>
                <a:ea typeface="+mn-ea"/>
                <a:cs typeface="Times New Roman" panose="02020603050405020304" pitchFamily="18" charset="0"/>
              </a:rPr>
              <a:t>エージェントによる解決のサポート講義資料</a:t>
            </a:r>
            <a:endParaRPr lang="ja-JP" altLang="ja-JP" sz="2400" kern="100" dirty="0">
              <a:latin typeface="+mn-ea"/>
              <a:ea typeface="+mn-ea"/>
              <a:cs typeface="Times New Roman" panose="02020603050405020304" pitchFamily="18" charset="0"/>
            </a:endParaRPr>
          </a:p>
        </p:txBody>
      </p:sp>
      <p:sp>
        <p:nvSpPr>
          <p:cNvPr id="4" name="フッター プレースホルダー 3"/>
          <p:cNvSpPr>
            <a:spLocks noGrp="1"/>
          </p:cNvSpPr>
          <p:nvPr>
            <p:ph type="ftr" sz="quarter" idx="11"/>
          </p:nvPr>
        </p:nvSpPr>
        <p:spPr/>
        <p:txBody>
          <a:bodyPr/>
          <a:lstStyle/>
          <a:p>
            <a:r>
              <a:rPr lang="en-US" altLang="ja-JP" dirty="0"/>
              <a:t>Copyright (C) 2025 dbE.inc All Rights Reserved.</a:t>
            </a:r>
            <a:endParaRPr lang="ja-JP" altLang="en-US" dirty="0"/>
          </a:p>
        </p:txBody>
      </p:sp>
      <p:pic>
        <p:nvPicPr>
          <p:cNvPr id="15" name="図 14">
            <a:extLst>
              <a:ext uri="{FF2B5EF4-FFF2-40B4-BE49-F238E27FC236}">
                <a16:creationId xmlns:a16="http://schemas.microsoft.com/office/drawing/2014/main" id="{4A5FC33F-896B-40F7-8651-F7A3354D0D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38461" y="5494427"/>
            <a:ext cx="1652159" cy="743776"/>
          </a:xfrm>
          <a:prstGeom prst="rect">
            <a:avLst/>
          </a:prstGeom>
        </p:spPr>
      </p:pic>
      <p:sp>
        <p:nvSpPr>
          <p:cNvPr id="18" name="サブタイトル 2">
            <a:extLst>
              <a:ext uri="{FF2B5EF4-FFF2-40B4-BE49-F238E27FC236}">
                <a16:creationId xmlns:a16="http://schemas.microsoft.com/office/drawing/2014/main" id="{A7514378-56DD-483C-8078-1648B8E93D83}"/>
              </a:ext>
            </a:extLst>
          </p:cNvPr>
          <p:cNvSpPr txBox="1">
            <a:spLocks/>
          </p:cNvSpPr>
          <p:nvPr/>
        </p:nvSpPr>
        <p:spPr>
          <a:xfrm>
            <a:off x="8678581" y="4617940"/>
            <a:ext cx="2969028" cy="111107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kumimoji="1" sz="2800" kern="1200">
                <a:solidFill>
                  <a:schemeClr val="tx1">
                    <a:tint val="75000"/>
                  </a:schemeClr>
                </a:solidFill>
                <a:latin typeface="Helvetica Neue Medium"/>
                <a:ea typeface="+mn-ea"/>
                <a:cs typeface="Helvetica Neue Medium"/>
              </a:defRPr>
            </a:lvl1pPr>
            <a:lvl2pPr marL="457200" indent="0" algn="ctr" defTabSz="457200" rtl="0" eaLnBrk="1" latinLnBrk="0" hangingPunct="1">
              <a:spcBef>
                <a:spcPct val="20000"/>
              </a:spcBef>
              <a:buFont typeface="Arial"/>
              <a:buNone/>
              <a:defRPr kumimoji="1" sz="2400" kern="1200">
                <a:solidFill>
                  <a:schemeClr val="tx1">
                    <a:tint val="75000"/>
                  </a:schemeClr>
                </a:solidFill>
                <a:latin typeface="Helvetica Neue Light"/>
                <a:ea typeface="+mn-ea"/>
                <a:cs typeface="Helvetica Neue Light"/>
              </a:defRPr>
            </a:lvl2pPr>
            <a:lvl3pPr marL="914400" indent="0" algn="ctr" defTabSz="457200" rtl="0" eaLnBrk="1" latinLnBrk="0" hangingPunct="1">
              <a:spcBef>
                <a:spcPct val="20000"/>
              </a:spcBef>
              <a:buFont typeface="Arial"/>
              <a:buNone/>
              <a:defRPr kumimoji="1" sz="2000" kern="1200">
                <a:solidFill>
                  <a:schemeClr val="tx1">
                    <a:tint val="75000"/>
                  </a:schemeClr>
                </a:solidFill>
                <a:latin typeface="Helvetica Neue Light"/>
                <a:ea typeface="+mn-ea"/>
                <a:cs typeface="Helvetica Neue Light"/>
              </a:defRPr>
            </a:lvl3pPr>
            <a:lvl4pPr marL="1371600" indent="0" algn="ctr" defTabSz="457200" rtl="0" eaLnBrk="1" latinLnBrk="0" hangingPunct="1">
              <a:spcBef>
                <a:spcPct val="20000"/>
              </a:spcBef>
              <a:buFont typeface="Arial"/>
              <a:buNone/>
              <a:defRPr kumimoji="1" sz="1800" kern="1200">
                <a:solidFill>
                  <a:schemeClr val="tx1">
                    <a:tint val="75000"/>
                  </a:schemeClr>
                </a:solidFill>
                <a:latin typeface="Helvetica Neue Light"/>
                <a:ea typeface="+mn-ea"/>
                <a:cs typeface="Helvetica Neue Light"/>
              </a:defRPr>
            </a:lvl4pPr>
            <a:lvl5pPr marL="1828800" indent="0" algn="ctr" defTabSz="457200" rtl="0" eaLnBrk="1" latinLnBrk="0" hangingPunct="1">
              <a:spcBef>
                <a:spcPct val="20000"/>
              </a:spcBef>
              <a:buFont typeface="Arial"/>
              <a:buNone/>
              <a:defRPr kumimoji="1" sz="1800" kern="1200">
                <a:solidFill>
                  <a:schemeClr val="tx1">
                    <a:tint val="75000"/>
                  </a:schemeClr>
                </a:solidFill>
                <a:latin typeface="Helvetica Neue Light"/>
                <a:ea typeface="+mn-ea"/>
                <a:cs typeface="Helvetica Neue Light"/>
              </a:defRPr>
            </a:lvl5pPr>
            <a:lvl6pPr marL="22860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9pPr>
          </a:lstStyle>
          <a:p>
            <a:pPr algn="r"/>
            <a:r>
              <a:rPr lang="en-US" altLang="ja-JP" sz="2000" dirty="0">
                <a:solidFill>
                  <a:srgbClr val="002060"/>
                </a:solidFill>
                <a:latin typeface="HGP創英角ｺﾞｼｯｸUB" pitchFamily="50" charset="-128"/>
                <a:ea typeface="HGP創英角ｺﾞｼｯｸUB" pitchFamily="50" charset="-128"/>
                <a:cs typeface="Helvetica Neue UltraLight"/>
              </a:rPr>
              <a:t>2025</a:t>
            </a:r>
            <a:r>
              <a:rPr lang="ja-JP" altLang="en-US" sz="2000" dirty="0">
                <a:solidFill>
                  <a:srgbClr val="002060"/>
                </a:solidFill>
                <a:latin typeface="HGP創英角ｺﾞｼｯｸUB" pitchFamily="50" charset="-128"/>
                <a:ea typeface="HGP創英角ｺﾞｼｯｸUB" pitchFamily="50" charset="-128"/>
                <a:cs typeface="Helvetica Neue UltraLight"/>
              </a:rPr>
              <a:t>年</a:t>
            </a:r>
            <a:r>
              <a:rPr lang="en-US" altLang="ja-JP" sz="2000" dirty="0">
                <a:solidFill>
                  <a:srgbClr val="002060"/>
                </a:solidFill>
                <a:latin typeface="HGP創英角ｺﾞｼｯｸUB" pitchFamily="50" charset="-128"/>
                <a:ea typeface="HGP創英角ｺﾞｼｯｸUB" pitchFamily="50" charset="-128"/>
                <a:cs typeface="Helvetica Neue UltraLight"/>
              </a:rPr>
              <a:t>4</a:t>
            </a:r>
            <a:r>
              <a:rPr lang="ja-JP" altLang="en-US" sz="2000" dirty="0">
                <a:solidFill>
                  <a:srgbClr val="002060"/>
                </a:solidFill>
                <a:latin typeface="HGP創英角ｺﾞｼｯｸUB" pitchFamily="50" charset="-128"/>
                <a:ea typeface="HGP創英角ｺﾞｼｯｸUB" pitchFamily="50" charset="-128"/>
                <a:cs typeface="Helvetica Neue UltraLight"/>
              </a:rPr>
              <a:t>月</a:t>
            </a:r>
            <a:r>
              <a:rPr lang="en-US" altLang="ja-JP" sz="2000" dirty="0">
                <a:solidFill>
                  <a:srgbClr val="002060"/>
                </a:solidFill>
                <a:latin typeface="HGP創英角ｺﾞｼｯｸUB" pitchFamily="50" charset="-128"/>
                <a:ea typeface="HGP創英角ｺﾞｼｯｸUB" pitchFamily="50" charset="-128"/>
                <a:cs typeface="Helvetica Neue UltraLight"/>
              </a:rPr>
              <a:t>18</a:t>
            </a:r>
            <a:r>
              <a:rPr lang="ja-JP" altLang="en-US" sz="2000" dirty="0">
                <a:solidFill>
                  <a:srgbClr val="002060"/>
                </a:solidFill>
                <a:latin typeface="HGP創英角ｺﾞｼｯｸUB" pitchFamily="50" charset="-128"/>
                <a:ea typeface="HGP創英角ｺﾞｼｯｸUB" pitchFamily="50" charset="-128"/>
                <a:cs typeface="Helvetica Neue UltraLight"/>
              </a:rPr>
              <a:t>日（金）</a:t>
            </a:r>
            <a:endParaRPr lang="en-US" altLang="ja-JP" sz="2000" dirty="0">
              <a:solidFill>
                <a:srgbClr val="002060"/>
              </a:solidFill>
              <a:latin typeface="HGP創英角ｺﾞｼｯｸUB" pitchFamily="50" charset="-128"/>
              <a:ea typeface="HGP創英角ｺﾞｼｯｸUB" pitchFamily="50" charset="-128"/>
              <a:cs typeface="Helvetica Neue UltraLight"/>
            </a:endParaRPr>
          </a:p>
          <a:p>
            <a:pPr algn="r"/>
            <a:r>
              <a:rPr lang="ja-JP" altLang="en-US" sz="2000" dirty="0">
                <a:solidFill>
                  <a:srgbClr val="002060"/>
                </a:solidFill>
                <a:latin typeface="HGP創英角ｺﾞｼｯｸUB" pitchFamily="50" charset="-128"/>
                <a:ea typeface="HGP創英角ｺﾞｼｯｸUB" pitchFamily="50" charset="-128"/>
                <a:cs typeface="Helvetica Neue UltraLight"/>
              </a:rPr>
              <a:t>株式会社ディビイ</a:t>
            </a:r>
            <a:endParaRPr lang="en-US" altLang="ja-JP" sz="2000" dirty="0">
              <a:solidFill>
                <a:srgbClr val="002060"/>
              </a:solidFill>
              <a:latin typeface="HGP創英角ｺﾞｼｯｸUB" pitchFamily="50" charset="-128"/>
              <a:ea typeface="HGP創英角ｺﾞｼｯｸUB" pitchFamily="50" charset="-128"/>
              <a:cs typeface="Helvetica Neue UltraLight"/>
            </a:endParaRPr>
          </a:p>
        </p:txBody>
      </p:sp>
      <p:sp>
        <p:nvSpPr>
          <p:cNvPr id="21" name="タイトル 1">
            <a:extLst>
              <a:ext uri="{FF2B5EF4-FFF2-40B4-BE49-F238E27FC236}">
                <a16:creationId xmlns:a16="http://schemas.microsoft.com/office/drawing/2014/main" id="{0B7A5EB7-B31C-4858-B7C2-50C44CC3A608}"/>
              </a:ext>
            </a:extLst>
          </p:cNvPr>
          <p:cNvSpPr txBox="1">
            <a:spLocks/>
          </p:cNvSpPr>
          <p:nvPr/>
        </p:nvSpPr>
        <p:spPr bwMode="auto">
          <a:xfrm>
            <a:off x="10545865" y="0"/>
            <a:ext cx="1630423" cy="282802"/>
          </a:xfrm>
          <a:prstGeom prst="rect">
            <a:avLst/>
          </a:prstGeom>
          <a:solidFill>
            <a:srgbClr val="FF0000"/>
          </a:solidFill>
        </p:spPr>
        <p:txBody>
          <a:bodyPr anchor="ctr">
            <a:noAutofit/>
          </a:bodyPr>
          <a:lstStyle>
            <a:lvl1pPr algn="l" defTabSz="457200" rtl="0" eaLnBrk="1" latinLnBrk="0" hangingPunct="1">
              <a:spcBef>
                <a:spcPct val="0"/>
              </a:spcBef>
              <a:buNone/>
              <a:defRPr kumimoji="1" sz="2800" b="1" kern="1200">
                <a:solidFill>
                  <a:schemeClr val="tx1"/>
                </a:solidFill>
                <a:latin typeface="メイリオ"/>
                <a:ea typeface="メイリオ"/>
                <a:cs typeface="メイリオ"/>
              </a:defRPr>
            </a:lvl1pPr>
          </a:lstStyle>
          <a:p>
            <a:pPr algn="ctr">
              <a:defRPr/>
            </a:pPr>
            <a:r>
              <a:rPr lang="en-US" altLang="ja-JP" sz="1050">
                <a:solidFill>
                  <a:prstClr val="white"/>
                </a:solidFill>
                <a:latin typeface="Meiryo" charset="-128"/>
                <a:ea typeface="Meiryo" charset="-128"/>
                <a:cs typeface="Meiryo" charset="-128"/>
              </a:rPr>
              <a:t>Strictly confidential</a:t>
            </a:r>
            <a:endParaRPr lang="ja-JP" altLang="en-US" sz="1050">
              <a:solidFill>
                <a:prstClr val="white"/>
              </a:solidFill>
              <a:latin typeface="Meiryo" charset="-128"/>
              <a:ea typeface="Meiryo" charset="-128"/>
              <a:cs typeface="Meiryo" charset="-128"/>
            </a:endParaRPr>
          </a:p>
        </p:txBody>
      </p:sp>
      <p:sp>
        <p:nvSpPr>
          <p:cNvPr id="2" name="スライド番号プレースホルダー 3">
            <a:extLst>
              <a:ext uri="{FF2B5EF4-FFF2-40B4-BE49-F238E27FC236}">
                <a16:creationId xmlns:a16="http://schemas.microsoft.com/office/drawing/2014/main" id="{E2AA2673-C578-92E4-C6B6-C8368572EE16}"/>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1</a:t>
            </a:fld>
            <a:endParaRPr kumimoji="1" lang="ja-JP" altLang="en-US"/>
          </a:p>
        </p:txBody>
      </p:sp>
    </p:spTree>
    <p:extLst>
      <p:ext uri="{BB962C8B-B14F-4D97-AF65-F5344CB8AC3E}">
        <p14:creationId xmlns:p14="http://schemas.microsoft.com/office/powerpoint/2010/main" val="297279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9D786-B47C-E7B5-9A89-B032FB94CB69}"/>
            </a:ext>
          </a:extLst>
        </p:cNvPr>
        <p:cNvGrpSpPr/>
        <p:nvPr/>
      </p:nvGrpSpPr>
      <p:grpSpPr>
        <a:xfrm>
          <a:off x="0" y="0"/>
          <a:ext cx="0" cy="0"/>
          <a:chOff x="0" y="0"/>
          <a:chExt cx="0" cy="0"/>
        </a:xfrm>
      </p:grpSpPr>
      <p:sp>
        <p:nvSpPr>
          <p:cNvPr id="103" name="四角形: 角を丸くする 102">
            <a:extLst>
              <a:ext uri="{FF2B5EF4-FFF2-40B4-BE49-F238E27FC236}">
                <a16:creationId xmlns:a16="http://schemas.microsoft.com/office/drawing/2014/main" id="{6C90AB1F-FD21-FF27-CC0F-9BF22C70F109}"/>
              </a:ext>
            </a:extLst>
          </p:cNvPr>
          <p:cNvSpPr/>
          <p:nvPr/>
        </p:nvSpPr>
        <p:spPr>
          <a:xfrm>
            <a:off x="289069" y="911364"/>
            <a:ext cx="11710220" cy="5511507"/>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4" name="タイトル 1">
            <a:extLst>
              <a:ext uri="{FF2B5EF4-FFF2-40B4-BE49-F238E27FC236}">
                <a16:creationId xmlns:a16="http://schemas.microsoft.com/office/drawing/2014/main" id="{85E57A66-6601-46BF-B5C5-CB9D0D784090}"/>
              </a:ext>
            </a:extLst>
          </p:cNvPr>
          <p:cNvSpPr>
            <a:spLocks noGrp="1"/>
          </p:cNvSpPr>
          <p:nvPr>
            <p:ph type="title"/>
          </p:nvPr>
        </p:nvSpPr>
        <p:spPr>
          <a:xfrm>
            <a:off x="345404" y="407406"/>
            <a:ext cx="11512163" cy="388990"/>
          </a:xfrm>
        </p:spPr>
        <p:txBody>
          <a:bodyPr>
            <a:normAutofit fontScale="90000"/>
          </a:bodyPr>
          <a:lstStyle/>
          <a:p>
            <a:r>
              <a:rPr lang="ja-JP" altLang="en-US" dirty="0"/>
              <a:t>主な</a:t>
            </a:r>
            <a:r>
              <a:rPr lang="en-US" altLang="ja-JP" dirty="0"/>
              <a:t>RAG</a:t>
            </a:r>
            <a:r>
              <a:rPr lang="ja-JP" altLang="en-US" dirty="0"/>
              <a:t>の形式</a:t>
            </a:r>
            <a:endParaRPr kumimoji="1" lang="ja-JP" altLang="en-US" dirty="0"/>
          </a:p>
        </p:txBody>
      </p:sp>
      <p:sp>
        <p:nvSpPr>
          <p:cNvPr id="20" name="フッター プレースホルダー 3">
            <a:extLst>
              <a:ext uri="{FF2B5EF4-FFF2-40B4-BE49-F238E27FC236}">
                <a16:creationId xmlns:a16="http://schemas.microsoft.com/office/drawing/2014/main" id="{D8E2B60C-5F02-378E-D96D-EDF3C5057409}"/>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24" name="スライド番号プレースホルダー 3">
            <a:extLst>
              <a:ext uri="{FF2B5EF4-FFF2-40B4-BE49-F238E27FC236}">
                <a16:creationId xmlns:a16="http://schemas.microsoft.com/office/drawing/2014/main" id="{9FAB44EC-4F05-06B5-34F7-BDD20C788CF1}"/>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10</a:t>
            </a:fld>
            <a:endParaRPr kumimoji="1" lang="ja-JP" altLang="en-US"/>
          </a:p>
        </p:txBody>
      </p:sp>
      <p:sp>
        <p:nvSpPr>
          <p:cNvPr id="104" name="テキスト ボックス 103">
            <a:extLst>
              <a:ext uri="{FF2B5EF4-FFF2-40B4-BE49-F238E27FC236}">
                <a16:creationId xmlns:a16="http://schemas.microsoft.com/office/drawing/2014/main" id="{23D366BD-9230-54CC-B699-0E11F71FF2D3}"/>
              </a:ext>
            </a:extLst>
          </p:cNvPr>
          <p:cNvSpPr txBox="1"/>
          <p:nvPr/>
        </p:nvSpPr>
        <p:spPr>
          <a:xfrm>
            <a:off x="345404" y="1007015"/>
            <a:ext cx="11511634" cy="338554"/>
          </a:xfrm>
          <a:prstGeom prst="rect">
            <a:avLst/>
          </a:prstGeom>
          <a:noFill/>
        </p:spPr>
        <p:txBody>
          <a:bodyPr wrap="square" rtlCol="0">
            <a:spAutoFit/>
          </a:bodyPr>
          <a:lstStyle/>
          <a:p>
            <a:r>
              <a:rPr lang="en-US" altLang="ja-JP" sz="1600" b="1" dirty="0">
                <a:solidFill>
                  <a:srgbClr val="202569"/>
                </a:solidFill>
              </a:rPr>
              <a:t>RAG</a:t>
            </a:r>
            <a:r>
              <a:rPr lang="ja-JP" altLang="en-US" sz="1600" b="1" dirty="0">
                <a:solidFill>
                  <a:srgbClr val="202569"/>
                </a:solidFill>
              </a:rPr>
              <a:t> の形式（</a:t>
            </a:r>
            <a:r>
              <a:rPr lang="en-US" altLang="ja-JP" sz="1600" b="1" dirty="0">
                <a:solidFill>
                  <a:srgbClr val="202569"/>
                </a:solidFill>
              </a:rPr>
              <a:t>knowledge </a:t>
            </a:r>
            <a:r>
              <a:rPr lang="ja-JP" altLang="en-US" sz="1600" b="1" dirty="0">
                <a:solidFill>
                  <a:srgbClr val="202569"/>
                </a:solidFill>
              </a:rPr>
              <a:t>の参照方法）を確認する</a:t>
            </a:r>
            <a:endParaRPr kumimoji="1" lang="ja-JP" altLang="en-US" sz="1600" b="1" dirty="0">
              <a:solidFill>
                <a:srgbClr val="202569"/>
              </a:solidFill>
            </a:endParaRPr>
          </a:p>
        </p:txBody>
      </p:sp>
      <p:sp>
        <p:nvSpPr>
          <p:cNvPr id="105" name="四角形: 角を丸くする 104">
            <a:extLst>
              <a:ext uri="{FF2B5EF4-FFF2-40B4-BE49-F238E27FC236}">
                <a16:creationId xmlns:a16="http://schemas.microsoft.com/office/drawing/2014/main" id="{949A0AD9-6846-9648-620C-1F1E0A49B88D}"/>
              </a:ext>
            </a:extLst>
          </p:cNvPr>
          <p:cNvSpPr/>
          <p:nvPr/>
        </p:nvSpPr>
        <p:spPr>
          <a:xfrm>
            <a:off x="659534" y="2146043"/>
            <a:ext cx="5805283" cy="3704942"/>
          </a:xfrm>
          <a:prstGeom prst="roundRect">
            <a:avLst>
              <a:gd name="adj" fmla="val 2121"/>
            </a:avLst>
          </a:prstGeom>
          <a:solidFill>
            <a:schemeClr val="bg1"/>
          </a:solidFill>
          <a:ln w="9525">
            <a:solidFill>
              <a:schemeClr val="bg1"/>
            </a:solidFill>
          </a:ln>
        </p:spPr>
        <p:style>
          <a:lnRef idx="2">
            <a:schemeClr val="dk1"/>
          </a:lnRef>
          <a:fillRef idx="1">
            <a:schemeClr val="lt1"/>
          </a:fillRef>
          <a:effectRef idx="0">
            <a:schemeClr val="dk1"/>
          </a:effectRef>
          <a:fontRef idx="minor">
            <a:schemeClr val="dk1"/>
          </a:fontRef>
        </p:style>
        <p:txBody>
          <a:bodyPr rtlCol="0" anchor="t"/>
          <a:lstStyle/>
          <a:p>
            <a:pPr>
              <a:spcBef>
                <a:spcPts val="600"/>
              </a:spcBef>
              <a:spcAft>
                <a:spcPts val="600"/>
              </a:spcAft>
            </a:pPr>
            <a:r>
              <a:rPr lang="ja-JP" altLang="en-US" sz="1200" b="1" dirty="0">
                <a:solidFill>
                  <a:schemeClr val="tx1">
                    <a:lumMod val="95000"/>
                    <a:lumOff val="5000"/>
                  </a:schemeClr>
                </a:solidFill>
              </a:rPr>
              <a:t>①ベクトル検索（</a:t>
            </a:r>
            <a:r>
              <a:rPr lang="en-US" altLang="ja-JP" sz="1200" b="1" dirty="0" err="1">
                <a:solidFill>
                  <a:schemeClr val="tx1">
                    <a:lumMod val="95000"/>
                    <a:lumOff val="5000"/>
                  </a:schemeClr>
                </a:solidFill>
              </a:rPr>
              <a:t>Dify</a:t>
            </a:r>
            <a:r>
              <a:rPr lang="ja-JP" altLang="en-US" sz="1200" b="1" dirty="0">
                <a:solidFill>
                  <a:schemeClr val="tx1">
                    <a:lumMod val="95000"/>
                    <a:lumOff val="5000"/>
                  </a:schemeClr>
                </a:solidFill>
              </a:rPr>
              <a:t>）</a:t>
            </a:r>
            <a:br>
              <a:rPr lang="en-US" altLang="ja-JP" sz="1200" b="1" dirty="0">
                <a:solidFill>
                  <a:schemeClr val="tx1">
                    <a:lumMod val="95000"/>
                    <a:lumOff val="5000"/>
                  </a:schemeClr>
                </a:solidFill>
              </a:rPr>
            </a:br>
            <a:r>
              <a:rPr lang="ja-JP" altLang="en-US" sz="1200" dirty="0">
                <a:solidFill>
                  <a:schemeClr val="tx1">
                    <a:lumMod val="95000"/>
                    <a:lumOff val="5000"/>
                  </a:schemeClr>
                </a:solidFill>
              </a:rPr>
              <a:t>　　検索クエリと検索対象の文書を数値表現（ベクトル）に変換し、</a:t>
            </a:r>
            <a:br>
              <a:rPr lang="en-US" altLang="ja-JP" sz="1200" dirty="0">
                <a:solidFill>
                  <a:schemeClr val="tx1">
                    <a:lumMod val="95000"/>
                    <a:lumOff val="5000"/>
                  </a:schemeClr>
                </a:solidFill>
              </a:rPr>
            </a:br>
            <a:r>
              <a:rPr lang="ja-JP" altLang="en-US" sz="1200" dirty="0">
                <a:solidFill>
                  <a:schemeClr val="tx1">
                    <a:lumMod val="95000"/>
                    <a:lumOff val="5000"/>
                  </a:schemeClr>
                </a:solidFill>
              </a:rPr>
              <a:t>　　両者の距離の近さ（類似度）を測ることで </a:t>
            </a:r>
            <a:r>
              <a:rPr lang="en-US" altLang="ja-JP" sz="1200" dirty="0">
                <a:solidFill>
                  <a:schemeClr val="tx1">
                    <a:lumMod val="95000"/>
                    <a:lumOff val="5000"/>
                  </a:schemeClr>
                </a:solidFill>
              </a:rPr>
              <a:t>knowledge </a:t>
            </a:r>
            <a:r>
              <a:rPr lang="ja-JP" altLang="en-US" sz="1200" dirty="0">
                <a:solidFill>
                  <a:schemeClr val="tx1">
                    <a:lumMod val="95000"/>
                    <a:lumOff val="5000"/>
                  </a:schemeClr>
                </a:solidFill>
              </a:rPr>
              <a:t>ベースから</a:t>
            </a:r>
            <a:br>
              <a:rPr lang="en-US" altLang="ja-JP" sz="1200" dirty="0">
                <a:solidFill>
                  <a:schemeClr val="tx1">
                    <a:lumMod val="95000"/>
                    <a:lumOff val="5000"/>
                  </a:schemeClr>
                </a:solidFill>
              </a:rPr>
            </a:br>
            <a:r>
              <a:rPr lang="ja-JP" altLang="en-US" sz="1200" dirty="0">
                <a:solidFill>
                  <a:schemeClr val="tx1">
                    <a:lumMod val="95000"/>
                    <a:lumOff val="5000"/>
                  </a:schemeClr>
                </a:solidFill>
              </a:rPr>
              <a:t>　　適切な情報を探す</a:t>
            </a:r>
            <a:endParaRPr lang="en-US" altLang="ja-JP" sz="1200" dirty="0">
              <a:solidFill>
                <a:schemeClr val="tx1">
                  <a:lumMod val="95000"/>
                  <a:lumOff val="5000"/>
                </a:schemeClr>
              </a:solidFill>
            </a:endParaRPr>
          </a:p>
          <a:p>
            <a:pPr>
              <a:spcBef>
                <a:spcPts val="600"/>
              </a:spcBef>
              <a:spcAft>
                <a:spcPts val="600"/>
              </a:spcAft>
            </a:pPr>
            <a:r>
              <a:rPr lang="ja-JP" altLang="en-US" sz="1200" dirty="0">
                <a:solidFill>
                  <a:schemeClr val="tx1">
                    <a:lumMod val="95000"/>
                    <a:lumOff val="5000"/>
                  </a:schemeClr>
                </a:solidFill>
              </a:rPr>
              <a:t>　　　　　　⇒ 例：事例ごとに区切ってデータを登録する場合</a:t>
            </a:r>
            <a:endParaRPr lang="en-US" altLang="ja-JP" sz="1200" b="1" dirty="0">
              <a:solidFill>
                <a:schemeClr val="tx1">
                  <a:lumMod val="95000"/>
                  <a:lumOff val="5000"/>
                </a:schemeClr>
              </a:solidFill>
            </a:endParaRPr>
          </a:p>
          <a:p>
            <a:pPr>
              <a:spcBef>
                <a:spcPts val="600"/>
              </a:spcBef>
              <a:spcAft>
                <a:spcPts val="600"/>
              </a:spcAft>
            </a:pPr>
            <a:r>
              <a:rPr lang="ja-JP" altLang="en-US" sz="1200" b="1" dirty="0">
                <a:solidFill>
                  <a:schemeClr val="tx1">
                    <a:lumMod val="95000"/>
                    <a:lumOff val="5000"/>
                  </a:schemeClr>
                </a:solidFill>
              </a:rPr>
              <a:t>②全文検索（</a:t>
            </a:r>
            <a:r>
              <a:rPr lang="en-US" altLang="ja-JP" sz="1200" b="1" dirty="0" err="1">
                <a:solidFill>
                  <a:schemeClr val="tx1">
                    <a:lumMod val="95000"/>
                    <a:lumOff val="5000"/>
                  </a:schemeClr>
                </a:solidFill>
              </a:rPr>
              <a:t>Dify</a:t>
            </a:r>
            <a:r>
              <a:rPr lang="ja-JP" altLang="en-US" sz="1200" b="1" dirty="0">
                <a:solidFill>
                  <a:schemeClr val="tx1">
                    <a:lumMod val="95000"/>
                    <a:lumOff val="5000"/>
                  </a:schemeClr>
                </a:solidFill>
              </a:rPr>
              <a:t>）</a:t>
            </a:r>
            <a:br>
              <a:rPr lang="en-US" altLang="ja-JP" sz="1200" b="1" dirty="0">
                <a:solidFill>
                  <a:schemeClr val="tx1">
                    <a:lumMod val="95000"/>
                    <a:lumOff val="5000"/>
                  </a:schemeClr>
                </a:solidFill>
              </a:rPr>
            </a:br>
            <a:r>
              <a:rPr lang="ja-JP" altLang="en-US" sz="1200" dirty="0">
                <a:solidFill>
                  <a:schemeClr val="tx1">
                    <a:lumMod val="95000"/>
                    <a:lumOff val="5000"/>
                  </a:schemeClr>
                </a:solidFill>
              </a:rPr>
              <a:t>　　</a:t>
            </a:r>
            <a:r>
              <a:rPr lang="en-US" altLang="ja-JP" sz="1200" dirty="0">
                <a:solidFill>
                  <a:schemeClr val="tx1">
                    <a:lumMod val="95000"/>
                    <a:lumOff val="5000"/>
                  </a:schemeClr>
                </a:solidFill>
              </a:rPr>
              <a:t>knowledge </a:t>
            </a:r>
            <a:r>
              <a:rPr lang="ja-JP" altLang="en-US" sz="1200" dirty="0">
                <a:solidFill>
                  <a:schemeClr val="tx1">
                    <a:lumMod val="95000"/>
                    <a:lumOff val="5000"/>
                  </a:schemeClr>
                </a:solidFill>
              </a:rPr>
              <a:t>の用語をインデックス化し、ユーザーが任意の</a:t>
            </a:r>
            <a:br>
              <a:rPr lang="en-US" altLang="ja-JP" sz="1200" dirty="0">
                <a:solidFill>
                  <a:schemeClr val="tx1">
                    <a:lumMod val="95000"/>
                    <a:lumOff val="5000"/>
                  </a:schemeClr>
                </a:solidFill>
              </a:rPr>
            </a:br>
            <a:r>
              <a:rPr lang="ja-JP" altLang="en-US" sz="1200" dirty="0">
                <a:solidFill>
                  <a:schemeClr val="tx1">
                    <a:lumMod val="95000"/>
                    <a:lumOff val="5000"/>
                  </a:schemeClr>
                </a:solidFill>
              </a:rPr>
              <a:t>　　用語を検索してそれに関連するテキストチャンクを取得できるようにする</a:t>
            </a:r>
            <a:endParaRPr lang="en-US" altLang="ja-JP" sz="1200" dirty="0">
              <a:solidFill>
                <a:schemeClr val="tx1">
                  <a:lumMod val="95000"/>
                  <a:lumOff val="5000"/>
                </a:schemeClr>
              </a:solidFill>
            </a:endParaRPr>
          </a:p>
          <a:p>
            <a:pPr>
              <a:spcBef>
                <a:spcPts val="600"/>
              </a:spcBef>
              <a:spcAft>
                <a:spcPts val="600"/>
              </a:spcAft>
            </a:pPr>
            <a:endParaRPr lang="en-US" altLang="ja-JP" sz="1200" dirty="0">
              <a:solidFill>
                <a:schemeClr val="tx1">
                  <a:lumMod val="95000"/>
                  <a:lumOff val="5000"/>
                </a:schemeClr>
              </a:solidFill>
            </a:endParaRPr>
          </a:p>
          <a:p>
            <a:pPr>
              <a:spcBef>
                <a:spcPts val="600"/>
              </a:spcBef>
              <a:spcAft>
                <a:spcPts val="600"/>
              </a:spcAft>
            </a:pPr>
            <a:r>
              <a:rPr lang="ja-JP" altLang="en-US" sz="1200" b="1" dirty="0">
                <a:solidFill>
                  <a:schemeClr val="tx1">
                    <a:lumMod val="95000"/>
                    <a:lumOff val="5000"/>
                  </a:schemeClr>
                </a:solidFill>
              </a:rPr>
              <a:t>その他（外部データベース参照）</a:t>
            </a:r>
            <a:br>
              <a:rPr lang="en-US" altLang="ja-JP" sz="1200" b="1" dirty="0">
                <a:solidFill>
                  <a:schemeClr val="tx1">
                    <a:lumMod val="95000"/>
                    <a:lumOff val="5000"/>
                  </a:schemeClr>
                </a:solidFill>
              </a:rPr>
            </a:br>
            <a:r>
              <a:rPr lang="ja-JP" altLang="en-US" sz="1200" dirty="0">
                <a:solidFill>
                  <a:schemeClr val="tx1">
                    <a:lumMod val="95000"/>
                    <a:lumOff val="5000"/>
                  </a:schemeClr>
                </a:solidFill>
              </a:rPr>
              <a:t>　　ユーザーの入力に対して適切な </a:t>
            </a:r>
            <a:r>
              <a:rPr lang="en-US" altLang="ja-JP" sz="1200" dirty="0">
                <a:solidFill>
                  <a:schemeClr val="tx1">
                    <a:lumMod val="95000"/>
                    <a:lumOff val="5000"/>
                  </a:schemeClr>
                </a:solidFill>
              </a:rPr>
              <a:t>SQL </a:t>
            </a:r>
            <a:r>
              <a:rPr lang="ja-JP" altLang="en-US" sz="1200" dirty="0">
                <a:solidFill>
                  <a:schemeClr val="tx1">
                    <a:lumMod val="95000"/>
                    <a:lumOff val="5000"/>
                  </a:schemeClr>
                </a:solidFill>
              </a:rPr>
              <a:t>を</a:t>
            </a:r>
            <a:r>
              <a:rPr lang="en-US" altLang="ja-JP" sz="1200" dirty="0">
                <a:solidFill>
                  <a:schemeClr val="tx1">
                    <a:lumMod val="95000"/>
                    <a:lumOff val="5000"/>
                  </a:schemeClr>
                </a:solidFill>
              </a:rPr>
              <a:t>AI</a:t>
            </a:r>
            <a:r>
              <a:rPr lang="ja-JP" altLang="en-US" sz="1200" dirty="0">
                <a:solidFill>
                  <a:schemeClr val="tx1">
                    <a:lumMod val="95000"/>
                    <a:lumOff val="5000"/>
                  </a:schemeClr>
                </a:solidFill>
              </a:rPr>
              <a:t>エージェントが発行し、</a:t>
            </a:r>
            <a:br>
              <a:rPr lang="en-US" altLang="ja-JP" sz="1200" dirty="0">
                <a:solidFill>
                  <a:schemeClr val="tx1">
                    <a:lumMod val="95000"/>
                    <a:lumOff val="5000"/>
                  </a:schemeClr>
                </a:solidFill>
              </a:rPr>
            </a:br>
            <a:r>
              <a:rPr lang="ja-JP" altLang="en-US" sz="1200" dirty="0">
                <a:solidFill>
                  <a:schemeClr val="tx1">
                    <a:lumMod val="95000"/>
                    <a:lumOff val="5000"/>
                  </a:schemeClr>
                </a:solidFill>
              </a:rPr>
              <a:t>　　クエリ実行により適切な情報を取得する</a:t>
            </a:r>
            <a:endParaRPr lang="en-US" altLang="ja-JP" sz="1200" dirty="0">
              <a:solidFill>
                <a:schemeClr val="tx1">
                  <a:lumMod val="95000"/>
                  <a:lumOff val="5000"/>
                </a:schemeClr>
              </a:solidFill>
            </a:endParaRPr>
          </a:p>
          <a:p>
            <a:pPr>
              <a:spcBef>
                <a:spcPts val="600"/>
              </a:spcBef>
              <a:spcAft>
                <a:spcPts val="600"/>
              </a:spcAft>
            </a:pPr>
            <a:r>
              <a:rPr lang="ja-JP" altLang="en-US" sz="1200" dirty="0">
                <a:solidFill>
                  <a:schemeClr val="tx1">
                    <a:lumMod val="95000"/>
                    <a:lumOff val="5000"/>
                  </a:schemeClr>
                </a:solidFill>
              </a:rPr>
              <a:t>　　　　　　⇒ 例：登録するデータのフォーマット（カラム、テーブル等）を</a:t>
            </a:r>
            <a:br>
              <a:rPr lang="en-US" altLang="ja-JP" sz="1200" dirty="0">
                <a:solidFill>
                  <a:schemeClr val="tx1">
                    <a:lumMod val="95000"/>
                    <a:lumOff val="5000"/>
                  </a:schemeClr>
                </a:solidFill>
              </a:rPr>
            </a:br>
            <a:r>
              <a:rPr lang="ja-JP" altLang="en-US" sz="1200" dirty="0">
                <a:solidFill>
                  <a:schemeClr val="tx1">
                    <a:lumMod val="95000"/>
                    <a:lumOff val="5000"/>
                  </a:schemeClr>
                </a:solidFill>
              </a:rPr>
              <a:t>　　　　　　　　　　厳格化し、取得結果をより確実にしたい場合</a:t>
            </a:r>
            <a:endParaRPr lang="en-US" altLang="ja-JP" sz="1200" dirty="0">
              <a:solidFill>
                <a:schemeClr val="tx1">
                  <a:lumMod val="95000"/>
                  <a:lumOff val="5000"/>
                </a:schemeClr>
              </a:solidFill>
            </a:endParaRPr>
          </a:p>
          <a:p>
            <a:pPr>
              <a:spcBef>
                <a:spcPts val="600"/>
              </a:spcBef>
              <a:spcAft>
                <a:spcPts val="600"/>
              </a:spcAft>
            </a:pPr>
            <a:endParaRPr lang="en-US" altLang="ja-JP" sz="1100" dirty="0">
              <a:solidFill>
                <a:schemeClr val="tx1"/>
              </a:solidFill>
            </a:endParaRPr>
          </a:p>
        </p:txBody>
      </p:sp>
      <p:pic>
        <p:nvPicPr>
          <p:cNvPr id="8" name="図 7"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5B4B3338-D5E2-0208-7A27-58FEC30AAEC1}"/>
              </a:ext>
            </a:extLst>
          </p:cNvPr>
          <p:cNvPicPr>
            <a:picLocks noChangeAspect="1"/>
          </p:cNvPicPr>
          <p:nvPr/>
        </p:nvPicPr>
        <p:blipFill>
          <a:blip r:embed="rId2"/>
          <a:srcRect l="1506" t="873" r="-1074"/>
          <a:stretch/>
        </p:blipFill>
        <p:spPr>
          <a:xfrm>
            <a:off x="6240113" y="1460537"/>
            <a:ext cx="2611345" cy="1798231"/>
          </a:xfrm>
          <a:prstGeom prst="rect">
            <a:avLst/>
          </a:prstGeom>
        </p:spPr>
      </p:pic>
      <p:sp>
        <p:nvSpPr>
          <p:cNvPr id="6" name="テキスト ボックス 5">
            <a:extLst>
              <a:ext uri="{FF2B5EF4-FFF2-40B4-BE49-F238E27FC236}">
                <a16:creationId xmlns:a16="http://schemas.microsoft.com/office/drawing/2014/main" id="{AF1F02A1-FC57-3BDF-AB6F-829DB1203D17}"/>
              </a:ext>
            </a:extLst>
          </p:cNvPr>
          <p:cNvSpPr txBox="1"/>
          <p:nvPr/>
        </p:nvSpPr>
        <p:spPr>
          <a:xfrm>
            <a:off x="659534" y="1468219"/>
            <a:ext cx="4388716" cy="523220"/>
          </a:xfrm>
          <a:prstGeom prst="rect">
            <a:avLst/>
          </a:prstGeom>
          <a:noFill/>
        </p:spPr>
        <p:txBody>
          <a:bodyPr wrap="square" rtlCol="0">
            <a:spAutoFit/>
          </a:bodyPr>
          <a:lstStyle/>
          <a:p>
            <a:r>
              <a:rPr lang="ja-JP" altLang="en-US" sz="1400" dirty="0"/>
              <a:t>登録される </a:t>
            </a:r>
            <a:r>
              <a:rPr lang="en-US" altLang="ja-JP" sz="1400" dirty="0"/>
              <a:t>knowledge</a:t>
            </a:r>
            <a:r>
              <a:rPr lang="ja-JP" altLang="en-US" sz="1400" dirty="0"/>
              <a:t> の情報やフォーマットによって適切な</a:t>
            </a:r>
            <a:r>
              <a:rPr lang="en-US" altLang="ja-JP" sz="1400" dirty="0"/>
              <a:t>RAG </a:t>
            </a:r>
            <a:r>
              <a:rPr lang="ja-JP" altLang="en-US" sz="1400" dirty="0"/>
              <a:t>の形式が異なる</a:t>
            </a:r>
            <a:endParaRPr kumimoji="1" lang="ja-JP" altLang="en-US" sz="1400" dirty="0">
              <a:solidFill>
                <a:schemeClr val="dk1"/>
              </a:solidFill>
            </a:endParaRPr>
          </a:p>
        </p:txBody>
      </p:sp>
      <p:grpSp>
        <p:nvGrpSpPr>
          <p:cNvPr id="7" name="グループ化 6">
            <a:extLst>
              <a:ext uri="{FF2B5EF4-FFF2-40B4-BE49-F238E27FC236}">
                <a16:creationId xmlns:a16="http://schemas.microsoft.com/office/drawing/2014/main" id="{FA9B77DA-2267-A020-522A-1F5935DC0DC6}"/>
              </a:ext>
            </a:extLst>
          </p:cNvPr>
          <p:cNvGrpSpPr/>
          <p:nvPr/>
        </p:nvGrpSpPr>
        <p:grpSpPr>
          <a:xfrm>
            <a:off x="9220200" y="1468219"/>
            <a:ext cx="2109454" cy="1778726"/>
            <a:chOff x="4458942" y="4172783"/>
            <a:chExt cx="2490338" cy="1578593"/>
          </a:xfrm>
        </p:grpSpPr>
        <p:sp>
          <p:nvSpPr>
            <p:cNvPr id="9" name="正方形/長方形 8">
              <a:extLst>
                <a:ext uri="{FF2B5EF4-FFF2-40B4-BE49-F238E27FC236}">
                  <a16:creationId xmlns:a16="http://schemas.microsoft.com/office/drawing/2014/main" id="{63587CDD-0560-37F8-5772-F9A55B4250FC}"/>
                </a:ext>
              </a:extLst>
            </p:cNvPr>
            <p:cNvSpPr/>
            <p:nvPr/>
          </p:nvSpPr>
          <p:spPr>
            <a:xfrm>
              <a:off x="4458942" y="4172783"/>
              <a:ext cx="2490338" cy="1578593"/>
            </a:xfrm>
            <a:prstGeom prst="rect">
              <a:avLst/>
            </a:prstGeom>
            <a:solidFill>
              <a:srgbClr val="FFDBAB"/>
            </a:solidFill>
            <a:ln>
              <a:solidFill>
                <a:srgbClr val="A85C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1"/>
                  </a:solidFill>
                  <a:latin typeface="+mn-ea"/>
                </a:rPr>
                <a:t>Knowledge</a:t>
              </a:r>
              <a:r>
                <a:rPr kumimoji="1" lang="ja-JP" altLang="en-US" sz="1200" dirty="0">
                  <a:solidFill>
                    <a:schemeClr val="tx1"/>
                  </a:solidFill>
                  <a:latin typeface="+mn-ea"/>
                </a:rPr>
                <a:t>ベース</a:t>
              </a:r>
              <a:endParaRPr kumimoji="1" lang="en-US" altLang="ja-JP" sz="1200" dirty="0">
                <a:solidFill>
                  <a:schemeClr val="tx1"/>
                </a:solidFill>
                <a:latin typeface="+mn-ea"/>
              </a:endParaRPr>
            </a:p>
            <a:p>
              <a:pPr algn="ctr"/>
              <a:endParaRPr kumimoji="1" lang="en-US" altLang="ja-JP" sz="1200" dirty="0">
                <a:solidFill>
                  <a:schemeClr val="tx1"/>
                </a:solidFill>
                <a:latin typeface="+mn-ea"/>
              </a:endParaRPr>
            </a:p>
          </p:txBody>
        </p:sp>
        <p:grpSp>
          <p:nvGrpSpPr>
            <p:cNvPr id="10" name="グループ化 9">
              <a:extLst>
                <a:ext uri="{FF2B5EF4-FFF2-40B4-BE49-F238E27FC236}">
                  <a16:creationId xmlns:a16="http://schemas.microsoft.com/office/drawing/2014/main" id="{7AEA24FF-CCD7-AAB7-31D7-748C8FFE95B3}"/>
                </a:ext>
              </a:extLst>
            </p:cNvPr>
            <p:cNvGrpSpPr/>
            <p:nvPr/>
          </p:nvGrpSpPr>
          <p:grpSpPr>
            <a:xfrm>
              <a:off x="4823118" y="4530164"/>
              <a:ext cx="1769176" cy="1036319"/>
              <a:chOff x="6408862" y="5168029"/>
              <a:chExt cx="1769176" cy="1036319"/>
            </a:xfrm>
          </p:grpSpPr>
          <p:sp>
            <p:nvSpPr>
              <p:cNvPr id="11" name="四角形: 角を丸くする 10">
                <a:extLst>
                  <a:ext uri="{FF2B5EF4-FFF2-40B4-BE49-F238E27FC236}">
                    <a16:creationId xmlns:a16="http://schemas.microsoft.com/office/drawing/2014/main" id="{DA6F8030-86B3-0700-BDD8-58DE3B11906A}"/>
                  </a:ext>
                </a:extLst>
              </p:cNvPr>
              <p:cNvSpPr/>
              <p:nvPr/>
            </p:nvSpPr>
            <p:spPr>
              <a:xfrm>
                <a:off x="6408862" y="5168029"/>
                <a:ext cx="1769176" cy="1036319"/>
              </a:xfrm>
              <a:prstGeom prst="roundRect">
                <a:avLst/>
              </a:prstGeom>
              <a:solidFill>
                <a:srgbClr val="FFFAF3"/>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rgbClr val="646464"/>
                    </a:solidFill>
                    <a:latin typeface="+mn-ea"/>
                  </a:rPr>
                  <a:t>RAG</a:t>
                </a:r>
              </a:p>
              <a:p>
                <a:pPr algn="ctr"/>
                <a:endParaRPr kumimoji="1" lang="en-US" altLang="ja-JP" sz="1400" dirty="0">
                  <a:solidFill>
                    <a:srgbClr val="646464"/>
                  </a:solidFill>
                  <a:latin typeface="+mn-ea"/>
                </a:endParaRPr>
              </a:p>
              <a:p>
                <a:pPr algn="ctr"/>
                <a:endParaRPr kumimoji="1" lang="en-US" altLang="ja-JP" sz="1400" dirty="0">
                  <a:solidFill>
                    <a:srgbClr val="646464"/>
                  </a:solidFill>
                  <a:latin typeface="+mn-ea"/>
                </a:endParaRPr>
              </a:p>
            </p:txBody>
          </p:sp>
          <p:sp>
            <p:nvSpPr>
              <p:cNvPr id="12" name="四角形: 角を丸くする 11">
                <a:extLst>
                  <a:ext uri="{FF2B5EF4-FFF2-40B4-BE49-F238E27FC236}">
                    <a16:creationId xmlns:a16="http://schemas.microsoft.com/office/drawing/2014/main" id="{3292ED83-0BCA-E620-0917-0979FF2048F7}"/>
                  </a:ext>
                </a:extLst>
              </p:cNvPr>
              <p:cNvSpPr/>
              <p:nvPr/>
            </p:nvSpPr>
            <p:spPr>
              <a:xfrm>
                <a:off x="6739903" y="5554775"/>
                <a:ext cx="1107093" cy="507357"/>
              </a:xfrm>
              <a:prstGeom prst="roundRect">
                <a:avLst/>
              </a:prstGeom>
              <a:solidFill>
                <a:srgbClr val="FFDBAB"/>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rgbClr val="646464"/>
                    </a:solidFill>
                    <a:latin typeface="+mn-ea"/>
                  </a:rPr>
                  <a:t>DB</a:t>
                </a:r>
              </a:p>
            </p:txBody>
          </p:sp>
          <p:pic>
            <p:nvPicPr>
              <p:cNvPr id="13" name="グラフィックス 12" descr="データベース 単色塗りつぶし">
                <a:extLst>
                  <a:ext uri="{FF2B5EF4-FFF2-40B4-BE49-F238E27FC236}">
                    <a16:creationId xmlns:a16="http://schemas.microsoft.com/office/drawing/2014/main" id="{C4E46FD1-AC63-2051-0923-03810D7015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86980" y="5554775"/>
                <a:ext cx="482400" cy="482400"/>
              </a:xfrm>
              <a:prstGeom prst="rect">
                <a:avLst/>
              </a:prstGeom>
            </p:spPr>
          </p:pic>
        </p:grpSp>
      </p:grpSp>
      <p:sp>
        <p:nvSpPr>
          <p:cNvPr id="58" name="四角形: 角を丸くする 57">
            <a:extLst>
              <a:ext uri="{FF2B5EF4-FFF2-40B4-BE49-F238E27FC236}">
                <a16:creationId xmlns:a16="http://schemas.microsoft.com/office/drawing/2014/main" id="{3DC6D5EA-3C81-654B-6349-3BD4F6CF5367}"/>
              </a:ext>
            </a:extLst>
          </p:cNvPr>
          <p:cNvSpPr/>
          <p:nvPr/>
        </p:nvSpPr>
        <p:spPr>
          <a:xfrm>
            <a:off x="6726396" y="3556883"/>
            <a:ext cx="5011314" cy="2643892"/>
          </a:xfrm>
          <a:prstGeom prst="roundRect">
            <a:avLst>
              <a:gd name="adj" fmla="val 2121"/>
            </a:avLst>
          </a:prstGeom>
          <a:solidFill>
            <a:schemeClr val="accent3">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grpSp>
        <p:nvGrpSpPr>
          <p:cNvPr id="22" name="グループ化 21">
            <a:extLst>
              <a:ext uri="{FF2B5EF4-FFF2-40B4-BE49-F238E27FC236}">
                <a16:creationId xmlns:a16="http://schemas.microsoft.com/office/drawing/2014/main" id="{8C84FC74-22D6-7086-6E44-0584EAFD1B3B}"/>
              </a:ext>
            </a:extLst>
          </p:cNvPr>
          <p:cNvGrpSpPr/>
          <p:nvPr/>
        </p:nvGrpSpPr>
        <p:grpSpPr>
          <a:xfrm>
            <a:off x="6845172" y="4266455"/>
            <a:ext cx="1122040" cy="982271"/>
            <a:chOff x="6701960" y="4182001"/>
            <a:chExt cx="1122040" cy="982271"/>
          </a:xfrm>
        </p:grpSpPr>
        <p:pic>
          <p:nvPicPr>
            <p:cNvPr id="14" name="図 13">
              <a:extLst>
                <a:ext uri="{FF2B5EF4-FFF2-40B4-BE49-F238E27FC236}">
                  <a16:creationId xmlns:a16="http://schemas.microsoft.com/office/drawing/2014/main" id="{0A5661CA-71BC-4395-F605-FB55C1B6BE47}"/>
                </a:ext>
              </a:extLst>
            </p:cNvPr>
            <p:cNvPicPr>
              <a:picLocks noChangeAspect="1"/>
            </p:cNvPicPr>
            <p:nvPr/>
          </p:nvPicPr>
          <p:blipFill>
            <a:blip r:embed="rId5"/>
            <a:stretch>
              <a:fillRect/>
            </a:stretch>
          </p:blipFill>
          <p:spPr>
            <a:xfrm>
              <a:off x="6887781" y="4182001"/>
              <a:ext cx="750398" cy="728804"/>
            </a:xfrm>
            <a:prstGeom prst="rect">
              <a:avLst/>
            </a:prstGeom>
          </p:spPr>
        </p:pic>
        <p:sp>
          <p:nvSpPr>
            <p:cNvPr id="15" name="テキスト ボックス 14">
              <a:extLst>
                <a:ext uri="{FF2B5EF4-FFF2-40B4-BE49-F238E27FC236}">
                  <a16:creationId xmlns:a16="http://schemas.microsoft.com/office/drawing/2014/main" id="{F247173C-85D1-A40E-7674-514400FD3F11}"/>
                </a:ext>
              </a:extLst>
            </p:cNvPr>
            <p:cNvSpPr txBox="1"/>
            <p:nvPr/>
          </p:nvSpPr>
          <p:spPr>
            <a:xfrm>
              <a:off x="6701960" y="4887273"/>
              <a:ext cx="1122040" cy="276999"/>
            </a:xfrm>
            <a:prstGeom prst="rect">
              <a:avLst/>
            </a:prstGeom>
            <a:noFill/>
          </p:spPr>
          <p:txBody>
            <a:bodyPr wrap="square" rtlCol="0">
              <a:spAutoFit/>
            </a:bodyPr>
            <a:lstStyle/>
            <a:p>
              <a:pPr algn="ctr"/>
              <a:r>
                <a:rPr kumimoji="1" lang="ja-JP" altLang="en-US" sz="1200" dirty="0"/>
                <a:t>参考ファイル</a:t>
              </a:r>
            </a:p>
          </p:txBody>
        </p:sp>
      </p:grpSp>
      <p:sp>
        <p:nvSpPr>
          <p:cNvPr id="19" name="正方形/長方形 18">
            <a:extLst>
              <a:ext uri="{FF2B5EF4-FFF2-40B4-BE49-F238E27FC236}">
                <a16:creationId xmlns:a16="http://schemas.microsoft.com/office/drawing/2014/main" id="{A26E3A4B-D150-22C8-3AA9-E90D99225EF2}"/>
              </a:ext>
            </a:extLst>
          </p:cNvPr>
          <p:cNvSpPr/>
          <p:nvPr/>
        </p:nvSpPr>
        <p:spPr>
          <a:xfrm>
            <a:off x="8273647" y="4053636"/>
            <a:ext cx="3345286" cy="1977453"/>
          </a:xfrm>
          <a:prstGeom prst="rect">
            <a:avLst/>
          </a:prstGeom>
          <a:noFill/>
          <a:ln w="28575">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endParaRPr kumimoji="1" lang="ja-JP" altLang="en-US" sz="1400" dirty="0">
              <a:solidFill>
                <a:schemeClr val="accent6">
                  <a:lumMod val="75000"/>
                </a:schemeClr>
              </a:solidFill>
            </a:endParaRPr>
          </a:p>
        </p:txBody>
      </p:sp>
      <p:cxnSp>
        <p:nvCxnSpPr>
          <p:cNvPr id="21" name="直線矢印コネクタ 20">
            <a:extLst>
              <a:ext uri="{FF2B5EF4-FFF2-40B4-BE49-F238E27FC236}">
                <a16:creationId xmlns:a16="http://schemas.microsoft.com/office/drawing/2014/main" id="{64D9DAC0-B33F-9FDD-7D60-E04D71D78A2D}"/>
              </a:ext>
            </a:extLst>
          </p:cNvPr>
          <p:cNvCxnSpPr>
            <a:cxnSpLocks/>
            <a:stCxn id="27" idx="1"/>
            <a:endCxn id="14" idx="3"/>
          </p:cNvCxnSpPr>
          <p:nvPr/>
        </p:nvCxnSpPr>
        <p:spPr>
          <a:xfrm flipH="1">
            <a:off x="7781391" y="4433414"/>
            <a:ext cx="894658" cy="197443"/>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四角形: メモ 26">
            <a:extLst>
              <a:ext uri="{FF2B5EF4-FFF2-40B4-BE49-F238E27FC236}">
                <a16:creationId xmlns:a16="http://schemas.microsoft.com/office/drawing/2014/main" id="{FDBABA88-FACE-5881-13D4-B593A1389283}"/>
              </a:ext>
            </a:extLst>
          </p:cNvPr>
          <p:cNvSpPr/>
          <p:nvPr/>
        </p:nvSpPr>
        <p:spPr>
          <a:xfrm>
            <a:off x="8676049" y="4255064"/>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sp>
        <p:nvSpPr>
          <p:cNvPr id="32" name="四角形: メモ 31">
            <a:extLst>
              <a:ext uri="{FF2B5EF4-FFF2-40B4-BE49-F238E27FC236}">
                <a16:creationId xmlns:a16="http://schemas.microsoft.com/office/drawing/2014/main" id="{2CF199CD-465C-FB18-C4B2-5655DF99DA86}"/>
              </a:ext>
            </a:extLst>
          </p:cNvPr>
          <p:cNvSpPr/>
          <p:nvPr/>
        </p:nvSpPr>
        <p:spPr>
          <a:xfrm>
            <a:off x="8676049" y="4698300"/>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sp>
        <p:nvSpPr>
          <p:cNvPr id="33" name="四角形: メモ 32">
            <a:extLst>
              <a:ext uri="{FF2B5EF4-FFF2-40B4-BE49-F238E27FC236}">
                <a16:creationId xmlns:a16="http://schemas.microsoft.com/office/drawing/2014/main" id="{9D61D61A-44DF-1973-2FCB-184BD7468D70}"/>
              </a:ext>
            </a:extLst>
          </p:cNvPr>
          <p:cNvSpPr/>
          <p:nvPr/>
        </p:nvSpPr>
        <p:spPr>
          <a:xfrm>
            <a:off x="8685724" y="5141536"/>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sp>
        <p:nvSpPr>
          <p:cNvPr id="34" name="四角形: メモ 33">
            <a:extLst>
              <a:ext uri="{FF2B5EF4-FFF2-40B4-BE49-F238E27FC236}">
                <a16:creationId xmlns:a16="http://schemas.microsoft.com/office/drawing/2014/main" id="{56FBBBBC-90AF-F204-5898-C25F2E4B2255}"/>
              </a:ext>
            </a:extLst>
          </p:cNvPr>
          <p:cNvSpPr/>
          <p:nvPr/>
        </p:nvSpPr>
        <p:spPr>
          <a:xfrm>
            <a:off x="8695399" y="5584772"/>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cxnSp>
        <p:nvCxnSpPr>
          <p:cNvPr id="41" name="直線矢印コネクタ 40">
            <a:extLst>
              <a:ext uri="{FF2B5EF4-FFF2-40B4-BE49-F238E27FC236}">
                <a16:creationId xmlns:a16="http://schemas.microsoft.com/office/drawing/2014/main" id="{D3DAF2FC-D092-FBD9-8F61-9826D23A9BD1}"/>
              </a:ext>
            </a:extLst>
          </p:cNvPr>
          <p:cNvCxnSpPr>
            <a:cxnSpLocks/>
            <a:stCxn id="32" idx="1"/>
            <a:endCxn id="14" idx="3"/>
          </p:cNvCxnSpPr>
          <p:nvPr/>
        </p:nvCxnSpPr>
        <p:spPr>
          <a:xfrm flipH="1" flipV="1">
            <a:off x="7781391" y="4630857"/>
            <a:ext cx="894658" cy="245793"/>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3E9E7852-EEAE-6F40-25C9-79CA3C184555}"/>
              </a:ext>
            </a:extLst>
          </p:cNvPr>
          <p:cNvCxnSpPr>
            <a:cxnSpLocks/>
            <a:stCxn id="33" idx="1"/>
            <a:endCxn id="14" idx="3"/>
          </p:cNvCxnSpPr>
          <p:nvPr/>
        </p:nvCxnSpPr>
        <p:spPr>
          <a:xfrm flipH="1" flipV="1">
            <a:off x="7781391" y="4630857"/>
            <a:ext cx="904333" cy="689029"/>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E9CC9DF7-D84D-AE25-E885-07653507A0F2}"/>
              </a:ext>
            </a:extLst>
          </p:cNvPr>
          <p:cNvCxnSpPr>
            <a:cxnSpLocks/>
            <a:stCxn id="34" idx="1"/>
            <a:endCxn id="14" idx="3"/>
          </p:cNvCxnSpPr>
          <p:nvPr/>
        </p:nvCxnSpPr>
        <p:spPr>
          <a:xfrm flipH="1" flipV="1">
            <a:off x="7781391" y="4630857"/>
            <a:ext cx="914008" cy="1132265"/>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7" name="グラフィックス 16" descr="データベース 単色塗りつぶし">
            <a:extLst>
              <a:ext uri="{FF2B5EF4-FFF2-40B4-BE49-F238E27FC236}">
                <a16:creationId xmlns:a16="http://schemas.microsoft.com/office/drawing/2014/main" id="{BFB22E0C-4DD2-8DCB-C43C-5BE7557665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0710" y="3572723"/>
            <a:ext cx="845339" cy="823014"/>
          </a:xfrm>
          <a:prstGeom prst="rect">
            <a:avLst/>
          </a:prstGeom>
        </p:spPr>
      </p:pic>
      <p:pic>
        <p:nvPicPr>
          <p:cNvPr id="2" name="グラフィックス 1">
            <a:extLst>
              <a:ext uri="{FF2B5EF4-FFF2-40B4-BE49-F238E27FC236}">
                <a16:creationId xmlns:a16="http://schemas.microsoft.com/office/drawing/2014/main" id="{7855D72E-5CCC-07BA-4340-F756034DCBC4}"/>
              </a:ext>
            </a:extLst>
          </p:cNvPr>
          <p:cNvPicPr>
            <a:picLocks noChangeAspect="1"/>
          </p:cNvPicPr>
          <p:nvPr/>
        </p:nvPicPr>
        <p:blipFill>
          <a:blip r:embed="rId6">
            <a:extLs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8286801" y="3244644"/>
            <a:ext cx="551812" cy="530153"/>
          </a:xfrm>
          <a:prstGeom prst="rect">
            <a:avLst/>
          </a:prstGeom>
        </p:spPr>
      </p:pic>
      <p:cxnSp>
        <p:nvCxnSpPr>
          <p:cNvPr id="3" name="コネクタ: 曲線 2">
            <a:extLst>
              <a:ext uri="{FF2B5EF4-FFF2-40B4-BE49-F238E27FC236}">
                <a16:creationId xmlns:a16="http://schemas.microsoft.com/office/drawing/2014/main" id="{60E0EF1F-1AFA-5DC3-F88B-CE0B127EC85B}"/>
              </a:ext>
            </a:extLst>
          </p:cNvPr>
          <p:cNvCxnSpPr>
            <a:cxnSpLocks/>
            <a:stCxn id="13" idx="2"/>
          </p:cNvCxnSpPr>
          <p:nvPr/>
        </p:nvCxnSpPr>
        <p:spPr>
          <a:xfrm rot="5400000">
            <a:off x="8963995" y="2673838"/>
            <a:ext cx="658757" cy="1011568"/>
          </a:xfrm>
          <a:prstGeom prst="curvedConnector2">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0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9202E-0B81-86DA-BACD-72B782228F3E}"/>
            </a:ext>
          </a:extLst>
        </p:cNvPr>
        <p:cNvGrpSpPr/>
        <p:nvPr/>
      </p:nvGrpSpPr>
      <p:grpSpPr>
        <a:xfrm>
          <a:off x="0" y="0"/>
          <a:ext cx="0" cy="0"/>
          <a:chOff x="0" y="0"/>
          <a:chExt cx="0" cy="0"/>
        </a:xfrm>
      </p:grpSpPr>
      <p:sp>
        <p:nvSpPr>
          <p:cNvPr id="127" name="正方形/長方形 126">
            <a:extLst>
              <a:ext uri="{FF2B5EF4-FFF2-40B4-BE49-F238E27FC236}">
                <a16:creationId xmlns:a16="http://schemas.microsoft.com/office/drawing/2014/main" id="{294E7ECC-95E7-6DBA-A144-5DBC34248D34}"/>
              </a:ext>
            </a:extLst>
          </p:cNvPr>
          <p:cNvSpPr/>
          <p:nvPr/>
        </p:nvSpPr>
        <p:spPr>
          <a:xfrm>
            <a:off x="624795" y="2907739"/>
            <a:ext cx="8070970" cy="3197226"/>
          </a:xfrm>
          <a:prstGeom prst="rect">
            <a:avLst/>
          </a:prstGeom>
          <a:solidFill>
            <a:schemeClr val="accent1">
              <a:lumMod val="20000"/>
              <a:lumOff val="80000"/>
              <a:alpha val="57000"/>
            </a:schemeClr>
          </a:solidFill>
          <a:ln w="9525">
            <a:solidFill>
              <a:srgbClr val="FFFFFF"/>
            </a:solidFill>
          </a:ln>
        </p:spPr>
        <p:style>
          <a:lnRef idx="2">
            <a:schemeClr val="dk1"/>
          </a:lnRef>
          <a:fillRef idx="1">
            <a:schemeClr val="lt1"/>
          </a:fillRef>
          <a:effectRef idx="0">
            <a:schemeClr val="dk1"/>
          </a:effectRef>
          <a:fontRef idx="minor">
            <a:schemeClr val="dk1"/>
          </a:fontRef>
        </p:style>
        <p:txBody>
          <a:bodyPr rtlCol="0" anchor="b"/>
          <a:lstStyle/>
          <a:p>
            <a:endParaRPr kumimoji="1" lang="ja-JP" altLang="en-US" b="1" dirty="0">
              <a:solidFill>
                <a:schemeClr val="accent1">
                  <a:lumMod val="50000"/>
                </a:schemeClr>
              </a:solidFill>
            </a:endParaRPr>
          </a:p>
        </p:txBody>
      </p:sp>
      <p:sp>
        <p:nvSpPr>
          <p:cNvPr id="6" name="タイトル 5">
            <a:extLst>
              <a:ext uri="{FF2B5EF4-FFF2-40B4-BE49-F238E27FC236}">
                <a16:creationId xmlns:a16="http://schemas.microsoft.com/office/drawing/2014/main" id="{7CA8028E-3346-8CAF-08AE-F630B3C101FF}"/>
              </a:ext>
            </a:extLst>
          </p:cNvPr>
          <p:cNvSpPr>
            <a:spLocks noGrp="1"/>
          </p:cNvSpPr>
          <p:nvPr>
            <p:ph type="title"/>
          </p:nvPr>
        </p:nvSpPr>
        <p:spPr/>
        <p:txBody>
          <a:bodyPr>
            <a:normAutofit fontScale="90000"/>
          </a:bodyPr>
          <a:lstStyle/>
          <a:p>
            <a:r>
              <a:rPr lang="en-US" altLang="ja-JP" dirty="0"/>
              <a:t>Knowledge </a:t>
            </a:r>
            <a:r>
              <a:rPr lang="ja-JP" altLang="en-US" dirty="0"/>
              <a:t>の参照イメージ</a:t>
            </a:r>
          </a:p>
        </p:txBody>
      </p:sp>
      <p:sp>
        <p:nvSpPr>
          <p:cNvPr id="4" name="スライド番号プレースホルダー 3">
            <a:extLst>
              <a:ext uri="{FF2B5EF4-FFF2-40B4-BE49-F238E27FC236}">
                <a16:creationId xmlns:a16="http://schemas.microsoft.com/office/drawing/2014/main" id="{5D6C0CD6-2FFD-A1AE-3DF9-C076CE78AFAD}"/>
              </a:ext>
            </a:extLst>
          </p:cNvPr>
          <p:cNvSpPr>
            <a:spLocks noGrp="1"/>
          </p:cNvSpPr>
          <p:nvPr>
            <p:ph type="sldNum" sz="quarter" idx="12"/>
          </p:nvPr>
        </p:nvSpPr>
        <p:spPr/>
        <p:txBody>
          <a:bodyPr/>
          <a:lstStyle/>
          <a:p>
            <a:fld id="{0AF7E18D-A281-EF4E-83EF-D7811667EA6C}" type="slidenum">
              <a:rPr kumimoji="1" lang="ja-JP" altLang="en-US" smtClean="0"/>
              <a:t>11</a:t>
            </a:fld>
            <a:endParaRPr kumimoji="1" lang="ja-JP" altLang="en-US"/>
          </a:p>
        </p:txBody>
      </p:sp>
      <p:sp>
        <p:nvSpPr>
          <p:cNvPr id="7" name="フッター プレースホルダー 3">
            <a:extLst>
              <a:ext uri="{FF2B5EF4-FFF2-40B4-BE49-F238E27FC236}">
                <a16:creationId xmlns:a16="http://schemas.microsoft.com/office/drawing/2014/main" id="{59A86051-9B54-E128-CC18-8D2791ECB7F0}"/>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11" name="図 10">
            <a:extLst>
              <a:ext uri="{FF2B5EF4-FFF2-40B4-BE49-F238E27FC236}">
                <a16:creationId xmlns:a16="http://schemas.microsoft.com/office/drawing/2014/main" id="{2F8CCC00-6BD1-0EFC-61E2-EE3B9DC08260}"/>
              </a:ext>
            </a:extLst>
          </p:cNvPr>
          <p:cNvPicPr>
            <a:picLocks noChangeAspect="1"/>
          </p:cNvPicPr>
          <p:nvPr/>
        </p:nvPicPr>
        <p:blipFill>
          <a:blip r:embed="rId2"/>
          <a:stretch>
            <a:fillRect/>
          </a:stretch>
        </p:blipFill>
        <p:spPr>
          <a:xfrm>
            <a:off x="1247628" y="1555216"/>
            <a:ext cx="750398" cy="728804"/>
          </a:xfrm>
          <a:prstGeom prst="rect">
            <a:avLst/>
          </a:prstGeom>
        </p:spPr>
      </p:pic>
      <p:sp>
        <p:nvSpPr>
          <p:cNvPr id="12" name="テキスト ボックス 11">
            <a:extLst>
              <a:ext uri="{FF2B5EF4-FFF2-40B4-BE49-F238E27FC236}">
                <a16:creationId xmlns:a16="http://schemas.microsoft.com/office/drawing/2014/main" id="{40C8B5F1-634E-67C2-28A5-5941CFE60A32}"/>
              </a:ext>
            </a:extLst>
          </p:cNvPr>
          <p:cNvSpPr txBox="1"/>
          <p:nvPr/>
        </p:nvSpPr>
        <p:spPr>
          <a:xfrm>
            <a:off x="1061807" y="2343913"/>
            <a:ext cx="1122040" cy="276999"/>
          </a:xfrm>
          <a:prstGeom prst="rect">
            <a:avLst/>
          </a:prstGeom>
          <a:noFill/>
        </p:spPr>
        <p:txBody>
          <a:bodyPr wrap="square" rtlCol="0">
            <a:spAutoFit/>
          </a:bodyPr>
          <a:lstStyle/>
          <a:p>
            <a:pPr algn="ctr"/>
            <a:r>
              <a:rPr kumimoji="1" lang="ja-JP" altLang="en-US" sz="1200" dirty="0"/>
              <a:t>参考ファイル</a:t>
            </a:r>
          </a:p>
        </p:txBody>
      </p:sp>
      <p:pic>
        <p:nvPicPr>
          <p:cNvPr id="15" name="図 14" descr="時計 が含まれている画像&#10;&#10;自動的に生成された説明">
            <a:extLst>
              <a:ext uri="{FF2B5EF4-FFF2-40B4-BE49-F238E27FC236}">
                <a16:creationId xmlns:a16="http://schemas.microsoft.com/office/drawing/2014/main" id="{BFC3753D-C974-DBD2-3341-AF64F541ACFC}"/>
              </a:ext>
            </a:extLst>
          </p:cNvPr>
          <p:cNvPicPr>
            <a:picLocks noChangeAspect="1"/>
          </p:cNvPicPr>
          <p:nvPr/>
        </p:nvPicPr>
        <p:blipFill rotWithShape="1">
          <a:blip r:embed="rId3"/>
          <a:srcRect r="59736" b="63537"/>
          <a:stretch/>
        </p:blipFill>
        <p:spPr>
          <a:xfrm>
            <a:off x="2987778" y="1665288"/>
            <a:ext cx="703609" cy="594269"/>
          </a:xfrm>
          <a:prstGeom prst="rect">
            <a:avLst/>
          </a:prstGeom>
        </p:spPr>
      </p:pic>
      <p:sp>
        <p:nvSpPr>
          <p:cNvPr id="16" name="テキスト ボックス 15">
            <a:extLst>
              <a:ext uri="{FF2B5EF4-FFF2-40B4-BE49-F238E27FC236}">
                <a16:creationId xmlns:a16="http://schemas.microsoft.com/office/drawing/2014/main" id="{585D30FB-654C-D43A-AD6D-68C69DD2B970}"/>
              </a:ext>
            </a:extLst>
          </p:cNvPr>
          <p:cNvSpPr txBox="1"/>
          <p:nvPr/>
        </p:nvSpPr>
        <p:spPr>
          <a:xfrm>
            <a:off x="2778562" y="2306444"/>
            <a:ext cx="1122040" cy="276999"/>
          </a:xfrm>
          <a:prstGeom prst="rect">
            <a:avLst/>
          </a:prstGeom>
          <a:noFill/>
        </p:spPr>
        <p:txBody>
          <a:bodyPr wrap="square" rtlCol="0">
            <a:spAutoFit/>
          </a:bodyPr>
          <a:lstStyle/>
          <a:p>
            <a:pPr algn="ctr"/>
            <a:r>
              <a:rPr kumimoji="1" lang="ja-JP" altLang="en-US" sz="1200" dirty="0"/>
              <a:t>ファイル群</a:t>
            </a:r>
          </a:p>
        </p:txBody>
      </p:sp>
      <p:cxnSp>
        <p:nvCxnSpPr>
          <p:cNvPr id="17" name="直線矢印コネクタ 16">
            <a:extLst>
              <a:ext uri="{FF2B5EF4-FFF2-40B4-BE49-F238E27FC236}">
                <a16:creationId xmlns:a16="http://schemas.microsoft.com/office/drawing/2014/main" id="{494ECF81-8331-C4B5-922E-0F3C2A829639}"/>
              </a:ext>
            </a:extLst>
          </p:cNvPr>
          <p:cNvCxnSpPr>
            <a:cxnSpLocks/>
          </p:cNvCxnSpPr>
          <p:nvPr/>
        </p:nvCxnSpPr>
        <p:spPr>
          <a:xfrm flipH="1">
            <a:off x="4047947" y="1968182"/>
            <a:ext cx="2111551"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E2E7F952-CFE0-CA31-8801-C97CBA069862}"/>
              </a:ext>
            </a:extLst>
          </p:cNvPr>
          <p:cNvSpPr txBox="1"/>
          <p:nvPr/>
        </p:nvSpPr>
        <p:spPr>
          <a:xfrm>
            <a:off x="3958681" y="1682966"/>
            <a:ext cx="2447443" cy="276999"/>
          </a:xfrm>
          <a:prstGeom prst="rect">
            <a:avLst/>
          </a:prstGeom>
          <a:noFill/>
        </p:spPr>
        <p:txBody>
          <a:bodyPr wrap="square" rtlCol="0">
            <a:spAutoFit/>
          </a:bodyPr>
          <a:lstStyle/>
          <a:p>
            <a:pPr algn="ctr"/>
            <a:r>
              <a:rPr kumimoji="1" lang="ja-JP" altLang="en-US" sz="1200" dirty="0"/>
              <a:t>チャンク分割</a:t>
            </a:r>
            <a:r>
              <a:rPr lang="ja-JP" altLang="en-US" sz="1200" dirty="0"/>
              <a:t>・ベクトル化</a:t>
            </a:r>
            <a:endParaRPr kumimoji="1" lang="en-US" altLang="ja-JP" sz="1200" dirty="0"/>
          </a:p>
        </p:txBody>
      </p:sp>
      <p:grpSp>
        <p:nvGrpSpPr>
          <p:cNvPr id="99" name="グループ化 98">
            <a:extLst>
              <a:ext uri="{FF2B5EF4-FFF2-40B4-BE49-F238E27FC236}">
                <a16:creationId xmlns:a16="http://schemas.microsoft.com/office/drawing/2014/main" id="{B65F7567-A074-AE3D-BA94-2CE18C7CD3A5}"/>
              </a:ext>
            </a:extLst>
          </p:cNvPr>
          <p:cNvGrpSpPr/>
          <p:nvPr/>
        </p:nvGrpSpPr>
        <p:grpSpPr>
          <a:xfrm>
            <a:off x="6092537" y="1539222"/>
            <a:ext cx="1122040" cy="1096014"/>
            <a:chOff x="9383979" y="1539222"/>
            <a:chExt cx="1122040" cy="1096014"/>
          </a:xfrm>
        </p:grpSpPr>
        <p:pic>
          <p:nvPicPr>
            <p:cNvPr id="19" name="グラフィックス 18" descr="データベース 単色塗りつぶし">
              <a:extLst>
                <a:ext uri="{FF2B5EF4-FFF2-40B4-BE49-F238E27FC236}">
                  <a16:creationId xmlns:a16="http://schemas.microsoft.com/office/drawing/2014/main" id="{10A1E1A9-F867-F658-B33D-9F3885DBF8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22330" y="1539222"/>
              <a:ext cx="845339" cy="823014"/>
            </a:xfrm>
            <a:prstGeom prst="rect">
              <a:avLst/>
            </a:prstGeom>
          </p:spPr>
        </p:pic>
        <p:sp>
          <p:nvSpPr>
            <p:cNvPr id="20" name="テキスト ボックス 19">
              <a:extLst>
                <a:ext uri="{FF2B5EF4-FFF2-40B4-BE49-F238E27FC236}">
                  <a16:creationId xmlns:a16="http://schemas.microsoft.com/office/drawing/2014/main" id="{956C8D4E-2F3F-E3D6-0F37-5CA1F5773CE0}"/>
                </a:ext>
              </a:extLst>
            </p:cNvPr>
            <p:cNvSpPr txBox="1"/>
            <p:nvPr/>
          </p:nvSpPr>
          <p:spPr>
            <a:xfrm>
              <a:off x="9383979" y="2358237"/>
              <a:ext cx="1122040" cy="276999"/>
            </a:xfrm>
            <a:prstGeom prst="rect">
              <a:avLst/>
            </a:prstGeom>
            <a:noFill/>
          </p:spPr>
          <p:txBody>
            <a:bodyPr wrap="square" rtlCol="0">
              <a:spAutoFit/>
            </a:bodyPr>
            <a:lstStyle/>
            <a:p>
              <a:pPr algn="ctr"/>
              <a:r>
                <a:rPr kumimoji="1" lang="ja-JP" altLang="en-US" sz="1200" dirty="0"/>
                <a:t>ベクトル</a:t>
              </a:r>
              <a:r>
                <a:rPr kumimoji="1" lang="en-US" altLang="ja-JP" sz="1200" dirty="0"/>
                <a:t>DB</a:t>
              </a:r>
              <a:endParaRPr kumimoji="1" lang="ja-JP" altLang="en-US" sz="1200" dirty="0"/>
            </a:p>
          </p:txBody>
        </p:sp>
      </p:grpSp>
      <p:sp>
        <p:nvSpPr>
          <p:cNvPr id="21" name="正方形/長方形 20">
            <a:extLst>
              <a:ext uri="{FF2B5EF4-FFF2-40B4-BE49-F238E27FC236}">
                <a16:creationId xmlns:a16="http://schemas.microsoft.com/office/drawing/2014/main" id="{6A411F19-597D-799E-CDB4-3977B2157A1D}"/>
              </a:ext>
            </a:extLst>
          </p:cNvPr>
          <p:cNvSpPr/>
          <p:nvPr/>
        </p:nvSpPr>
        <p:spPr>
          <a:xfrm>
            <a:off x="2490281" y="1342397"/>
            <a:ext cx="4724296" cy="1456205"/>
          </a:xfrm>
          <a:prstGeom prst="rect">
            <a:avLst/>
          </a:prstGeom>
          <a:noFill/>
          <a:ln w="28575">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en-US" altLang="ja-JP" sz="1400" dirty="0">
                <a:solidFill>
                  <a:schemeClr val="accent6">
                    <a:lumMod val="75000"/>
                  </a:schemeClr>
                </a:solidFill>
              </a:rPr>
              <a:t>knowledge</a:t>
            </a:r>
            <a:endParaRPr kumimoji="1" lang="ja-JP" altLang="en-US" sz="1400" dirty="0">
              <a:solidFill>
                <a:schemeClr val="accent6">
                  <a:lumMod val="75000"/>
                </a:schemeClr>
              </a:solidFill>
            </a:endParaRPr>
          </a:p>
        </p:txBody>
      </p:sp>
      <p:grpSp>
        <p:nvGrpSpPr>
          <p:cNvPr id="72" name="グループ化 71">
            <a:extLst>
              <a:ext uri="{FF2B5EF4-FFF2-40B4-BE49-F238E27FC236}">
                <a16:creationId xmlns:a16="http://schemas.microsoft.com/office/drawing/2014/main" id="{6FA1074E-A60D-C6B0-3C42-00B23EA60756}"/>
              </a:ext>
            </a:extLst>
          </p:cNvPr>
          <p:cNvGrpSpPr/>
          <p:nvPr/>
        </p:nvGrpSpPr>
        <p:grpSpPr>
          <a:xfrm>
            <a:off x="1140024" y="4703081"/>
            <a:ext cx="1143806" cy="1273301"/>
            <a:chOff x="388017" y="3782772"/>
            <a:chExt cx="1143806" cy="1273301"/>
          </a:xfrm>
        </p:grpSpPr>
        <p:sp>
          <p:nvSpPr>
            <p:cNvPr id="24" name="四角形: メモ 23">
              <a:extLst>
                <a:ext uri="{FF2B5EF4-FFF2-40B4-BE49-F238E27FC236}">
                  <a16:creationId xmlns:a16="http://schemas.microsoft.com/office/drawing/2014/main" id="{EF8AD348-AF54-53E5-3FB1-BB8D2F1C5C6B}"/>
                </a:ext>
              </a:extLst>
            </p:cNvPr>
            <p:cNvSpPr/>
            <p:nvPr/>
          </p:nvSpPr>
          <p:spPr>
            <a:xfrm>
              <a:off x="698205" y="4011972"/>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pic>
          <p:nvPicPr>
            <p:cNvPr id="23" name="図 22" descr="ウィンドウ, 記号, 挿絵 が含まれている画像&#10;&#10;自動的に生成された説明">
              <a:extLst>
                <a:ext uri="{FF2B5EF4-FFF2-40B4-BE49-F238E27FC236}">
                  <a16:creationId xmlns:a16="http://schemas.microsoft.com/office/drawing/2014/main" id="{AC59CBEF-2D8A-C0E5-52B8-A882D155E82E}"/>
                </a:ext>
              </a:extLst>
            </p:cNvPr>
            <p:cNvPicPr>
              <a:picLocks noChangeAspect="1"/>
            </p:cNvPicPr>
            <p:nvPr/>
          </p:nvPicPr>
          <p:blipFill>
            <a:blip r:embed="rId6"/>
            <a:stretch>
              <a:fillRect/>
            </a:stretch>
          </p:blipFill>
          <p:spPr>
            <a:xfrm>
              <a:off x="388017" y="3782772"/>
              <a:ext cx="376491" cy="501324"/>
            </a:xfrm>
            <a:prstGeom prst="rect">
              <a:avLst/>
            </a:prstGeom>
          </p:spPr>
        </p:pic>
        <p:sp>
          <p:nvSpPr>
            <p:cNvPr id="25" name="テキスト ボックス 24">
              <a:extLst>
                <a:ext uri="{FF2B5EF4-FFF2-40B4-BE49-F238E27FC236}">
                  <a16:creationId xmlns:a16="http://schemas.microsoft.com/office/drawing/2014/main" id="{0ACCAA26-35B1-4E07-50DA-690F974E2C97}"/>
                </a:ext>
              </a:extLst>
            </p:cNvPr>
            <p:cNvSpPr txBox="1"/>
            <p:nvPr/>
          </p:nvSpPr>
          <p:spPr>
            <a:xfrm>
              <a:off x="409783" y="4779074"/>
              <a:ext cx="1122040" cy="276999"/>
            </a:xfrm>
            <a:prstGeom prst="rect">
              <a:avLst/>
            </a:prstGeom>
            <a:noFill/>
          </p:spPr>
          <p:txBody>
            <a:bodyPr wrap="square" rtlCol="0">
              <a:spAutoFit/>
            </a:bodyPr>
            <a:lstStyle/>
            <a:p>
              <a:pPr algn="ctr"/>
              <a:r>
                <a:rPr kumimoji="1" lang="ja-JP" altLang="en-US" sz="1200" dirty="0"/>
                <a:t>質問</a:t>
              </a:r>
            </a:p>
          </p:txBody>
        </p:sp>
      </p:grpSp>
      <p:grpSp>
        <p:nvGrpSpPr>
          <p:cNvPr id="59" name="グループ化 58">
            <a:extLst>
              <a:ext uri="{FF2B5EF4-FFF2-40B4-BE49-F238E27FC236}">
                <a16:creationId xmlns:a16="http://schemas.microsoft.com/office/drawing/2014/main" id="{87363029-9831-8F11-949D-E50EE48866AA}"/>
              </a:ext>
            </a:extLst>
          </p:cNvPr>
          <p:cNvGrpSpPr/>
          <p:nvPr/>
        </p:nvGrpSpPr>
        <p:grpSpPr>
          <a:xfrm>
            <a:off x="4293431" y="3396159"/>
            <a:ext cx="1530199" cy="728804"/>
            <a:chOff x="5849595" y="3109621"/>
            <a:chExt cx="1530199" cy="728804"/>
          </a:xfrm>
        </p:grpSpPr>
        <p:sp>
          <p:nvSpPr>
            <p:cNvPr id="29" name="テキスト ボックス 28">
              <a:extLst>
                <a:ext uri="{FF2B5EF4-FFF2-40B4-BE49-F238E27FC236}">
                  <a16:creationId xmlns:a16="http://schemas.microsoft.com/office/drawing/2014/main" id="{48FC27C3-BC79-B7CD-4BA3-B77786A4DB7E}"/>
                </a:ext>
              </a:extLst>
            </p:cNvPr>
            <p:cNvSpPr txBox="1"/>
            <p:nvPr/>
          </p:nvSpPr>
          <p:spPr>
            <a:xfrm>
              <a:off x="5849595" y="3376331"/>
              <a:ext cx="1122040" cy="276999"/>
            </a:xfrm>
            <a:prstGeom prst="rect">
              <a:avLst/>
            </a:prstGeom>
            <a:noFill/>
          </p:spPr>
          <p:txBody>
            <a:bodyPr wrap="square" rtlCol="0">
              <a:spAutoFit/>
            </a:bodyPr>
            <a:lstStyle/>
            <a:p>
              <a:pPr algn="ctr"/>
              <a:r>
                <a:rPr kumimoji="1" lang="ja-JP" altLang="en-US" sz="1200" dirty="0"/>
                <a:t>ファイル</a:t>
              </a:r>
            </a:p>
          </p:txBody>
        </p:sp>
        <p:pic>
          <p:nvPicPr>
            <p:cNvPr id="34" name="図 33">
              <a:extLst>
                <a:ext uri="{FF2B5EF4-FFF2-40B4-BE49-F238E27FC236}">
                  <a16:creationId xmlns:a16="http://schemas.microsoft.com/office/drawing/2014/main" id="{908AAC90-B38F-F34A-FD06-C506248FB9A2}"/>
                </a:ext>
              </a:extLst>
            </p:cNvPr>
            <p:cNvPicPr>
              <a:picLocks noChangeAspect="1"/>
            </p:cNvPicPr>
            <p:nvPr/>
          </p:nvPicPr>
          <p:blipFill>
            <a:blip r:embed="rId2"/>
            <a:stretch>
              <a:fillRect/>
            </a:stretch>
          </p:blipFill>
          <p:spPr>
            <a:xfrm>
              <a:off x="6629396" y="3109621"/>
              <a:ext cx="750398" cy="728804"/>
            </a:xfrm>
            <a:prstGeom prst="rect">
              <a:avLst/>
            </a:prstGeom>
          </p:spPr>
        </p:pic>
      </p:grpSp>
      <p:cxnSp>
        <p:nvCxnSpPr>
          <p:cNvPr id="40" name="直線矢印コネクタ 39">
            <a:extLst>
              <a:ext uri="{FF2B5EF4-FFF2-40B4-BE49-F238E27FC236}">
                <a16:creationId xmlns:a16="http://schemas.microsoft.com/office/drawing/2014/main" id="{0396C2BB-D058-D46A-F399-F1DDEA6AF8FE}"/>
              </a:ext>
            </a:extLst>
          </p:cNvPr>
          <p:cNvCxnSpPr>
            <a:cxnSpLocks/>
            <a:stCxn id="54" idx="1"/>
          </p:cNvCxnSpPr>
          <p:nvPr/>
        </p:nvCxnSpPr>
        <p:spPr>
          <a:xfrm flipH="1">
            <a:off x="2124635" y="5076910"/>
            <a:ext cx="2407123"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37B2E14F-4A40-19F2-356A-6274E2D7BC91}"/>
              </a:ext>
            </a:extLst>
          </p:cNvPr>
          <p:cNvCxnSpPr>
            <a:cxnSpLocks/>
            <a:endCxn id="20" idx="2"/>
          </p:cNvCxnSpPr>
          <p:nvPr/>
        </p:nvCxnSpPr>
        <p:spPr>
          <a:xfrm flipV="1">
            <a:off x="5745312" y="2635236"/>
            <a:ext cx="908245" cy="76759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5D9E4C9C-66D5-3E0C-BF59-8E7988D50EB9}"/>
              </a:ext>
            </a:extLst>
          </p:cNvPr>
          <p:cNvCxnSpPr>
            <a:cxnSpLocks/>
            <a:stCxn id="54" idx="0"/>
          </p:cNvCxnSpPr>
          <p:nvPr/>
        </p:nvCxnSpPr>
        <p:spPr>
          <a:xfrm flipV="1">
            <a:off x="4852429" y="4130939"/>
            <a:ext cx="418818" cy="572142"/>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61" name="グループ化 60">
            <a:extLst>
              <a:ext uri="{FF2B5EF4-FFF2-40B4-BE49-F238E27FC236}">
                <a16:creationId xmlns:a16="http://schemas.microsoft.com/office/drawing/2014/main" id="{94E9AAE6-FB85-43C5-9988-C145CB9BB2CD}"/>
              </a:ext>
            </a:extLst>
          </p:cNvPr>
          <p:cNvGrpSpPr/>
          <p:nvPr/>
        </p:nvGrpSpPr>
        <p:grpSpPr>
          <a:xfrm>
            <a:off x="4300988" y="4703081"/>
            <a:ext cx="1122040" cy="1187656"/>
            <a:chOff x="6049861" y="4077533"/>
            <a:chExt cx="1122040" cy="1187656"/>
          </a:xfrm>
        </p:grpSpPr>
        <p:pic>
          <p:nvPicPr>
            <p:cNvPr id="54" name="図 53" descr="アイコン&#10;&#10;自動的に生成された説明">
              <a:extLst>
                <a:ext uri="{FF2B5EF4-FFF2-40B4-BE49-F238E27FC236}">
                  <a16:creationId xmlns:a16="http://schemas.microsoft.com/office/drawing/2014/main" id="{FA41E04E-514F-DC85-AEB6-4D4D56CBA3A8}"/>
                </a:ext>
              </a:extLst>
            </p:cNvPr>
            <p:cNvPicPr>
              <a:picLocks noChangeAspect="1"/>
            </p:cNvPicPr>
            <p:nvPr/>
          </p:nvPicPr>
          <p:blipFill>
            <a:blip r:embed="rId7"/>
            <a:stretch>
              <a:fillRect/>
            </a:stretch>
          </p:blipFill>
          <p:spPr>
            <a:xfrm>
              <a:off x="6280631" y="4077533"/>
              <a:ext cx="641341" cy="747658"/>
            </a:xfrm>
            <a:prstGeom prst="rect">
              <a:avLst/>
            </a:prstGeom>
          </p:spPr>
        </p:pic>
        <p:sp>
          <p:nvSpPr>
            <p:cNvPr id="55" name="テキスト ボックス 54">
              <a:extLst>
                <a:ext uri="{FF2B5EF4-FFF2-40B4-BE49-F238E27FC236}">
                  <a16:creationId xmlns:a16="http://schemas.microsoft.com/office/drawing/2014/main" id="{E73BD11B-4314-DA50-D3F8-1CBDB2F0C57E}"/>
                </a:ext>
              </a:extLst>
            </p:cNvPr>
            <p:cNvSpPr txBox="1"/>
            <p:nvPr/>
          </p:nvSpPr>
          <p:spPr>
            <a:xfrm>
              <a:off x="6049861" y="4988190"/>
              <a:ext cx="1122040" cy="276999"/>
            </a:xfrm>
            <a:prstGeom prst="rect">
              <a:avLst/>
            </a:prstGeom>
            <a:noFill/>
          </p:spPr>
          <p:txBody>
            <a:bodyPr wrap="square" rtlCol="0">
              <a:spAutoFit/>
            </a:bodyPr>
            <a:lstStyle/>
            <a:p>
              <a:pPr algn="ctr"/>
              <a:r>
                <a:rPr kumimoji="1" lang="en-US" altLang="ja-JP" sz="1200" dirty="0"/>
                <a:t>LLM</a:t>
              </a:r>
              <a:endParaRPr kumimoji="1" lang="ja-JP" altLang="en-US" sz="1200" dirty="0"/>
            </a:p>
          </p:txBody>
        </p:sp>
      </p:grpSp>
      <p:cxnSp>
        <p:nvCxnSpPr>
          <p:cNvPr id="56" name="直線矢印コネクタ 55">
            <a:extLst>
              <a:ext uri="{FF2B5EF4-FFF2-40B4-BE49-F238E27FC236}">
                <a16:creationId xmlns:a16="http://schemas.microsoft.com/office/drawing/2014/main" id="{C788810E-A6A3-1690-F7C4-1320A7B15B81}"/>
              </a:ext>
            </a:extLst>
          </p:cNvPr>
          <p:cNvCxnSpPr>
            <a:cxnSpLocks/>
          </p:cNvCxnSpPr>
          <p:nvPr/>
        </p:nvCxnSpPr>
        <p:spPr>
          <a:xfrm flipH="1">
            <a:off x="5271247" y="5076910"/>
            <a:ext cx="2349087"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87" name="グループ化 86">
            <a:extLst>
              <a:ext uri="{FF2B5EF4-FFF2-40B4-BE49-F238E27FC236}">
                <a16:creationId xmlns:a16="http://schemas.microsoft.com/office/drawing/2014/main" id="{BEB7B975-1AEC-7205-46B3-D29A4457E786}"/>
              </a:ext>
            </a:extLst>
          </p:cNvPr>
          <p:cNvGrpSpPr/>
          <p:nvPr/>
        </p:nvGrpSpPr>
        <p:grpSpPr>
          <a:xfrm>
            <a:off x="7442669" y="4657886"/>
            <a:ext cx="1122040" cy="1232851"/>
            <a:chOff x="10288521" y="4227898"/>
            <a:chExt cx="1122040" cy="1232851"/>
          </a:xfrm>
        </p:grpSpPr>
        <p:sp>
          <p:nvSpPr>
            <p:cNvPr id="64" name="テキスト ボックス 63">
              <a:extLst>
                <a:ext uri="{FF2B5EF4-FFF2-40B4-BE49-F238E27FC236}">
                  <a16:creationId xmlns:a16="http://schemas.microsoft.com/office/drawing/2014/main" id="{A4376C62-4DFE-5158-72B8-02BBC34689EF}"/>
                </a:ext>
              </a:extLst>
            </p:cNvPr>
            <p:cNvSpPr txBox="1"/>
            <p:nvPr/>
          </p:nvSpPr>
          <p:spPr>
            <a:xfrm>
              <a:off x="10288521" y="5183750"/>
              <a:ext cx="1122040" cy="276999"/>
            </a:xfrm>
            <a:prstGeom prst="rect">
              <a:avLst/>
            </a:prstGeom>
            <a:noFill/>
          </p:spPr>
          <p:txBody>
            <a:bodyPr wrap="square" rtlCol="0">
              <a:spAutoFit/>
            </a:bodyPr>
            <a:lstStyle/>
            <a:p>
              <a:pPr algn="ctr"/>
              <a:r>
                <a:rPr kumimoji="1" lang="ja-JP" altLang="en-US" sz="1200" dirty="0"/>
                <a:t>回答</a:t>
              </a:r>
            </a:p>
          </p:txBody>
        </p:sp>
        <p:grpSp>
          <p:nvGrpSpPr>
            <p:cNvPr id="48" name="グループ化 47">
              <a:extLst>
                <a:ext uri="{FF2B5EF4-FFF2-40B4-BE49-F238E27FC236}">
                  <a16:creationId xmlns:a16="http://schemas.microsoft.com/office/drawing/2014/main" id="{DAD2E042-B227-03F6-E75E-C62BEE855667}"/>
                </a:ext>
              </a:extLst>
            </p:cNvPr>
            <p:cNvGrpSpPr/>
            <p:nvPr/>
          </p:nvGrpSpPr>
          <p:grpSpPr>
            <a:xfrm>
              <a:off x="10466186" y="4227898"/>
              <a:ext cx="690462" cy="838449"/>
              <a:chOff x="6961930" y="5166041"/>
              <a:chExt cx="690462" cy="838449"/>
            </a:xfrm>
          </p:grpSpPr>
          <p:sp>
            <p:nvSpPr>
              <p:cNvPr id="63" name="四角形: メモ 62">
                <a:extLst>
                  <a:ext uri="{FF2B5EF4-FFF2-40B4-BE49-F238E27FC236}">
                    <a16:creationId xmlns:a16="http://schemas.microsoft.com/office/drawing/2014/main" id="{ADCF0DE0-66DA-CDE5-BCDF-2BFC6E74996A}"/>
                  </a:ext>
                </a:extLst>
              </p:cNvPr>
              <p:cNvSpPr/>
              <p:nvPr/>
            </p:nvSpPr>
            <p:spPr>
              <a:xfrm>
                <a:off x="7107196" y="5319334"/>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pic>
            <p:nvPicPr>
              <p:cNvPr id="65" name="図 64" descr="アイコン&#10;&#10;自動的に生成された説明">
                <a:extLst>
                  <a:ext uri="{FF2B5EF4-FFF2-40B4-BE49-F238E27FC236}">
                    <a16:creationId xmlns:a16="http://schemas.microsoft.com/office/drawing/2014/main" id="{47D94C14-F367-BBAA-B2FC-E2467BBE9674}"/>
                  </a:ext>
                </a:extLst>
              </p:cNvPr>
              <p:cNvPicPr>
                <a:picLocks noChangeAspect="1"/>
              </p:cNvPicPr>
              <p:nvPr/>
            </p:nvPicPr>
            <p:blipFill>
              <a:blip r:embed="rId7"/>
              <a:stretch>
                <a:fillRect/>
              </a:stretch>
            </p:blipFill>
            <p:spPr>
              <a:xfrm>
                <a:off x="6961930" y="5166041"/>
                <a:ext cx="290532" cy="338695"/>
              </a:xfrm>
              <a:prstGeom prst="rect">
                <a:avLst/>
              </a:prstGeom>
            </p:spPr>
          </p:pic>
        </p:grpSp>
      </p:grpSp>
      <p:grpSp>
        <p:nvGrpSpPr>
          <p:cNvPr id="62" name="グループ化 61">
            <a:extLst>
              <a:ext uri="{FF2B5EF4-FFF2-40B4-BE49-F238E27FC236}">
                <a16:creationId xmlns:a16="http://schemas.microsoft.com/office/drawing/2014/main" id="{5EBAABB9-774E-05BB-9161-C482F0ABBA8E}"/>
              </a:ext>
            </a:extLst>
          </p:cNvPr>
          <p:cNvGrpSpPr/>
          <p:nvPr/>
        </p:nvGrpSpPr>
        <p:grpSpPr>
          <a:xfrm>
            <a:off x="6246962" y="3516155"/>
            <a:ext cx="1425206" cy="601200"/>
            <a:chOff x="8335252" y="3211635"/>
            <a:chExt cx="1425206" cy="601200"/>
          </a:xfrm>
        </p:grpSpPr>
        <p:pic>
          <p:nvPicPr>
            <p:cNvPr id="109" name="図 108">
              <a:extLst>
                <a:ext uri="{FF2B5EF4-FFF2-40B4-BE49-F238E27FC236}">
                  <a16:creationId xmlns:a16="http://schemas.microsoft.com/office/drawing/2014/main" id="{225CF6D5-AAC2-94DF-1B31-6203EA48F1F7}"/>
                </a:ext>
              </a:extLst>
            </p:cNvPr>
            <p:cNvPicPr>
              <a:picLocks noChangeAspect="1"/>
            </p:cNvPicPr>
            <p:nvPr/>
          </p:nvPicPr>
          <p:blipFill>
            <a:blip r:embed="rId8"/>
            <a:stretch>
              <a:fillRect/>
            </a:stretch>
          </p:blipFill>
          <p:spPr>
            <a:xfrm>
              <a:off x="8335252" y="3211635"/>
              <a:ext cx="444093" cy="601200"/>
            </a:xfrm>
            <a:prstGeom prst="rect">
              <a:avLst/>
            </a:prstGeom>
          </p:spPr>
        </p:pic>
        <p:sp>
          <p:nvSpPr>
            <p:cNvPr id="110" name="テキスト ボックス 109">
              <a:extLst>
                <a:ext uri="{FF2B5EF4-FFF2-40B4-BE49-F238E27FC236}">
                  <a16:creationId xmlns:a16="http://schemas.microsoft.com/office/drawing/2014/main" id="{A0A3E103-5B21-D0F4-3FD8-97DE7B444422}"/>
                </a:ext>
              </a:extLst>
            </p:cNvPr>
            <p:cNvSpPr txBox="1"/>
            <p:nvPr/>
          </p:nvSpPr>
          <p:spPr>
            <a:xfrm>
              <a:off x="8807834" y="3370057"/>
              <a:ext cx="952624" cy="276999"/>
            </a:xfrm>
            <a:prstGeom prst="rect">
              <a:avLst/>
            </a:prstGeom>
            <a:noFill/>
          </p:spPr>
          <p:txBody>
            <a:bodyPr wrap="square" rtlCol="0">
              <a:spAutoFit/>
            </a:bodyPr>
            <a:lstStyle/>
            <a:p>
              <a:r>
                <a:rPr kumimoji="1" lang="ja-JP" altLang="en-US" sz="1200" dirty="0"/>
                <a:t>チャンク</a:t>
              </a:r>
              <a:r>
                <a:rPr lang="ja-JP" altLang="en-US" sz="1200" dirty="0"/>
                <a:t>群</a:t>
              </a:r>
              <a:endParaRPr kumimoji="1" lang="en-US" altLang="ja-JP" sz="1200" dirty="0"/>
            </a:p>
          </p:txBody>
        </p:sp>
      </p:grpSp>
      <p:cxnSp>
        <p:nvCxnSpPr>
          <p:cNvPr id="5" name="直線矢印コネクタ 4">
            <a:extLst>
              <a:ext uri="{FF2B5EF4-FFF2-40B4-BE49-F238E27FC236}">
                <a16:creationId xmlns:a16="http://schemas.microsoft.com/office/drawing/2014/main" id="{16044DB2-B631-A007-542A-BC6AD79AB9AD}"/>
              </a:ext>
            </a:extLst>
          </p:cNvPr>
          <p:cNvCxnSpPr>
            <a:cxnSpLocks/>
          </p:cNvCxnSpPr>
          <p:nvPr/>
        </p:nvCxnSpPr>
        <p:spPr>
          <a:xfrm flipH="1">
            <a:off x="1998026" y="1973162"/>
            <a:ext cx="430749"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66" name="直線矢印コネクタ 65">
            <a:extLst>
              <a:ext uri="{FF2B5EF4-FFF2-40B4-BE49-F238E27FC236}">
                <a16:creationId xmlns:a16="http://schemas.microsoft.com/office/drawing/2014/main" id="{DF707273-2976-C4EE-4EC6-BE3E366543C2}"/>
              </a:ext>
            </a:extLst>
          </p:cNvPr>
          <p:cNvCxnSpPr>
            <a:cxnSpLocks/>
            <a:stCxn id="109" idx="0"/>
            <a:endCxn id="20" idx="2"/>
          </p:cNvCxnSpPr>
          <p:nvPr/>
        </p:nvCxnSpPr>
        <p:spPr>
          <a:xfrm flipV="1">
            <a:off x="6469009" y="2635236"/>
            <a:ext cx="184548" cy="880919"/>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a:extLst>
              <a:ext uri="{FF2B5EF4-FFF2-40B4-BE49-F238E27FC236}">
                <a16:creationId xmlns:a16="http://schemas.microsoft.com/office/drawing/2014/main" id="{0A28B79B-124B-D8FA-5F82-574B6BA28C7B}"/>
              </a:ext>
            </a:extLst>
          </p:cNvPr>
          <p:cNvCxnSpPr>
            <a:cxnSpLocks/>
            <a:stCxn id="54" idx="0"/>
            <a:endCxn id="109" idx="2"/>
          </p:cNvCxnSpPr>
          <p:nvPr/>
        </p:nvCxnSpPr>
        <p:spPr>
          <a:xfrm flipV="1">
            <a:off x="4852429" y="4117355"/>
            <a:ext cx="1616580" cy="585726"/>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2" name="図 1">
            <a:extLst>
              <a:ext uri="{FF2B5EF4-FFF2-40B4-BE49-F238E27FC236}">
                <a16:creationId xmlns:a16="http://schemas.microsoft.com/office/drawing/2014/main" id="{E7B7DD02-8532-6C17-8EE5-892699B5FE07}"/>
              </a:ext>
            </a:extLst>
          </p:cNvPr>
          <p:cNvPicPr>
            <a:picLocks noChangeAspect="1"/>
          </p:cNvPicPr>
          <p:nvPr/>
        </p:nvPicPr>
        <p:blipFill>
          <a:blip r:embed="rId9"/>
          <a:srcRect l="65371"/>
          <a:stretch/>
        </p:blipFill>
        <p:spPr>
          <a:xfrm>
            <a:off x="9475736" y="1219650"/>
            <a:ext cx="1174009" cy="1918517"/>
          </a:xfrm>
          <a:prstGeom prst="rect">
            <a:avLst/>
          </a:prstGeom>
          <a:ln>
            <a:solidFill>
              <a:srgbClr val="002060"/>
            </a:solidFill>
          </a:ln>
        </p:spPr>
      </p:pic>
      <p:pic>
        <p:nvPicPr>
          <p:cNvPr id="3" name="図 2">
            <a:extLst>
              <a:ext uri="{FF2B5EF4-FFF2-40B4-BE49-F238E27FC236}">
                <a16:creationId xmlns:a16="http://schemas.microsoft.com/office/drawing/2014/main" id="{F1047B67-E2C3-8E19-810B-E02E1F7D93DB}"/>
              </a:ext>
            </a:extLst>
          </p:cNvPr>
          <p:cNvPicPr>
            <a:picLocks noChangeAspect="1"/>
          </p:cNvPicPr>
          <p:nvPr/>
        </p:nvPicPr>
        <p:blipFill>
          <a:blip r:embed="rId10"/>
          <a:stretch>
            <a:fillRect/>
          </a:stretch>
        </p:blipFill>
        <p:spPr>
          <a:xfrm>
            <a:off x="10114972" y="1571805"/>
            <a:ext cx="1224148" cy="1918518"/>
          </a:xfrm>
          <a:prstGeom prst="rect">
            <a:avLst/>
          </a:prstGeom>
          <a:ln>
            <a:solidFill>
              <a:srgbClr val="002060"/>
            </a:solidFill>
          </a:ln>
        </p:spPr>
      </p:pic>
      <p:pic>
        <p:nvPicPr>
          <p:cNvPr id="9" name="グラフィックス 8">
            <a:extLst>
              <a:ext uri="{FF2B5EF4-FFF2-40B4-BE49-F238E27FC236}">
                <a16:creationId xmlns:a16="http://schemas.microsoft.com/office/drawing/2014/main" id="{99FE7580-7EFD-D706-98B7-1E4B64C46C63}"/>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tretch>
            <a:fillRect/>
          </a:stretch>
        </p:blipFill>
        <p:spPr>
          <a:xfrm>
            <a:off x="9136794" y="1175029"/>
            <a:ext cx="551812" cy="530153"/>
          </a:xfrm>
          <a:prstGeom prst="rect">
            <a:avLst/>
          </a:prstGeom>
        </p:spPr>
      </p:pic>
      <p:cxnSp>
        <p:nvCxnSpPr>
          <p:cNvPr id="13" name="コネクタ: 曲線 12">
            <a:extLst>
              <a:ext uri="{FF2B5EF4-FFF2-40B4-BE49-F238E27FC236}">
                <a16:creationId xmlns:a16="http://schemas.microsoft.com/office/drawing/2014/main" id="{825D69F2-ADDD-5959-461C-40B0841BC2E3}"/>
              </a:ext>
            </a:extLst>
          </p:cNvPr>
          <p:cNvCxnSpPr>
            <a:cxnSpLocks/>
            <a:endCxn id="9" idx="1"/>
          </p:cNvCxnSpPr>
          <p:nvPr/>
        </p:nvCxnSpPr>
        <p:spPr>
          <a:xfrm flipV="1">
            <a:off x="7036343" y="1440106"/>
            <a:ext cx="2100451" cy="519859"/>
          </a:xfrm>
          <a:prstGeom prst="curvedConnector3">
            <a:avLst>
              <a:gd name="adj1" fmla="val 50000"/>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正方形/長方形 9">
            <a:extLst>
              <a:ext uri="{FF2B5EF4-FFF2-40B4-BE49-F238E27FC236}">
                <a16:creationId xmlns:a16="http://schemas.microsoft.com/office/drawing/2014/main" id="{09E826F4-B34C-A0CA-D3C5-8D0E27333F7F}"/>
              </a:ext>
            </a:extLst>
          </p:cNvPr>
          <p:cNvSpPr/>
          <p:nvPr/>
        </p:nvSpPr>
        <p:spPr>
          <a:xfrm>
            <a:off x="9525507" y="3672408"/>
            <a:ext cx="1733177" cy="2494769"/>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en-US" altLang="ja-JP" sz="1100" dirty="0" err="1">
                <a:solidFill>
                  <a:srgbClr val="C00000"/>
                </a:solidFill>
              </a:rPr>
              <a:t>Dify</a:t>
            </a:r>
            <a:r>
              <a:rPr lang="en-US" altLang="ja-JP" sz="1100" dirty="0">
                <a:solidFill>
                  <a:srgbClr val="C00000"/>
                </a:solidFill>
              </a:rPr>
              <a:t> </a:t>
            </a:r>
            <a:r>
              <a:rPr lang="ja-JP" altLang="en-US" sz="1100" dirty="0">
                <a:solidFill>
                  <a:srgbClr val="C00000"/>
                </a:solidFill>
              </a:rPr>
              <a:t>に登録可能な文書の</a:t>
            </a:r>
            <a:endParaRPr lang="en-US" altLang="ja-JP" sz="1100" dirty="0">
              <a:solidFill>
                <a:srgbClr val="C00000"/>
              </a:solidFill>
            </a:endParaRPr>
          </a:p>
          <a:p>
            <a:pPr>
              <a:lnSpc>
                <a:spcPts val="1400"/>
              </a:lnSpc>
            </a:pPr>
            <a:r>
              <a:rPr lang="ja-JP" altLang="en-US" sz="1100" dirty="0">
                <a:solidFill>
                  <a:srgbClr val="C00000"/>
                </a:solidFill>
              </a:rPr>
              <a:t>拡張子は下記の通り</a:t>
            </a:r>
            <a:endParaRPr lang="en-US" altLang="ja-JP" sz="1100" dirty="0">
              <a:solidFill>
                <a:srgbClr val="C00000"/>
              </a:solidFill>
            </a:endParaRPr>
          </a:p>
          <a:p>
            <a:pPr>
              <a:lnSpc>
                <a:spcPts val="1400"/>
              </a:lnSpc>
            </a:pPr>
            <a:endParaRPr kumimoji="1" lang="en-US" altLang="ja-JP" sz="1100" dirty="0">
              <a:solidFill>
                <a:srgbClr val="C00000"/>
              </a:solidFill>
            </a:endParaRPr>
          </a:p>
          <a:p>
            <a:pPr>
              <a:buFont typeface="Arial" panose="020B0604020202020204" pitchFamily="34" charset="0"/>
              <a:buChar char="•"/>
            </a:pPr>
            <a:r>
              <a:rPr lang="en-US" altLang="ja-JP" sz="1100" dirty="0"/>
              <a:t> .txt</a:t>
            </a:r>
          </a:p>
          <a:p>
            <a:pPr>
              <a:buFont typeface="Arial" panose="020B0604020202020204" pitchFamily="34" charset="0"/>
              <a:buChar char="•"/>
            </a:pPr>
            <a:r>
              <a:rPr lang="en-US" altLang="ja-JP" sz="1100" dirty="0"/>
              <a:t> .markdown</a:t>
            </a:r>
          </a:p>
          <a:p>
            <a:pPr>
              <a:buFont typeface="Arial" panose="020B0604020202020204" pitchFamily="34" charset="0"/>
              <a:buChar char="•"/>
            </a:pPr>
            <a:r>
              <a:rPr lang="en-US" altLang="ja-JP" sz="1100" dirty="0"/>
              <a:t> .md</a:t>
            </a:r>
          </a:p>
          <a:p>
            <a:pPr>
              <a:buFont typeface="Arial" panose="020B0604020202020204" pitchFamily="34" charset="0"/>
              <a:buChar char="•"/>
            </a:pPr>
            <a:r>
              <a:rPr lang="en-US" altLang="ja-JP" sz="1100" dirty="0"/>
              <a:t> .mdx</a:t>
            </a:r>
          </a:p>
          <a:p>
            <a:pPr>
              <a:buFont typeface="Arial" panose="020B0604020202020204" pitchFamily="34" charset="0"/>
              <a:buChar char="•"/>
            </a:pPr>
            <a:r>
              <a:rPr lang="en-US" altLang="ja-JP" sz="1100" dirty="0"/>
              <a:t> .pdf</a:t>
            </a:r>
          </a:p>
          <a:p>
            <a:pPr>
              <a:buFont typeface="Arial" panose="020B0604020202020204" pitchFamily="34" charset="0"/>
              <a:buChar char="•"/>
            </a:pPr>
            <a:r>
              <a:rPr lang="en-US" altLang="ja-JP" sz="1100" dirty="0"/>
              <a:t> .html</a:t>
            </a:r>
          </a:p>
          <a:p>
            <a:pPr>
              <a:buFont typeface="Arial" panose="020B0604020202020204" pitchFamily="34" charset="0"/>
              <a:buChar char="•"/>
            </a:pPr>
            <a:r>
              <a:rPr lang="en-US" altLang="ja-JP" sz="1100" dirty="0"/>
              <a:t> .html</a:t>
            </a:r>
          </a:p>
          <a:p>
            <a:pPr>
              <a:buFont typeface="Arial" panose="020B0604020202020204" pitchFamily="34" charset="0"/>
              <a:buChar char="•"/>
            </a:pPr>
            <a:r>
              <a:rPr lang="en-US" altLang="ja-JP" sz="1100" dirty="0"/>
              <a:t> .xlsx</a:t>
            </a:r>
          </a:p>
          <a:p>
            <a:pPr>
              <a:buFont typeface="Arial" panose="020B0604020202020204" pitchFamily="34" charset="0"/>
              <a:buChar char="•"/>
            </a:pPr>
            <a:r>
              <a:rPr lang="en-US" altLang="ja-JP" sz="1100" dirty="0"/>
              <a:t> .</a:t>
            </a:r>
            <a:r>
              <a:rPr lang="en-US" altLang="ja-JP" sz="1100" dirty="0" err="1"/>
              <a:t>xls</a:t>
            </a:r>
            <a:endParaRPr lang="en-US" altLang="ja-JP" sz="1100" dirty="0"/>
          </a:p>
          <a:p>
            <a:pPr>
              <a:buFont typeface="Arial" panose="020B0604020202020204" pitchFamily="34" charset="0"/>
              <a:buChar char="•"/>
            </a:pPr>
            <a:r>
              <a:rPr lang="en-US" altLang="ja-JP" sz="1100" dirty="0"/>
              <a:t> .docs</a:t>
            </a:r>
          </a:p>
          <a:p>
            <a:pPr>
              <a:buFont typeface="Arial" panose="020B0604020202020204" pitchFamily="34" charset="0"/>
              <a:buChar char="•"/>
            </a:pPr>
            <a:r>
              <a:rPr lang="en-US" altLang="ja-JP" sz="1100" dirty="0"/>
              <a:t> .csv</a:t>
            </a:r>
          </a:p>
        </p:txBody>
      </p:sp>
      <p:cxnSp>
        <p:nvCxnSpPr>
          <p:cNvPr id="14" name="コネクタ: 曲線 13">
            <a:extLst>
              <a:ext uri="{FF2B5EF4-FFF2-40B4-BE49-F238E27FC236}">
                <a16:creationId xmlns:a16="http://schemas.microsoft.com/office/drawing/2014/main" id="{7777E084-8375-6682-E009-EA2FBB186F78}"/>
              </a:ext>
            </a:extLst>
          </p:cNvPr>
          <p:cNvCxnSpPr>
            <a:cxnSpLocks/>
            <a:endCxn id="30" idx="1"/>
          </p:cNvCxnSpPr>
          <p:nvPr/>
        </p:nvCxnSpPr>
        <p:spPr>
          <a:xfrm>
            <a:off x="7036343" y="1957631"/>
            <a:ext cx="2100451" cy="1482254"/>
          </a:xfrm>
          <a:prstGeom prst="curvedConnector3">
            <a:avLst>
              <a:gd name="adj1" fmla="val 50000"/>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0" name="グラフィックス 29">
            <a:extLst>
              <a:ext uri="{FF2B5EF4-FFF2-40B4-BE49-F238E27FC236}">
                <a16:creationId xmlns:a16="http://schemas.microsoft.com/office/drawing/2014/main" id="{E6E16F23-60E1-4B7A-9EA2-1A9DD2E6D1C7}"/>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tretch>
            <a:fillRect/>
          </a:stretch>
        </p:blipFill>
        <p:spPr>
          <a:xfrm>
            <a:off x="9136794" y="3174808"/>
            <a:ext cx="551812" cy="530153"/>
          </a:xfrm>
          <a:prstGeom prst="rect">
            <a:avLst/>
          </a:prstGeom>
        </p:spPr>
      </p:pic>
    </p:spTree>
    <p:extLst>
      <p:ext uri="{BB962C8B-B14F-4D97-AF65-F5344CB8AC3E}">
        <p14:creationId xmlns:p14="http://schemas.microsoft.com/office/powerpoint/2010/main" val="243068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B2262-3249-E8AD-7D0A-3F3452AFD448}"/>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89471C0F-9EEE-9286-5D6F-8F8C4C127221}"/>
              </a:ext>
            </a:extLst>
          </p:cNvPr>
          <p:cNvSpPr>
            <a:spLocks noGrp="1"/>
          </p:cNvSpPr>
          <p:nvPr>
            <p:ph type="title"/>
          </p:nvPr>
        </p:nvSpPr>
        <p:spPr>
          <a:xfrm>
            <a:off x="345404" y="407406"/>
            <a:ext cx="11512163" cy="388990"/>
          </a:xfrm>
        </p:spPr>
        <p:txBody>
          <a:bodyPr>
            <a:normAutofit fontScale="90000"/>
          </a:bodyPr>
          <a:lstStyle/>
          <a:p>
            <a:r>
              <a:rPr lang="en-US" altLang="ja-JP" dirty="0"/>
              <a:t>Knowledge </a:t>
            </a:r>
            <a:r>
              <a:rPr lang="ja-JP" altLang="en-US" dirty="0"/>
              <a:t>の参照方法（ベクトル検索）</a:t>
            </a:r>
            <a:endParaRPr kumimoji="1" lang="ja-JP" altLang="en-US" dirty="0"/>
          </a:p>
        </p:txBody>
      </p:sp>
      <p:sp>
        <p:nvSpPr>
          <p:cNvPr id="20" name="フッター プレースホルダー 3">
            <a:extLst>
              <a:ext uri="{FF2B5EF4-FFF2-40B4-BE49-F238E27FC236}">
                <a16:creationId xmlns:a16="http://schemas.microsoft.com/office/drawing/2014/main" id="{325ED3E9-B3E6-F4D6-F8B1-7E0F0D0CE154}"/>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24" name="スライド番号プレースホルダー 3">
            <a:extLst>
              <a:ext uri="{FF2B5EF4-FFF2-40B4-BE49-F238E27FC236}">
                <a16:creationId xmlns:a16="http://schemas.microsoft.com/office/drawing/2014/main" id="{C0E387E0-5594-93AC-EBEC-A89CB8A67C54}"/>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12</a:t>
            </a:fld>
            <a:endParaRPr kumimoji="1" lang="ja-JP" altLang="en-US"/>
          </a:p>
        </p:txBody>
      </p:sp>
      <p:sp>
        <p:nvSpPr>
          <p:cNvPr id="7" name="正方形/長方形 6">
            <a:extLst>
              <a:ext uri="{FF2B5EF4-FFF2-40B4-BE49-F238E27FC236}">
                <a16:creationId xmlns:a16="http://schemas.microsoft.com/office/drawing/2014/main" id="{6D107493-6FB2-A7F4-F969-8FAF576AD9AE}"/>
              </a:ext>
            </a:extLst>
          </p:cNvPr>
          <p:cNvSpPr/>
          <p:nvPr/>
        </p:nvSpPr>
        <p:spPr>
          <a:xfrm>
            <a:off x="93219" y="390956"/>
            <a:ext cx="11960642" cy="6128377"/>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6" name="吹き出し: 線 5">
            <a:extLst>
              <a:ext uri="{FF2B5EF4-FFF2-40B4-BE49-F238E27FC236}">
                <a16:creationId xmlns:a16="http://schemas.microsoft.com/office/drawing/2014/main" id="{A10AD895-5632-9A7C-15FC-F959FDD619D5}"/>
              </a:ext>
            </a:extLst>
          </p:cNvPr>
          <p:cNvSpPr/>
          <p:nvPr/>
        </p:nvSpPr>
        <p:spPr>
          <a:xfrm>
            <a:off x="10849541" y="66019"/>
            <a:ext cx="1106173" cy="388990"/>
          </a:xfrm>
          <a:prstGeom prst="borderCallout1">
            <a:avLst>
              <a:gd name="adj1" fmla="val 18750"/>
              <a:gd name="adj2" fmla="val -8333"/>
              <a:gd name="adj3" fmla="val 68984"/>
              <a:gd name="adj4" fmla="val -35342"/>
            </a:avLst>
          </a:prstGeom>
          <a:solidFill>
            <a:srgbClr val="FFFF00"/>
          </a:solidFill>
          <a:ln w="952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スライド追加</a:t>
            </a:r>
            <a:endParaRPr kumimoji="1" lang="en-US" altLang="ja-JP" sz="1000" dirty="0">
              <a:solidFill>
                <a:schemeClr val="dk1"/>
              </a:solidFill>
            </a:endParaRPr>
          </a:p>
          <a:p>
            <a:pPr algn="ctr"/>
            <a:r>
              <a:rPr lang="en-US" altLang="ja-JP" sz="1000" dirty="0"/>
              <a:t>2025.04.07</a:t>
            </a:r>
            <a:endParaRPr kumimoji="1" lang="ja-JP" altLang="en-US" sz="1000" dirty="0">
              <a:solidFill>
                <a:schemeClr val="dk1"/>
              </a:solidFill>
            </a:endParaRPr>
          </a:p>
        </p:txBody>
      </p:sp>
      <p:pic>
        <p:nvPicPr>
          <p:cNvPr id="2" name="図 1">
            <a:extLst>
              <a:ext uri="{FF2B5EF4-FFF2-40B4-BE49-F238E27FC236}">
                <a16:creationId xmlns:a16="http://schemas.microsoft.com/office/drawing/2014/main" id="{3CB60FC3-9138-0C4A-BCF4-62255620CE16}"/>
              </a:ext>
            </a:extLst>
          </p:cNvPr>
          <p:cNvPicPr>
            <a:picLocks noChangeAspect="1"/>
          </p:cNvPicPr>
          <p:nvPr/>
        </p:nvPicPr>
        <p:blipFill>
          <a:blip r:embed="rId2"/>
          <a:srcRect l="65371"/>
          <a:stretch/>
        </p:blipFill>
        <p:spPr>
          <a:xfrm>
            <a:off x="6103672" y="1069956"/>
            <a:ext cx="2863086" cy="4678736"/>
          </a:xfrm>
          <a:prstGeom prst="rect">
            <a:avLst/>
          </a:prstGeom>
          <a:ln>
            <a:solidFill>
              <a:srgbClr val="002060"/>
            </a:solidFill>
          </a:ln>
        </p:spPr>
      </p:pic>
      <p:pic>
        <p:nvPicPr>
          <p:cNvPr id="5" name="図 4">
            <a:extLst>
              <a:ext uri="{FF2B5EF4-FFF2-40B4-BE49-F238E27FC236}">
                <a16:creationId xmlns:a16="http://schemas.microsoft.com/office/drawing/2014/main" id="{7C124EA0-8480-8FC2-6760-37272A1F6A92}"/>
              </a:ext>
            </a:extLst>
          </p:cNvPr>
          <p:cNvPicPr>
            <a:picLocks noChangeAspect="1"/>
          </p:cNvPicPr>
          <p:nvPr/>
        </p:nvPicPr>
        <p:blipFill>
          <a:blip r:embed="rId3"/>
          <a:stretch>
            <a:fillRect/>
          </a:stretch>
        </p:blipFill>
        <p:spPr>
          <a:xfrm>
            <a:off x="8213952" y="1478298"/>
            <a:ext cx="2985360" cy="4678737"/>
          </a:xfrm>
          <a:prstGeom prst="rect">
            <a:avLst/>
          </a:prstGeom>
          <a:ln>
            <a:solidFill>
              <a:srgbClr val="002060"/>
            </a:solidFill>
          </a:ln>
        </p:spPr>
      </p:pic>
      <p:sp>
        <p:nvSpPr>
          <p:cNvPr id="8" name="コンテンツ プレースホルダー 6">
            <a:extLst>
              <a:ext uri="{FF2B5EF4-FFF2-40B4-BE49-F238E27FC236}">
                <a16:creationId xmlns:a16="http://schemas.microsoft.com/office/drawing/2014/main" id="{784AB592-56B7-500B-6AAB-10841A31D3EE}"/>
              </a:ext>
            </a:extLst>
          </p:cNvPr>
          <p:cNvSpPr txBox="1">
            <a:spLocks/>
          </p:cNvSpPr>
          <p:nvPr/>
        </p:nvSpPr>
        <p:spPr>
          <a:xfrm>
            <a:off x="345404" y="898906"/>
            <a:ext cx="5400972" cy="4237870"/>
          </a:xfrm>
          <a:prstGeom prst="rect">
            <a:avLst/>
          </a:prstGeom>
        </p:spPr>
        <p:txBody>
          <a:bodyPr/>
          <a:lst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ベクトル検索を用いる際には、</a:t>
            </a:r>
            <a:r>
              <a:rPr lang="en-US" altLang="ja-JP" sz="1200" dirty="0"/>
              <a:t>knowledge </a:t>
            </a:r>
            <a:r>
              <a:rPr lang="ja-JP" altLang="en-US" sz="1200" dirty="0"/>
              <a:t>が右図のようにチャンク分割で</a:t>
            </a:r>
            <a:endParaRPr lang="en-US" altLang="ja-JP" sz="1200" dirty="0"/>
          </a:p>
          <a:p>
            <a:r>
              <a:rPr lang="ja-JP" altLang="en-US" sz="1200" dirty="0"/>
              <a:t>登録される。</a:t>
            </a:r>
            <a:endParaRPr lang="en-US" altLang="ja-JP" sz="1200" dirty="0"/>
          </a:p>
          <a:p>
            <a:endParaRPr lang="en-US" altLang="ja-JP" sz="1200" dirty="0"/>
          </a:p>
          <a:p>
            <a:r>
              <a:rPr lang="ja-JP" altLang="en-US" sz="1200" b="1" dirty="0"/>
              <a:t>ベクトル検索</a:t>
            </a:r>
            <a:r>
              <a:rPr lang="ja-JP" altLang="en-US" sz="1200" dirty="0"/>
              <a:t>：</a:t>
            </a:r>
            <a:endParaRPr lang="en-US" altLang="ja-JP" sz="1200" dirty="0"/>
          </a:p>
          <a:p>
            <a:r>
              <a:rPr lang="ja-JP" altLang="en-US" sz="1200" dirty="0"/>
              <a:t>　自然言語や画像などのデータを数値のベクトルに変換し、</a:t>
            </a:r>
            <a:endParaRPr lang="en-US" altLang="ja-JP" sz="1200" dirty="0"/>
          </a:p>
          <a:p>
            <a:r>
              <a:rPr lang="ja-JP" altLang="en-US" sz="1200" dirty="0"/>
              <a:t>　類似度（コサイン類似度など）に基づいて検索を行う手法で、</a:t>
            </a:r>
            <a:endParaRPr lang="en-US" altLang="ja-JP" sz="1200" dirty="0"/>
          </a:p>
          <a:p>
            <a:r>
              <a:rPr lang="ja-JP" altLang="en-US" sz="1200" dirty="0"/>
              <a:t>　キーワード一致ではなく、意味的な近さで検索できる。</a:t>
            </a:r>
            <a:endParaRPr lang="en-US" altLang="ja-JP" sz="1200" dirty="0"/>
          </a:p>
          <a:p>
            <a:endParaRPr lang="en-US" altLang="ja-JP" sz="1200" dirty="0"/>
          </a:p>
          <a:p>
            <a:r>
              <a:rPr lang="ja-JP" altLang="en-US" sz="1200" b="1" dirty="0"/>
              <a:t>利点</a:t>
            </a:r>
          </a:p>
          <a:p>
            <a:r>
              <a:rPr lang="ja-JP" altLang="en-US" sz="1200" dirty="0"/>
              <a:t>　・言い換えや類義語、表現のゆらぎにも対応できるため、</a:t>
            </a:r>
            <a:endParaRPr lang="en-US" altLang="ja-JP" sz="1200" dirty="0"/>
          </a:p>
          <a:p>
            <a:r>
              <a:rPr lang="ja-JP" altLang="en-US" sz="1200" dirty="0"/>
              <a:t>　　自然な検索インターフェースを実現できる</a:t>
            </a:r>
            <a:endParaRPr lang="en-US" altLang="ja-JP" sz="1200" dirty="0"/>
          </a:p>
          <a:p>
            <a:r>
              <a:rPr lang="ja-JP" altLang="en-US" sz="1200" dirty="0"/>
              <a:t>　　　 　例：「買う」≒「購入する」</a:t>
            </a:r>
            <a:endParaRPr lang="en-US" altLang="ja-JP" sz="1200" dirty="0"/>
          </a:p>
          <a:p>
            <a:endParaRPr lang="ja-JP" altLang="en-US" sz="1200" dirty="0"/>
          </a:p>
          <a:p>
            <a:r>
              <a:rPr lang="ja-JP" altLang="en-US" sz="1200" b="1" dirty="0"/>
              <a:t>欠点</a:t>
            </a:r>
            <a:endParaRPr lang="en-US" altLang="ja-JP" sz="1200" b="1" dirty="0"/>
          </a:p>
          <a:p>
            <a:r>
              <a:rPr lang="ja-JP" altLang="en-US" sz="1200" dirty="0"/>
              <a:t>　・使用するモデルやデータにより精度にばらつきが出やすく、</a:t>
            </a:r>
            <a:endParaRPr lang="en-US" altLang="ja-JP" sz="1200" dirty="0"/>
          </a:p>
          <a:p>
            <a:r>
              <a:rPr lang="ja-JP" altLang="en-US" sz="1200" dirty="0"/>
              <a:t>　　調整やチューニングが必要となる</a:t>
            </a:r>
            <a:endParaRPr lang="en-US" altLang="ja-JP" sz="1200" dirty="0"/>
          </a:p>
        </p:txBody>
      </p:sp>
      <p:sp>
        <p:nvSpPr>
          <p:cNvPr id="3" name="正方形/長方形 2">
            <a:extLst>
              <a:ext uri="{FF2B5EF4-FFF2-40B4-BE49-F238E27FC236}">
                <a16:creationId xmlns:a16="http://schemas.microsoft.com/office/drawing/2014/main" id="{9769D15F-E76D-1FE6-196B-F615A1984A89}"/>
              </a:ext>
            </a:extLst>
          </p:cNvPr>
          <p:cNvSpPr/>
          <p:nvPr/>
        </p:nvSpPr>
        <p:spPr>
          <a:xfrm>
            <a:off x="107576" y="107576"/>
            <a:ext cx="11940989" cy="6411758"/>
          </a:xfrm>
          <a:prstGeom prst="rect">
            <a:avLst/>
          </a:prstGeom>
          <a:solidFill>
            <a:srgbClr val="7F7F7F">
              <a:alpha val="76078"/>
            </a:srgb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6000" dirty="0">
                <a:solidFill>
                  <a:srgbClr val="FF0000"/>
                </a:solidFill>
              </a:rPr>
              <a:t>残す？</a:t>
            </a:r>
            <a:endParaRPr lang="en-US" altLang="ja-JP" sz="6000" dirty="0">
              <a:solidFill>
                <a:srgbClr val="FF0000"/>
              </a:solidFill>
            </a:endParaRPr>
          </a:p>
          <a:p>
            <a:pPr algn="ctr"/>
            <a:r>
              <a:rPr lang="ja-JP" altLang="en-US" sz="6000" dirty="0">
                <a:solidFill>
                  <a:srgbClr val="FF0000"/>
                </a:solidFill>
              </a:rPr>
              <a:t>検討中</a:t>
            </a:r>
            <a:r>
              <a:rPr kumimoji="1" lang="ja-JP" altLang="en-US" sz="6000" dirty="0">
                <a:solidFill>
                  <a:srgbClr val="FF0000"/>
                </a:solidFill>
              </a:rPr>
              <a:t>シート</a:t>
            </a:r>
          </a:p>
        </p:txBody>
      </p:sp>
    </p:spTree>
    <p:extLst>
      <p:ext uri="{BB962C8B-B14F-4D97-AF65-F5344CB8AC3E}">
        <p14:creationId xmlns:p14="http://schemas.microsoft.com/office/powerpoint/2010/main" val="267608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85B0-0B69-AC40-614D-DF4755E2F267}"/>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D7E565B1-C09A-EA40-2866-1DEF411F0ACD}"/>
              </a:ext>
            </a:extLst>
          </p:cNvPr>
          <p:cNvSpPr>
            <a:spLocks noGrp="1"/>
          </p:cNvSpPr>
          <p:nvPr>
            <p:ph type="title"/>
          </p:nvPr>
        </p:nvSpPr>
        <p:spPr/>
        <p:txBody>
          <a:bodyPr>
            <a:normAutofit fontScale="90000"/>
          </a:bodyPr>
          <a:lstStyle/>
          <a:p>
            <a:r>
              <a:rPr lang="en-US" altLang="ja-JP" dirty="0"/>
              <a:t>Knowledge </a:t>
            </a:r>
            <a:r>
              <a:rPr lang="ja-JP" altLang="en-US" dirty="0"/>
              <a:t>の参照方法（</a:t>
            </a:r>
            <a:r>
              <a:rPr lang="en-US" altLang="ja-JP" dirty="0"/>
              <a:t>Long Context</a:t>
            </a:r>
            <a:r>
              <a:rPr lang="ja-JP" altLang="en-US" dirty="0"/>
              <a:t>）</a:t>
            </a:r>
          </a:p>
        </p:txBody>
      </p:sp>
      <p:sp>
        <p:nvSpPr>
          <p:cNvPr id="4" name="スライド番号プレースホルダー 3">
            <a:extLst>
              <a:ext uri="{FF2B5EF4-FFF2-40B4-BE49-F238E27FC236}">
                <a16:creationId xmlns:a16="http://schemas.microsoft.com/office/drawing/2014/main" id="{8E5960DD-E810-D205-D3C9-C20A89641E0A}"/>
              </a:ext>
            </a:extLst>
          </p:cNvPr>
          <p:cNvSpPr>
            <a:spLocks noGrp="1"/>
          </p:cNvSpPr>
          <p:nvPr>
            <p:ph type="sldNum" sz="quarter" idx="12"/>
          </p:nvPr>
        </p:nvSpPr>
        <p:spPr/>
        <p:txBody>
          <a:bodyPr/>
          <a:lstStyle/>
          <a:p>
            <a:fld id="{0AF7E18D-A281-EF4E-83EF-D7811667EA6C}" type="slidenum">
              <a:rPr kumimoji="1" lang="ja-JP" altLang="en-US" smtClean="0"/>
              <a:t>13</a:t>
            </a:fld>
            <a:endParaRPr kumimoji="1" lang="ja-JP" altLang="en-US"/>
          </a:p>
        </p:txBody>
      </p:sp>
      <p:sp>
        <p:nvSpPr>
          <p:cNvPr id="22" name="コンテンツ プレースホルダー 6">
            <a:extLst>
              <a:ext uri="{FF2B5EF4-FFF2-40B4-BE49-F238E27FC236}">
                <a16:creationId xmlns:a16="http://schemas.microsoft.com/office/drawing/2014/main" id="{9A5A9CB1-50A1-6DCE-167B-F069E1650BF1}"/>
              </a:ext>
            </a:extLst>
          </p:cNvPr>
          <p:cNvSpPr>
            <a:spLocks noGrp="1"/>
          </p:cNvSpPr>
          <p:nvPr>
            <p:ph sz="quarter" idx="13"/>
          </p:nvPr>
        </p:nvSpPr>
        <p:spPr>
          <a:xfrm>
            <a:off x="345404" y="898906"/>
            <a:ext cx="11522604" cy="2714589"/>
          </a:xfrm>
        </p:spPr>
        <p:txBody>
          <a:bodyPr/>
          <a:lstStyle/>
          <a:p>
            <a:r>
              <a:rPr lang="en-US" altLang="ja-JP" sz="1200" dirty="0"/>
              <a:t>Long Context</a:t>
            </a:r>
            <a:r>
              <a:rPr lang="ja-JP" altLang="en-US" sz="1200" dirty="0"/>
              <a:t>を用いる際には、</a:t>
            </a:r>
            <a:r>
              <a:rPr lang="en-US" altLang="ja-JP" sz="1200" dirty="0"/>
              <a:t>docker </a:t>
            </a:r>
            <a:r>
              <a:rPr lang="ja-JP" altLang="en-US" sz="1200" dirty="0"/>
              <a:t>の </a:t>
            </a:r>
            <a:r>
              <a:rPr lang="en-US" altLang="ja-JP" sz="1200" dirty="0"/>
              <a:t>.env </a:t>
            </a:r>
            <a:r>
              <a:rPr lang="ja-JP" altLang="en-US" sz="1200" dirty="0"/>
              <a:t>ファイルを変更し、</a:t>
            </a:r>
            <a:r>
              <a:rPr lang="en-US" altLang="ja-JP" sz="1200" dirty="0" err="1"/>
              <a:t>Dify</a:t>
            </a:r>
            <a:r>
              <a:rPr lang="en-US" altLang="ja-JP" sz="1200" dirty="0"/>
              <a:t> </a:t>
            </a:r>
            <a:r>
              <a:rPr lang="ja-JP" altLang="en-US" sz="1200" dirty="0"/>
              <a:t>における文字数上限等の設定が必要になる。</a:t>
            </a:r>
            <a:endParaRPr lang="en-US" altLang="ja-JP" sz="1200" dirty="0"/>
          </a:p>
          <a:p>
            <a:endParaRPr lang="en-US" altLang="ja-JP" sz="1200" dirty="0"/>
          </a:p>
          <a:p>
            <a:r>
              <a:rPr lang="en-US" altLang="ja-JP" sz="1200" b="1" dirty="0"/>
              <a:t>Long Context</a:t>
            </a:r>
            <a:r>
              <a:rPr lang="ja-JP" altLang="en-US" sz="1200" dirty="0"/>
              <a:t>：</a:t>
            </a:r>
            <a:endParaRPr lang="en-US" altLang="ja-JP" sz="1200" dirty="0"/>
          </a:p>
          <a:p>
            <a:r>
              <a:rPr lang="ja-JP" altLang="en-US" sz="1200" dirty="0"/>
              <a:t>　大量のテキストデータを一度に扱い、同時に“記憶”しておける範囲（コンテキストウィンドウ）を大きくする技術。</a:t>
            </a:r>
            <a:endParaRPr lang="en-US" altLang="ja-JP" sz="1200" dirty="0"/>
          </a:p>
          <a:p>
            <a:r>
              <a:rPr lang="ja-JP" altLang="en-US" sz="1200" dirty="0"/>
              <a:t>　従来の「チャンク分割」では、テキストを小分け（チャンク）にして段階的に処理している。</a:t>
            </a:r>
            <a:endParaRPr lang="en-US" altLang="ja-JP" sz="1200" dirty="0"/>
          </a:p>
          <a:p>
            <a:r>
              <a:rPr lang="ja-JP" altLang="en-US" sz="1200" dirty="0"/>
              <a:t>　一方で「ロングコンテキスト」では、一度により多くの文章を読み込み、つなげて考えられるため、前後の内容を踏まえたより自然な応答や推論が可能。</a:t>
            </a:r>
            <a:endParaRPr lang="en-US" altLang="ja-JP" sz="1200" dirty="0"/>
          </a:p>
          <a:p>
            <a:endParaRPr lang="en-US" altLang="ja-JP" sz="1200" dirty="0"/>
          </a:p>
          <a:p>
            <a:r>
              <a:rPr lang="ja-JP" altLang="en-US" sz="1200" b="1" dirty="0"/>
              <a:t>利点</a:t>
            </a:r>
          </a:p>
          <a:p>
            <a:r>
              <a:rPr lang="ja-JP" altLang="en-US" sz="1200" dirty="0"/>
              <a:t>　・チャンクではないので、全ての内容を参照した上で回答を作成できる</a:t>
            </a:r>
          </a:p>
          <a:p>
            <a:r>
              <a:rPr lang="ja-JP" altLang="en-US" sz="1200" dirty="0"/>
              <a:t> </a:t>
            </a:r>
          </a:p>
          <a:p>
            <a:r>
              <a:rPr lang="ja-JP" altLang="en-US" sz="1200" b="1" dirty="0"/>
              <a:t>欠点</a:t>
            </a:r>
            <a:endParaRPr lang="en-US" altLang="ja-JP" sz="1200" b="1" dirty="0"/>
          </a:p>
          <a:p>
            <a:r>
              <a:rPr lang="ja-JP" altLang="en-US" sz="1200" dirty="0"/>
              <a:t>　・</a:t>
            </a:r>
            <a:r>
              <a:rPr lang="en-US" altLang="ja-JP" sz="1200" dirty="0"/>
              <a:t>LLM</a:t>
            </a:r>
            <a:r>
              <a:rPr lang="ja-JP" altLang="en-US" sz="1200" dirty="0"/>
              <a:t>に入力するトークン量が増えるので、コストが大きくなる</a:t>
            </a:r>
            <a:endParaRPr lang="en-US" altLang="ja-JP" sz="1200" dirty="0"/>
          </a:p>
        </p:txBody>
      </p:sp>
      <p:sp>
        <p:nvSpPr>
          <p:cNvPr id="7" name="フッター プレースホルダー 3">
            <a:extLst>
              <a:ext uri="{FF2B5EF4-FFF2-40B4-BE49-F238E27FC236}">
                <a16:creationId xmlns:a16="http://schemas.microsoft.com/office/drawing/2014/main" id="{2B102E64-711D-0BFC-A0D9-BB0A76899E49}"/>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3" name="図 2"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112ECCF4-6F20-8BAB-F6ED-9FCBD41D7B12}"/>
              </a:ext>
            </a:extLst>
          </p:cNvPr>
          <p:cNvPicPr>
            <a:picLocks noChangeAspect="1"/>
          </p:cNvPicPr>
          <p:nvPr/>
        </p:nvPicPr>
        <p:blipFill>
          <a:blip r:embed="rId2"/>
          <a:stretch>
            <a:fillRect/>
          </a:stretch>
        </p:blipFill>
        <p:spPr>
          <a:xfrm>
            <a:off x="589450" y="3744355"/>
            <a:ext cx="5359395" cy="2564370"/>
          </a:xfrm>
          <a:prstGeom prst="rect">
            <a:avLst/>
          </a:prstGeom>
        </p:spPr>
      </p:pic>
    </p:spTree>
    <p:extLst>
      <p:ext uri="{BB962C8B-B14F-4D97-AF65-F5344CB8AC3E}">
        <p14:creationId xmlns:p14="http://schemas.microsoft.com/office/powerpoint/2010/main" val="403291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02B14-644C-7D4E-235E-8ACA459BA253}"/>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E6F20B1D-692C-E8A3-2786-7AA980E11056}"/>
              </a:ext>
            </a:extLst>
          </p:cNvPr>
          <p:cNvSpPr>
            <a:spLocks noGrp="1"/>
          </p:cNvSpPr>
          <p:nvPr>
            <p:ph type="title"/>
          </p:nvPr>
        </p:nvSpPr>
        <p:spPr/>
        <p:txBody>
          <a:bodyPr>
            <a:normAutofit fontScale="90000"/>
          </a:bodyPr>
          <a:lstStyle/>
          <a:p>
            <a:r>
              <a:rPr lang="en-US" altLang="ja-JP" dirty="0"/>
              <a:t>Knowledge </a:t>
            </a:r>
            <a:r>
              <a:rPr lang="ja-JP" altLang="en-US" dirty="0"/>
              <a:t>の参照方法（外部データベース参照）</a:t>
            </a:r>
          </a:p>
        </p:txBody>
      </p:sp>
      <p:sp>
        <p:nvSpPr>
          <p:cNvPr id="4" name="スライド番号プレースホルダー 3">
            <a:extLst>
              <a:ext uri="{FF2B5EF4-FFF2-40B4-BE49-F238E27FC236}">
                <a16:creationId xmlns:a16="http://schemas.microsoft.com/office/drawing/2014/main" id="{64F84FDC-29ED-7EF1-AB60-A4BE783491E9}"/>
              </a:ext>
            </a:extLst>
          </p:cNvPr>
          <p:cNvSpPr>
            <a:spLocks noGrp="1"/>
          </p:cNvSpPr>
          <p:nvPr>
            <p:ph type="sldNum" sz="quarter" idx="12"/>
          </p:nvPr>
        </p:nvSpPr>
        <p:spPr/>
        <p:txBody>
          <a:bodyPr/>
          <a:lstStyle/>
          <a:p>
            <a:fld id="{0AF7E18D-A281-EF4E-83EF-D7811667EA6C}" type="slidenum">
              <a:rPr kumimoji="1" lang="ja-JP" altLang="en-US" smtClean="0"/>
              <a:t>14</a:t>
            </a:fld>
            <a:endParaRPr kumimoji="1" lang="ja-JP" altLang="en-US"/>
          </a:p>
        </p:txBody>
      </p:sp>
      <p:sp>
        <p:nvSpPr>
          <p:cNvPr id="7" name="フッター プレースホルダー 3">
            <a:extLst>
              <a:ext uri="{FF2B5EF4-FFF2-40B4-BE49-F238E27FC236}">
                <a16:creationId xmlns:a16="http://schemas.microsoft.com/office/drawing/2014/main" id="{5DEB50C5-FA43-76EF-DCD5-391B66B57AF8}"/>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59" name="図 58" descr="グラフ&#10;&#10;AI によって生成されたコンテンツは間違っている可能性があります。">
            <a:extLst>
              <a:ext uri="{FF2B5EF4-FFF2-40B4-BE49-F238E27FC236}">
                <a16:creationId xmlns:a16="http://schemas.microsoft.com/office/drawing/2014/main" id="{7DC73CA7-A38A-C6B2-DA35-F71596961722}"/>
              </a:ext>
            </a:extLst>
          </p:cNvPr>
          <p:cNvPicPr>
            <a:picLocks noChangeAspect="1"/>
          </p:cNvPicPr>
          <p:nvPr/>
        </p:nvPicPr>
        <p:blipFill>
          <a:blip r:embed="rId2"/>
          <a:stretch>
            <a:fillRect/>
          </a:stretch>
        </p:blipFill>
        <p:spPr>
          <a:xfrm>
            <a:off x="341776" y="4489174"/>
            <a:ext cx="5123463" cy="1896475"/>
          </a:xfrm>
          <a:prstGeom prst="rect">
            <a:avLst/>
          </a:prstGeom>
        </p:spPr>
      </p:pic>
      <p:sp>
        <p:nvSpPr>
          <p:cNvPr id="71" name="コンテンツ プレースホルダー 6">
            <a:extLst>
              <a:ext uri="{FF2B5EF4-FFF2-40B4-BE49-F238E27FC236}">
                <a16:creationId xmlns:a16="http://schemas.microsoft.com/office/drawing/2014/main" id="{85F932C5-6A47-C18C-0E21-A90173646223}"/>
              </a:ext>
            </a:extLst>
          </p:cNvPr>
          <p:cNvSpPr txBox="1">
            <a:spLocks/>
          </p:cNvSpPr>
          <p:nvPr/>
        </p:nvSpPr>
        <p:spPr>
          <a:xfrm>
            <a:off x="322594" y="898906"/>
            <a:ext cx="5400972" cy="3215894"/>
          </a:xfrm>
          <a:prstGeom prst="rect">
            <a:avLst/>
          </a:prstGeom>
        </p:spPr>
        <p:txBody>
          <a:bodyPr/>
          <a:lst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外部データベースを参照する際には、</a:t>
            </a:r>
            <a:r>
              <a:rPr lang="en-US" altLang="ja-JP" sz="1200" dirty="0"/>
              <a:t>LLM </a:t>
            </a:r>
            <a:r>
              <a:rPr lang="ja-JP" altLang="en-US" sz="1200" dirty="0"/>
              <a:t>に </a:t>
            </a:r>
            <a:r>
              <a:rPr lang="en-US" altLang="ja-JP" sz="1200" dirty="0"/>
              <a:t>SQL </a:t>
            </a:r>
            <a:r>
              <a:rPr lang="ja-JP" altLang="en-US" sz="1200" dirty="0"/>
              <a:t>を発行させることもあり、</a:t>
            </a:r>
            <a:endParaRPr lang="en-US" altLang="ja-JP" sz="1200" dirty="0"/>
          </a:p>
          <a:p>
            <a:r>
              <a:rPr lang="ja-JP" altLang="en-US" sz="1200" dirty="0"/>
              <a:t>その場合はテーブル構成情報を </a:t>
            </a:r>
            <a:r>
              <a:rPr lang="en-US" altLang="ja-JP" sz="1200" dirty="0"/>
              <a:t>LLM</a:t>
            </a:r>
            <a:r>
              <a:rPr lang="ja-JP" altLang="en-US" sz="1200" dirty="0"/>
              <a:t> に明示する必要がある。</a:t>
            </a:r>
            <a:endParaRPr lang="en-US" altLang="ja-JP" sz="1200" dirty="0"/>
          </a:p>
          <a:p>
            <a:r>
              <a:rPr lang="ja-JP" altLang="en-US" sz="1200" dirty="0"/>
              <a:t> </a:t>
            </a:r>
            <a:endParaRPr lang="en-US" altLang="ja-JP" sz="1200" dirty="0"/>
          </a:p>
          <a:p>
            <a:r>
              <a:rPr lang="en-US" altLang="ja-JP" sz="1200" b="1" dirty="0"/>
              <a:t>SQL</a:t>
            </a:r>
            <a:r>
              <a:rPr lang="ja-JP" altLang="en-US" sz="1200" b="1" dirty="0"/>
              <a:t>検索</a:t>
            </a:r>
            <a:r>
              <a:rPr lang="ja-JP" altLang="en-US" sz="1200" dirty="0"/>
              <a:t>：</a:t>
            </a:r>
            <a:endParaRPr lang="en-US" altLang="ja-JP" sz="1200" dirty="0"/>
          </a:p>
          <a:p>
            <a:r>
              <a:rPr lang="ja-JP" altLang="en-US" sz="1200" dirty="0"/>
              <a:t>　</a:t>
            </a:r>
            <a:r>
              <a:rPr lang="en-US" altLang="ja-JP" sz="1200" dirty="0"/>
              <a:t>SQL </a:t>
            </a:r>
            <a:r>
              <a:rPr lang="ja-JP" altLang="en-US" sz="1200" dirty="0"/>
              <a:t>を利用し、従来のデータ取り出しに近い形で </a:t>
            </a:r>
            <a:r>
              <a:rPr lang="en-US" altLang="ja-JP" sz="1200" dirty="0"/>
              <a:t>knowledge </a:t>
            </a:r>
            <a:r>
              <a:rPr lang="ja-JP" altLang="en-US" sz="1200" dirty="0"/>
              <a:t>を</a:t>
            </a:r>
            <a:endParaRPr lang="en-US" altLang="ja-JP" sz="1200" dirty="0"/>
          </a:p>
          <a:p>
            <a:r>
              <a:rPr lang="ja-JP" altLang="en-US" sz="1200" dirty="0"/>
              <a:t>　利用可能</a:t>
            </a:r>
            <a:endParaRPr lang="en-US" altLang="ja-JP" sz="1200" dirty="0"/>
          </a:p>
          <a:p>
            <a:endParaRPr lang="en-US" altLang="ja-JP" sz="1200" dirty="0"/>
          </a:p>
          <a:p>
            <a:r>
              <a:rPr lang="ja-JP" altLang="en-US" sz="1200" b="1" dirty="0"/>
              <a:t>利点</a:t>
            </a:r>
          </a:p>
          <a:p>
            <a:r>
              <a:rPr lang="ja-JP" altLang="en-US" sz="1200" dirty="0"/>
              <a:t>　・明確な条件（＝演算子、</a:t>
            </a:r>
            <a:r>
              <a:rPr lang="en-US" altLang="ja-JP" sz="1200" dirty="0"/>
              <a:t>WHERE</a:t>
            </a:r>
            <a:r>
              <a:rPr lang="ja-JP" altLang="en-US" sz="1200" dirty="0"/>
              <a:t>句など）を指定できるため、</a:t>
            </a:r>
            <a:endParaRPr lang="en-US" altLang="ja-JP" sz="1200" dirty="0"/>
          </a:p>
          <a:p>
            <a:r>
              <a:rPr lang="ja-JP" altLang="en-US" sz="1200" dirty="0"/>
              <a:t>　　検索結果の意図が明確で説明しやすい。</a:t>
            </a:r>
            <a:endParaRPr lang="en-US" altLang="ja-JP" sz="1200" dirty="0"/>
          </a:p>
          <a:p>
            <a:endParaRPr lang="ja-JP" altLang="en-US" sz="1200" dirty="0"/>
          </a:p>
          <a:p>
            <a:r>
              <a:rPr lang="ja-JP" altLang="en-US" sz="1200" b="1" dirty="0"/>
              <a:t>欠点</a:t>
            </a:r>
            <a:endParaRPr lang="en-US" altLang="ja-JP" sz="1200" b="1" dirty="0"/>
          </a:p>
          <a:p>
            <a:r>
              <a:rPr lang="ja-JP" altLang="en-US" sz="1200" dirty="0"/>
              <a:t>　・キーワードベースの厳密一致に近いため、</a:t>
            </a:r>
            <a:endParaRPr lang="en-US" altLang="ja-JP" sz="1200" dirty="0"/>
          </a:p>
          <a:p>
            <a:r>
              <a:rPr lang="ja-JP" altLang="en-US" sz="1200" dirty="0"/>
              <a:t>　　言い換えやあいまいな検索には対応できない</a:t>
            </a:r>
            <a:endParaRPr lang="en-US" altLang="ja-JP" sz="1200" dirty="0"/>
          </a:p>
        </p:txBody>
      </p:sp>
      <p:sp>
        <p:nvSpPr>
          <p:cNvPr id="83" name="正方形/長方形 82">
            <a:extLst>
              <a:ext uri="{FF2B5EF4-FFF2-40B4-BE49-F238E27FC236}">
                <a16:creationId xmlns:a16="http://schemas.microsoft.com/office/drawing/2014/main" id="{100B6568-15E4-8020-1D03-53811DE5B825}"/>
              </a:ext>
            </a:extLst>
          </p:cNvPr>
          <p:cNvSpPr/>
          <p:nvPr/>
        </p:nvSpPr>
        <p:spPr>
          <a:xfrm>
            <a:off x="6201840" y="2724400"/>
            <a:ext cx="5655727" cy="3722464"/>
          </a:xfrm>
          <a:prstGeom prst="rect">
            <a:avLst/>
          </a:prstGeom>
          <a:solidFill>
            <a:schemeClr val="accent1">
              <a:lumMod val="20000"/>
              <a:lumOff val="80000"/>
              <a:alpha val="57000"/>
            </a:schemeClr>
          </a:solidFill>
          <a:ln w="9525">
            <a:solidFill>
              <a:srgbClr val="FFFFFF"/>
            </a:solidFill>
          </a:ln>
        </p:spPr>
        <p:style>
          <a:lnRef idx="2">
            <a:schemeClr val="dk1"/>
          </a:lnRef>
          <a:fillRef idx="1">
            <a:schemeClr val="lt1"/>
          </a:fillRef>
          <a:effectRef idx="0">
            <a:schemeClr val="dk1"/>
          </a:effectRef>
          <a:fontRef idx="minor">
            <a:schemeClr val="dk1"/>
          </a:fontRef>
        </p:style>
        <p:txBody>
          <a:bodyPr rtlCol="0" anchor="b"/>
          <a:lstStyle/>
          <a:p>
            <a:endParaRPr kumimoji="1" lang="ja-JP" altLang="en-US" b="1" dirty="0">
              <a:solidFill>
                <a:schemeClr val="accent1">
                  <a:lumMod val="50000"/>
                </a:schemeClr>
              </a:solidFill>
            </a:endParaRPr>
          </a:p>
        </p:txBody>
      </p:sp>
      <p:pic>
        <p:nvPicPr>
          <p:cNvPr id="84" name="図 83">
            <a:extLst>
              <a:ext uri="{FF2B5EF4-FFF2-40B4-BE49-F238E27FC236}">
                <a16:creationId xmlns:a16="http://schemas.microsoft.com/office/drawing/2014/main" id="{B0372F84-D44E-C6E2-25D5-BC977A5F3881}"/>
              </a:ext>
            </a:extLst>
          </p:cNvPr>
          <p:cNvPicPr>
            <a:picLocks noChangeAspect="1"/>
          </p:cNvPicPr>
          <p:nvPr/>
        </p:nvPicPr>
        <p:blipFill>
          <a:blip r:embed="rId3"/>
          <a:stretch>
            <a:fillRect/>
          </a:stretch>
        </p:blipFill>
        <p:spPr>
          <a:xfrm>
            <a:off x="6482560" y="1215769"/>
            <a:ext cx="750398" cy="728804"/>
          </a:xfrm>
          <a:prstGeom prst="rect">
            <a:avLst/>
          </a:prstGeom>
        </p:spPr>
      </p:pic>
      <p:sp>
        <p:nvSpPr>
          <p:cNvPr id="86" name="テキスト ボックス 85">
            <a:extLst>
              <a:ext uri="{FF2B5EF4-FFF2-40B4-BE49-F238E27FC236}">
                <a16:creationId xmlns:a16="http://schemas.microsoft.com/office/drawing/2014/main" id="{1DC15593-F1E3-1E2E-3EB8-7FBE4931EFE9}"/>
              </a:ext>
            </a:extLst>
          </p:cNvPr>
          <p:cNvSpPr txBox="1"/>
          <p:nvPr/>
        </p:nvSpPr>
        <p:spPr>
          <a:xfrm>
            <a:off x="6296739" y="2004466"/>
            <a:ext cx="1122040" cy="276999"/>
          </a:xfrm>
          <a:prstGeom prst="rect">
            <a:avLst/>
          </a:prstGeom>
          <a:noFill/>
        </p:spPr>
        <p:txBody>
          <a:bodyPr wrap="square" rtlCol="0">
            <a:spAutoFit/>
          </a:bodyPr>
          <a:lstStyle/>
          <a:p>
            <a:pPr algn="ctr"/>
            <a:r>
              <a:rPr kumimoji="1" lang="ja-JP" altLang="en-US" sz="1200" dirty="0"/>
              <a:t>参考ファイル</a:t>
            </a:r>
          </a:p>
        </p:txBody>
      </p:sp>
      <p:cxnSp>
        <p:nvCxnSpPr>
          <p:cNvPr id="87" name="直線矢印コネクタ 86">
            <a:extLst>
              <a:ext uri="{FF2B5EF4-FFF2-40B4-BE49-F238E27FC236}">
                <a16:creationId xmlns:a16="http://schemas.microsoft.com/office/drawing/2014/main" id="{C5607288-0D93-1B45-FA16-EB1C86DF704D}"/>
              </a:ext>
            </a:extLst>
          </p:cNvPr>
          <p:cNvCxnSpPr>
            <a:cxnSpLocks/>
          </p:cNvCxnSpPr>
          <p:nvPr/>
        </p:nvCxnSpPr>
        <p:spPr>
          <a:xfrm flipH="1">
            <a:off x="7310536" y="1635524"/>
            <a:ext cx="1563293"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88" name="グループ化 87">
            <a:extLst>
              <a:ext uri="{FF2B5EF4-FFF2-40B4-BE49-F238E27FC236}">
                <a16:creationId xmlns:a16="http://schemas.microsoft.com/office/drawing/2014/main" id="{0485E9E8-CCB6-2392-B3BA-CD0D4CE31E79}"/>
              </a:ext>
            </a:extLst>
          </p:cNvPr>
          <p:cNvGrpSpPr/>
          <p:nvPr/>
        </p:nvGrpSpPr>
        <p:grpSpPr>
          <a:xfrm>
            <a:off x="9113604" y="1209151"/>
            <a:ext cx="1122040" cy="1140233"/>
            <a:chOff x="9383979" y="1495003"/>
            <a:chExt cx="1122040" cy="1140233"/>
          </a:xfrm>
        </p:grpSpPr>
        <p:pic>
          <p:nvPicPr>
            <p:cNvPr id="89" name="グラフィックス 88" descr="データベース 単色塗りつぶし">
              <a:extLst>
                <a:ext uri="{FF2B5EF4-FFF2-40B4-BE49-F238E27FC236}">
                  <a16:creationId xmlns:a16="http://schemas.microsoft.com/office/drawing/2014/main" id="{EAA96A9B-6180-E831-FD69-DDE2E5E883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22330" y="1495003"/>
              <a:ext cx="845339" cy="823014"/>
            </a:xfrm>
            <a:prstGeom prst="rect">
              <a:avLst/>
            </a:prstGeom>
          </p:spPr>
        </p:pic>
        <p:sp>
          <p:nvSpPr>
            <p:cNvPr id="90" name="テキスト ボックス 89">
              <a:extLst>
                <a:ext uri="{FF2B5EF4-FFF2-40B4-BE49-F238E27FC236}">
                  <a16:creationId xmlns:a16="http://schemas.microsoft.com/office/drawing/2014/main" id="{6CD45F5B-92F0-17FF-92CB-AEA1E8F327B1}"/>
                </a:ext>
              </a:extLst>
            </p:cNvPr>
            <p:cNvSpPr txBox="1"/>
            <p:nvPr/>
          </p:nvSpPr>
          <p:spPr>
            <a:xfrm>
              <a:off x="9383979" y="2358237"/>
              <a:ext cx="1122040" cy="276999"/>
            </a:xfrm>
            <a:prstGeom prst="rect">
              <a:avLst/>
            </a:prstGeom>
            <a:noFill/>
          </p:spPr>
          <p:txBody>
            <a:bodyPr wrap="square" rtlCol="0">
              <a:spAutoFit/>
            </a:bodyPr>
            <a:lstStyle/>
            <a:p>
              <a:pPr algn="ctr"/>
              <a:r>
                <a:rPr kumimoji="1" lang="ja-JP" altLang="en-US" sz="1200" dirty="0"/>
                <a:t>各種</a:t>
              </a:r>
              <a:r>
                <a:rPr kumimoji="1" lang="en-US" altLang="ja-JP" sz="1200" dirty="0"/>
                <a:t>DB</a:t>
              </a:r>
              <a:endParaRPr kumimoji="1" lang="ja-JP" altLang="en-US" sz="1200" dirty="0"/>
            </a:p>
          </p:txBody>
        </p:sp>
      </p:grpSp>
      <p:sp>
        <p:nvSpPr>
          <p:cNvPr id="91" name="正方形/長方形 90">
            <a:extLst>
              <a:ext uri="{FF2B5EF4-FFF2-40B4-BE49-F238E27FC236}">
                <a16:creationId xmlns:a16="http://schemas.microsoft.com/office/drawing/2014/main" id="{7718DF9B-63E0-3F94-6DCD-12631B3AB882}"/>
              </a:ext>
            </a:extLst>
          </p:cNvPr>
          <p:cNvSpPr/>
          <p:nvPr/>
        </p:nvSpPr>
        <p:spPr>
          <a:xfrm>
            <a:off x="9001708" y="1002950"/>
            <a:ext cx="1380946" cy="1456205"/>
          </a:xfrm>
          <a:prstGeom prst="rect">
            <a:avLst/>
          </a:prstGeom>
          <a:noFill/>
          <a:ln w="28575">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en-US" altLang="ja-JP" sz="1400" dirty="0">
                <a:solidFill>
                  <a:schemeClr val="accent6">
                    <a:lumMod val="75000"/>
                  </a:schemeClr>
                </a:solidFill>
              </a:rPr>
              <a:t>knowledge</a:t>
            </a:r>
            <a:endParaRPr kumimoji="1" lang="ja-JP" altLang="en-US" sz="1400" dirty="0">
              <a:solidFill>
                <a:schemeClr val="accent6">
                  <a:lumMod val="75000"/>
                </a:schemeClr>
              </a:solidFill>
            </a:endParaRPr>
          </a:p>
        </p:txBody>
      </p:sp>
      <p:grpSp>
        <p:nvGrpSpPr>
          <p:cNvPr id="92" name="グループ化 91">
            <a:extLst>
              <a:ext uri="{FF2B5EF4-FFF2-40B4-BE49-F238E27FC236}">
                <a16:creationId xmlns:a16="http://schemas.microsoft.com/office/drawing/2014/main" id="{A9021F66-385B-8051-FCCD-4769E0D2164B}"/>
              </a:ext>
            </a:extLst>
          </p:cNvPr>
          <p:cNvGrpSpPr/>
          <p:nvPr/>
        </p:nvGrpSpPr>
        <p:grpSpPr>
          <a:xfrm>
            <a:off x="6441879" y="3434181"/>
            <a:ext cx="1143806" cy="1273301"/>
            <a:chOff x="388017" y="3782772"/>
            <a:chExt cx="1143806" cy="1273301"/>
          </a:xfrm>
        </p:grpSpPr>
        <p:sp>
          <p:nvSpPr>
            <p:cNvPr id="93" name="四角形: メモ 92">
              <a:extLst>
                <a:ext uri="{FF2B5EF4-FFF2-40B4-BE49-F238E27FC236}">
                  <a16:creationId xmlns:a16="http://schemas.microsoft.com/office/drawing/2014/main" id="{D476546F-4675-6B55-1C95-1727594E9FD7}"/>
                </a:ext>
              </a:extLst>
            </p:cNvPr>
            <p:cNvSpPr/>
            <p:nvPr/>
          </p:nvSpPr>
          <p:spPr>
            <a:xfrm>
              <a:off x="698205" y="4011972"/>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pic>
          <p:nvPicPr>
            <p:cNvPr id="94" name="図 93" descr="ウィンドウ, 記号, 挿絵 が含まれている画像&#10;&#10;自動的に生成された説明">
              <a:extLst>
                <a:ext uri="{FF2B5EF4-FFF2-40B4-BE49-F238E27FC236}">
                  <a16:creationId xmlns:a16="http://schemas.microsoft.com/office/drawing/2014/main" id="{CDFA3D1D-108B-B852-A735-798A65A93FF7}"/>
                </a:ext>
              </a:extLst>
            </p:cNvPr>
            <p:cNvPicPr>
              <a:picLocks noChangeAspect="1"/>
            </p:cNvPicPr>
            <p:nvPr/>
          </p:nvPicPr>
          <p:blipFill>
            <a:blip r:embed="rId6"/>
            <a:stretch>
              <a:fillRect/>
            </a:stretch>
          </p:blipFill>
          <p:spPr>
            <a:xfrm>
              <a:off x="388017" y="3782772"/>
              <a:ext cx="376491" cy="501324"/>
            </a:xfrm>
            <a:prstGeom prst="rect">
              <a:avLst/>
            </a:prstGeom>
          </p:spPr>
        </p:pic>
        <p:sp>
          <p:nvSpPr>
            <p:cNvPr id="95" name="テキスト ボックス 94">
              <a:extLst>
                <a:ext uri="{FF2B5EF4-FFF2-40B4-BE49-F238E27FC236}">
                  <a16:creationId xmlns:a16="http://schemas.microsoft.com/office/drawing/2014/main" id="{AAA6AC5D-3CAD-7793-8045-65CFCE03CD1C}"/>
                </a:ext>
              </a:extLst>
            </p:cNvPr>
            <p:cNvSpPr txBox="1"/>
            <p:nvPr/>
          </p:nvSpPr>
          <p:spPr>
            <a:xfrm>
              <a:off x="409783" y="4779074"/>
              <a:ext cx="1122040" cy="276999"/>
            </a:xfrm>
            <a:prstGeom prst="rect">
              <a:avLst/>
            </a:prstGeom>
            <a:noFill/>
          </p:spPr>
          <p:txBody>
            <a:bodyPr wrap="square" rtlCol="0">
              <a:spAutoFit/>
            </a:bodyPr>
            <a:lstStyle/>
            <a:p>
              <a:pPr algn="ctr"/>
              <a:r>
                <a:rPr kumimoji="1" lang="ja-JP" altLang="en-US" sz="1200" dirty="0"/>
                <a:t>質問</a:t>
              </a:r>
            </a:p>
          </p:txBody>
        </p:sp>
      </p:grpSp>
      <p:cxnSp>
        <p:nvCxnSpPr>
          <p:cNvPr id="96" name="直線矢印コネクタ 95">
            <a:extLst>
              <a:ext uri="{FF2B5EF4-FFF2-40B4-BE49-F238E27FC236}">
                <a16:creationId xmlns:a16="http://schemas.microsoft.com/office/drawing/2014/main" id="{D85D1709-9823-7AA3-E487-E75ADA18300F}"/>
              </a:ext>
            </a:extLst>
          </p:cNvPr>
          <p:cNvCxnSpPr>
            <a:cxnSpLocks/>
          </p:cNvCxnSpPr>
          <p:nvPr/>
        </p:nvCxnSpPr>
        <p:spPr>
          <a:xfrm>
            <a:off x="9224442" y="2568292"/>
            <a:ext cx="444093" cy="453881"/>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テキスト ボックス 97">
            <a:extLst>
              <a:ext uri="{FF2B5EF4-FFF2-40B4-BE49-F238E27FC236}">
                <a16:creationId xmlns:a16="http://schemas.microsoft.com/office/drawing/2014/main" id="{A5189FD3-0672-6554-9C48-175F1F10FC2A}"/>
              </a:ext>
            </a:extLst>
          </p:cNvPr>
          <p:cNvSpPr txBox="1"/>
          <p:nvPr/>
        </p:nvSpPr>
        <p:spPr>
          <a:xfrm>
            <a:off x="9337920" y="3302708"/>
            <a:ext cx="1122040" cy="276999"/>
          </a:xfrm>
          <a:prstGeom prst="rect">
            <a:avLst/>
          </a:prstGeom>
          <a:noFill/>
        </p:spPr>
        <p:txBody>
          <a:bodyPr wrap="square" rtlCol="0">
            <a:spAutoFit/>
          </a:bodyPr>
          <a:lstStyle/>
          <a:p>
            <a:pPr algn="ctr"/>
            <a:r>
              <a:rPr kumimoji="1" lang="en-US" altLang="ja-JP" sz="1200" dirty="0"/>
              <a:t>SQL</a:t>
            </a:r>
            <a:endParaRPr kumimoji="1" lang="ja-JP" altLang="en-US" sz="1200" dirty="0"/>
          </a:p>
        </p:txBody>
      </p:sp>
      <p:cxnSp>
        <p:nvCxnSpPr>
          <p:cNvPr id="100" name="直線矢印コネクタ 99">
            <a:extLst>
              <a:ext uri="{FF2B5EF4-FFF2-40B4-BE49-F238E27FC236}">
                <a16:creationId xmlns:a16="http://schemas.microsoft.com/office/drawing/2014/main" id="{2992B19A-8460-32F9-F81E-5C581C95BC57}"/>
              </a:ext>
            </a:extLst>
          </p:cNvPr>
          <p:cNvCxnSpPr>
            <a:cxnSpLocks/>
          </p:cNvCxnSpPr>
          <p:nvPr/>
        </p:nvCxnSpPr>
        <p:spPr>
          <a:xfrm flipH="1">
            <a:off x="7455163" y="4159416"/>
            <a:ext cx="3128216"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BA3332FD-20F0-10C0-78E0-0BC2FEA19C84}"/>
              </a:ext>
            </a:extLst>
          </p:cNvPr>
          <p:cNvSpPr txBox="1"/>
          <p:nvPr/>
        </p:nvSpPr>
        <p:spPr>
          <a:xfrm>
            <a:off x="10716658" y="3058094"/>
            <a:ext cx="921635" cy="276999"/>
          </a:xfrm>
          <a:prstGeom prst="rect">
            <a:avLst/>
          </a:prstGeom>
          <a:noFill/>
        </p:spPr>
        <p:txBody>
          <a:bodyPr wrap="square" rtlCol="0">
            <a:spAutoFit/>
          </a:bodyPr>
          <a:lstStyle/>
          <a:p>
            <a:pPr algn="ctr"/>
            <a:r>
              <a:rPr kumimoji="1" lang="ja-JP" altLang="en-US" sz="1200" dirty="0"/>
              <a:t>レコード</a:t>
            </a:r>
            <a:endParaRPr kumimoji="1" lang="en-US" altLang="ja-JP" sz="1200" dirty="0"/>
          </a:p>
        </p:txBody>
      </p:sp>
      <p:cxnSp>
        <p:nvCxnSpPr>
          <p:cNvPr id="102" name="直線矢印コネクタ 101">
            <a:extLst>
              <a:ext uri="{FF2B5EF4-FFF2-40B4-BE49-F238E27FC236}">
                <a16:creationId xmlns:a16="http://schemas.microsoft.com/office/drawing/2014/main" id="{35A94830-E4D7-865B-DEF1-9E9198B4E1E2}"/>
              </a:ext>
            </a:extLst>
          </p:cNvPr>
          <p:cNvCxnSpPr>
            <a:cxnSpLocks/>
          </p:cNvCxnSpPr>
          <p:nvPr/>
        </p:nvCxnSpPr>
        <p:spPr>
          <a:xfrm flipH="1" flipV="1">
            <a:off x="9910558" y="2393360"/>
            <a:ext cx="313268" cy="340565"/>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04" name="直線矢印コネクタ 103">
            <a:extLst>
              <a:ext uri="{FF2B5EF4-FFF2-40B4-BE49-F238E27FC236}">
                <a16:creationId xmlns:a16="http://schemas.microsoft.com/office/drawing/2014/main" id="{4467E2BE-8568-46F1-1982-9664FB1AA955}"/>
              </a:ext>
            </a:extLst>
          </p:cNvPr>
          <p:cNvCxnSpPr>
            <a:cxnSpLocks/>
          </p:cNvCxnSpPr>
          <p:nvPr/>
        </p:nvCxnSpPr>
        <p:spPr>
          <a:xfrm flipH="1" flipV="1">
            <a:off x="10808442" y="3400306"/>
            <a:ext cx="335957" cy="33778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05" name="図 104" descr="アイコン&#10;&#10;自動的に生成された説明">
            <a:extLst>
              <a:ext uri="{FF2B5EF4-FFF2-40B4-BE49-F238E27FC236}">
                <a16:creationId xmlns:a16="http://schemas.microsoft.com/office/drawing/2014/main" id="{9F1D8398-573A-5B43-DF6A-B3989A683B64}"/>
              </a:ext>
            </a:extLst>
          </p:cNvPr>
          <p:cNvPicPr>
            <a:picLocks noChangeAspect="1"/>
          </p:cNvPicPr>
          <p:nvPr/>
        </p:nvPicPr>
        <p:blipFill>
          <a:blip r:embed="rId7"/>
          <a:stretch>
            <a:fillRect/>
          </a:stretch>
        </p:blipFill>
        <p:spPr>
          <a:xfrm>
            <a:off x="10763555" y="3765158"/>
            <a:ext cx="641341" cy="747658"/>
          </a:xfrm>
          <a:prstGeom prst="rect">
            <a:avLst/>
          </a:prstGeom>
        </p:spPr>
      </p:pic>
      <p:sp>
        <p:nvSpPr>
          <p:cNvPr id="106" name="テキスト ボックス 105">
            <a:extLst>
              <a:ext uri="{FF2B5EF4-FFF2-40B4-BE49-F238E27FC236}">
                <a16:creationId xmlns:a16="http://schemas.microsoft.com/office/drawing/2014/main" id="{6BBB382C-C79E-F910-44C1-B19A86C6DC30}"/>
              </a:ext>
            </a:extLst>
          </p:cNvPr>
          <p:cNvSpPr txBox="1"/>
          <p:nvPr/>
        </p:nvSpPr>
        <p:spPr>
          <a:xfrm>
            <a:off x="10583379" y="4547360"/>
            <a:ext cx="1122040" cy="276999"/>
          </a:xfrm>
          <a:prstGeom prst="rect">
            <a:avLst/>
          </a:prstGeom>
          <a:noFill/>
        </p:spPr>
        <p:txBody>
          <a:bodyPr wrap="square" rtlCol="0">
            <a:spAutoFit/>
          </a:bodyPr>
          <a:lstStyle/>
          <a:p>
            <a:pPr algn="ctr"/>
            <a:r>
              <a:rPr kumimoji="1" lang="en-US" altLang="ja-JP" sz="1200" dirty="0"/>
              <a:t>LLM</a:t>
            </a:r>
            <a:endParaRPr kumimoji="1" lang="ja-JP" altLang="en-US" sz="1200" dirty="0"/>
          </a:p>
        </p:txBody>
      </p:sp>
      <p:cxnSp>
        <p:nvCxnSpPr>
          <p:cNvPr id="111" name="直線矢印コネクタ 110">
            <a:extLst>
              <a:ext uri="{FF2B5EF4-FFF2-40B4-BE49-F238E27FC236}">
                <a16:creationId xmlns:a16="http://schemas.microsoft.com/office/drawing/2014/main" id="{B4EB4B71-A86A-CDCD-443C-CED815532895}"/>
              </a:ext>
            </a:extLst>
          </p:cNvPr>
          <p:cNvCxnSpPr>
            <a:cxnSpLocks/>
            <a:endCxn id="106" idx="2"/>
          </p:cNvCxnSpPr>
          <p:nvPr/>
        </p:nvCxnSpPr>
        <p:spPr>
          <a:xfrm flipV="1">
            <a:off x="11144399" y="4824359"/>
            <a:ext cx="0" cy="589085"/>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12" name="四角形: メモ 111">
            <a:extLst>
              <a:ext uri="{FF2B5EF4-FFF2-40B4-BE49-F238E27FC236}">
                <a16:creationId xmlns:a16="http://schemas.microsoft.com/office/drawing/2014/main" id="{46A5044C-F6D2-2091-150E-7299A06E9DD0}"/>
              </a:ext>
            </a:extLst>
          </p:cNvPr>
          <p:cNvSpPr/>
          <p:nvPr/>
        </p:nvSpPr>
        <p:spPr>
          <a:xfrm>
            <a:off x="10871801" y="5436017"/>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sp>
        <p:nvSpPr>
          <p:cNvPr id="113" name="テキスト ボックス 112">
            <a:extLst>
              <a:ext uri="{FF2B5EF4-FFF2-40B4-BE49-F238E27FC236}">
                <a16:creationId xmlns:a16="http://schemas.microsoft.com/office/drawing/2014/main" id="{C21AFAD9-8A17-9908-3507-906E85728287}"/>
              </a:ext>
            </a:extLst>
          </p:cNvPr>
          <p:cNvSpPr txBox="1"/>
          <p:nvPr/>
        </p:nvSpPr>
        <p:spPr>
          <a:xfrm>
            <a:off x="10583379" y="6184831"/>
            <a:ext cx="1122040" cy="276999"/>
          </a:xfrm>
          <a:prstGeom prst="rect">
            <a:avLst/>
          </a:prstGeom>
          <a:noFill/>
        </p:spPr>
        <p:txBody>
          <a:bodyPr wrap="square" rtlCol="0">
            <a:spAutoFit/>
          </a:bodyPr>
          <a:lstStyle/>
          <a:p>
            <a:pPr algn="ctr"/>
            <a:r>
              <a:rPr kumimoji="1" lang="ja-JP" altLang="en-US" sz="1200" dirty="0"/>
              <a:t>回答</a:t>
            </a:r>
          </a:p>
        </p:txBody>
      </p:sp>
      <p:pic>
        <p:nvPicPr>
          <p:cNvPr id="114" name="図 113" descr="アイコン&#10;&#10;自動的に生成された説明">
            <a:extLst>
              <a:ext uri="{FF2B5EF4-FFF2-40B4-BE49-F238E27FC236}">
                <a16:creationId xmlns:a16="http://schemas.microsoft.com/office/drawing/2014/main" id="{7775D9CE-A036-357F-93E6-B851D55F0AF5}"/>
              </a:ext>
            </a:extLst>
          </p:cNvPr>
          <p:cNvPicPr>
            <a:picLocks noChangeAspect="1"/>
          </p:cNvPicPr>
          <p:nvPr/>
        </p:nvPicPr>
        <p:blipFill>
          <a:blip r:embed="rId7"/>
          <a:stretch>
            <a:fillRect/>
          </a:stretch>
        </p:blipFill>
        <p:spPr>
          <a:xfrm>
            <a:off x="10726535" y="5282724"/>
            <a:ext cx="290532" cy="338695"/>
          </a:xfrm>
          <a:prstGeom prst="rect">
            <a:avLst/>
          </a:prstGeom>
        </p:spPr>
      </p:pic>
      <p:pic>
        <p:nvPicPr>
          <p:cNvPr id="118" name="図 117">
            <a:extLst>
              <a:ext uri="{FF2B5EF4-FFF2-40B4-BE49-F238E27FC236}">
                <a16:creationId xmlns:a16="http://schemas.microsoft.com/office/drawing/2014/main" id="{2731803C-F756-E00C-C3F7-6A37C27FDFA5}"/>
              </a:ext>
            </a:extLst>
          </p:cNvPr>
          <p:cNvPicPr>
            <a:picLocks noChangeAspect="1"/>
          </p:cNvPicPr>
          <p:nvPr/>
        </p:nvPicPr>
        <p:blipFill>
          <a:blip r:embed="rId8"/>
          <a:stretch>
            <a:fillRect/>
          </a:stretch>
        </p:blipFill>
        <p:spPr>
          <a:xfrm>
            <a:off x="10298863" y="2772330"/>
            <a:ext cx="444093" cy="601200"/>
          </a:xfrm>
          <a:prstGeom prst="rect">
            <a:avLst/>
          </a:prstGeom>
        </p:spPr>
      </p:pic>
      <p:pic>
        <p:nvPicPr>
          <p:cNvPr id="119" name="コンテンツ プレースホルダー 79" descr="アイコン&#10;&#10;AI によって生成されたコンテンツは間違っている可能性があります。">
            <a:extLst>
              <a:ext uri="{FF2B5EF4-FFF2-40B4-BE49-F238E27FC236}">
                <a16:creationId xmlns:a16="http://schemas.microsoft.com/office/drawing/2014/main" id="{9945139C-3F69-2FDD-1F91-8DFDF06C3DFE}"/>
              </a:ext>
            </a:extLst>
          </p:cNvPr>
          <p:cNvPicPr>
            <a:picLocks noGrp="1" noChangeAspect="1"/>
          </p:cNvPicPr>
          <p:nvPr>
            <p:ph sz="quarter" idx="13"/>
          </p:nvPr>
        </p:nvPicPr>
        <p:blipFill>
          <a:blip r:embed="rId9"/>
          <a:srcRect r="53383" b="61405"/>
          <a:stretch/>
        </p:blipFill>
        <p:spPr>
          <a:xfrm>
            <a:off x="9559410" y="3077220"/>
            <a:ext cx="740158" cy="514518"/>
          </a:xfrm>
        </p:spPr>
      </p:pic>
      <p:cxnSp>
        <p:nvCxnSpPr>
          <p:cNvPr id="125" name="直線矢印コネクタ 124">
            <a:extLst>
              <a:ext uri="{FF2B5EF4-FFF2-40B4-BE49-F238E27FC236}">
                <a16:creationId xmlns:a16="http://schemas.microsoft.com/office/drawing/2014/main" id="{AB53D7B0-7AEC-7445-7209-8D35D9C6000F}"/>
              </a:ext>
            </a:extLst>
          </p:cNvPr>
          <p:cNvCxnSpPr>
            <a:cxnSpLocks/>
          </p:cNvCxnSpPr>
          <p:nvPr/>
        </p:nvCxnSpPr>
        <p:spPr>
          <a:xfrm>
            <a:off x="10207048" y="3569196"/>
            <a:ext cx="404709" cy="413629"/>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8" name="テキスト ボックス 127">
            <a:extLst>
              <a:ext uri="{FF2B5EF4-FFF2-40B4-BE49-F238E27FC236}">
                <a16:creationId xmlns:a16="http://schemas.microsoft.com/office/drawing/2014/main" id="{C6209505-8C78-ACDA-D0C2-057A3E1107CA}"/>
              </a:ext>
            </a:extLst>
          </p:cNvPr>
          <p:cNvSpPr txBox="1"/>
          <p:nvPr/>
        </p:nvSpPr>
        <p:spPr>
          <a:xfrm>
            <a:off x="9008510" y="3280319"/>
            <a:ext cx="545662" cy="276999"/>
          </a:xfrm>
          <a:prstGeom prst="rect">
            <a:avLst/>
          </a:prstGeom>
          <a:noFill/>
        </p:spPr>
        <p:txBody>
          <a:bodyPr wrap="square" rtlCol="0">
            <a:spAutoFit/>
          </a:bodyPr>
          <a:lstStyle/>
          <a:p>
            <a:pPr algn="ctr"/>
            <a:r>
              <a:rPr kumimoji="1" lang="en-US" altLang="ja-JP" sz="1200" dirty="0"/>
              <a:t>SQL</a:t>
            </a:r>
          </a:p>
        </p:txBody>
      </p:sp>
      <p:sp>
        <p:nvSpPr>
          <p:cNvPr id="132" name="テキスト ボックス 131">
            <a:extLst>
              <a:ext uri="{FF2B5EF4-FFF2-40B4-BE49-F238E27FC236}">
                <a16:creationId xmlns:a16="http://schemas.microsoft.com/office/drawing/2014/main" id="{65D0CB89-21B2-125D-4339-49A9CBA7B8AE}"/>
              </a:ext>
            </a:extLst>
          </p:cNvPr>
          <p:cNvSpPr txBox="1"/>
          <p:nvPr/>
        </p:nvSpPr>
        <p:spPr>
          <a:xfrm>
            <a:off x="7143642" y="1315703"/>
            <a:ext cx="1922102" cy="276999"/>
          </a:xfrm>
          <a:prstGeom prst="rect">
            <a:avLst/>
          </a:prstGeom>
          <a:noFill/>
        </p:spPr>
        <p:txBody>
          <a:bodyPr wrap="square" rtlCol="0">
            <a:spAutoFit/>
          </a:bodyPr>
          <a:lstStyle/>
          <a:p>
            <a:pPr algn="ctr"/>
            <a:r>
              <a:rPr lang="ja-JP" altLang="en-US" sz="1200" dirty="0"/>
              <a:t>クエリ実行・データ登録</a:t>
            </a:r>
            <a:endParaRPr kumimoji="1" lang="en-US" altLang="ja-JP" sz="1200" dirty="0"/>
          </a:p>
        </p:txBody>
      </p:sp>
      <p:sp>
        <p:nvSpPr>
          <p:cNvPr id="60" name="吹き出し: 角を丸めた四角形 59">
            <a:extLst>
              <a:ext uri="{FF2B5EF4-FFF2-40B4-BE49-F238E27FC236}">
                <a16:creationId xmlns:a16="http://schemas.microsoft.com/office/drawing/2014/main" id="{4EBD3531-2F0F-8FB3-E349-5B5392546C8D}"/>
              </a:ext>
            </a:extLst>
          </p:cNvPr>
          <p:cNvSpPr/>
          <p:nvPr/>
        </p:nvSpPr>
        <p:spPr>
          <a:xfrm>
            <a:off x="2974847" y="4000684"/>
            <a:ext cx="3128216" cy="622066"/>
          </a:xfrm>
          <a:prstGeom prst="wedgeRoundRectCallout">
            <a:avLst>
              <a:gd name="adj1" fmla="val -57021"/>
              <a:gd name="adj2" fmla="val 47445"/>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kumimoji="1" lang="en-US" altLang="ja-JP" sz="1100" dirty="0" err="1">
                <a:solidFill>
                  <a:schemeClr val="dk1"/>
                </a:solidFill>
              </a:rPr>
              <a:t>Dify</a:t>
            </a:r>
            <a:r>
              <a:rPr kumimoji="1" lang="en-US" altLang="ja-JP" sz="1100" dirty="0">
                <a:solidFill>
                  <a:schemeClr val="dk1"/>
                </a:solidFill>
              </a:rPr>
              <a:t> </a:t>
            </a:r>
            <a:r>
              <a:rPr kumimoji="1" lang="ja-JP" altLang="en-US" sz="1100" dirty="0">
                <a:solidFill>
                  <a:schemeClr val="dk1"/>
                </a:solidFill>
              </a:rPr>
              <a:t>とは別途でアプリを起動する必要があり、</a:t>
            </a:r>
            <a:endParaRPr kumimoji="1" lang="en-US" altLang="ja-JP" sz="1100" dirty="0">
              <a:solidFill>
                <a:schemeClr val="dk1"/>
              </a:solidFill>
            </a:endParaRPr>
          </a:p>
          <a:p>
            <a:pPr>
              <a:lnSpc>
                <a:spcPts val="1400"/>
              </a:lnSpc>
            </a:pPr>
            <a:r>
              <a:rPr kumimoji="1" lang="ja-JP" altLang="en-US" sz="1100" dirty="0">
                <a:solidFill>
                  <a:schemeClr val="dk1"/>
                </a:solidFill>
              </a:rPr>
              <a:t>メモリが逼迫する可能性が高いため、それらを</a:t>
            </a:r>
            <a:endParaRPr kumimoji="1" lang="en-US" altLang="ja-JP" sz="1100" dirty="0">
              <a:solidFill>
                <a:schemeClr val="dk1"/>
              </a:solidFill>
            </a:endParaRPr>
          </a:p>
          <a:p>
            <a:pPr>
              <a:lnSpc>
                <a:spcPts val="1400"/>
              </a:lnSpc>
            </a:pPr>
            <a:r>
              <a:rPr lang="ja-JP" altLang="en-US" sz="1100" dirty="0"/>
              <a:t>考慮してスペックを検討する</a:t>
            </a:r>
            <a:endParaRPr kumimoji="1" lang="ja-JP" altLang="en-US" sz="1100" dirty="0">
              <a:solidFill>
                <a:schemeClr val="dk1"/>
              </a:solidFill>
            </a:endParaRPr>
          </a:p>
        </p:txBody>
      </p:sp>
    </p:spTree>
    <p:extLst>
      <p:ext uri="{BB962C8B-B14F-4D97-AF65-F5344CB8AC3E}">
        <p14:creationId xmlns:p14="http://schemas.microsoft.com/office/powerpoint/2010/main" val="290790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E3C88-99C7-6D22-62B5-FA17467620F0}"/>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D7B977A5-26DA-7BBD-5688-AC53E890E807}"/>
              </a:ext>
            </a:extLst>
          </p:cNvPr>
          <p:cNvSpPr>
            <a:spLocks noGrp="1"/>
          </p:cNvSpPr>
          <p:nvPr>
            <p:ph type="title"/>
          </p:nvPr>
        </p:nvSpPr>
        <p:spPr/>
        <p:txBody>
          <a:bodyPr>
            <a:normAutofit fontScale="90000"/>
          </a:bodyPr>
          <a:lstStyle/>
          <a:p>
            <a:r>
              <a:rPr lang="en-US" altLang="ja-JP" dirty="0" err="1"/>
              <a:t>Dify</a:t>
            </a:r>
            <a:r>
              <a:rPr lang="ja-JP" altLang="en-US" dirty="0"/>
              <a:t>における</a:t>
            </a:r>
            <a:r>
              <a:rPr lang="en-US" altLang="ja-JP" dirty="0"/>
              <a:t>RAG</a:t>
            </a:r>
            <a:r>
              <a:rPr lang="ja-JP" altLang="en-US" dirty="0"/>
              <a:t>の構築方法</a:t>
            </a:r>
          </a:p>
        </p:txBody>
      </p:sp>
      <p:sp>
        <p:nvSpPr>
          <p:cNvPr id="4" name="スライド番号プレースホルダー 3">
            <a:extLst>
              <a:ext uri="{FF2B5EF4-FFF2-40B4-BE49-F238E27FC236}">
                <a16:creationId xmlns:a16="http://schemas.microsoft.com/office/drawing/2014/main" id="{1237008E-2031-77EE-B817-6B4A60D403C3}"/>
              </a:ext>
            </a:extLst>
          </p:cNvPr>
          <p:cNvSpPr>
            <a:spLocks noGrp="1"/>
          </p:cNvSpPr>
          <p:nvPr>
            <p:ph type="sldNum" sz="quarter" idx="12"/>
          </p:nvPr>
        </p:nvSpPr>
        <p:spPr/>
        <p:txBody>
          <a:bodyPr/>
          <a:lstStyle/>
          <a:p>
            <a:fld id="{0AF7E18D-A281-EF4E-83EF-D7811667EA6C}" type="slidenum">
              <a:rPr kumimoji="1" lang="ja-JP" altLang="en-US" smtClean="0"/>
              <a:t>15</a:t>
            </a:fld>
            <a:endParaRPr kumimoji="1" lang="ja-JP" altLang="en-US"/>
          </a:p>
        </p:txBody>
      </p:sp>
      <p:sp>
        <p:nvSpPr>
          <p:cNvPr id="7" name="フッター プレースホルダー 3">
            <a:extLst>
              <a:ext uri="{FF2B5EF4-FFF2-40B4-BE49-F238E27FC236}">
                <a16:creationId xmlns:a16="http://schemas.microsoft.com/office/drawing/2014/main" id="{35705CB9-EF0E-9339-31AB-CD99EE264DC4}"/>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71" name="コンテンツ プレースホルダー 6">
            <a:extLst>
              <a:ext uri="{FF2B5EF4-FFF2-40B4-BE49-F238E27FC236}">
                <a16:creationId xmlns:a16="http://schemas.microsoft.com/office/drawing/2014/main" id="{3D874C94-0884-32E4-DB04-66C29CD8E033}"/>
              </a:ext>
            </a:extLst>
          </p:cNvPr>
          <p:cNvSpPr txBox="1">
            <a:spLocks/>
          </p:cNvSpPr>
          <p:nvPr/>
        </p:nvSpPr>
        <p:spPr>
          <a:xfrm>
            <a:off x="322593" y="898906"/>
            <a:ext cx="7387053" cy="572139"/>
          </a:xfrm>
          <a:prstGeom prst="rect">
            <a:avLst/>
          </a:prstGeom>
        </p:spPr>
        <p:txBody>
          <a:bodyPr/>
          <a:lst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200" dirty="0" err="1"/>
              <a:t>Dify</a:t>
            </a:r>
            <a:r>
              <a:rPr lang="en-US" altLang="ja-JP" sz="1200" dirty="0"/>
              <a:t> </a:t>
            </a:r>
            <a:r>
              <a:rPr lang="ja-JP" altLang="en-US" sz="1200" dirty="0"/>
              <a:t>における</a:t>
            </a:r>
            <a:r>
              <a:rPr lang="en-US" altLang="ja-JP" sz="1200" dirty="0"/>
              <a:t>RAG </a:t>
            </a:r>
            <a:r>
              <a:rPr lang="ja-JP" altLang="en-US" sz="1200" dirty="0"/>
              <a:t>の構築方法は、公式ドキュメントを参照のこと</a:t>
            </a:r>
            <a:endParaRPr lang="en-US" altLang="ja-JP" sz="1200" dirty="0"/>
          </a:p>
          <a:p>
            <a:r>
              <a:rPr lang="en-US" altLang="ja-JP" sz="1200" dirty="0">
                <a:hlinkClick r:id="rId2"/>
              </a:rPr>
              <a:t>https://docs.dify.ai/guides/knowledge-base/create-knowledge-and-upload-documents</a:t>
            </a:r>
            <a:endParaRPr lang="en-US" altLang="ja-JP" sz="1200" dirty="0"/>
          </a:p>
        </p:txBody>
      </p:sp>
      <p:pic>
        <p:nvPicPr>
          <p:cNvPr id="8" name="図 7">
            <a:extLst>
              <a:ext uri="{FF2B5EF4-FFF2-40B4-BE49-F238E27FC236}">
                <a16:creationId xmlns:a16="http://schemas.microsoft.com/office/drawing/2014/main" id="{8D823DCE-F700-79E2-2297-5EA3C11FDFB2}"/>
              </a:ext>
            </a:extLst>
          </p:cNvPr>
          <p:cNvPicPr>
            <a:picLocks noChangeAspect="1"/>
          </p:cNvPicPr>
          <p:nvPr/>
        </p:nvPicPr>
        <p:blipFill>
          <a:blip r:embed="rId3"/>
          <a:srcRect/>
          <a:stretch/>
        </p:blipFill>
        <p:spPr>
          <a:xfrm>
            <a:off x="1568425" y="1471045"/>
            <a:ext cx="10103224" cy="4814817"/>
          </a:xfrm>
          <a:prstGeom prst="rect">
            <a:avLst/>
          </a:prstGeom>
        </p:spPr>
      </p:pic>
      <p:sp>
        <p:nvSpPr>
          <p:cNvPr id="9" name="正方形/長方形 8">
            <a:extLst>
              <a:ext uri="{FF2B5EF4-FFF2-40B4-BE49-F238E27FC236}">
                <a16:creationId xmlns:a16="http://schemas.microsoft.com/office/drawing/2014/main" id="{C9A227CC-E030-AF04-BCD9-220A904EF83A}"/>
              </a:ext>
            </a:extLst>
          </p:cNvPr>
          <p:cNvSpPr/>
          <p:nvPr/>
        </p:nvSpPr>
        <p:spPr>
          <a:xfrm>
            <a:off x="2689412" y="4150659"/>
            <a:ext cx="1506070" cy="180843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Tree>
    <p:extLst>
      <p:ext uri="{BB962C8B-B14F-4D97-AF65-F5344CB8AC3E}">
        <p14:creationId xmlns:p14="http://schemas.microsoft.com/office/powerpoint/2010/main" val="17978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F9185-3AC8-679B-B0E0-73E809EE20B0}"/>
            </a:ext>
          </a:extLst>
        </p:cNvPr>
        <p:cNvGrpSpPr/>
        <p:nvPr/>
      </p:nvGrpSpPr>
      <p:grpSpPr>
        <a:xfrm>
          <a:off x="0" y="0"/>
          <a:ext cx="0" cy="0"/>
          <a:chOff x="0" y="0"/>
          <a:chExt cx="0" cy="0"/>
        </a:xfrm>
      </p:grpSpPr>
      <p:sp>
        <p:nvSpPr>
          <p:cNvPr id="13" name="タイトル 12">
            <a:extLst>
              <a:ext uri="{FF2B5EF4-FFF2-40B4-BE49-F238E27FC236}">
                <a16:creationId xmlns:a16="http://schemas.microsoft.com/office/drawing/2014/main" id="{8CC99C39-9D2D-9392-4620-B04A6537E354}"/>
              </a:ext>
            </a:extLst>
          </p:cNvPr>
          <p:cNvSpPr>
            <a:spLocks noGrp="1"/>
          </p:cNvSpPr>
          <p:nvPr>
            <p:ph type="title"/>
          </p:nvPr>
        </p:nvSpPr>
        <p:spPr/>
        <p:txBody>
          <a:bodyPr>
            <a:normAutofit fontScale="90000"/>
          </a:bodyPr>
          <a:lstStyle/>
          <a:p>
            <a:r>
              <a:rPr lang="ja-JP" altLang="en-US" dirty="0"/>
              <a:t>今回の講義内容</a:t>
            </a:r>
            <a:endParaRPr kumimoji="1" lang="ja-JP" altLang="en-US" dirty="0"/>
          </a:p>
        </p:txBody>
      </p:sp>
      <p:sp>
        <p:nvSpPr>
          <p:cNvPr id="11" name="テキスト ボックス 10">
            <a:extLst>
              <a:ext uri="{FF2B5EF4-FFF2-40B4-BE49-F238E27FC236}">
                <a16:creationId xmlns:a16="http://schemas.microsoft.com/office/drawing/2014/main" id="{FF8C87DC-6ABC-819F-03C0-BD2CDF97C27B}"/>
              </a:ext>
            </a:extLst>
          </p:cNvPr>
          <p:cNvSpPr txBox="1"/>
          <p:nvPr/>
        </p:nvSpPr>
        <p:spPr>
          <a:xfrm>
            <a:off x="345405" y="927300"/>
            <a:ext cx="11270334" cy="5170646"/>
          </a:xfrm>
          <a:prstGeom prst="rect">
            <a:avLst/>
          </a:prstGeom>
          <a:noFill/>
        </p:spPr>
        <p:txBody>
          <a:bodyPr wrap="square" rtlCol="0">
            <a:spAutoFit/>
          </a:bodyPr>
          <a:lstStyle/>
          <a:p>
            <a:pPr>
              <a:lnSpc>
                <a:spcPts val="1800"/>
              </a:lnSpc>
            </a:pPr>
            <a:r>
              <a:rPr kumimoji="1" lang="ja-JP" altLang="en-US" sz="1400" b="1" dirty="0">
                <a:solidFill>
                  <a:srgbClr val="202569"/>
                </a:solidFill>
                <a:highlight>
                  <a:srgbClr val="EDF2F9"/>
                </a:highlight>
              </a:rPr>
              <a:t>今回の講座内容</a:t>
            </a:r>
            <a:endParaRPr kumimoji="1" lang="en-US" altLang="ja-JP" sz="1400" b="1" dirty="0">
              <a:solidFill>
                <a:srgbClr val="202569"/>
              </a:solidFill>
              <a:highlight>
                <a:srgbClr val="EDF2F9"/>
              </a:highlight>
            </a:endParaRPr>
          </a:p>
          <a:p>
            <a:pPr>
              <a:lnSpc>
                <a:spcPts val="1800"/>
              </a:lnSpc>
            </a:pPr>
            <a:r>
              <a:rPr kumimoji="1" lang="ja-JP" altLang="en-US" sz="1400" b="1" dirty="0">
                <a:solidFill>
                  <a:srgbClr val="202569"/>
                </a:solidFill>
              </a:rPr>
              <a:t>　</a:t>
            </a:r>
            <a:r>
              <a:rPr kumimoji="1" lang="en-US" altLang="ja-JP" sz="1400" b="1" dirty="0">
                <a:solidFill>
                  <a:srgbClr val="202569"/>
                </a:solidFill>
              </a:rPr>
              <a:t>1.</a:t>
            </a:r>
            <a:r>
              <a:rPr kumimoji="1" lang="ja-JP" altLang="en-US" sz="1400" b="1" dirty="0">
                <a:solidFill>
                  <a:srgbClr val="202569"/>
                </a:solidFill>
              </a:rPr>
              <a:t>　シーケンス図</a:t>
            </a:r>
            <a:endParaRPr kumimoji="1" lang="en-US" altLang="ja-JP" sz="1400" b="1" dirty="0">
              <a:solidFill>
                <a:srgbClr val="202569"/>
              </a:solidFill>
            </a:endParaRPr>
          </a:p>
          <a:p>
            <a:pPr>
              <a:lnSpc>
                <a:spcPts val="1800"/>
              </a:lnSpc>
            </a:pPr>
            <a:r>
              <a:rPr lang="ja-JP" altLang="en-US" sz="1400" dirty="0">
                <a:solidFill>
                  <a:srgbClr val="202569"/>
                </a:solidFill>
              </a:rPr>
              <a:t>　　シーケンス図の重要性と作成手順</a:t>
            </a: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r>
              <a:rPr lang="ja-JP" altLang="en-US" sz="1400" dirty="0">
                <a:solidFill>
                  <a:srgbClr val="202569"/>
                </a:solidFill>
              </a:rPr>
              <a:t>　</a:t>
            </a:r>
            <a:r>
              <a:rPr lang="en-US" altLang="ja-JP" sz="1400" b="1" dirty="0">
                <a:solidFill>
                  <a:srgbClr val="202569"/>
                </a:solidFill>
              </a:rPr>
              <a:t>2.</a:t>
            </a:r>
            <a:r>
              <a:rPr lang="ja-JP" altLang="en-US" sz="1400" b="1" dirty="0">
                <a:solidFill>
                  <a:srgbClr val="202569"/>
                </a:solidFill>
              </a:rPr>
              <a:t>　</a:t>
            </a:r>
            <a:r>
              <a:rPr lang="en-US" altLang="ja-JP" sz="1400" b="1" dirty="0">
                <a:solidFill>
                  <a:srgbClr val="202569"/>
                </a:solidFill>
              </a:rPr>
              <a:t>RAG</a:t>
            </a:r>
            <a:r>
              <a:rPr lang="ja-JP" altLang="en-US" sz="1400" b="1" dirty="0">
                <a:solidFill>
                  <a:srgbClr val="202569"/>
                </a:solidFill>
              </a:rPr>
              <a:t>設計</a:t>
            </a:r>
            <a:endParaRPr lang="en-US" altLang="ja-JP" sz="1400" b="1" dirty="0">
              <a:solidFill>
                <a:srgbClr val="202569"/>
              </a:solidFill>
            </a:endParaRPr>
          </a:p>
          <a:p>
            <a:pPr>
              <a:lnSpc>
                <a:spcPts val="1800"/>
              </a:lnSpc>
            </a:pPr>
            <a:r>
              <a:rPr lang="ja-JP" altLang="en-US" sz="1400" b="1" dirty="0">
                <a:solidFill>
                  <a:srgbClr val="202569"/>
                </a:solidFill>
              </a:rPr>
              <a:t>　　</a:t>
            </a:r>
            <a:r>
              <a:rPr lang="en-US" altLang="ja-JP" sz="1400" dirty="0">
                <a:solidFill>
                  <a:srgbClr val="202569"/>
                </a:solidFill>
              </a:rPr>
              <a:t>RAG</a:t>
            </a:r>
            <a:r>
              <a:rPr lang="ja-JP" altLang="en-US" sz="1400" dirty="0">
                <a:solidFill>
                  <a:srgbClr val="202569"/>
                </a:solidFill>
              </a:rPr>
              <a:t>の設計から構築手順</a:t>
            </a: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r>
              <a:rPr lang="ja-JP" altLang="en-US" sz="1400" b="1" dirty="0">
                <a:solidFill>
                  <a:srgbClr val="202569"/>
                </a:solidFill>
                <a:highlight>
                  <a:srgbClr val="EDF2F9"/>
                </a:highlight>
              </a:rPr>
              <a:t>次回までの宿題</a:t>
            </a:r>
            <a:endParaRPr lang="en-US" altLang="ja-JP" sz="1400" b="1" dirty="0">
              <a:solidFill>
                <a:srgbClr val="202569"/>
              </a:solidFill>
              <a:highlight>
                <a:srgbClr val="EDF2F9"/>
              </a:highlight>
            </a:endParaRPr>
          </a:p>
          <a:p>
            <a:pPr>
              <a:lnSpc>
                <a:spcPts val="1800"/>
              </a:lnSpc>
            </a:pPr>
            <a:r>
              <a:rPr lang="ja-JP" altLang="en-US" sz="1400" b="1" dirty="0">
                <a:solidFill>
                  <a:srgbClr val="202569"/>
                </a:solidFill>
              </a:rPr>
              <a:t>　　</a:t>
            </a:r>
            <a:r>
              <a:rPr lang="en-US" altLang="ja-JP" sz="1400" dirty="0">
                <a:solidFill>
                  <a:srgbClr val="202569"/>
                </a:solidFill>
              </a:rPr>
              <a:t>Slack </a:t>
            </a:r>
            <a:r>
              <a:rPr lang="ja-JP" altLang="en-US" sz="1400" dirty="0">
                <a:solidFill>
                  <a:srgbClr val="202569"/>
                </a:solidFill>
              </a:rPr>
              <a:t>での受け渡しを予定</a:t>
            </a: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r>
              <a:rPr lang="ja-JP" altLang="en-US" sz="1400" b="1" dirty="0">
                <a:solidFill>
                  <a:srgbClr val="202569"/>
                </a:solidFill>
                <a:highlight>
                  <a:srgbClr val="EDF2F9"/>
                </a:highlight>
              </a:rPr>
              <a:t>次回の講座内容</a:t>
            </a:r>
            <a:endParaRPr lang="en-US" altLang="ja-JP" sz="1400" b="1" dirty="0">
              <a:solidFill>
                <a:srgbClr val="202569"/>
              </a:solidFill>
              <a:highlight>
                <a:srgbClr val="EDF2F9"/>
              </a:highlight>
            </a:endParaRPr>
          </a:p>
          <a:p>
            <a:pPr>
              <a:lnSpc>
                <a:spcPts val="1800"/>
              </a:lnSpc>
            </a:pPr>
            <a:r>
              <a:rPr lang="ja-JP" altLang="en-US" sz="1400" b="1" dirty="0">
                <a:solidFill>
                  <a:srgbClr val="202569"/>
                </a:solidFill>
              </a:rPr>
              <a:t>　テストシナリオ作成</a:t>
            </a:r>
            <a:endParaRPr lang="en-US" altLang="ja-JP" sz="1400" b="1" dirty="0">
              <a:solidFill>
                <a:srgbClr val="202569"/>
              </a:solidFill>
            </a:endParaRPr>
          </a:p>
          <a:p>
            <a:pPr>
              <a:lnSpc>
                <a:spcPts val="1800"/>
              </a:lnSpc>
            </a:pPr>
            <a:r>
              <a:rPr lang="ja-JP" altLang="en-US" sz="1400" dirty="0">
                <a:solidFill>
                  <a:srgbClr val="202569"/>
                </a:solidFill>
              </a:rPr>
              <a:t>　　テストシナリオのレイアウトの確認と作成手順</a:t>
            </a:r>
            <a:endParaRPr lang="en-US" altLang="ja-JP" sz="1400" dirty="0">
              <a:solidFill>
                <a:srgbClr val="202569"/>
              </a:solidFill>
            </a:endParaRPr>
          </a:p>
          <a:p>
            <a:pPr>
              <a:lnSpc>
                <a:spcPts val="1800"/>
              </a:lnSpc>
            </a:pPr>
            <a:r>
              <a:rPr lang="ja-JP" altLang="en-US" sz="1400" dirty="0">
                <a:solidFill>
                  <a:srgbClr val="202569"/>
                </a:solidFill>
              </a:rPr>
              <a:t>　　シーケンス図を基に、具体的なユーザーと</a:t>
            </a:r>
            <a:r>
              <a:rPr lang="en-US" altLang="ja-JP" sz="1400" dirty="0">
                <a:solidFill>
                  <a:srgbClr val="202569"/>
                </a:solidFill>
              </a:rPr>
              <a:t>AI</a:t>
            </a:r>
            <a:r>
              <a:rPr lang="ja-JP" altLang="en-US" sz="1400" dirty="0">
                <a:solidFill>
                  <a:srgbClr val="202569"/>
                </a:solidFill>
              </a:rPr>
              <a:t>エージェント間のやりとりを構想</a:t>
            </a:r>
            <a:endParaRPr lang="en-US" altLang="ja-JP" sz="1400" dirty="0">
              <a:solidFill>
                <a:srgbClr val="202569"/>
              </a:solidFill>
            </a:endParaRPr>
          </a:p>
        </p:txBody>
      </p:sp>
      <p:sp>
        <p:nvSpPr>
          <p:cNvPr id="2" name="フッター プレースホルダー 3">
            <a:extLst>
              <a:ext uri="{FF2B5EF4-FFF2-40B4-BE49-F238E27FC236}">
                <a16:creationId xmlns:a16="http://schemas.microsoft.com/office/drawing/2014/main" id="{634EC3E8-76F0-62E4-337F-6D3CF8E9F418}"/>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4" name="スライド番号プレースホルダー 3">
            <a:extLst>
              <a:ext uri="{FF2B5EF4-FFF2-40B4-BE49-F238E27FC236}">
                <a16:creationId xmlns:a16="http://schemas.microsoft.com/office/drawing/2014/main" id="{3811DEB5-1A7E-A090-050D-097B9A72C595}"/>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2</a:t>
            </a:fld>
            <a:endParaRPr kumimoji="1" lang="ja-JP" altLang="en-US"/>
          </a:p>
        </p:txBody>
      </p:sp>
      <p:graphicFrame>
        <p:nvGraphicFramePr>
          <p:cNvPr id="6" name="表 5">
            <a:extLst>
              <a:ext uri="{FF2B5EF4-FFF2-40B4-BE49-F238E27FC236}">
                <a16:creationId xmlns:a16="http://schemas.microsoft.com/office/drawing/2014/main" id="{1A808A2B-12BE-9AF8-2636-C81049DC7F12}"/>
              </a:ext>
            </a:extLst>
          </p:cNvPr>
          <p:cNvGraphicFramePr>
            <a:graphicFrameLocks noGrp="1"/>
          </p:cNvGraphicFramePr>
          <p:nvPr>
            <p:extLst>
              <p:ext uri="{D42A27DB-BD31-4B8C-83A1-F6EECF244321}">
                <p14:modId xmlns:p14="http://schemas.microsoft.com/office/powerpoint/2010/main" val="3371120992"/>
              </p:ext>
            </p:extLst>
          </p:nvPr>
        </p:nvGraphicFramePr>
        <p:xfrm>
          <a:off x="755061" y="3131218"/>
          <a:ext cx="10309086" cy="1656080"/>
        </p:xfrm>
        <a:graphic>
          <a:graphicData uri="http://schemas.openxmlformats.org/drawingml/2006/table">
            <a:tbl>
              <a:tblPr firstRow="1" bandRow="1">
                <a:tableStyleId>{5940675A-B579-460E-94D1-54222C63F5DA}</a:tableStyleId>
              </a:tblPr>
              <a:tblGrid>
                <a:gridCol w="3436362">
                  <a:extLst>
                    <a:ext uri="{9D8B030D-6E8A-4147-A177-3AD203B41FA5}">
                      <a16:colId xmlns:a16="http://schemas.microsoft.com/office/drawing/2014/main" val="389540241"/>
                    </a:ext>
                  </a:extLst>
                </a:gridCol>
                <a:gridCol w="3436362">
                  <a:extLst>
                    <a:ext uri="{9D8B030D-6E8A-4147-A177-3AD203B41FA5}">
                      <a16:colId xmlns:a16="http://schemas.microsoft.com/office/drawing/2014/main" val="2885365220"/>
                    </a:ext>
                  </a:extLst>
                </a:gridCol>
                <a:gridCol w="3436362">
                  <a:extLst>
                    <a:ext uri="{9D8B030D-6E8A-4147-A177-3AD203B41FA5}">
                      <a16:colId xmlns:a16="http://schemas.microsoft.com/office/drawing/2014/main" val="90734894"/>
                    </a:ext>
                  </a:extLst>
                </a:gridCol>
              </a:tblGrid>
              <a:tr h="370840">
                <a:tc>
                  <a:txBody>
                    <a:bodyPr/>
                    <a:lstStyle/>
                    <a:p>
                      <a:pPr algn="ctr"/>
                      <a:r>
                        <a:rPr kumimoji="1" lang="ja-JP" altLang="en-US" sz="1200"/>
                        <a:t>タスク</a:t>
                      </a:r>
                      <a:endParaRPr kumimoji="1" lang="ja-JP" altLang="en-US" sz="1200" dirty="0"/>
                    </a:p>
                  </a:txBody>
                  <a:tcPr anchor="ctr">
                    <a:solidFill>
                      <a:schemeClr val="tx2">
                        <a:lumMod val="20000"/>
                        <a:lumOff val="80000"/>
                      </a:schemeClr>
                    </a:solidFill>
                  </a:tcPr>
                </a:tc>
                <a:tc>
                  <a:txBody>
                    <a:bodyPr/>
                    <a:lstStyle/>
                    <a:p>
                      <a:pPr algn="ctr"/>
                      <a:r>
                        <a:rPr kumimoji="1" lang="ja-JP" altLang="en-US" sz="1200"/>
                        <a:t>関係するタスク</a:t>
                      </a:r>
                      <a:endParaRPr kumimoji="1" lang="ja-JP" altLang="en-US" sz="1200" dirty="0"/>
                    </a:p>
                  </a:txBody>
                  <a:tcPr anchor="ctr">
                    <a:solidFill>
                      <a:schemeClr val="tx2">
                        <a:lumMod val="20000"/>
                        <a:lumOff val="80000"/>
                      </a:schemeClr>
                    </a:solidFill>
                  </a:tcPr>
                </a:tc>
                <a:tc>
                  <a:txBody>
                    <a:bodyPr/>
                    <a:lstStyle/>
                    <a:p>
                      <a:pPr algn="ctr"/>
                      <a:r>
                        <a:rPr kumimoji="1" lang="ja-JP" altLang="en-US" sz="1200"/>
                        <a:t>アウトプットイメージ</a:t>
                      </a:r>
                      <a:endParaRPr kumimoji="1" lang="ja-JP" altLang="en-US" sz="1200" dirty="0"/>
                    </a:p>
                  </a:txBody>
                  <a:tcPr anchor="ctr">
                    <a:solidFill>
                      <a:schemeClr val="tx2">
                        <a:lumMod val="20000"/>
                        <a:lumOff val="80000"/>
                      </a:schemeClr>
                    </a:solidFill>
                  </a:tcPr>
                </a:tc>
                <a:extLst>
                  <a:ext uri="{0D108BD9-81ED-4DB2-BD59-A6C34878D82A}">
                    <a16:rowId xmlns:a16="http://schemas.microsoft.com/office/drawing/2014/main" val="2106696402"/>
                  </a:ext>
                </a:extLst>
              </a:tr>
              <a:tr h="370840">
                <a:tc>
                  <a:txBody>
                    <a:bodyPr/>
                    <a:lstStyle/>
                    <a:p>
                      <a:r>
                        <a:rPr kumimoji="1" lang="ja-JP" altLang="en-US" sz="1200" dirty="0"/>
                        <a:t>対象業務で用いる関連ツール（外部</a:t>
                      </a:r>
                      <a:r>
                        <a:rPr kumimoji="1" lang="en-US" altLang="ja-JP" sz="1200" dirty="0"/>
                        <a:t>DB</a:t>
                      </a:r>
                      <a:r>
                        <a:rPr kumimoji="1" lang="ja-JP" altLang="en-US" sz="1200" dirty="0"/>
                        <a:t>など）を洗い出す</a:t>
                      </a:r>
                    </a:p>
                  </a:txBody>
                  <a:tcPr/>
                </a:tc>
                <a:tc>
                  <a:txBody>
                    <a:bodyPr/>
                    <a:lstStyle/>
                    <a:p>
                      <a:r>
                        <a:rPr kumimoji="1" lang="ja-JP" altLang="en-US" sz="1200" dirty="0"/>
                        <a:t>・システム設計（</a:t>
                      </a:r>
                      <a:r>
                        <a:rPr kumimoji="1" lang="en-US" altLang="ja-JP" sz="1200" dirty="0"/>
                        <a:t>Section3</a:t>
                      </a:r>
                      <a:r>
                        <a:rPr kumimoji="1" lang="ja-JP" altLang="en-US" sz="1200" dirty="0"/>
                        <a:t>）</a:t>
                      </a:r>
                      <a:endParaRPr kumimoji="1" lang="en-US" altLang="ja-JP" sz="1200" dirty="0"/>
                    </a:p>
                    <a:p>
                      <a:r>
                        <a:rPr kumimoji="1" lang="ja-JP" altLang="en-US" sz="1200" dirty="0"/>
                        <a:t>・シーケンス図作成（</a:t>
                      </a:r>
                      <a:r>
                        <a:rPr kumimoji="1" lang="en-US" altLang="ja-JP" sz="1200" dirty="0"/>
                        <a:t>Section4</a:t>
                      </a:r>
                      <a:r>
                        <a:rPr kumimoji="1" lang="ja-JP" altLang="en-US" sz="1200" dirty="0"/>
                        <a:t>）</a:t>
                      </a:r>
                    </a:p>
                  </a:txBody>
                  <a:tcPr/>
                </a:tc>
                <a:tc>
                  <a:txBody>
                    <a:bodyPr/>
                    <a:lstStyle/>
                    <a:p>
                      <a:r>
                        <a:rPr kumimoji="1" lang="ja-JP" altLang="en-US" sz="1200" dirty="0"/>
                        <a:t>関連ツールの箇条書き</a:t>
                      </a:r>
                    </a:p>
                  </a:txBody>
                  <a:tcPr/>
                </a:tc>
                <a:extLst>
                  <a:ext uri="{0D108BD9-81ED-4DB2-BD59-A6C34878D82A}">
                    <a16:rowId xmlns:a16="http://schemas.microsoft.com/office/drawing/2014/main" val="35133057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対象業務で用いる資材を洗い出す</a:t>
                      </a:r>
                    </a:p>
                  </a:txBody>
                  <a:tcPr/>
                </a:tc>
                <a:tc>
                  <a:txBody>
                    <a:bodyPr/>
                    <a:lstStyle/>
                    <a:p>
                      <a:r>
                        <a:rPr kumimoji="1" lang="ja-JP" altLang="en-US" sz="1200" dirty="0"/>
                        <a:t>・シーケンス図作成（</a:t>
                      </a:r>
                      <a:r>
                        <a:rPr kumimoji="1" lang="en-US" altLang="ja-JP" sz="1200" dirty="0"/>
                        <a:t>Section4</a:t>
                      </a:r>
                      <a:r>
                        <a:rPr kumimoji="1" lang="ja-JP" altLang="en-US" sz="1200" dirty="0"/>
                        <a:t>）</a:t>
                      </a:r>
                      <a:endParaRPr kumimoji="1" lang="en-US" altLang="ja-JP" sz="1200" dirty="0"/>
                    </a:p>
                    <a:p>
                      <a:r>
                        <a:rPr kumimoji="1" lang="ja-JP" altLang="en-US" sz="1200" dirty="0"/>
                        <a:t>・</a:t>
                      </a:r>
                      <a:r>
                        <a:rPr kumimoji="1" lang="en-US" altLang="ja-JP" sz="1200" dirty="0"/>
                        <a:t>RAG</a:t>
                      </a:r>
                      <a:r>
                        <a:rPr kumimoji="1" lang="ja-JP" altLang="en-US" sz="1200" dirty="0"/>
                        <a:t>設計（</a:t>
                      </a:r>
                      <a:r>
                        <a:rPr kumimoji="1" lang="en-US" altLang="ja-JP" sz="1200" dirty="0"/>
                        <a:t>Section4</a:t>
                      </a:r>
                      <a:r>
                        <a:rPr kumimoji="1" lang="ja-JP" altLang="en-US"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資材名の箇条書き（拡張子含む）</a:t>
                      </a:r>
                    </a:p>
                  </a:txBody>
                  <a:tcPr/>
                </a:tc>
                <a:extLst>
                  <a:ext uri="{0D108BD9-81ED-4DB2-BD59-A6C34878D82A}">
                    <a16:rowId xmlns:a16="http://schemas.microsoft.com/office/drawing/2014/main" val="1559988443"/>
                  </a:ext>
                </a:extLst>
              </a:tr>
              <a:tr h="370840">
                <a:tc>
                  <a:txBody>
                    <a:bodyPr/>
                    <a:lstStyle/>
                    <a:p>
                      <a:r>
                        <a:rPr kumimoji="1" lang="ja-JP" altLang="en-US" sz="1200" dirty="0"/>
                        <a:t>各資材への参照方法を決定する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a:t>
                      </a:r>
                      <a:r>
                        <a:rPr kumimoji="1" lang="en-US" altLang="ja-JP" sz="1200" dirty="0"/>
                        <a:t>RAG</a:t>
                      </a:r>
                      <a:r>
                        <a:rPr kumimoji="1" lang="ja-JP" altLang="en-US" sz="1200" dirty="0"/>
                        <a:t>設計（</a:t>
                      </a:r>
                      <a:r>
                        <a:rPr kumimoji="1" lang="en-US" altLang="ja-JP" sz="1200" dirty="0"/>
                        <a:t>Section4</a:t>
                      </a:r>
                      <a:r>
                        <a:rPr kumimoji="1" lang="ja-JP" altLang="en-US" sz="1200" dirty="0"/>
                        <a:t>）</a:t>
                      </a:r>
                    </a:p>
                  </a:txBody>
                  <a:tcPr/>
                </a:tc>
                <a:tc>
                  <a:txBody>
                    <a:bodyPr/>
                    <a:lstStyle/>
                    <a:p>
                      <a:r>
                        <a:rPr kumimoji="1" lang="ja-JP" altLang="en-US" sz="1200" dirty="0"/>
                        <a:t>各資材参照方法の箇条書きリスト</a:t>
                      </a:r>
                    </a:p>
                  </a:txBody>
                  <a:tcPr/>
                </a:tc>
                <a:extLst>
                  <a:ext uri="{0D108BD9-81ED-4DB2-BD59-A6C34878D82A}">
                    <a16:rowId xmlns:a16="http://schemas.microsoft.com/office/drawing/2014/main" val="1865080622"/>
                  </a:ext>
                </a:extLst>
              </a:tr>
            </a:tbl>
          </a:graphicData>
        </a:graphic>
      </p:graphicFrame>
    </p:spTree>
    <p:extLst>
      <p:ext uri="{BB962C8B-B14F-4D97-AF65-F5344CB8AC3E}">
        <p14:creationId xmlns:p14="http://schemas.microsoft.com/office/powerpoint/2010/main" val="339363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21DC87A-BC79-AA63-DF3E-40C9A92228A7}"/>
              </a:ext>
            </a:extLst>
          </p:cNvPr>
          <p:cNvSpPr>
            <a:spLocks noGrp="1"/>
          </p:cNvSpPr>
          <p:nvPr>
            <p:ph type="title"/>
          </p:nvPr>
        </p:nvSpPr>
        <p:spPr>
          <a:xfrm>
            <a:off x="345404" y="407406"/>
            <a:ext cx="11512163" cy="388990"/>
          </a:xfrm>
        </p:spPr>
        <p:txBody>
          <a:bodyPr>
            <a:normAutofit fontScale="90000"/>
          </a:bodyPr>
          <a:lstStyle/>
          <a:p>
            <a:r>
              <a:rPr lang="ja-JP" altLang="en-US" dirty="0"/>
              <a:t>サポート</a:t>
            </a:r>
            <a:r>
              <a:rPr kumimoji="1" lang="ja-JP" altLang="en-US" dirty="0"/>
              <a:t>の</a:t>
            </a:r>
            <a:r>
              <a:rPr lang="ja-JP" altLang="en-US" dirty="0"/>
              <a:t>流れ</a:t>
            </a:r>
            <a:endParaRPr kumimoji="1" lang="ja-JP" altLang="en-US" dirty="0"/>
          </a:p>
        </p:txBody>
      </p:sp>
      <p:cxnSp>
        <p:nvCxnSpPr>
          <p:cNvPr id="43" name="直線コネクタ 42">
            <a:extLst>
              <a:ext uri="{FF2B5EF4-FFF2-40B4-BE49-F238E27FC236}">
                <a16:creationId xmlns:a16="http://schemas.microsoft.com/office/drawing/2014/main" id="{8E22BC15-57F0-7457-2858-1969FB207537}"/>
              </a:ext>
            </a:extLst>
          </p:cNvPr>
          <p:cNvCxnSpPr>
            <a:cxnSpLocks/>
          </p:cNvCxnSpPr>
          <p:nvPr/>
        </p:nvCxnSpPr>
        <p:spPr>
          <a:xfrm>
            <a:off x="662891" y="911881"/>
            <a:ext cx="0" cy="5396844"/>
          </a:xfrm>
          <a:prstGeom prst="line">
            <a:avLst/>
          </a:prstGeom>
          <a:ln w="76200">
            <a:solidFill>
              <a:srgbClr val="A6B9E8"/>
            </a:solidFill>
          </a:ln>
          <a:effectLst/>
        </p:spPr>
        <p:style>
          <a:lnRef idx="2">
            <a:schemeClr val="accent1"/>
          </a:lnRef>
          <a:fillRef idx="0">
            <a:schemeClr val="accent1"/>
          </a:fillRef>
          <a:effectRef idx="1">
            <a:schemeClr val="accent1"/>
          </a:effectRef>
          <a:fontRef idx="minor">
            <a:schemeClr val="tx1"/>
          </a:fontRef>
        </p:style>
      </p:cxnSp>
      <p:grpSp>
        <p:nvGrpSpPr>
          <p:cNvPr id="7" name="グループ化 6">
            <a:extLst>
              <a:ext uri="{FF2B5EF4-FFF2-40B4-BE49-F238E27FC236}">
                <a16:creationId xmlns:a16="http://schemas.microsoft.com/office/drawing/2014/main" id="{9ADCD771-8434-5E6C-3CB6-5D03BC257B12}"/>
              </a:ext>
            </a:extLst>
          </p:cNvPr>
          <p:cNvGrpSpPr/>
          <p:nvPr/>
        </p:nvGrpSpPr>
        <p:grpSpPr>
          <a:xfrm>
            <a:off x="561194" y="1020304"/>
            <a:ext cx="5293085" cy="763200"/>
            <a:chOff x="561199" y="1020304"/>
            <a:chExt cx="5293085" cy="763200"/>
          </a:xfrm>
        </p:grpSpPr>
        <p:sp>
          <p:nvSpPr>
            <p:cNvPr id="44" name="楕円 43">
              <a:extLst>
                <a:ext uri="{FF2B5EF4-FFF2-40B4-BE49-F238E27FC236}">
                  <a16:creationId xmlns:a16="http://schemas.microsoft.com/office/drawing/2014/main" id="{C2E6E076-22BA-AFF0-17E0-5B5AC13680B4}"/>
                </a:ext>
              </a:extLst>
            </p:cNvPr>
            <p:cNvSpPr/>
            <p:nvPr/>
          </p:nvSpPr>
          <p:spPr>
            <a:xfrm>
              <a:off x="561199" y="1296026"/>
              <a:ext cx="203383" cy="211756"/>
            </a:xfrm>
            <a:prstGeom prst="ellipse">
              <a:avLst/>
            </a:prstGeom>
            <a:solidFill>
              <a:schemeClr val="accent2">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5" name="グループ化 4">
              <a:extLst>
                <a:ext uri="{FF2B5EF4-FFF2-40B4-BE49-F238E27FC236}">
                  <a16:creationId xmlns:a16="http://schemas.microsoft.com/office/drawing/2014/main" id="{69D49B43-3BD4-72E0-D8F2-817BE40F1C1E}"/>
                </a:ext>
              </a:extLst>
            </p:cNvPr>
            <p:cNvGrpSpPr/>
            <p:nvPr/>
          </p:nvGrpSpPr>
          <p:grpSpPr>
            <a:xfrm>
              <a:off x="951645" y="1103049"/>
              <a:ext cx="896405" cy="597711"/>
              <a:chOff x="951645" y="992634"/>
              <a:chExt cx="896405" cy="597711"/>
            </a:xfrm>
          </p:grpSpPr>
          <p:sp>
            <p:nvSpPr>
              <p:cNvPr id="50" name="テキスト ボックス 49">
                <a:extLst>
                  <a:ext uri="{FF2B5EF4-FFF2-40B4-BE49-F238E27FC236}">
                    <a16:creationId xmlns:a16="http://schemas.microsoft.com/office/drawing/2014/main" id="{76261F3D-B739-4517-9D92-6C8979969539}"/>
                  </a:ext>
                </a:extLst>
              </p:cNvPr>
              <p:cNvSpPr txBox="1"/>
              <p:nvPr/>
            </p:nvSpPr>
            <p:spPr>
              <a:xfrm>
                <a:off x="951645" y="992634"/>
                <a:ext cx="896405" cy="276999"/>
              </a:xfrm>
              <a:prstGeom prst="rect">
                <a:avLst/>
              </a:prstGeom>
              <a:noFill/>
            </p:spPr>
            <p:txBody>
              <a:bodyPr wrap="square" rtlCol="0">
                <a:spAutoFit/>
              </a:bodyPr>
              <a:lstStyle/>
              <a:p>
                <a:pPr algn="ctr"/>
                <a:r>
                  <a:rPr kumimoji="1" lang="en-US" altLang="ja-JP" sz="1200" b="1" dirty="0"/>
                  <a:t>section</a:t>
                </a:r>
              </a:p>
            </p:txBody>
          </p:sp>
          <p:sp>
            <p:nvSpPr>
              <p:cNvPr id="51" name="テキスト ボックス 50">
                <a:extLst>
                  <a:ext uri="{FF2B5EF4-FFF2-40B4-BE49-F238E27FC236}">
                    <a16:creationId xmlns:a16="http://schemas.microsoft.com/office/drawing/2014/main" id="{338FCACA-16DE-CFA8-40C4-F0E4759360E8}"/>
                  </a:ext>
                </a:extLst>
              </p:cNvPr>
              <p:cNvSpPr txBox="1"/>
              <p:nvPr/>
            </p:nvSpPr>
            <p:spPr>
              <a:xfrm>
                <a:off x="1005212" y="1190235"/>
                <a:ext cx="789270" cy="400110"/>
              </a:xfrm>
              <a:prstGeom prst="rect">
                <a:avLst/>
              </a:prstGeom>
              <a:noFill/>
            </p:spPr>
            <p:txBody>
              <a:bodyPr wrap="square" rtlCol="0">
                <a:spAutoFit/>
              </a:bodyPr>
              <a:lstStyle/>
              <a:p>
                <a:pPr algn="ctr"/>
                <a:r>
                  <a:rPr kumimoji="1" lang="en-US" altLang="ja-JP" sz="2000" b="1" dirty="0"/>
                  <a:t>01</a:t>
                </a:r>
              </a:p>
            </p:txBody>
          </p:sp>
        </p:grpSp>
        <p:sp>
          <p:nvSpPr>
            <p:cNvPr id="75" name="四角形: 角を丸くする 74">
              <a:extLst>
                <a:ext uri="{FF2B5EF4-FFF2-40B4-BE49-F238E27FC236}">
                  <a16:creationId xmlns:a16="http://schemas.microsoft.com/office/drawing/2014/main" id="{034ACCF4-AB61-47C7-00BE-CE819A81398B}"/>
                </a:ext>
              </a:extLst>
            </p:cNvPr>
            <p:cNvSpPr/>
            <p:nvPr/>
          </p:nvSpPr>
          <p:spPr>
            <a:xfrm>
              <a:off x="1894115" y="1020304"/>
              <a:ext cx="3960169" cy="763200"/>
            </a:xfrm>
            <a:prstGeom prst="roundRect">
              <a:avLst>
                <a:gd name="adj" fmla="val 13063"/>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t>ヒアリングから、与件整理</a:t>
              </a:r>
              <a:endParaRPr kumimoji="1" lang="en-US" altLang="ja-JP" sz="1100" b="1" dirty="0"/>
            </a:p>
            <a:p>
              <a:r>
                <a:rPr kumimoji="1" lang="ja-JP" altLang="en-US" sz="1100" dirty="0"/>
                <a:t>　・課題の洗い出し</a:t>
              </a:r>
              <a:endParaRPr kumimoji="1" lang="en-US" altLang="ja-JP" sz="1100" dirty="0"/>
            </a:p>
            <a:p>
              <a:r>
                <a:rPr kumimoji="1" lang="ja-JP" altLang="en-US" sz="1100" dirty="0"/>
                <a:t>　・システムの目的設定</a:t>
              </a:r>
            </a:p>
          </p:txBody>
        </p:sp>
      </p:grpSp>
      <p:grpSp>
        <p:nvGrpSpPr>
          <p:cNvPr id="6" name="グループ化 5">
            <a:extLst>
              <a:ext uri="{FF2B5EF4-FFF2-40B4-BE49-F238E27FC236}">
                <a16:creationId xmlns:a16="http://schemas.microsoft.com/office/drawing/2014/main" id="{72F5E81B-5990-5B75-34DC-1E206017B95C}"/>
              </a:ext>
            </a:extLst>
          </p:cNvPr>
          <p:cNvGrpSpPr/>
          <p:nvPr/>
        </p:nvGrpSpPr>
        <p:grpSpPr>
          <a:xfrm>
            <a:off x="561194" y="2455262"/>
            <a:ext cx="5295146" cy="762304"/>
            <a:chOff x="561197" y="2689579"/>
            <a:chExt cx="5295146" cy="762304"/>
          </a:xfrm>
        </p:grpSpPr>
        <p:sp>
          <p:nvSpPr>
            <p:cNvPr id="46" name="楕円 45">
              <a:extLst>
                <a:ext uri="{FF2B5EF4-FFF2-40B4-BE49-F238E27FC236}">
                  <a16:creationId xmlns:a16="http://schemas.microsoft.com/office/drawing/2014/main" id="{95305D95-3E30-DC42-CE0E-6790EEA41899}"/>
                </a:ext>
              </a:extLst>
            </p:cNvPr>
            <p:cNvSpPr/>
            <p:nvPr/>
          </p:nvSpPr>
          <p:spPr>
            <a:xfrm>
              <a:off x="561197" y="2964853"/>
              <a:ext cx="203383" cy="211756"/>
            </a:xfrm>
            <a:prstGeom prst="ellipse">
              <a:avLst/>
            </a:prstGeom>
            <a:solidFill>
              <a:srgbClr val="E2E3F6"/>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63" name="グループ化 62">
              <a:extLst>
                <a:ext uri="{FF2B5EF4-FFF2-40B4-BE49-F238E27FC236}">
                  <a16:creationId xmlns:a16="http://schemas.microsoft.com/office/drawing/2014/main" id="{292675F3-4B58-E8F9-0BB6-91F6F3F33AC3}"/>
                </a:ext>
              </a:extLst>
            </p:cNvPr>
            <p:cNvGrpSpPr/>
            <p:nvPr/>
          </p:nvGrpSpPr>
          <p:grpSpPr>
            <a:xfrm>
              <a:off x="951644" y="2762732"/>
              <a:ext cx="896405" cy="615999"/>
              <a:chOff x="951645" y="1041245"/>
              <a:chExt cx="896405" cy="615999"/>
            </a:xfrm>
          </p:grpSpPr>
          <p:sp>
            <p:nvSpPr>
              <p:cNvPr id="64" name="テキスト ボックス 63">
                <a:extLst>
                  <a:ext uri="{FF2B5EF4-FFF2-40B4-BE49-F238E27FC236}">
                    <a16:creationId xmlns:a16="http://schemas.microsoft.com/office/drawing/2014/main" id="{9306C828-8490-3B44-B2FF-45905CFA7717}"/>
                  </a:ext>
                </a:extLst>
              </p:cNvPr>
              <p:cNvSpPr txBox="1"/>
              <p:nvPr/>
            </p:nvSpPr>
            <p:spPr>
              <a:xfrm>
                <a:off x="951645" y="1041245"/>
                <a:ext cx="896405" cy="276999"/>
              </a:xfrm>
              <a:prstGeom prst="rect">
                <a:avLst/>
              </a:prstGeom>
              <a:noFill/>
            </p:spPr>
            <p:txBody>
              <a:bodyPr wrap="square" rtlCol="0">
                <a:spAutoFit/>
              </a:bodyPr>
              <a:lstStyle/>
              <a:p>
                <a:pPr algn="ctr"/>
                <a:r>
                  <a:rPr kumimoji="1" lang="en-US" altLang="ja-JP" sz="1200" b="1" dirty="0"/>
                  <a:t>section</a:t>
                </a:r>
              </a:p>
            </p:txBody>
          </p:sp>
          <p:sp>
            <p:nvSpPr>
              <p:cNvPr id="65" name="テキスト ボックス 64">
                <a:extLst>
                  <a:ext uri="{FF2B5EF4-FFF2-40B4-BE49-F238E27FC236}">
                    <a16:creationId xmlns:a16="http://schemas.microsoft.com/office/drawing/2014/main" id="{5F28BAB8-9430-0076-F7D4-40D00CB56251}"/>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a:t>
                </a:r>
                <a:r>
                  <a:rPr lang="en-US" altLang="ja-JP" sz="2000" b="1" dirty="0"/>
                  <a:t>2</a:t>
                </a:r>
                <a:endParaRPr kumimoji="1" lang="en-US" altLang="ja-JP" sz="2000" b="1" dirty="0"/>
              </a:p>
            </p:txBody>
          </p:sp>
        </p:grpSp>
        <p:sp>
          <p:nvSpPr>
            <p:cNvPr id="77" name="四角形: 角を丸くする 76">
              <a:extLst>
                <a:ext uri="{FF2B5EF4-FFF2-40B4-BE49-F238E27FC236}">
                  <a16:creationId xmlns:a16="http://schemas.microsoft.com/office/drawing/2014/main" id="{98567824-A450-8746-FFE3-3BE53E399803}"/>
                </a:ext>
              </a:extLst>
            </p:cNvPr>
            <p:cNvSpPr/>
            <p:nvPr/>
          </p:nvSpPr>
          <p:spPr>
            <a:xfrm>
              <a:off x="1896174" y="2689579"/>
              <a:ext cx="3960169" cy="762304"/>
            </a:xfrm>
            <a:prstGeom prst="roundRect">
              <a:avLst>
                <a:gd name="adj" fmla="val 13063"/>
              </a:avLst>
            </a:prstGeom>
            <a:solidFill>
              <a:srgbClr val="CCD9EC"/>
            </a:solidFill>
            <a:ln w="9525">
              <a:noFill/>
            </a:ln>
          </p:spPr>
          <p:style>
            <a:lnRef idx="2">
              <a:schemeClr val="dk1"/>
            </a:lnRef>
            <a:fillRef idx="1">
              <a:schemeClr val="lt1"/>
            </a:fillRef>
            <a:effectRef idx="0">
              <a:schemeClr val="dk1"/>
            </a:effectRef>
            <a:fontRef idx="minor">
              <a:schemeClr val="dk1"/>
            </a:fontRef>
          </p:style>
          <p:txBody>
            <a:bodyPr rtlCol="0" anchor="ctr"/>
            <a:lstStyle/>
            <a:p>
              <a:pPr rtl="0"/>
              <a:r>
                <a:rPr lang="ja-JP" altLang="en-US" sz="1100" b="1" dirty="0"/>
                <a:t>要件定義</a:t>
              </a:r>
            </a:p>
            <a:p>
              <a:pPr rtl="0"/>
              <a:r>
                <a:rPr lang="ja-JP" altLang="en-US" sz="1100" dirty="0"/>
                <a:t>　・業務フロー確認</a:t>
              </a:r>
              <a:endParaRPr lang="en-US" altLang="ja-JP" sz="1100" dirty="0"/>
            </a:p>
            <a:p>
              <a:pPr rtl="0"/>
              <a:r>
                <a:rPr lang="ja-JP" altLang="en-US" sz="1100" dirty="0"/>
                <a:t>　・今回の</a:t>
              </a:r>
              <a:r>
                <a:rPr lang="en-US" altLang="ja-JP" sz="1100" dirty="0"/>
                <a:t>AI</a:t>
              </a:r>
              <a:r>
                <a:rPr lang="ja-JP" altLang="en-US" sz="1100" dirty="0"/>
                <a:t>エージェントのターゲットの設定</a:t>
              </a:r>
              <a:endParaRPr lang="en-US" altLang="ja-JP" sz="1100" dirty="0"/>
            </a:p>
          </p:txBody>
        </p:sp>
      </p:grpSp>
      <p:grpSp>
        <p:nvGrpSpPr>
          <p:cNvPr id="8" name="グループ化 7">
            <a:extLst>
              <a:ext uri="{FF2B5EF4-FFF2-40B4-BE49-F238E27FC236}">
                <a16:creationId xmlns:a16="http://schemas.microsoft.com/office/drawing/2014/main" id="{29243259-DC62-790F-5F76-2DF66EBF9FE5}"/>
              </a:ext>
            </a:extLst>
          </p:cNvPr>
          <p:cNvGrpSpPr/>
          <p:nvPr/>
        </p:nvGrpSpPr>
        <p:grpSpPr>
          <a:xfrm>
            <a:off x="561194" y="3889324"/>
            <a:ext cx="5293087" cy="763200"/>
            <a:chOff x="561196" y="3756192"/>
            <a:chExt cx="5293087" cy="763200"/>
          </a:xfrm>
        </p:grpSpPr>
        <p:sp>
          <p:nvSpPr>
            <p:cNvPr id="47" name="楕円 46">
              <a:extLst>
                <a:ext uri="{FF2B5EF4-FFF2-40B4-BE49-F238E27FC236}">
                  <a16:creationId xmlns:a16="http://schemas.microsoft.com/office/drawing/2014/main" id="{D1B1F52C-581B-6CE7-AE6B-B881844E9825}"/>
                </a:ext>
              </a:extLst>
            </p:cNvPr>
            <p:cNvSpPr/>
            <p:nvPr/>
          </p:nvSpPr>
          <p:spPr>
            <a:xfrm>
              <a:off x="561196" y="4031914"/>
              <a:ext cx="203383" cy="211756"/>
            </a:xfrm>
            <a:prstGeom prst="ellipse">
              <a:avLst/>
            </a:prstGeom>
            <a:solidFill>
              <a:srgbClr val="9FA2E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66" name="グループ化 65">
              <a:extLst>
                <a:ext uri="{FF2B5EF4-FFF2-40B4-BE49-F238E27FC236}">
                  <a16:creationId xmlns:a16="http://schemas.microsoft.com/office/drawing/2014/main" id="{E13A5BF4-C22D-66F2-0B07-C8FB9DCC5745}"/>
                </a:ext>
              </a:extLst>
            </p:cNvPr>
            <p:cNvGrpSpPr/>
            <p:nvPr/>
          </p:nvGrpSpPr>
          <p:grpSpPr>
            <a:xfrm>
              <a:off x="951643" y="3834365"/>
              <a:ext cx="896405" cy="606855"/>
              <a:chOff x="951645" y="1050389"/>
              <a:chExt cx="896405" cy="606855"/>
            </a:xfrm>
          </p:grpSpPr>
          <p:sp>
            <p:nvSpPr>
              <p:cNvPr id="67" name="テキスト ボックス 66">
                <a:extLst>
                  <a:ext uri="{FF2B5EF4-FFF2-40B4-BE49-F238E27FC236}">
                    <a16:creationId xmlns:a16="http://schemas.microsoft.com/office/drawing/2014/main" id="{DD82598B-4B4E-BC49-9938-C45D0F6D06C9}"/>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t>section</a:t>
                </a:r>
              </a:p>
            </p:txBody>
          </p:sp>
          <p:sp>
            <p:nvSpPr>
              <p:cNvPr id="68" name="テキスト ボックス 67">
                <a:extLst>
                  <a:ext uri="{FF2B5EF4-FFF2-40B4-BE49-F238E27FC236}">
                    <a16:creationId xmlns:a16="http://schemas.microsoft.com/office/drawing/2014/main" id="{3FFC2C9F-A3E8-8ED6-4DDD-E78DDDF3E4CF}"/>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03</a:t>
                </a:r>
              </a:p>
            </p:txBody>
          </p:sp>
        </p:grpSp>
        <p:sp>
          <p:nvSpPr>
            <p:cNvPr id="78" name="四角形: 角を丸くする 77">
              <a:extLst>
                <a:ext uri="{FF2B5EF4-FFF2-40B4-BE49-F238E27FC236}">
                  <a16:creationId xmlns:a16="http://schemas.microsoft.com/office/drawing/2014/main" id="{CC108D0A-891E-AF03-9838-11225CF34E4D}"/>
                </a:ext>
              </a:extLst>
            </p:cNvPr>
            <p:cNvSpPr/>
            <p:nvPr/>
          </p:nvSpPr>
          <p:spPr>
            <a:xfrm>
              <a:off x="1894114" y="3756192"/>
              <a:ext cx="3960169" cy="763200"/>
            </a:xfrm>
            <a:prstGeom prst="roundRect">
              <a:avLst>
                <a:gd name="adj" fmla="val 13063"/>
              </a:avLst>
            </a:prstGeom>
            <a:solidFill>
              <a:srgbClr val="ECF1F8"/>
            </a:solidFill>
            <a:ln w="9525">
              <a:noFill/>
            </a:ln>
          </p:spPr>
          <p:style>
            <a:lnRef idx="2">
              <a:schemeClr val="dk1"/>
            </a:lnRef>
            <a:fillRef idx="1">
              <a:schemeClr val="lt1"/>
            </a:fillRef>
            <a:effectRef idx="0">
              <a:schemeClr val="dk1"/>
            </a:effectRef>
            <a:fontRef idx="minor">
              <a:schemeClr val="dk1"/>
            </a:fontRef>
          </p:style>
          <p:txBody>
            <a:bodyPr rtlCol="0" anchor="ctr"/>
            <a:lstStyle/>
            <a:p>
              <a:pPr rtl="0"/>
              <a:r>
                <a:rPr lang="ja-JP" altLang="en-US" sz="1100" b="1" dirty="0"/>
                <a:t>概要設計</a:t>
              </a:r>
            </a:p>
            <a:p>
              <a:pPr rtl="0"/>
              <a:r>
                <a:rPr lang="ja-JP" altLang="en-US" sz="1100" dirty="0"/>
                <a:t>　・必要な項目の洗い出し</a:t>
              </a:r>
              <a:endParaRPr lang="en-US" altLang="ja-JP" sz="1100" dirty="0"/>
            </a:p>
            <a:p>
              <a:pPr rtl="0"/>
              <a:r>
                <a:rPr lang="ja-JP" altLang="en-US" sz="1100" dirty="0"/>
                <a:t>　・要求事項整理</a:t>
              </a:r>
              <a:endParaRPr lang="en-US" altLang="ja-JP" sz="1100" dirty="0"/>
            </a:p>
            <a:p>
              <a:pPr rtl="0"/>
              <a:r>
                <a:rPr lang="ja-JP" altLang="en-US" sz="1100" dirty="0"/>
                <a:t>　・システム設計</a:t>
              </a:r>
            </a:p>
          </p:txBody>
        </p:sp>
      </p:grpSp>
      <p:grpSp>
        <p:nvGrpSpPr>
          <p:cNvPr id="9" name="グループ化 8">
            <a:extLst>
              <a:ext uri="{FF2B5EF4-FFF2-40B4-BE49-F238E27FC236}">
                <a16:creationId xmlns:a16="http://schemas.microsoft.com/office/drawing/2014/main" id="{D8C58EF9-731F-9AC0-5EC4-02CD166C9967}"/>
              </a:ext>
            </a:extLst>
          </p:cNvPr>
          <p:cNvGrpSpPr/>
          <p:nvPr/>
        </p:nvGrpSpPr>
        <p:grpSpPr>
          <a:xfrm>
            <a:off x="561194" y="5324281"/>
            <a:ext cx="5300591" cy="763200"/>
            <a:chOff x="561195" y="4714408"/>
            <a:chExt cx="5300591" cy="763200"/>
          </a:xfrm>
        </p:grpSpPr>
        <p:sp>
          <p:nvSpPr>
            <p:cNvPr id="48" name="楕円 47">
              <a:extLst>
                <a:ext uri="{FF2B5EF4-FFF2-40B4-BE49-F238E27FC236}">
                  <a16:creationId xmlns:a16="http://schemas.microsoft.com/office/drawing/2014/main" id="{578CCC19-C201-E504-1D92-2613BAFFF04B}"/>
                </a:ext>
              </a:extLst>
            </p:cNvPr>
            <p:cNvSpPr/>
            <p:nvPr/>
          </p:nvSpPr>
          <p:spPr>
            <a:xfrm>
              <a:off x="561195" y="4990130"/>
              <a:ext cx="203383" cy="211756"/>
            </a:xfrm>
            <a:prstGeom prst="ellipse">
              <a:avLst/>
            </a:prstGeom>
            <a:solidFill>
              <a:srgbClr val="9FA2E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69" name="グループ化 68">
              <a:extLst>
                <a:ext uri="{FF2B5EF4-FFF2-40B4-BE49-F238E27FC236}">
                  <a16:creationId xmlns:a16="http://schemas.microsoft.com/office/drawing/2014/main" id="{1BD995EF-D0C9-D53C-410A-6E02BE2FB400}"/>
                </a:ext>
              </a:extLst>
            </p:cNvPr>
            <p:cNvGrpSpPr/>
            <p:nvPr/>
          </p:nvGrpSpPr>
          <p:grpSpPr>
            <a:xfrm>
              <a:off x="947456" y="4792581"/>
              <a:ext cx="896405" cy="606855"/>
              <a:chOff x="951645" y="1050389"/>
              <a:chExt cx="896405" cy="606855"/>
            </a:xfrm>
          </p:grpSpPr>
          <p:sp>
            <p:nvSpPr>
              <p:cNvPr id="70" name="テキスト ボックス 69">
                <a:extLst>
                  <a:ext uri="{FF2B5EF4-FFF2-40B4-BE49-F238E27FC236}">
                    <a16:creationId xmlns:a16="http://schemas.microsoft.com/office/drawing/2014/main" id="{2958DF0D-A492-A3B1-9C06-D1412AEAE66B}"/>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solidFill>
                      <a:srgbClr val="C00000"/>
                    </a:solidFill>
                  </a:rPr>
                  <a:t>section</a:t>
                </a:r>
              </a:p>
            </p:txBody>
          </p:sp>
          <p:sp>
            <p:nvSpPr>
              <p:cNvPr id="71" name="テキスト ボックス 70">
                <a:extLst>
                  <a:ext uri="{FF2B5EF4-FFF2-40B4-BE49-F238E27FC236}">
                    <a16:creationId xmlns:a16="http://schemas.microsoft.com/office/drawing/2014/main" id="{2715FA03-2474-E78B-3982-44B2664F3A98}"/>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solidFill>
                      <a:srgbClr val="C00000"/>
                    </a:solidFill>
                  </a:rPr>
                  <a:t>04</a:t>
                </a:r>
              </a:p>
            </p:txBody>
          </p:sp>
        </p:grpSp>
        <p:sp>
          <p:nvSpPr>
            <p:cNvPr id="79" name="四角形: 角を丸くする 78">
              <a:extLst>
                <a:ext uri="{FF2B5EF4-FFF2-40B4-BE49-F238E27FC236}">
                  <a16:creationId xmlns:a16="http://schemas.microsoft.com/office/drawing/2014/main" id="{03D17291-B939-46DE-17D1-9175E7EE69C3}"/>
                </a:ext>
              </a:extLst>
            </p:cNvPr>
            <p:cNvSpPr/>
            <p:nvPr/>
          </p:nvSpPr>
          <p:spPr>
            <a:xfrm>
              <a:off x="1901617" y="4714408"/>
              <a:ext cx="3960169" cy="763200"/>
            </a:xfrm>
            <a:prstGeom prst="roundRect">
              <a:avLst>
                <a:gd name="adj" fmla="val 13063"/>
              </a:avLst>
            </a:prstGeom>
            <a:solidFill>
              <a:schemeClr val="accent2">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r>
                <a:rPr lang="ja-JP" altLang="en-US" sz="1100" b="1" dirty="0"/>
                <a:t>設計</a:t>
              </a:r>
              <a:endParaRPr kumimoji="1" lang="en-US" altLang="ja-JP" sz="1100" b="1" dirty="0">
                <a:solidFill>
                  <a:schemeClr val="dk1"/>
                </a:solidFill>
              </a:endParaRPr>
            </a:p>
            <a:p>
              <a:r>
                <a:rPr lang="ja-JP" altLang="en-US" sz="1100" dirty="0"/>
                <a:t>　・シーケンス図作成</a:t>
              </a:r>
              <a:endParaRPr lang="en-US" altLang="ja-JP" sz="1100" dirty="0"/>
            </a:p>
            <a:p>
              <a:r>
                <a:rPr lang="ja-JP" altLang="en-US" sz="1100" dirty="0"/>
                <a:t>　・</a:t>
              </a:r>
              <a:r>
                <a:rPr lang="en-US" altLang="ja-JP" sz="1100" dirty="0"/>
                <a:t>RAG</a:t>
              </a:r>
              <a:r>
                <a:rPr lang="ja-JP" altLang="en-US" sz="1100" dirty="0"/>
                <a:t>設計</a:t>
              </a:r>
              <a:endParaRPr lang="en-US" altLang="ja-JP" sz="1100" dirty="0"/>
            </a:p>
          </p:txBody>
        </p:sp>
      </p:grpSp>
      <p:cxnSp>
        <p:nvCxnSpPr>
          <p:cNvPr id="81" name="直線コネクタ 80">
            <a:extLst>
              <a:ext uri="{FF2B5EF4-FFF2-40B4-BE49-F238E27FC236}">
                <a16:creationId xmlns:a16="http://schemas.microsoft.com/office/drawing/2014/main" id="{EDE359B6-7C94-F6D1-7844-9251B25C6E90}"/>
              </a:ext>
            </a:extLst>
          </p:cNvPr>
          <p:cNvCxnSpPr>
            <a:cxnSpLocks/>
          </p:cNvCxnSpPr>
          <p:nvPr/>
        </p:nvCxnSpPr>
        <p:spPr>
          <a:xfrm flipH="1">
            <a:off x="6513436" y="911881"/>
            <a:ext cx="4" cy="5538713"/>
          </a:xfrm>
          <a:prstGeom prst="line">
            <a:avLst/>
          </a:prstGeom>
          <a:ln w="76200">
            <a:solidFill>
              <a:srgbClr val="A6B9E8"/>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 name="グループ化 11">
            <a:extLst>
              <a:ext uri="{FF2B5EF4-FFF2-40B4-BE49-F238E27FC236}">
                <a16:creationId xmlns:a16="http://schemas.microsoft.com/office/drawing/2014/main" id="{547893B6-7056-4A10-08B0-77C039CF416D}"/>
              </a:ext>
            </a:extLst>
          </p:cNvPr>
          <p:cNvGrpSpPr/>
          <p:nvPr/>
        </p:nvGrpSpPr>
        <p:grpSpPr>
          <a:xfrm>
            <a:off x="6421374" y="3889622"/>
            <a:ext cx="5300587" cy="763200"/>
            <a:chOff x="6411754" y="2007002"/>
            <a:chExt cx="5300587" cy="763200"/>
          </a:xfrm>
        </p:grpSpPr>
        <p:sp>
          <p:nvSpPr>
            <p:cNvPr id="82" name="楕円 81">
              <a:extLst>
                <a:ext uri="{FF2B5EF4-FFF2-40B4-BE49-F238E27FC236}">
                  <a16:creationId xmlns:a16="http://schemas.microsoft.com/office/drawing/2014/main" id="{B23499F5-541A-30C1-1D5F-08F8764CE0FD}"/>
                </a:ext>
              </a:extLst>
            </p:cNvPr>
            <p:cNvSpPr/>
            <p:nvPr/>
          </p:nvSpPr>
          <p:spPr>
            <a:xfrm>
              <a:off x="6411754" y="2282724"/>
              <a:ext cx="203383" cy="211756"/>
            </a:xfrm>
            <a:prstGeom prst="ellipse">
              <a:avLst/>
            </a:prstGeom>
            <a:solidFill>
              <a:srgbClr val="4349C5"/>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88" name="グループ化 87">
              <a:extLst>
                <a:ext uri="{FF2B5EF4-FFF2-40B4-BE49-F238E27FC236}">
                  <a16:creationId xmlns:a16="http://schemas.microsoft.com/office/drawing/2014/main" id="{D3519F35-6D7C-7FF5-DB38-BD18372252DB}"/>
                </a:ext>
              </a:extLst>
            </p:cNvPr>
            <p:cNvGrpSpPr/>
            <p:nvPr/>
          </p:nvGrpSpPr>
          <p:grpSpPr>
            <a:xfrm>
              <a:off x="6802200" y="2085175"/>
              <a:ext cx="896405" cy="606855"/>
              <a:chOff x="951645" y="1050389"/>
              <a:chExt cx="896405" cy="606855"/>
            </a:xfrm>
          </p:grpSpPr>
          <p:sp>
            <p:nvSpPr>
              <p:cNvPr id="89" name="テキスト ボックス 88">
                <a:extLst>
                  <a:ext uri="{FF2B5EF4-FFF2-40B4-BE49-F238E27FC236}">
                    <a16:creationId xmlns:a16="http://schemas.microsoft.com/office/drawing/2014/main" id="{DF00B76C-8294-607E-7424-7840AF783EDB}"/>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t>section</a:t>
                </a:r>
              </a:p>
            </p:txBody>
          </p:sp>
          <p:sp>
            <p:nvSpPr>
              <p:cNvPr id="90" name="テキスト ボックス 89">
                <a:extLst>
                  <a:ext uri="{FF2B5EF4-FFF2-40B4-BE49-F238E27FC236}">
                    <a16:creationId xmlns:a16="http://schemas.microsoft.com/office/drawing/2014/main" id="{7D50DC36-90AF-3E9B-4539-9FBCB71343AA}"/>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07</a:t>
                </a:r>
              </a:p>
            </p:txBody>
          </p:sp>
        </p:grpSp>
        <p:sp>
          <p:nvSpPr>
            <p:cNvPr id="106" name="四角形: 角を丸くする 105">
              <a:extLst>
                <a:ext uri="{FF2B5EF4-FFF2-40B4-BE49-F238E27FC236}">
                  <a16:creationId xmlns:a16="http://schemas.microsoft.com/office/drawing/2014/main" id="{C1F10233-F561-B1DF-CC09-17EA9442826B}"/>
                </a:ext>
              </a:extLst>
            </p:cNvPr>
            <p:cNvSpPr/>
            <p:nvPr/>
          </p:nvSpPr>
          <p:spPr>
            <a:xfrm>
              <a:off x="7752172" y="2007002"/>
              <a:ext cx="3960169" cy="763200"/>
            </a:xfrm>
            <a:prstGeom prst="roundRect">
              <a:avLst>
                <a:gd name="adj" fmla="val 13063"/>
              </a:avLst>
            </a:prstGeom>
            <a:solidFill>
              <a:srgbClr val="ECF1F8"/>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solidFill>
                    <a:schemeClr val="dk1"/>
                  </a:solidFill>
                </a:rPr>
                <a:t>テスト実施・調整</a:t>
              </a:r>
              <a:endParaRPr kumimoji="1" lang="en-US" altLang="ja-JP" sz="1100" b="1" dirty="0">
                <a:solidFill>
                  <a:schemeClr val="dk1"/>
                </a:solidFill>
              </a:endParaRPr>
            </a:p>
            <a:p>
              <a:r>
                <a:rPr lang="ja-JP" altLang="en-US" sz="1100" dirty="0"/>
                <a:t>　・システムプロンプト調整</a:t>
              </a:r>
              <a:endParaRPr lang="en-US" altLang="ja-JP" sz="1100" dirty="0"/>
            </a:p>
            <a:p>
              <a:r>
                <a:rPr kumimoji="1" lang="ja-JP" altLang="en-US" sz="1100" dirty="0">
                  <a:solidFill>
                    <a:schemeClr val="dk1"/>
                  </a:solidFill>
                </a:rPr>
                <a:t>　・ワークフロー・</a:t>
              </a:r>
              <a:r>
                <a:rPr kumimoji="1" lang="en-US" altLang="ja-JP" sz="1100" dirty="0">
                  <a:solidFill>
                    <a:schemeClr val="dk1"/>
                  </a:solidFill>
                </a:rPr>
                <a:t>LLM</a:t>
              </a:r>
              <a:r>
                <a:rPr kumimoji="1" lang="ja-JP" altLang="en-US" sz="1100" dirty="0">
                  <a:solidFill>
                    <a:schemeClr val="dk1"/>
                  </a:solidFill>
                </a:rPr>
                <a:t>調整</a:t>
              </a:r>
              <a:endParaRPr kumimoji="1" lang="en-US" altLang="ja-JP" sz="1100" dirty="0">
                <a:solidFill>
                  <a:schemeClr val="dk1"/>
                </a:solidFill>
              </a:endParaRPr>
            </a:p>
            <a:p>
              <a:r>
                <a:rPr lang="ja-JP" altLang="en-US" sz="1100" dirty="0"/>
                <a:t>　・エラーなどの例外処理追加</a:t>
              </a:r>
              <a:endParaRPr kumimoji="1" lang="ja-JP" altLang="en-US" sz="1100" dirty="0">
                <a:solidFill>
                  <a:schemeClr val="dk1"/>
                </a:solidFill>
              </a:endParaRPr>
            </a:p>
          </p:txBody>
        </p:sp>
      </p:grpSp>
      <p:grpSp>
        <p:nvGrpSpPr>
          <p:cNvPr id="13" name="グループ化 12">
            <a:extLst>
              <a:ext uri="{FF2B5EF4-FFF2-40B4-BE49-F238E27FC236}">
                <a16:creationId xmlns:a16="http://schemas.microsoft.com/office/drawing/2014/main" id="{69A8F64E-274F-8086-45B2-00FDD7540228}"/>
              </a:ext>
            </a:extLst>
          </p:cNvPr>
          <p:cNvGrpSpPr/>
          <p:nvPr/>
        </p:nvGrpSpPr>
        <p:grpSpPr>
          <a:xfrm>
            <a:off x="6421374" y="5324281"/>
            <a:ext cx="5300588" cy="763200"/>
            <a:chOff x="6411753" y="3215568"/>
            <a:chExt cx="5300588" cy="763200"/>
          </a:xfrm>
        </p:grpSpPr>
        <p:sp>
          <p:nvSpPr>
            <p:cNvPr id="83" name="楕円 82">
              <a:extLst>
                <a:ext uri="{FF2B5EF4-FFF2-40B4-BE49-F238E27FC236}">
                  <a16:creationId xmlns:a16="http://schemas.microsoft.com/office/drawing/2014/main" id="{0B3CDCE9-71FF-CC87-8E00-EE44D8F13F0E}"/>
                </a:ext>
              </a:extLst>
            </p:cNvPr>
            <p:cNvSpPr/>
            <p:nvPr/>
          </p:nvSpPr>
          <p:spPr>
            <a:xfrm>
              <a:off x="6411753" y="3491290"/>
              <a:ext cx="203383" cy="211756"/>
            </a:xfrm>
            <a:prstGeom prst="ellipse">
              <a:avLst/>
            </a:prstGeom>
            <a:solidFill>
              <a:srgbClr val="4349C5"/>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91" name="グループ化 90">
              <a:extLst>
                <a:ext uri="{FF2B5EF4-FFF2-40B4-BE49-F238E27FC236}">
                  <a16:creationId xmlns:a16="http://schemas.microsoft.com/office/drawing/2014/main" id="{0A07CCF1-D765-4FDA-1AA6-BF65E6071B4D}"/>
                </a:ext>
              </a:extLst>
            </p:cNvPr>
            <p:cNvGrpSpPr/>
            <p:nvPr/>
          </p:nvGrpSpPr>
          <p:grpSpPr>
            <a:xfrm>
              <a:off x="6802199" y="3293741"/>
              <a:ext cx="896405" cy="606855"/>
              <a:chOff x="951645" y="1050389"/>
              <a:chExt cx="896405" cy="606855"/>
            </a:xfrm>
          </p:grpSpPr>
          <p:sp>
            <p:nvSpPr>
              <p:cNvPr id="92" name="テキスト ボックス 91">
                <a:extLst>
                  <a:ext uri="{FF2B5EF4-FFF2-40B4-BE49-F238E27FC236}">
                    <a16:creationId xmlns:a16="http://schemas.microsoft.com/office/drawing/2014/main" id="{5166212A-BD43-8014-5A0A-98325E6F12F9}"/>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t>section</a:t>
                </a:r>
              </a:p>
            </p:txBody>
          </p:sp>
          <p:sp>
            <p:nvSpPr>
              <p:cNvPr id="93" name="テキスト ボックス 92">
                <a:extLst>
                  <a:ext uri="{FF2B5EF4-FFF2-40B4-BE49-F238E27FC236}">
                    <a16:creationId xmlns:a16="http://schemas.microsoft.com/office/drawing/2014/main" id="{6243B396-FE37-B08E-CD14-43964890EA01}"/>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08</a:t>
                </a:r>
              </a:p>
            </p:txBody>
          </p:sp>
        </p:grpSp>
        <p:sp>
          <p:nvSpPr>
            <p:cNvPr id="107" name="四角形: 角を丸くする 106">
              <a:extLst>
                <a:ext uri="{FF2B5EF4-FFF2-40B4-BE49-F238E27FC236}">
                  <a16:creationId xmlns:a16="http://schemas.microsoft.com/office/drawing/2014/main" id="{2D9F826C-80FD-7AF1-9EDB-1A6156039522}"/>
                </a:ext>
              </a:extLst>
            </p:cNvPr>
            <p:cNvSpPr/>
            <p:nvPr/>
          </p:nvSpPr>
          <p:spPr>
            <a:xfrm>
              <a:off x="7752172" y="3215568"/>
              <a:ext cx="3960169" cy="763200"/>
            </a:xfrm>
            <a:prstGeom prst="roundRect">
              <a:avLst>
                <a:gd name="adj" fmla="val 13063"/>
              </a:avLst>
            </a:prstGeom>
            <a:solidFill>
              <a:srgbClr val="CCD9EC"/>
            </a:solidFill>
            <a:ln w="9525">
              <a:noFill/>
            </a:ln>
          </p:spPr>
          <p:style>
            <a:lnRef idx="2">
              <a:schemeClr val="dk1"/>
            </a:lnRef>
            <a:fillRef idx="1">
              <a:schemeClr val="lt1"/>
            </a:fillRef>
            <a:effectRef idx="0">
              <a:schemeClr val="dk1"/>
            </a:effectRef>
            <a:fontRef idx="minor">
              <a:schemeClr val="dk1"/>
            </a:fontRef>
          </p:style>
          <p:txBody>
            <a:bodyPr rtlCol="0" anchor="ctr"/>
            <a:lstStyle/>
            <a:p>
              <a:r>
                <a:rPr lang="ja-JP" altLang="en-US" sz="1100" b="1" dirty="0"/>
                <a:t>ドキュメント作成</a:t>
              </a:r>
              <a:endParaRPr lang="en-US" altLang="ja-JP" sz="1100" b="1" dirty="0"/>
            </a:p>
            <a:p>
              <a:r>
                <a:rPr kumimoji="1" lang="ja-JP" altLang="en-US" sz="1100" dirty="0">
                  <a:solidFill>
                    <a:schemeClr val="dk1"/>
                  </a:solidFill>
                </a:rPr>
                <a:t>　・</a:t>
              </a:r>
              <a:r>
                <a:rPr lang="ja-JP" altLang="en-US" sz="1100" dirty="0"/>
                <a:t>仕様書</a:t>
              </a:r>
              <a:endParaRPr lang="en-US" altLang="ja-JP" sz="1100" dirty="0"/>
            </a:p>
            <a:p>
              <a:r>
                <a:rPr lang="ja-JP" altLang="en-US" sz="1100" dirty="0"/>
                <a:t>　・ユーザマニュアル作成</a:t>
              </a:r>
              <a:endParaRPr kumimoji="1" lang="ja-JP" altLang="en-US" sz="1100" dirty="0">
                <a:solidFill>
                  <a:schemeClr val="dk1"/>
                </a:solidFill>
              </a:endParaRPr>
            </a:p>
          </p:txBody>
        </p:sp>
      </p:grpSp>
      <p:grpSp>
        <p:nvGrpSpPr>
          <p:cNvPr id="11" name="グループ化 10">
            <a:extLst>
              <a:ext uri="{FF2B5EF4-FFF2-40B4-BE49-F238E27FC236}">
                <a16:creationId xmlns:a16="http://schemas.microsoft.com/office/drawing/2014/main" id="{C30DED81-20C1-5520-D9B6-6DA8796C4888}"/>
              </a:ext>
            </a:extLst>
          </p:cNvPr>
          <p:cNvGrpSpPr/>
          <p:nvPr/>
        </p:nvGrpSpPr>
        <p:grpSpPr>
          <a:xfrm>
            <a:off x="6411744" y="2454963"/>
            <a:ext cx="5310217" cy="763200"/>
            <a:chOff x="6392980" y="930946"/>
            <a:chExt cx="5310217" cy="763200"/>
          </a:xfrm>
        </p:grpSpPr>
        <p:sp>
          <p:nvSpPr>
            <p:cNvPr id="113" name="楕円 112">
              <a:extLst>
                <a:ext uri="{FF2B5EF4-FFF2-40B4-BE49-F238E27FC236}">
                  <a16:creationId xmlns:a16="http://schemas.microsoft.com/office/drawing/2014/main" id="{3A046CCB-E752-DC11-DD51-7E86CB34A5E4}"/>
                </a:ext>
              </a:extLst>
            </p:cNvPr>
            <p:cNvSpPr/>
            <p:nvPr/>
          </p:nvSpPr>
          <p:spPr>
            <a:xfrm>
              <a:off x="6392980" y="1206519"/>
              <a:ext cx="203383" cy="211756"/>
            </a:xfrm>
            <a:prstGeom prst="ellipse">
              <a:avLst/>
            </a:prstGeom>
            <a:solidFill>
              <a:srgbClr val="4349C5"/>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114" name="グループ化 113">
              <a:extLst>
                <a:ext uri="{FF2B5EF4-FFF2-40B4-BE49-F238E27FC236}">
                  <a16:creationId xmlns:a16="http://schemas.microsoft.com/office/drawing/2014/main" id="{443B5A89-80FB-AD49-74C3-5A98E156CC14}"/>
                </a:ext>
              </a:extLst>
            </p:cNvPr>
            <p:cNvGrpSpPr/>
            <p:nvPr/>
          </p:nvGrpSpPr>
          <p:grpSpPr>
            <a:xfrm>
              <a:off x="6805797" y="1013691"/>
              <a:ext cx="896405" cy="597711"/>
              <a:chOff x="951645" y="1059533"/>
              <a:chExt cx="896405" cy="597711"/>
            </a:xfrm>
          </p:grpSpPr>
          <p:sp>
            <p:nvSpPr>
              <p:cNvPr id="115" name="テキスト ボックス 114">
                <a:extLst>
                  <a:ext uri="{FF2B5EF4-FFF2-40B4-BE49-F238E27FC236}">
                    <a16:creationId xmlns:a16="http://schemas.microsoft.com/office/drawing/2014/main" id="{D9B211CA-6B92-240A-EF61-1ECFBE78E0ED}"/>
                  </a:ext>
                </a:extLst>
              </p:cNvPr>
              <p:cNvSpPr txBox="1"/>
              <p:nvPr/>
            </p:nvSpPr>
            <p:spPr>
              <a:xfrm>
                <a:off x="951645" y="1059533"/>
                <a:ext cx="896405" cy="276999"/>
              </a:xfrm>
              <a:prstGeom prst="rect">
                <a:avLst/>
              </a:prstGeom>
              <a:noFill/>
            </p:spPr>
            <p:txBody>
              <a:bodyPr wrap="square" rtlCol="0">
                <a:spAutoFit/>
              </a:bodyPr>
              <a:lstStyle/>
              <a:p>
                <a:pPr algn="ctr"/>
                <a:r>
                  <a:rPr kumimoji="1" lang="en-US" altLang="ja-JP" sz="1200" b="1" dirty="0"/>
                  <a:t>section</a:t>
                </a:r>
              </a:p>
            </p:txBody>
          </p:sp>
          <p:sp>
            <p:nvSpPr>
              <p:cNvPr id="116" name="テキスト ボックス 115">
                <a:extLst>
                  <a:ext uri="{FF2B5EF4-FFF2-40B4-BE49-F238E27FC236}">
                    <a16:creationId xmlns:a16="http://schemas.microsoft.com/office/drawing/2014/main" id="{26E4633C-4817-79EF-AF19-9A5BDB38739E}"/>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06</a:t>
                </a:r>
              </a:p>
            </p:txBody>
          </p:sp>
        </p:grpSp>
        <p:sp>
          <p:nvSpPr>
            <p:cNvPr id="117" name="四角形: 角を丸くする 116">
              <a:extLst>
                <a:ext uri="{FF2B5EF4-FFF2-40B4-BE49-F238E27FC236}">
                  <a16:creationId xmlns:a16="http://schemas.microsoft.com/office/drawing/2014/main" id="{10DDE5F2-91C8-5DFF-A465-4D63732B6F1B}"/>
                </a:ext>
              </a:extLst>
            </p:cNvPr>
            <p:cNvSpPr/>
            <p:nvPr/>
          </p:nvSpPr>
          <p:spPr>
            <a:xfrm>
              <a:off x="7743028" y="930946"/>
              <a:ext cx="3960169" cy="763200"/>
            </a:xfrm>
            <a:prstGeom prst="roundRect">
              <a:avLst>
                <a:gd name="adj" fmla="val 13063"/>
              </a:avLst>
            </a:prstGeom>
            <a:solidFill>
              <a:srgbClr val="CCD9EC"/>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solidFill>
                    <a:schemeClr val="dk1"/>
                  </a:solidFill>
                </a:rPr>
                <a:t>エージェント開発</a:t>
              </a:r>
              <a:endParaRPr kumimoji="1" lang="en-US" altLang="ja-JP" sz="1100" b="1" dirty="0">
                <a:solidFill>
                  <a:schemeClr val="dk1"/>
                </a:solidFill>
              </a:endParaRPr>
            </a:p>
            <a:p>
              <a:r>
                <a:rPr lang="ja-JP" altLang="en-US" sz="1100" dirty="0"/>
                <a:t>　・システムプロンプト作成</a:t>
              </a:r>
              <a:r>
                <a:rPr kumimoji="1" lang="ja-JP" altLang="en-US" sz="1100" dirty="0">
                  <a:solidFill>
                    <a:schemeClr val="dk1"/>
                  </a:solidFill>
                </a:rPr>
                <a:t>・ツール連結</a:t>
              </a:r>
              <a:endParaRPr kumimoji="1" lang="en-US" altLang="ja-JP" sz="1100" dirty="0">
                <a:solidFill>
                  <a:schemeClr val="dk1"/>
                </a:solidFill>
              </a:endParaRPr>
            </a:p>
            <a:p>
              <a:r>
                <a:rPr lang="ja-JP" altLang="en-US" sz="1100" dirty="0"/>
                <a:t>　・ワークフロー開発・ツール化</a:t>
              </a:r>
              <a:endParaRPr lang="en-US" altLang="ja-JP" sz="1100" dirty="0"/>
            </a:p>
            <a:p>
              <a:r>
                <a:rPr kumimoji="1" lang="ja-JP" altLang="en-US" sz="1100" dirty="0">
                  <a:solidFill>
                    <a:schemeClr val="dk1"/>
                  </a:solidFill>
                </a:rPr>
                <a:t>　</a:t>
              </a:r>
              <a:r>
                <a:rPr lang="ja-JP" altLang="en-US" sz="1100" dirty="0"/>
                <a:t>・外部</a:t>
              </a:r>
              <a:r>
                <a:rPr lang="en-US" altLang="ja-JP" sz="1100" dirty="0"/>
                <a:t>API</a:t>
              </a:r>
              <a:r>
                <a:rPr lang="ja-JP" altLang="en-US" sz="1100" dirty="0"/>
                <a:t>接続・ツール化</a:t>
              </a:r>
              <a:endParaRPr kumimoji="1" lang="ja-JP" altLang="en-US" sz="1100" dirty="0">
                <a:solidFill>
                  <a:schemeClr val="dk1"/>
                </a:solidFill>
              </a:endParaRPr>
            </a:p>
          </p:txBody>
        </p:sp>
      </p:grpSp>
      <p:grpSp>
        <p:nvGrpSpPr>
          <p:cNvPr id="10" name="グループ化 9">
            <a:extLst>
              <a:ext uri="{FF2B5EF4-FFF2-40B4-BE49-F238E27FC236}">
                <a16:creationId xmlns:a16="http://schemas.microsoft.com/office/drawing/2014/main" id="{E9D05D0E-5961-E39D-D9FB-6268CD2B139F}"/>
              </a:ext>
            </a:extLst>
          </p:cNvPr>
          <p:cNvGrpSpPr/>
          <p:nvPr/>
        </p:nvGrpSpPr>
        <p:grpSpPr>
          <a:xfrm>
            <a:off x="6431001" y="1020304"/>
            <a:ext cx="5290960" cy="763200"/>
            <a:chOff x="561194" y="5673332"/>
            <a:chExt cx="5290960" cy="763200"/>
          </a:xfrm>
        </p:grpSpPr>
        <p:sp>
          <p:nvSpPr>
            <p:cNvPr id="49" name="楕円 48">
              <a:extLst>
                <a:ext uri="{FF2B5EF4-FFF2-40B4-BE49-F238E27FC236}">
                  <a16:creationId xmlns:a16="http://schemas.microsoft.com/office/drawing/2014/main" id="{6C30C471-A22B-1CA1-2E73-45E8771CD815}"/>
                </a:ext>
              </a:extLst>
            </p:cNvPr>
            <p:cNvSpPr/>
            <p:nvPr/>
          </p:nvSpPr>
          <p:spPr>
            <a:xfrm>
              <a:off x="561194" y="5949054"/>
              <a:ext cx="203383" cy="211756"/>
            </a:xfrm>
            <a:prstGeom prst="ellipse">
              <a:avLst/>
            </a:prstGeom>
            <a:solidFill>
              <a:srgbClr val="9FA2E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72" name="グループ化 71">
              <a:extLst>
                <a:ext uri="{FF2B5EF4-FFF2-40B4-BE49-F238E27FC236}">
                  <a16:creationId xmlns:a16="http://schemas.microsoft.com/office/drawing/2014/main" id="{76B8CCD0-C6C7-D905-C7B6-7EA4C7CD2536}"/>
                </a:ext>
              </a:extLst>
            </p:cNvPr>
            <p:cNvGrpSpPr/>
            <p:nvPr/>
          </p:nvGrpSpPr>
          <p:grpSpPr>
            <a:xfrm>
              <a:off x="947456" y="5756077"/>
              <a:ext cx="896405" cy="597711"/>
              <a:chOff x="951645" y="1059533"/>
              <a:chExt cx="896405" cy="597711"/>
            </a:xfrm>
          </p:grpSpPr>
          <p:sp>
            <p:nvSpPr>
              <p:cNvPr id="73" name="テキスト ボックス 72">
                <a:extLst>
                  <a:ext uri="{FF2B5EF4-FFF2-40B4-BE49-F238E27FC236}">
                    <a16:creationId xmlns:a16="http://schemas.microsoft.com/office/drawing/2014/main" id="{33213275-360A-2814-BE37-33E27FF857DF}"/>
                  </a:ext>
                </a:extLst>
              </p:cNvPr>
              <p:cNvSpPr txBox="1"/>
              <p:nvPr/>
            </p:nvSpPr>
            <p:spPr>
              <a:xfrm>
                <a:off x="951645" y="1059533"/>
                <a:ext cx="896405" cy="276999"/>
              </a:xfrm>
              <a:prstGeom prst="rect">
                <a:avLst/>
              </a:prstGeom>
              <a:noFill/>
            </p:spPr>
            <p:txBody>
              <a:bodyPr wrap="square" rtlCol="0">
                <a:spAutoFit/>
              </a:bodyPr>
              <a:lstStyle/>
              <a:p>
                <a:pPr algn="ctr"/>
                <a:r>
                  <a:rPr kumimoji="1" lang="en-US" altLang="ja-JP" sz="1200" b="1" dirty="0"/>
                  <a:t>section</a:t>
                </a:r>
              </a:p>
            </p:txBody>
          </p:sp>
          <p:sp>
            <p:nvSpPr>
              <p:cNvPr id="74" name="テキスト ボックス 73">
                <a:extLst>
                  <a:ext uri="{FF2B5EF4-FFF2-40B4-BE49-F238E27FC236}">
                    <a16:creationId xmlns:a16="http://schemas.microsoft.com/office/drawing/2014/main" id="{FEDBA614-21B3-464A-7C19-7BDEB0D3AC73}"/>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05</a:t>
                </a:r>
              </a:p>
            </p:txBody>
          </p:sp>
        </p:grpSp>
        <p:sp>
          <p:nvSpPr>
            <p:cNvPr id="80" name="四角形: 角を丸くする 79">
              <a:extLst>
                <a:ext uri="{FF2B5EF4-FFF2-40B4-BE49-F238E27FC236}">
                  <a16:creationId xmlns:a16="http://schemas.microsoft.com/office/drawing/2014/main" id="{10A3762D-EB25-9D07-59ED-5679063662BE}"/>
                </a:ext>
              </a:extLst>
            </p:cNvPr>
            <p:cNvSpPr/>
            <p:nvPr/>
          </p:nvSpPr>
          <p:spPr>
            <a:xfrm>
              <a:off x="1891985" y="5673332"/>
              <a:ext cx="3960169" cy="763200"/>
            </a:xfrm>
            <a:prstGeom prst="roundRect">
              <a:avLst>
                <a:gd name="adj" fmla="val 13063"/>
              </a:avLst>
            </a:prstGeom>
            <a:solidFill>
              <a:srgbClr val="ECF1F8"/>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solidFill>
                    <a:schemeClr val="dk1"/>
                  </a:solidFill>
                </a:rPr>
                <a:t>テストシナリオ作成</a:t>
              </a:r>
              <a:endParaRPr kumimoji="1" lang="en-US" altLang="ja-JP" sz="1100" b="1" dirty="0">
                <a:solidFill>
                  <a:schemeClr val="dk1"/>
                </a:solidFill>
              </a:endParaRPr>
            </a:p>
            <a:p>
              <a:r>
                <a:rPr lang="ja-JP" altLang="en-US" sz="1100" dirty="0"/>
                <a:t>　・要件の深掘り・テストシナリオ概略検討</a:t>
              </a:r>
              <a:endParaRPr lang="en-US" altLang="ja-JP" sz="1100" dirty="0"/>
            </a:p>
            <a:p>
              <a:r>
                <a:rPr lang="ja-JP" altLang="en-US" sz="1100" dirty="0"/>
                <a:t>　・テストシナリオ設計</a:t>
              </a:r>
              <a:endParaRPr lang="en-US" altLang="ja-JP" sz="1100" dirty="0"/>
            </a:p>
            <a:p>
              <a:r>
                <a:rPr lang="ja-JP" altLang="en-US" sz="1100" dirty="0"/>
                <a:t>　・テストシナリオ作成</a:t>
              </a:r>
              <a:endParaRPr lang="en-US" altLang="ja-JP" sz="1100" dirty="0"/>
            </a:p>
          </p:txBody>
        </p:sp>
      </p:grpSp>
      <p:sp>
        <p:nvSpPr>
          <p:cNvPr id="16" name="吹き出し: 角を丸めた四角形 15">
            <a:extLst>
              <a:ext uri="{FF2B5EF4-FFF2-40B4-BE49-F238E27FC236}">
                <a16:creationId xmlns:a16="http://schemas.microsoft.com/office/drawing/2014/main" id="{64F05158-4E94-66FD-7072-B251B600F46B}"/>
              </a:ext>
            </a:extLst>
          </p:cNvPr>
          <p:cNvSpPr/>
          <p:nvPr/>
        </p:nvSpPr>
        <p:spPr>
          <a:xfrm>
            <a:off x="4260246" y="6085537"/>
            <a:ext cx="1418319" cy="388989"/>
          </a:xfrm>
          <a:prstGeom prst="wedgeRoundRectCallout">
            <a:avLst>
              <a:gd name="adj1" fmla="val -36757"/>
              <a:gd name="adj2" fmla="val -93392"/>
              <a:gd name="adj3" fmla="val 16667"/>
            </a:avLst>
          </a:prstGeom>
          <a:ln w="19050">
            <a:solidFill>
              <a:srgbClr val="C0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mn-ea"/>
              </a:rPr>
              <a:t>今回の講座内容</a:t>
            </a:r>
            <a:endParaRPr lang="en-US" altLang="ja-JP" sz="1000" dirty="0">
              <a:latin typeface="+mn-ea"/>
            </a:endParaRPr>
          </a:p>
        </p:txBody>
      </p:sp>
      <p:sp>
        <p:nvSpPr>
          <p:cNvPr id="2" name="フッター プレースホルダー 3">
            <a:extLst>
              <a:ext uri="{FF2B5EF4-FFF2-40B4-BE49-F238E27FC236}">
                <a16:creationId xmlns:a16="http://schemas.microsoft.com/office/drawing/2014/main" id="{6B2D52EF-4ACC-0535-65AC-1D8F000A1163}"/>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3" name="スライド番号プレースホルダー 3">
            <a:extLst>
              <a:ext uri="{FF2B5EF4-FFF2-40B4-BE49-F238E27FC236}">
                <a16:creationId xmlns:a16="http://schemas.microsoft.com/office/drawing/2014/main" id="{AE1EE947-C4BD-FDD7-5B6C-AF1BA08E0BDB}"/>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3</a:t>
            </a:fld>
            <a:endParaRPr kumimoji="1" lang="ja-JP" altLang="en-US"/>
          </a:p>
        </p:txBody>
      </p:sp>
    </p:spTree>
    <p:extLst>
      <p:ext uri="{BB962C8B-B14F-4D97-AF65-F5344CB8AC3E}">
        <p14:creationId xmlns:p14="http://schemas.microsoft.com/office/powerpoint/2010/main" val="67319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C1CB24C-2799-FFB7-701F-E15D63F907E5}"/>
              </a:ext>
            </a:extLst>
          </p:cNvPr>
          <p:cNvSpPr>
            <a:spLocks noGrp="1"/>
          </p:cNvSpPr>
          <p:nvPr>
            <p:ph type="ctrTitle"/>
          </p:nvPr>
        </p:nvSpPr>
        <p:spPr/>
        <p:txBody>
          <a:bodyPr/>
          <a:lstStyle/>
          <a:p>
            <a:r>
              <a:rPr lang="ja-JP" altLang="en-US" dirty="0"/>
              <a:t>セクション４：シーケンス図</a:t>
            </a:r>
          </a:p>
        </p:txBody>
      </p:sp>
      <p:sp>
        <p:nvSpPr>
          <p:cNvPr id="4" name="スライド番号プレースホルダー 3">
            <a:extLst>
              <a:ext uri="{FF2B5EF4-FFF2-40B4-BE49-F238E27FC236}">
                <a16:creationId xmlns:a16="http://schemas.microsoft.com/office/drawing/2014/main" id="{03B841C5-EC65-D519-F267-263BA0D2A0F5}"/>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AF7E18D-A281-EF4E-83EF-D7811667EA6C}" type="slidenum">
              <a:rPr kumimoji="1" lang="ja-JP" altLang="en-US" sz="1000" b="1" i="0" u="none" strike="noStrike" kern="1200" cap="none" spc="0" normalizeH="0" baseline="0" noProof="0" smtClean="0">
                <a:ln>
                  <a:noFill/>
                </a:ln>
                <a:solidFill>
                  <a:prstClr val="white"/>
                </a:solidFill>
                <a:effectLst/>
                <a:uLnTx/>
                <a:uFillTx/>
                <a:latin typeface="メイリオ"/>
                <a:ea typeface="メイリオ"/>
                <a:cs typeface="+mn-cs"/>
              </a:rPr>
              <a:pPr marL="0" marR="0" lvl="0" indent="0" algn="ctr" defTabSz="457200" rtl="0" eaLnBrk="1" fontAlgn="auto" latinLnBrk="0" hangingPunct="1">
                <a:lnSpc>
                  <a:spcPct val="100000"/>
                </a:lnSpc>
                <a:spcBef>
                  <a:spcPts val="0"/>
                </a:spcBef>
                <a:spcAft>
                  <a:spcPts val="0"/>
                </a:spcAft>
                <a:buClrTx/>
                <a:buSzTx/>
                <a:buFontTx/>
                <a:buNone/>
                <a:tabLst/>
                <a:defRPr/>
              </a:pPr>
              <a:t>4</a:t>
            </a:fld>
            <a:endParaRPr kumimoji="1" lang="ja-JP" altLang="en-US" sz="1000" b="1" i="0" u="none" strike="noStrike" kern="1200" cap="none" spc="0" normalizeH="0" baseline="0" noProof="0">
              <a:ln>
                <a:noFill/>
              </a:ln>
              <a:solidFill>
                <a:prstClr val="white"/>
              </a:solidFill>
              <a:effectLst/>
              <a:uLnTx/>
              <a:uFillTx/>
              <a:latin typeface="メイリオ"/>
              <a:ea typeface="メイリオ"/>
              <a:cs typeface="+mn-cs"/>
            </a:endParaRPr>
          </a:p>
        </p:txBody>
      </p:sp>
      <p:sp>
        <p:nvSpPr>
          <p:cNvPr id="2" name="フッター プレースホルダー 3">
            <a:extLst>
              <a:ext uri="{FF2B5EF4-FFF2-40B4-BE49-F238E27FC236}">
                <a16:creationId xmlns:a16="http://schemas.microsoft.com/office/drawing/2014/main" id="{94F12A10-7C6C-5588-75A9-50907FD3F680}"/>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Tree>
    <p:extLst>
      <p:ext uri="{BB962C8B-B14F-4D97-AF65-F5344CB8AC3E}">
        <p14:creationId xmlns:p14="http://schemas.microsoft.com/office/powerpoint/2010/main" val="71486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DBC57-4A62-A216-FE0D-436C637E6397}"/>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0CB2197E-A14F-F345-81DA-E840379B2BC4}"/>
              </a:ext>
            </a:extLst>
          </p:cNvPr>
          <p:cNvSpPr/>
          <p:nvPr/>
        </p:nvSpPr>
        <p:spPr>
          <a:xfrm>
            <a:off x="235974" y="908051"/>
            <a:ext cx="11710220" cy="2572423"/>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4" name="タイトル 1">
            <a:extLst>
              <a:ext uri="{FF2B5EF4-FFF2-40B4-BE49-F238E27FC236}">
                <a16:creationId xmlns:a16="http://schemas.microsoft.com/office/drawing/2014/main" id="{EA0F8656-9190-DE42-83D7-F2892F25D833}"/>
              </a:ext>
            </a:extLst>
          </p:cNvPr>
          <p:cNvSpPr>
            <a:spLocks noGrp="1"/>
          </p:cNvSpPr>
          <p:nvPr>
            <p:ph type="title"/>
          </p:nvPr>
        </p:nvSpPr>
        <p:spPr>
          <a:xfrm>
            <a:off x="345404" y="407406"/>
            <a:ext cx="11512163" cy="388990"/>
          </a:xfrm>
        </p:spPr>
        <p:txBody>
          <a:bodyPr>
            <a:normAutofit fontScale="90000"/>
          </a:bodyPr>
          <a:lstStyle/>
          <a:p>
            <a:r>
              <a:rPr kumimoji="1" lang="ja-JP" altLang="en-US" dirty="0"/>
              <a:t>シーケンス図の重要性とやり方</a:t>
            </a:r>
          </a:p>
        </p:txBody>
      </p:sp>
      <p:sp>
        <p:nvSpPr>
          <p:cNvPr id="3" name="テキスト ボックス 2">
            <a:extLst>
              <a:ext uri="{FF2B5EF4-FFF2-40B4-BE49-F238E27FC236}">
                <a16:creationId xmlns:a16="http://schemas.microsoft.com/office/drawing/2014/main" id="{23DE82ED-FE41-6537-3C48-7E1529FDB2AD}"/>
              </a:ext>
            </a:extLst>
          </p:cNvPr>
          <p:cNvSpPr txBox="1"/>
          <p:nvPr/>
        </p:nvSpPr>
        <p:spPr>
          <a:xfrm>
            <a:off x="345404" y="967873"/>
            <a:ext cx="11511634" cy="338554"/>
          </a:xfrm>
          <a:prstGeom prst="rect">
            <a:avLst/>
          </a:prstGeom>
          <a:noFill/>
        </p:spPr>
        <p:txBody>
          <a:bodyPr wrap="square" rtlCol="0">
            <a:spAutoFit/>
          </a:bodyPr>
          <a:lstStyle/>
          <a:p>
            <a:r>
              <a:rPr kumimoji="1" lang="en-US" altLang="ja-JP" sz="1600" b="1" dirty="0">
                <a:solidFill>
                  <a:srgbClr val="202569"/>
                </a:solidFill>
              </a:rPr>
              <a:t>1.AI</a:t>
            </a:r>
            <a:r>
              <a:rPr kumimoji="1" lang="ja-JP" altLang="en-US" sz="1600" b="1" dirty="0">
                <a:solidFill>
                  <a:srgbClr val="202569"/>
                </a:solidFill>
              </a:rPr>
              <a:t>エージェントでの業務フローを可視化できる</a:t>
            </a:r>
          </a:p>
        </p:txBody>
      </p:sp>
      <p:sp>
        <p:nvSpPr>
          <p:cNvPr id="9" name="テキスト ボックス 8">
            <a:extLst>
              <a:ext uri="{FF2B5EF4-FFF2-40B4-BE49-F238E27FC236}">
                <a16:creationId xmlns:a16="http://schemas.microsoft.com/office/drawing/2014/main" id="{85742327-4965-9F7F-B308-7BCC856BA306}"/>
              </a:ext>
            </a:extLst>
          </p:cNvPr>
          <p:cNvSpPr txBox="1"/>
          <p:nvPr/>
        </p:nvSpPr>
        <p:spPr>
          <a:xfrm>
            <a:off x="668034" y="1434559"/>
            <a:ext cx="3440323" cy="1358064"/>
          </a:xfrm>
          <a:prstGeom prst="rect">
            <a:avLst/>
          </a:prstGeom>
          <a:noFill/>
        </p:spPr>
        <p:txBody>
          <a:bodyPr wrap="square">
            <a:spAutoFit/>
          </a:bodyPr>
          <a:lstStyle/>
          <a:p>
            <a:pPr>
              <a:lnSpc>
                <a:spcPct val="150000"/>
              </a:lnSpc>
              <a:spcBef>
                <a:spcPts val="600"/>
              </a:spcBef>
              <a:spcAft>
                <a:spcPts val="600"/>
              </a:spcAft>
            </a:pPr>
            <a:r>
              <a:rPr lang="ja-JP" altLang="en-US" sz="1400" dirty="0">
                <a:solidFill>
                  <a:schemeClr val="tx1">
                    <a:lumMod val="95000"/>
                    <a:lumOff val="5000"/>
                  </a:schemeClr>
                </a:solidFill>
              </a:rPr>
              <a:t>シーケンス図を作成することで、</a:t>
            </a:r>
            <a:br>
              <a:rPr lang="en-US" altLang="ja-JP" sz="1400" dirty="0">
                <a:solidFill>
                  <a:schemeClr val="tx1">
                    <a:lumMod val="95000"/>
                    <a:lumOff val="5000"/>
                  </a:schemeClr>
                </a:solidFill>
              </a:rPr>
            </a:br>
            <a:r>
              <a:rPr lang="en-US" altLang="ja-JP" sz="1400" dirty="0">
                <a:solidFill>
                  <a:schemeClr val="tx1">
                    <a:lumMod val="95000"/>
                    <a:lumOff val="5000"/>
                  </a:schemeClr>
                </a:solidFill>
              </a:rPr>
              <a:t>AI</a:t>
            </a:r>
            <a:r>
              <a:rPr lang="ja-JP" altLang="en-US" sz="1400" dirty="0">
                <a:solidFill>
                  <a:schemeClr val="tx1">
                    <a:lumMod val="95000"/>
                    <a:lumOff val="5000"/>
                  </a:schemeClr>
                </a:solidFill>
              </a:rPr>
              <a:t>エージェントに置き換えた際に</a:t>
            </a:r>
            <a:br>
              <a:rPr lang="en-US" altLang="ja-JP" sz="1400" dirty="0">
                <a:solidFill>
                  <a:schemeClr val="tx1">
                    <a:lumMod val="95000"/>
                    <a:lumOff val="5000"/>
                  </a:schemeClr>
                </a:solidFill>
              </a:rPr>
            </a:br>
            <a:r>
              <a:rPr lang="ja-JP" altLang="en-US" sz="1400" b="1" dirty="0">
                <a:solidFill>
                  <a:schemeClr val="tx1">
                    <a:lumMod val="95000"/>
                    <a:lumOff val="5000"/>
                  </a:schemeClr>
                </a:solidFill>
              </a:rPr>
              <a:t>どのような流れで処理が進行するのかを一目で理解</a:t>
            </a:r>
            <a:r>
              <a:rPr lang="ja-JP" altLang="en-US" sz="1400" dirty="0">
                <a:solidFill>
                  <a:schemeClr val="tx1">
                    <a:lumMod val="95000"/>
                    <a:lumOff val="5000"/>
                  </a:schemeClr>
                </a:solidFill>
              </a:rPr>
              <a:t>できるようになる。</a:t>
            </a:r>
            <a:endParaRPr lang="en-US" altLang="ja-JP" sz="1400" dirty="0">
              <a:solidFill>
                <a:schemeClr val="tx1">
                  <a:lumMod val="95000"/>
                  <a:lumOff val="5000"/>
                </a:schemeClr>
              </a:solidFill>
            </a:endParaRPr>
          </a:p>
        </p:txBody>
      </p:sp>
      <p:grpSp>
        <p:nvGrpSpPr>
          <p:cNvPr id="28" name="グループ化 27">
            <a:extLst>
              <a:ext uri="{FF2B5EF4-FFF2-40B4-BE49-F238E27FC236}">
                <a16:creationId xmlns:a16="http://schemas.microsoft.com/office/drawing/2014/main" id="{B32EAD3C-A800-531B-42D9-B76CB2F00AE8}"/>
              </a:ext>
            </a:extLst>
          </p:cNvPr>
          <p:cNvGrpSpPr/>
          <p:nvPr/>
        </p:nvGrpSpPr>
        <p:grpSpPr>
          <a:xfrm>
            <a:off x="4922530" y="1753356"/>
            <a:ext cx="1324734" cy="1089053"/>
            <a:chOff x="4730160" y="3810009"/>
            <a:chExt cx="1579789" cy="1402485"/>
          </a:xfrm>
        </p:grpSpPr>
        <p:pic>
          <p:nvPicPr>
            <p:cNvPr id="29" name="図 28" descr="アイコン&#10;&#10;自動的に生成された説明">
              <a:extLst>
                <a:ext uri="{FF2B5EF4-FFF2-40B4-BE49-F238E27FC236}">
                  <a16:creationId xmlns:a16="http://schemas.microsoft.com/office/drawing/2014/main" id="{B3562DBB-B9B0-5076-2EAD-6B5ACB5D2C03}"/>
                </a:ext>
              </a:extLst>
            </p:cNvPr>
            <p:cNvPicPr>
              <a:picLocks noChangeAspect="1"/>
            </p:cNvPicPr>
            <p:nvPr/>
          </p:nvPicPr>
          <p:blipFill>
            <a:blip r:embed="rId2"/>
            <a:stretch>
              <a:fillRect/>
            </a:stretch>
          </p:blipFill>
          <p:spPr>
            <a:xfrm flipH="1">
              <a:off x="5107610" y="3810009"/>
              <a:ext cx="991511" cy="1013426"/>
            </a:xfrm>
            <a:prstGeom prst="rect">
              <a:avLst/>
            </a:prstGeom>
          </p:spPr>
        </p:pic>
        <p:sp>
          <p:nvSpPr>
            <p:cNvPr id="36" name="テキスト ボックス 35">
              <a:extLst>
                <a:ext uri="{FF2B5EF4-FFF2-40B4-BE49-F238E27FC236}">
                  <a16:creationId xmlns:a16="http://schemas.microsoft.com/office/drawing/2014/main" id="{5885C8C0-FEFB-06A9-9ACF-FC386835727E}"/>
                </a:ext>
              </a:extLst>
            </p:cNvPr>
            <p:cNvSpPr txBox="1"/>
            <p:nvPr/>
          </p:nvSpPr>
          <p:spPr>
            <a:xfrm>
              <a:off x="4730160" y="4875592"/>
              <a:ext cx="1579789" cy="336902"/>
            </a:xfrm>
            <a:prstGeom prst="rect">
              <a:avLst/>
            </a:prstGeom>
            <a:noFill/>
          </p:spPr>
          <p:txBody>
            <a:bodyPr wrap="square" rtlCol="0">
              <a:spAutoFit/>
            </a:bodyPr>
            <a:lstStyle/>
            <a:p>
              <a:pPr algn="ctr"/>
              <a:r>
                <a:rPr lang="ja-JP" altLang="en-US" sz="1100" dirty="0">
                  <a:solidFill>
                    <a:schemeClr val="tx1">
                      <a:lumMod val="65000"/>
                      <a:lumOff val="35000"/>
                    </a:schemeClr>
                  </a:solidFill>
                </a:rPr>
                <a:t>ユーザー</a:t>
              </a:r>
              <a:endParaRPr lang="en-US" altLang="ja-JP" sz="1100" dirty="0">
                <a:solidFill>
                  <a:schemeClr val="tx1">
                    <a:lumMod val="65000"/>
                    <a:lumOff val="35000"/>
                  </a:schemeClr>
                </a:solidFill>
              </a:endParaRPr>
            </a:p>
          </p:txBody>
        </p:sp>
      </p:grpSp>
      <p:sp>
        <p:nvSpPr>
          <p:cNvPr id="38" name="吹き出し: 円形 37">
            <a:extLst>
              <a:ext uri="{FF2B5EF4-FFF2-40B4-BE49-F238E27FC236}">
                <a16:creationId xmlns:a16="http://schemas.microsoft.com/office/drawing/2014/main" id="{C39CD824-D244-3B1B-F1A7-C4E7FC29CBA1}"/>
              </a:ext>
            </a:extLst>
          </p:cNvPr>
          <p:cNvSpPr/>
          <p:nvPr/>
        </p:nvSpPr>
        <p:spPr>
          <a:xfrm>
            <a:off x="6228836" y="1548695"/>
            <a:ext cx="1106461" cy="443105"/>
          </a:xfrm>
          <a:prstGeom prst="wedgeEllipseCallout">
            <a:avLst>
              <a:gd name="adj1" fmla="val -49846"/>
              <a:gd name="adj2" fmla="val 53719"/>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39" name="吹き出し: 円形 38">
            <a:extLst>
              <a:ext uri="{FF2B5EF4-FFF2-40B4-BE49-F238E27FC236}">
                <a16:creationId xmlns:a16="http://schemas.microsoft.com/office/drawing/2014/main" id="{A3176B70-DD26-7E2F-0FB0-34D934B9BFA5}"/>
              </a:ext>
            </a:extLst>
          </p:cNvPr>
          <p:cNvSpPr/>
          <p:nvPr/>
        </p:nvSpPr>
        <p:spPr>
          <a:xfrm>
            <a:off x="6764021" y="2053892"/>
            <a:ext cx="1106461" cy="443105"/>
          </a:xfrm>
          <a:prstGeom prst="wedgeEllipseCallout">
            <a:avLst>
              <a:gd name="adj1" fmla="val 58292"/>
              <a:gd name="adj2" fmla="val -29703"/>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41" name="グループ化 40">
            <a:extLst>
              <a:ext uri="{FF2B5EF4-FFF2-40B4-BE49-F238E27FC236}">
                <a16:creationId xmlns:a16="http://schemas.microsoft.com/office/drawing/2014/main" id="{EA7B189B-8B13-D7BC-46EB-531ABAAA7AD3}"/>
              </a:ext>
            </a:extLst>
          </p:cNvPr>
          <p:cNvGrpSpPr/>
          <p:nvPr/>
        </p:nvGrpSpPr>
        <p:grpSpPr>
          <a:xfrm>
            <a:off x="9491149" y="1998716"/>
            <a:ext cx="1836082" cy="799631"/>
            <a:chOff x="4753962" y="2870030"/>
            <a:chExt cx="1836082" cy="799631"/>
          </a:xfrm>
        </p:grpSpPr>
        <p:sp>
          <p:nvSpPr>
            <p:cNvPr id="42" name="四角形: 角を丸くする 41">
              <a:extLst>
                <a:ext uri="{FF2B5EF4-FFF2-40B4-BE49-F238E27FC236}">
                  <a16:creationId xmlns:a16="http://schemas.microsoft.com/office/drawing/2014/main" id="{C6D9FE83-795B-E438-BA6F-E7DCDFF4D691}"/>
                </a:ext>
              </a:extLst>
            </p:cNvPr>
            <p:cNvSpPr/>
            <p:nvPr/>
          </p:nvSpPr>
          <p:spPr>
            <a:xfrm>
              <a:off x="4903287" y="2870030"/>
              <a:ext cx="1686757" cy="799631"/>
            </a:xfrm>
            <a:prstGeom prst="roundRect">
              <a:avLst/>
            </a:prstGeom>
            <a:solidFill>
              <a:srgbClr val="FFFAF3"/>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en-US" altLang="ja-JP" sz="1200" dirty="0">
                <a:solidFill>
                  <a:srgbClr val="646464"/>
                </a:solidFill>
                <a:latin typeface="+mn-ea"/>
              </a:endParaRPr>
            </a:p>
          </p:txBody>
        </p:sp>
        <p:pic>
          <p:nvPicPr>
            <p:cNvPr id="43" name="グラフィックス 42" descr="採鉱用工具 単色塗りつぶし">
              <a:extLst>
                <a:ext uri="{FF2B5EF4-FFF2-40B4-BE49-F238E27FC236}">
                  <a16:creationId xmlns:a16="http://schemas.microsoft.com/office/drawing/2014/main" id="{738412C2-6DEE-433E-6522-AA6AD7C5C1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3962" y="3041264"/>
              <a:ext cx="312440" cy="338121"/>
            </a:xfrm>
            <a:prstGeom prst="rect">
              <a:avLst/>
            </a:prstGeom>
          </p:spPr>
        </p:pic>
        <p:grpSp>
          <p:nvGrpSpPr>
            <p:cNvPr id="44" name="グループ化 43">
              <a:extLst>
                <a:ext uri="{FF2B5EF4-FFF2-40B4-BE49-F238E27FC236}">
                  <a16:creationId xmlns:a16="http://schemas.microsoft.com/office/drawing/2014/main" id="{A79FED5A-D168-BC1B-B425-814F22E500AE}"/>
                </a:ext>
              </a:extLst>
            </p:cNvPr>
            <p:cNvGrpSpPr/>
            <p:nvPr/>
          </p:nvGrpSpPr>
          <p:grpSpPr>
            <a:xfrm>
              <a:off x="5171990" y="3060315"/>
              <a:ext cx="1186326" cy="419652"/>
              <a:chOff x="5862529" y="3078100"/>
              <a:chExt cx="1773499" cy="580593"/>
            </a:xfrm>
          </p:grpSpPr>
          <p:sp>
            <p:nvSpPr>
              <p:cNvPr id="45" name="四角形: 角を丸くする 44">
                <a:extLst>
                  <a:ext uri="{FF2B5EF4-FFF2-40B4-BE49-F238E27FC236}">
                    <a16:creationId xmlns:a16="http://schemas.microsoft.com/office/drawing/2014/main" id="{BCB4D5D3-95DF-A453-9AD1-FD757D156F90}"/>
                  </a:ext>
                </a:extLst>
              </p:cNvPr>
              <p:cNvSpPr/>
              <p:nvPr/>
            </p:nvSpPr>
            <p:spPr>
              <a:xfrm>
                <a:off x="5862529" y="3078100"/>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sp>
            <p:nvSpPr>
              <p:cNvPr id="46" name="四角形: 角を丸くする 45">
                <a:extLst>
                  <a:ext uri="{FF2B5EF4-FFF2-40B4-BE49-F238E27FC236}">
                    <a16:creationId xmlns:a16="http://schemas.microsoft.com/office/drawing/2014/main" id="{406A5A28-998E-C54E-804D-E680DD7AA775}"/>
                  </a:ext>
                </a:extLst>
              </p:cNvPr>
              <p:cNvSpPr/>
              <p:nvPr/>
            </p:nvSpPr>
            <p:spPr>
              <a:xfrm>
                <a:off x="6522466" y="3078100"/>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sp>
            <p:nvSpPr>
              <p:cNvPr id="47" name="四角形: 角を丸くする 46">
                <a:extLst>
                  <a:ext uri="{FF2B5EF4-FFF2-40B4-BE49-F238E27FC236}">
                    <a16:creationId xmlns:a16="http://schemas.microsoft.com/office/drawing/2014/main" id="{D3E9CF58-0C9B-F11E-D068-D687761A8038}"/>
                  </a:ext>
                </a:extLst>
              </p:cNvPr>
              <p:cNvSpPr/>
              <p:nvPr/>
            </p:nvSpPr>
            <p:spPr>
              <a:xfrm>
                <a:off x="6522466" y="3407973"/>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sp>
            <p:nvSpPr>
              <p:cNvPr id="48" name="四角形: 角を丸くする 47">
                <a:extLst>
                  <a:ext uri="{FF2B5EF4-FFF2-40B4-BE49-F238E27FC236}">
                    <a16:creationId xmlns:a16="http://schemas.microsoft.com/office/drawing/2014/main" id="{516C6534-1E48-004A-95C2-EBE9B8469E20}"/>
                  </a:ext>
                </a:extLst>
              </p:cNvPr>
              <p:cNvSpPr/>
              <p:nvPr/>
            </p:nvSpPr>
            <p:spPr>
              <a:xfrm>
                <a:off x="7167107" y="3407973"/>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cxnSp>
            <p:nvCxnSpPr>
              <p:cNvPr id="49" name="直線矢印コネクタ 48">
                <a:extLst>
                  <a:ext uri="{FF2B5EF4-FFF2-40B4-BE49-F238E27FC236}">
                    <a16:creationId xmlns:a16="http://schemas.microsoft.com/office/drawing/2014/main" id="{60498BA2-9844-E9F7-035D-2A20FDB493EB}"/>
                  </a:ext>
                </a:extLst>
              </p:cNvPr>
              <p:cNvCxnSpPr>
                <a:cxnSpLocks/>
                <a:stCxn id="45" idx="3"/>
                <a:endCxn id="46" idx="1"/>
              </p:cNvCxnSpPr>
              <p:nvPr/>
            </p:nvCxnSpPr>
            <p:spPr>
              <a:xfrm>
                <a:off x="6331450" y="3203460"/>
                <a:ext cx="191016" cy="0"/>
              </a:xfrm>
              <a:prstGeom prst="straightConnector1">
                <a:avLst/>
              </a:prstGeom>
              <a:ln w="19050">
                <a:solidFill>
                  <a:srgbClr val="A85C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6954725-EF23-2EFF-7142-114AD539C69E}"/>
                  </a:ext>
                </a:extLst>
              </p:cNvPr>
              <p:cNvCxnSpPr>
                <a:cxnSpLocks/>
                <a:stCxn id="47" idx="1"/>
                <a:endCxn id="45" idx="2"/>
              </p:cNvCxnSpPr>
              <p:nvPr/>
            </p:nvCxnSpPr>
            <p:spPr>
              <a:xfrm flipH="1" flipV="1">
                <a:off x="6096990" y="3328820"/>
                <a:ext cx="425476" cy="204513"/>
              </a:xfrm>
              <a:prstGeom prst="straightConnector1">
                <a:avLst/>
              </a:prstGeom>
              <a:ln w="19050">
                <a:solidFill>
                  <a:srgbClr val="A85C00"/>
                </a:solidFill>
                <a:tailEnd type="non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8A3CB3A-C146-872E-DECB-87714DEB9BA7}"/>
                  </a:ext>
                </a:extLst>
              </p:cNvPr>
              <p:cNvCxnSpPr>
                <a:cxnSpLocks/>
                <a:stCxn id="47" idx="3"/>
                <a:endCxn id="48" idx="1"/>
              </p:cNvCxnSpPr>
              <p:nvPr/>
            </p:nvCxnSpPr>
            <p:spPr>
              <a:xfrm>
                <a:off x="6991387" y="3533333"/>
                <a:ext cx="175720" cy="0"/>
              </a:xfrm>
              <a:prstGeom prst="straightConnector1">
                <a:avLst/>
              </a:prstGeom>
              <a:ln w="19050">
                <a:solidFill>
                  <a:srgbClr val="A85C00"/>
                </a:solidFill>
                <a:tailEnd type="none"/>
              </a:ln>
            </p:spPr>
            <p:style>
              <a:lnRef idx="1">
                <a:schemeClr val="accent1"/>
              </a:lnRef>
              <a:fillRef idx="0">
                <a:schemeClr val="accent1"/>
              </a:fillRef>
              <a:effectRef idx="0">
                <a:schemeClr val="accent1"/>
              </a:effectRef>
              <a:fontRef idx="minor">
                <a:schemeClr val="tx1"/>
              </a:fontRef>
            </p:style>
          </p:cxnSp>
          <p:pic>
            <p:nvPicPr>
              <p:cNvPr id="52" name="図 51" descr="アイコン&#10;&#10;自動的に生成された説明">
                <a:extLst>
                  <a:ext uri="{FF2B5EF4-FFF2-40B4-BE49-F238E27FC236}">
                    <a16:creationId xmlns:a16="http://schemas.microsoft.com/office/drawing/2014/main" id="{28A762A9-41B8-46E6-72FB-3BC29AD6E9F8}"/>
                  </a:ext>
                </a:extLst>
              </p:cNvPr>
              <p:cNvPicPr>
                <a:picLocks noChangeAspect="1"/>
              </p:cNvPicPr>
              <p:nvPr/>
            </p:nvPicPr>
            <p:blipFill>
              <a:blip r:embed="rId5"/>
              <a:stretch>
                <a:fillRect/>
              </a:stretch>
            </p:blipFill>
            <p:spPr>
              <a:xfrm>
                <a:off x="6582062" y="3455948"/>
                <a:ext cx="136800" cy="154770"/>
              </a:xfrm>
              <a:prstGeom prst="rect">
                <a:avLst/>
              </a:prstGeom>
            </p:spPr>
          </p:pic>
          <p:pic>
            <p:nvPicPr>
              <p:cNvPr id="53" name="図 52" descr="時計 が含まれている画像&#10;&#10;自動的に生成された説明">
                <a:extLst>
                  <a:ext uri="{FF2B5EF4-FFF2-40B4-BE49-F238E27FC236}">
                    <a16:creationId xmlns:a16="http://schemas.microsoft.com/office/drawing/2014/main" id="{73CCDC02-D9ED-0567-C626-F529191779A0}"/>
                  </a:ext>
                </a:extLst>
              </p:cNvPr>
              <p:cNvPicPr>
                <a:picLocks noChangeAspect="1"/>
              </p:cNvPicPr>
              <p:nvPr/>
            </p:nvPicPr>
            <p:blipFill>
              <a:blip r:embed="rId6"/>
              <a:stretch>
                <a:fillRect/>
              </a:stretch>
            </p:blipFill>
            <p:spPr>
              <a:xfrm>
                <a:off x="5897706" y="3122422"/>
                <a:ext cx="137005" cy="147600"/>
              </a:xfrm>
              <a:prstGeom prst="rect">
                <a:avLst/>
              </a:prstGeom>
            </p:spPr>
          </p:pic>
          <p:pic>
            <p:nvPicPr>
              <p:cNvPr id="54" name="図 53" descr="アイコン&#10;&#10;自動的に生成された説明">
                <a:extLst>
                  <a:ext uri="{FF2B5EF4-FFF2-40B4-BE49-F238E27FC236}">
                    <a16:creationId xmlns:a16="http://schemas.microsoft.com/office/drawing/2014/main" id="{8FCD9050-35D4-4691-04E3-92E217F9A730}"/>
                  </a:ext>
                </a:extLst>
              </p:cNvPr>
              <p:cNvPicPr>
                <a:picLocks noChangeAspect="1"/>
              </p:cNvPicPr>
              <p:nvPr/>
            </p:nvPicPr>
            <p:blipFill>
              <a:blip r:embed="rId7"/>
              <a:stretch>
                <a:fillRect/>
              </a:stretch>
            </p:blipFill>
            <p:spPr>
              <a:xfrm>
                <a:off x="6581514" y="3131231"/>
                <a:ext cx="131968" cy="124586"/>
              </a:xfrm>
              <a:prstGeom prst="rect">
                <a:avLst/>
              </a:prstGeom>
            </p:spPr>
          </p:pic>
          <p:pic>
            <p:nvPicPr>
              <p:cNvPr id="55" name="図 54" descr="アイコン&#10;&#10;自動的に生成された説明">
                <a:extLst>
                  <a:ext uri="{FF2B5EF4-FFF2-40B4-BE49-F238E27FC236}">
                    <a16:creationId xmlns:a16="http://schemas.microsoft.com/office/drawing/2014/main" id="{7F0635E0-3815-6592-6DE2-57C59545E8BD}"/>
                  </a:ext>
                </a:extLst>
              </p:cNvPr>
              <p:cNvPicPr>
                <a:picLocks noChangeAspect="1"/>
              </p:cNvPicPr>
              <p:nvPr/>
            </p:nvPicPr>
            <p:blipFill>
              <a:blip r:embed="rId7"/>
              <a:stretch>
                <a:fillRect/>
              </a:stretch>
            </p:blipFill>
            <p:spPr>
              <a:xfrm>
                <a:off x="7203615" y="3471040"/>
                <a:ext cx="131968" cy="124586"/>
              </a:xfrm>
              <a:prstGeom prst="rect">
                <a:avLst/>
              </a:prstGeom>
            </p:spPr>
          </p:pic>
        </p:grpSp>
      </p:grpSp>
      <p:grpSp>
        <p:nvGrpSpPr>
          <p:cNvPr id="2" name="グループ化 1">
            <a:extLst>
              <a:ext uri="{FF2B5EF4-FFF2-40B4-BE49-F238E27FC236}">
                <a16:creationId xmlns:a16="http://schemas.microsoft.com/office/drawing/2014/main" id="{4B77478F-1951-3842-07E7-60E912C52F6A}"/>
              </a:ext>
            </a:extLst>
          </p:cNvPr>
          <p:cNvGrpSpPr/>
          <p:nvPr/>
        </p:nvGrpSpPr>
        <p:grpSpPr>
          <a:xfrm>
            <a:off x="8041641" y="1833663"/>
            <a:ext cx="1168272" cy="1033714"/>
            <a:chOff x="4646146" y="3647484"/>
            <a:chExt cx="1744911" cy="1595214"/>
          </a:xfrm>
        </p:grpSpPr>
        <p:pic>
          <p:nvPicPr>
            <p:cNvPr id="25" name="図 24" descr="アイコン&#10;&#10;自動的に生成された説明">
              <a:extLst>
                <a:ext uri="{FF2B5EF4-FFF2-40B4-BE49-F238E27FC236}">
                  <a16:creationId xmlns:a16="http://schemas.microsoft.com/office/drawing/2014/main" id="{D56D31B9-C4DC-9530-738E-24050CFEA578}"/>
                </a:ext>
              </a:extLst>
            </p:cNvPr>
            <p:cNvPicPr>
              <a:picLocks noChangeAspect="1"/>
            </p:cNvPicPr>
            <p:nvPr/>
          </p:nvPicPr>
          <p:blipFill>
            <a:blip r:embed="rId8"/>
            <a:srcRect l="24619" t="54203" r="20425"/>
            <a:stretch/>
          </p:blipFill>
          <p:spPr>
            <a:xfrm>
              <a:off x="4946199" y="3647484"/>
              <a:ext cx="1212346" cy="986305"/>
            </a:xfrm>
            <a:prstGeom prst="rect">
              <a:avLst/>
            </a:prstGeom>
          </p:spPr>
        </p:pic>
        <p:sp>
          <p:nvSpPr>
            <p:cNvPr id="27" name="テキスト ボックス 26">
              <a:extLst>
                <a:ext uri="{FF2B5EF4-FFF2-40B4-BE49-F238E27FC236}">
                  <a16:creationId xmlns:a16="http://schemas.microsoft.com/office/drawing/2014/main" id="{A13E0246-20ED-3F73-45DD-23A807E54BA3}"/>
                </a:ext>
              </a:extLst>
            </p:cNvPr>
            <p:cNvSpPr txBox="1"/>
            <p:nvPr/>
          </p:nvSpPr>
          <p:spPr>
            <a:xfrm>
              <a:off x="4646146" y="4838985"/>
              <a:ext cx="1744911" cy="403713"/>
            </a:xfrm>
            <a:prstGeom prst="rect">
              <a:avLst/>
            </a:prstGeom>
            <a:noFill/>
          </p:spPr>
          <p:txBody>
            <a:bodyPr wrap="square" rtlCol="0">
              <a:spAutoFit/>
            </a:bodyPr>
            <a:lstStyle/>
            <a:p>
              <a:pPr algn="ctr"/>
              <a:r>
                <a:rPr lang="ja-JP" altLang="en-US" sz="1100" dirty="0">
                  <a:solidFill>
                    <a:schemeClr val="tx1">
                      <a:lumMod val="65000"/>
                      <a:lumOff val="35000"/>
                    </a:schemeClr>
                  </a:solidFill>
                </a:rPr>
                <a:t>エージェント</a:t>
              </a:r>
              <a:endParaRPr lang="en-US" altLang="ja-JP" sz="1100" dirty="0">
                <a:solidFill>
                  <a:schemeClr val="tx1">
                    <a:lumMod val="65000"/>
                    <a:lumOff val="35000"/>
                  </a:schemeClr>
                </a:solidFill>
              </a:endParaRPr>
            </a:p>
          </p:txBody>
        </p:sp>
      </p:grpSp>
      <p:sp>
        <p:nvSpPr>
          <p:cNvPr id="40" name="円弧 39">
            <a:extLst>
              <a:ext uri="{FF2B5EF4-FFF2-40B4-BE49-F238E27FC236}">
                <a16:creationId xmlns:a16="http://schemas.microsoft.com/office/drawing/2014/main" id="{2C64A909-91A7-4823-4871-A329A1EEEE8B}"/>
              </a:ext>
            </a:extLst>
          </p:cNvPr>
          <p:cNvSpPr/>
          <p:nvPr/>
        </p:nvSpPr>
        <p:spPr>
          <a:xfrm rot="18347135">
            <a:off x="8766556" y="1736840"/>
            <a:ext cx="852009" cy="755572"/>
          </a:xfrm>
          <a:prstGeom prst="arc">
            <a:avLst>
              <a:gd name="adj1" fmla="val 16200000"/>
              <a:gd name="adj2" fmla="val 1456384"/>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56" name="四角形: 角を丸くする 55">
            <a:extLst>
              <a:ext uri="{FF2B5EF4-FFF2-40B4-BE49-F238E27FC236}">
                <a16:creationId xmlns:a16="http://schemas.microsoft.com/office/drawing/2014/main" id="{A8643D67-C3F0-3461-7933-E3446E171B29}"/>
              </a:ext>
            </a:extLst>
          </p:cNvPr>
          <p:cNvSpPr/>
          <p:nvPr/>
        </p:nvSpPr>
        <p:spPr>
          <a:xfrm>
            <a:off x="245806" y="3564574"/>
            <a:ext cx="11710220" cy="2769901"/>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14" name="テキスト ボックス 13">
            <a:extLst>
              <a:ext uri="{FF2B5EF4-FFF2-40B4-BE49-F238E27FC236}">
                <a16:creationId xmlns:a16="http://schemas.microsoft.com/office/drawing/2014/main" id="{5806F2E1-F0D7-9A50-57C8-846A6FE341F2}"/>
              </a:ext>
            </a:extLst>
          </p:cNvPr>
          <p:cNvSpPr txBox="1"/>
          <p:nvPr/>
        </p:nvSpPr>
        <p:spPr>
          <a:xfrm>
            <a:off x="350320" y="3602643"/>
            <a:ext cx="11511634" cy="338554"/>
          </a:xfrm>
          <a:prstGeom prst="rect">
            <a:avLst/>
          </a:prstGeom>
          <a:noFill/>
        </p:spPr>
        <p:txBody>
          <a:bodyPr wrap="square" rtlCol="0">
            <a:spAutoFit/>
          </a:bodyPr>
          <a:lstStyle/>
          <a:p>
            <a:r>
              <a:rPr lang="en-US" altLang="ja-JP" sz="1600" b="1" dirty="0">
                <a:solidFill>
                  <a:srgbClr val="202569"/>
                </a:solidFill>
              </a:rPr>
              <a:t>2</a:t>
            </a:r>
            <a:r>
              <a:rPr kumimoji="1" lang="en-US" altLang="ja-JP" sz="1600" b="1" dirty="0">
                <a:solidFill>
                  <a:srgbClr val="202569"/>
                </a:solidFill>
              </a:rPr>
              <a:t>.AI</a:t>
            </a:r>
            <a:r>
              <a:rPr kumimoji="1" lang="ja-JP" altLang="en-US" sz="1600" b="1" dirty="0">
                <a:solidFill>
                  <a:srgbClr val="202569"/>
                </a:solidFill>
              </a:rPr>
              <a:t>エージェントが活用する連携先各種の洗い出し</a:t>
            </a:r>
          </a:p>
        </p:txBody>
      </p:sp>
      <p:grpSp>
        <p:nvGrpSpPr>
          <p:cNvPr id="37" name="グループ化 36">
            <a:extLst>
              <a:ext uri="{FF2B5EF4-FFF2-40B4-BE49-F238E27FC236}">
                <a16:creationId xmlns:a16="http://schemas.microsoft.com/office/drawing/2014/main" id="{0CC91594-F594-A788-9A01-1E0D777A4266}"/>
              </a:ext>
            </a:extLst>
          </p:cNvPr>
          <p:cNvGrpSpPr/>
          <p:nvPr/>
        </p:nvGrpSpPr>
        <p:grpSpPr>
          <a:xfrm>
            <a:off x="3602702" y="5133860"/>
            <a:ext cx="1982195" cy="1046777"/>
            <a:chOff x="1381796" y="5261948"/>
            <a:chExt cx="1982195" cy="1046777"/>
          </a:xfrm>
        </p:grpSpPr>
        <p:pic>
          <p:nvPicPr>
            <p:cNvPr id="22" name="図 21" descr="図形 が含まれている画像&#10;&#10;AI によって生成されたコンテンツは間違っている可能性があります。">
              <a:extLst>
                <a:ext uri="{FF2B5EF4-FFF2-40B4-BE49-F238E27FC236}">
                  <a16:creationId xmlns:a16="http://schemas.microsoft.com/office/drawing/2014/main" id="{FF6216BB-C054-BBFB-A666-023D45F3B2C7}"/>
                </a:ext>
              </a:extLst>
            </p:cNvPr>
            <p:cNvPicPr>
              <a:picLocks noChangeAspect="1"/>
            </p:cNvPicPr>
            <p:nvPr/>
          </p:nvPicPr>
          <p:blipFill>
            <a:blip r:embed="rId9"/>
            <a:stretch>
              <a:fillRect/>
            </a:stretch>
          </p:blipFill>
          <p:spPr>
            <a:xfrm>
              <a:off x="1381796" y="5261948"/>
              <a:ext cx="1982195" cy="1046777"/>
            </a:xfrm>
            <a:prstGeom prst="rect">
              <a:avLst/>
            </a:prstGeom>
          </p:spPr>
        </p:pic>
        <p:sp>
          <p:nvSpPr>
            <p:cNvPr id="31" name="フリーフォーム: 図形 30">
              <a:extLst>
                <a:ext uri="{FF2B5EF4-FFF2-40B4-BE49-F238E27FC236}">
                  <a16:creationId xmlns:a16="http://schemas.microsoft.com/office/drawing/2014/main" id="{5CF0981B-9BAA-7D08-B2BC-A4FE96F1DA50}"/>
                </a:ext>
              </a:extLst>
            </p:cNvPr>
            <p:cNvSpPr/>
            <p:nvPr/>
          </p:nvSpPr>
          <p:spPr>
            <a:xfrm>
              <a:off x="1549400" y="5428149"/>
              <a:ext cx="781050" cy="88900"/>
            </a:xfrm>
            <a:custGeom>
              <a:avLst/>
              <a:gdLst>
                <a:gd name="connsiteX0" fmla="*/ 0 w 781050"/>
                <a:gd name="connsiteY0" fmla="*/ 88900 h 88900"/>
                <a:gd name="connsiteX1" fmla="*/ 82550 w 781050"/>
                <a:gd name="connsiteY1" fmla="*/ 44450 h 88900"/>
                <a:gd name="connsiteX2" fmla="*/ 171450 w 781050"/>
                <a:gd name="connsiteY2" fmla="*/ 0 h 88900"/>
                <a:gd name="connsiteX3" fmla="*/ 190500 w 781050"/>
                <a:gd name="connsiteY3" fmla="*/ 31750 h 88900"/>
                <a:gd name="connsiteX4" fmla="*/ 374650 w 781050"/>
                <a:gd name="connsiteY4" fmla="*/ 57150 h 88900"/>
                <a:gd name="connsiteX5" fmla="*/ 527050 w 781050"/>
                <a:gd name="connsiteY5" fmla="*/ 57150 h 88900"/>
                <a:gd name="connsiteX6" fmla="*/ 755650 w 781050"/>
                <a:gd name="connsiteY6" fmla="*/ 12700 h 88900"/>
                <a:gd name="connsiteX7" fmla="*/ 781050 w 781050"/>
                <a:gd name="connsiteY7" fmla="*/ 127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050" h="88900">
                  <a:moveTo>
                    <a:pt x="0" y="88900"/>
                  </a:moveTo>
                  <a:cubicBezTo>
                    <a:pt x="79787" y="62304"/>
                    <a:pt x="-5999" y="95050"/>
                    <a:pt x="82550" y="44450"/>
                  </a:cubicBezTo>
                  <a:cubicBezTo>
                    <a:pt x="111316" y="28012"/>
                    <a:pt x="141817" y="14817"/>
                    <a:pt x="171450" y="0"/>
                  </a:cubicBezTo>
                  <a:cubicBezTo>
                    <a:pt x="177800" y="10583"/>
                    <a:pt x="182373" y="22462"/>
                    <a:pt x="190500" y="31750"/>
                  </a:cubicBezTo>
                  <a:cubicBezTo>
                    <a:pt x="234127" y="81610"/>
                    <a:pt x="326121" y="55209"/>
                    <a:pt x="374650" y="57150"/>
                  </a:cubicBezTo>
                  <a:cubicBezTo>
                    <a:pt x="502956" y="35766"/>
                    <a:pt x="454402" y="20826"/>
                    <a:pt x="527050" y="57150"/>
                  </a:cubicBezTo>
                  <a:cubicBezTo>
                    <a:pt x="679138" y="15671"/>
                    <a:pt x="628622" y="19757"/>
                    <a:pt x="755650" y="12700"/>
                  </a:cubicBezTo>
                  <a:cubicBezTo>
                    <a:pt x="764104" y="12230"/>
                    <a:pt x="772583" y="12700"/>
                    <a:pt x="781050" y="12700"/>
                  </a:cubicBezTo>
                </a:path>
              </a:pathLst>
            </a:cu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フリーフォーム: 図形 32">
              <a:extLst>
                <a:ext uri="{FF2B5EF4-FFF2-40B4-BE49-F238E27FC236}">
                  <a16:creationId xmlns:a16="http://schemas.microsoft.com/office/drawing/2014/main" id="{C3F3AFFE-FAF8-4DEF-2E88-1914580F6F2B}"/>
                </a:ext>
              </a:extLst>
            </p:cNvPr>
            <p:cNvSpPr/>
            <p:nvPr/>
          </p:nvSpPr>
          <p:spPr>
            <a:xfrm>
              <a:off x="1549400" y="5683250"/>
              <a:ext cx="971550" cy="95364"/>
            </a:xfrm>
            <a:custGeom>
              <a:avLst/>
              <a:gdLst>
                <a:gd name="connsiteX0" fmla="*/ 0 w 971550"/>
                <a:gd name="connsiteY0" fmla="*/ 69850 h 95364"/>
                <a:gd name="connsiteX1" fmla="*/ 38100 w 971550"/>
                <a:gd name="connsiteY1" fmla="*/ 63500 h 95364"/>
                <a:gd name="connsiteX2" fmla="*/ 63500 w 971550"/>
                <a:gd name="connsiteY2" fmla="*/ 95250 h 95364"/>
                <a:gd name="connsiteX3" fmla="*/ 234950 w 971550"/>
                <a:gd name="connsiteY3" fmla="*/ 31750 h 95364"/>
                <a:gd name="connsiteX4" fmla="*/ 279400 w 971550"/>
                <a:gd name="connsiteY4" fmla="*/ 50800 h 95364"/>
                <a:gd name="connsiteX5" fmla="*/ 285750 w 971550"/>
                <a:gd name="connsiteY5" fmla="*/ 69850 h 95364"/>
                <a:gd name="connsiteX6" fmla="*/ 406400 w 971550"/>
                <a:gd name="connsiteY6" fmla="*/ 63500 h 95364"/>
                <a:gd name="connsiteX7" fmla="*/ 546100 w 971550"/>
                <a:gd name="connsiteY7" fmla="*/ 38100 h 95364"/>
                <a:gd name="connsiteX8" fmla="*/ 565150 w 971550"/>
                <a:gd name="connsiteY8" fmla="*/ 25400 h 95364"/>
                <a:gd name="connsiteX9" fmla="*/ 584200 w 971550"/>
                <a:gd name="connsiteY9" fmla="*/ 31750 h 95364"/>
                <a:gd name="connsiteX10" fmla="*/ 603250 w 971550"/>
                <a:gd name="connsiteY10" fmla="*/ 44450 h 95364"/>
                <a:gd name="connsiteX11" fmla="*/ 641350 w 971550"/>
                <a:gd name="connsiteY11" fmla="*/ 25400 h 95364"/>
                <a:gd name="connsiteX12" fmla="*/ 711200 w 971550"/>
                <a:gd name="connsiteY12" fmla="*/ 38100 h 95364"/>
                <a:gd name="connsiteX13" fmla="*/ 749300 w 971550"/>
                <a:gd name="connsiteY13" fmla="*/ 19050 h 95364"/>
                <a:gd name="connsiteX14" fmla="*/ 787400 w 971550"/>
                <a:gd name="connsiteY14" fmla="*/ 12700 h 95364"/>
                <a:gd name="connsiteX15" fmla="*/ 831850 w 971550"/>
                <a:gd name="connsiteY15" fmla="*/ 19050 h 95364"/>
                <a:gd name="connsiteX16" fmla="*/ 838200 w 971550"/>
                <a:gd name="connsiteY16" fmla="*/ 44450 h 95364"/>
                <a:gd name="connsiteX17" fmla="*/ 882650 w 971550"/>
                <a:gd name="connsiteY17" fmla="*/ 38100 h 95364"/>
                <a:gd name="connsiteX18" fmla="*/ 946150 w 971550"/>
                <a:gd name="connsiteY18" fmla="*/ 6350 h 95364"/>
                <a:gd name="connsiteX19" fmla="*/ 971550 w 971550"/>
                <a:gd name="connsiteY19" fmla="*/ 0 h 9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71550" h="95364">
                  <a:moveTo>
                    <a:pt x="0" y="69850"/>
                  </a:moveTo>
                  <a:cubicBezTo>
                    <a:pt x="12700" y="67733"/>
                    <a:pt x="26146" y="58718"/>
                    <a:pt x="38100" y="63500"/>
                  </a:cubicBezTo>
                  <a:cubicBezTo>
                    <a:pt x="50684" y="68534"/>
                    <a:pt x="50120" y="97408"/>
                    <a:pt x="63500" y="95250"/>
                  </a:cubicBezTo>
                  <a:cubicBezTo>
                    <a:pt x="123666" y="85546"/>
                    <a:pt x="234950" y="31750"/>
                    <a:pt x="234950" y="31750"/>
                  </a:cubicBezTo>
                  <a:cubicBezTo>
                    <a:pt x="249767" y="38100"/>
                    <a:pt x="266504" y="41128"/>
                    <a:pt x="279400" y="50800"/>
                  </a:cubicBezTo>
                  <a:cubicBezTo>
                    <a:pt x="284755" y="54816"/>
                    <a:pt x="279090" y="69184"/>
                    <a:pt x="285750" y="69850"/>
                  </a:cubicBezTo>
                  <a:cubicBezTo>
                    <a:pt x="325822" y="73857"/>
                    <a:pt x="366183" y="65617"/>
                    <a:pt x="406400" y="63500"/>
                  </a:cubicBezTo>
                  <a:cubicBezTo>
                    <a:pt x="569249" y="81594"/>
                    <a:pt x="486145" y="106619"/>
                    <a:pt x="546100" y="38100"/>
                  </a:cubicBezTo>
                  <a:cubicBezTo>
                    <a:pt x="551126" y="32357"/>
                    <a:pt x="558800" y="29633"/>
                    <a:pt x="565150" y="25400"/>
                  </a:cubicBezTo>
                  <a:cubicBezTo>
                    <a:pt x="571500" y="27517"/>
                    <a:pt x="578213" y="28757"/>
                    <a:pt x="584200" y="31750"/>
                  </a:cubicBezTo>
                  <a:cubicBezTo>
                    <a:pt x="591026" y="35163"/>
                    <a:pt x="595665" y="45293"/>
                    <a:pt x="603250" y="44450"/>
                  </a:cubicBezTo>
                  <a:cubicBezTo>
                    <a:pt x="617362" y="42882"/>
                    <a:pt x="628650" y="31750"/>
                    <a:pt x="641350" y="25400"/>
                  </a:cubicBezTo>
                  <a:cubicBezTo>
                    <a:pt x="664633" y="29633"/>
                    <a:pt x="687576" y="39490"/>
                    <a:pt x="711200" y="38100"/>
                  </a:cubicBezTo>
                  <a:cubicBezTo>
                    <a:pt x="725375" y="37266"/>
                    <a:pt x="735830" y="23540"/>
                    <a:pt x="749300" y="19050"/>
                  </a:cubicBezTo>
                  <a:cubicBezTo>
                    <a:pt x="761514" y="14979"/>
                    <a:pt x="774700" y="14817"/>
                    <a:pt x="787400" y="12700"/>
                  </a:cubicBezTo>
                  <a:cubicBezTo>
                    <a:pt x="802217" y="14817"/>
                    <a:pt x="819158" y="11117"/>
                    <a:pt x="831850" y="19050"/>
                  </a:cubicBezTo>
                  <a:cubicBezTo>
                    <a:pt x="839251" y="23675"/>
                    <a:pt x="830028" y="41386"/>
                    <a:pt x="838200" y="44450"/>
                  </a:cubicBezTo>
                  <a:cubicBezTo>
                    <a:pt x="852214" y="49705"/>
                    <a:pt x="867833" y="40217"/>
                    <a:pt x="882650" y="38100"/>
                  </a:cubicBezTo>
                  <a:cubicBezTo>
                    <a:pt x="903817" y="27517"/>
                    <a:pt x="923192" y="12090"/>
                    <a:pt x="946150" y="6350"/>
                  </a:cubicBezTo>
                  <a:lnTo>
                    <a:pt x="971550" y="0"/>
                  </a:lnTo>
                </a:path>
              </a:pathLst>
            </a:cu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0" name="フッター プレースホルダー 3">
            <a:extLst>
              <a:ext uri="{FF2B5EF4-FFF2-40B4-BE49-F238E27FC236}">
                <a16:creationId xmlns:a16="http://schemas.microsoft.com/office/drawing/2014/main" id="{1D8C2A70-83C1-3A47-920C-0FC49DBD919F}"/>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24" name="スライド番号プレースホルダー 3">
            <a:extLst>
              <a:ext uri="{FF2B5EF4-FFF2-40B4-BE49-F238E27FC236}">
                <a16:creationId xmlns:a16="http://schemas.microsoft.com/office/drawing/2014/main" id="{14D17F58-A487-033E-F6E4-BBEB430A063E}"/>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5</a:t>
            </a:fld>
            <a:endParaRPr kumimoji="1" lang="ja-JP" altLang="en-US"/>
          </a:p>
        </p:txBody>
      </p:sp>
      <p:grpSp>
        <p:nvGrpSpPr>
          <p:cNvPr id="8" name="グループ化 7">
            <a:extLst>
              <a:ext uri="{FF2B5EF4-FFF2-40B4-BE49-F238E27FC236}">
                <a16:creationId xmlns:a16="http://schemas.microsoft.com/office/drawing/2014/main" id="{C9808C1D-F77B-3AC1-C29F-8DA40690C129}"/>
              </a:ext>
            </a:extLst>
          </p:cNvPr>
          <p:cNvGrpSpPr/>
          <p:nvPr/>
        </p:nvGrpSpPr>
        <p:grpSpPr>
          <a:xfrm>
            <a:off x="8693099" y="4277376"/>
            <a:ext cx="2801969" cy="1211584"/>
            <a:chOff x="6902824" y="4592665"/>
            <a:chExt cx="2801969" cy="1211584"/>
          </a:xfrm>
        </p:grpSpPr>
        <p:sp>
          <p:nvSpPr>
            <p:cNvPr id="11" name="四角形: 角を丸くする 10">
              <a:extLst>
                <a:ext uri="{FF2B5EF4-FFF2-40B4-BE49-F238E27FC236}">
                  <a16:creationId xmlns:a16="http://schemas.microsoft.com/office/drawing/2014/main" id="{0F8D2997-1F2E-47F6-4803-90FE2682A809}"/>
                </a:ext>
              </a:extLst>
            </p:cNvPr>
            <p:cNvSpPr/>
            <p:nvPr/>
          </p:nvSpPr>
          <p:spPr>
            <a:xfrm>
              <a:off x="6902824" y="4592665"/>
              <a:ext cx="2801969" cy="1211584"/>
            </a:xfrm>
            <a:prstGeom prst="roundRect">
              <a:avLst>
                <a:gd name="adj" fmla="val 2121"/>
              </a:avLst>
            </a:prstGeom>
            <a:solidFill>
              <a:schemeClr val="bg1"/>
            </a:solidFill>
            <a:ln w="9525">
              <a:solidFill>
                <a:schemeClr val="bg1"/>
              </a:solidFill>
            </a:ln>
          </p:spPr>
          <p:style>
            <a:lnRef idx="2">
              <a:schemeClr val="dk1"/>
            </a:lnRef>
            <a:fillRef idx="1">
              <a:schemeClr val="lt1"/>
            </a:fillRef>
            <a:effectRef idx="0">
              <a:schemeClr val="dk1"/>
            </a:effectRef>
            <a:fontRef idx="minor">
              <a:schemeClr val="dk1"/>
            </a:fontRef>
          </p:style>
          <p:txBody>
            <a:bodyPr rtlCol="0" anchor="t"/>
            <a:lstStyle/>
            <a:p>
              <a:endParaRPr lang="en-US" altLang="ja-JP" sz="1400" dirty="0">
                <a:solidFill>
                  <a:srgbClr val="202569"/>
                </a:solidFill>
              </a:endParaRPr>
            </a:p>
          </p:txBody>
        </p:sp>
        <p:sp>
          <p:nvSpPr>
            <p:cNvPr id="18" name="テキスト ボックス 17">
              <a:extLst>
                <a:ext uri="{FF2B5EF4-FFF2-40B4-BE49-F238E27FC236}">
                  <a16:creationId xmlns:a16="http://schemas.microsoft.com/office/drawing/2014/main" id="{865E3A99-9AA2-E9D6-C80E-CE1497737FBC}"/>
                </a:ext>
              </a:extLst>
            </p:cNvPr>
            <p:cNvSpPr txBox="1"/>
            <p:nvPr/>
          </p:nvSpPr>
          <p:spPr>
            <a:xfrm>
              <a:off x="7141103" y="4692282"/>
              <a:ext cx="2387542" cy="1046440"/>
            </a:xfrm>
            <a:prstGeom prst="rect">
              <a:avLst/>
            </a:prstGeom>
            <a:noFill/>
          </p:spPr>
          <p:txBody>
            <a:bodyPr wrap="square">
              <a:spAutoFit/>
            </a:bodyPr>
            <a:lstStyle/>
            <a:p>
              <a:pPr>
                <a:spcBef>
                  <a:spcPts val="600"/>
                </a:spcBef>
                <a:spcAft>
                  <a:spcPts val="600"/>
                </a:spcAft>
              </a:pPr>
              <a:r>
                <a:rPr lang="ja-JP" altLang="en-US" sz="1400" dirty="0">
                  <a:solidFill>
                    <a:schemeClr val="tx1">
                      <a:lumMod val="95000"/>
                      <a:lumOff val="5000"/>
                    </a:schemeClr>
                  </a:solidFill>
                </a:rPr>
                <a:t>・ツール（</a:t>
              </a:r>
              <a:r>
                <a:rPr lang="en-US" altLang="ja-JP" sz="1400" dirty="0" err="1">
                  <a:solidFill>
                    <a:schemeClr val="tx1">
                      <a:lumMod val="95000"/>
                      <a:lumOff val="5000"/>
                    </a:schemeClr>
                  </a:solidFill>
                </a:rPr>
                <a:t>Dify</a:t>
              </a:r>
              <a:r>
                <a:rPr lang="ja-JP" altLang="en-US" sz="1400" dirty="0">
                  <a:solidFill>
                    <a:schemeClr val="tx1">
                      <a:lumMod val="95000"/>
                      <a:lumOff val="5000"/>
                    </a:schemeClr>
                  </a:solidFill>
                </a:rPr>
                <a:t>）</a:t>
              </a:r>
              <a:endParaRPr lang="en-US" altLang="ja-JP" sz="1400" dirty="0">
                <a:solidFill>
                  <a:schemeClr val="tx1">
                    <a:lumMod val="95000"/>
                    <a:lumOff val="5000"/>
                  </a:schemeClr>
                </a:solidFill>
              </a:endParaRPr>
            </a:p>
            <a:p>
              <a:pPr>
                <a:spcBef>
                  <a:spcPts val="600"/>
                </a:spcBef>
                <a:spcAft>
                  <a:spcPts val="600"/>
                </a:spcAft>
              </a:pPr>
              <a:r>
                <a:rPr lang="ja-JP" altLang="en-US" sz="1400" dirty="0">
                  <a:solidFill>
                    <a:schemeClr val="tx1">
                      <a:lumMod val="95000"/>
                      <a:lumOff val="5000"/>
                    </a:schemeClr>
                  </a:solidFill>
                </a:rPr>
                <a:t>・外部ツール（</a:t>
              </a:r>
              <a:r>
                <a:rPr lang="en-US" altLang="ja-JP" sz="1400" dirty="0">
                  <a:solidFill>
                    <a:schemeClr val="tx1">
                      <a:lumMod val="95000"/>
                      <a:lumOff val="5000"/>
                    </a:schemeClr>
                  </a:solidFill>
                </a:rPr>
                <a:t>API </a:t>
              </a:r>
              <a:r>
                <a:rPr lang="ja-JP" altLang="en-US" sz="1400" dirty="0">
                  <a:solidFill>
                    <a:schemeClr val="tx1">
                      <a:lumMod val="95000"/>
                      <a:lumOff val="5000"/>
                    </a:schemeClr>
                  </a:solidFill>
                </a:rPr>
                <a:t>接続）</a:t>
              </a:r>
              <a:endParaRPr lang="en-US" altLang="ja-JP" sz="1400" dirty="0">
                <a:solidFill>
                  <a:schemeClr val="tx1">
                    <a:lumMod val="95000"/>
                    <a:lumOff val="5000"/>
                  </a:schemeClr>
                </a:solidFill>
              </a:endParaRPr>
            </a:p>
            <a:p>
              <a:pPr>
                <a:spcBef>
                  <a:spcPts val="600"/>
                </a:spcBef>
                <a:spcAft>
                  <a:spcPts val="600"/>
                </a:spcAft>
              </a:pPr>
              <a:r>
                <a:rPr lang="ja-JP" altLang="en-US" sz="1400" dirty="0">
                  <a:solidFill>
                    <a:schemeClr val="tx1">
                      <a:lumMod val="95000"/>
                      <a:lumOff val="5000"/>
                    </a:schemeClr>
                  </a:solidFill>
                </a:rPr>
                <a:t>・</a:t>
              </a:r>
              <a:r>
                <a:rPr lang="en-US" altLang="ja-JP" sz="1400" dirty="0">
                  <a:solidFill>
                    <a:schemeClr val="tx1">
                      <a:lumMod val="95000"/>
                      <a:lumOff val="5000"/>
                    </a:schemeClr>
                  </a:solidFill>
                </a:rPr>
                <a:t>knowledge DB</a:t>
              </a:r>
            </a:p>
          </p:txBody>
        </p:sp>
      </p:grpSp>
      <p:sp>
        <p:nvSpPr>
          <p:cNvPr id="57" name="テキスト ボックス 56">
            <a:extLst>
              <a:ext uri="{FF2B5EF4-FFF2-40B4-BE49-F238E27FC236}">
                <a16:creationId xmlns:a16="http://schemas.microsoft.com/office/drawing/2014/main" id="{36FAD882-A37D-BB33-C8D4-0C1BF61A945C}"/>
              </a:ext>
            </a:extLst>
          </p:cNvPr>
          <p:cNvSpPr txBox="1"/>
          <p:nvPr/>
        </p:nvSpPr>
        <p:spPr>
          <a:xfrm>
            <a:off x="668034" y="4120238"/>
            <a:ext cx="5892089" cy="1034899"/>
          </a:xfrm>
          <a:prstGeom prst="rect">
            <a:avLst/>
          </a:prstGeom>
          <a:noFill/>
        </p:spPr>
        <p:txBody>
          <a:bodyPr wrap="square">
            <a:spAutoFit/>
          </a:bodyPr>
          <a:lstStyle/>
          <a:p>
            <a:pPr>
              <a:lnSpc>
                <a:spcPct val="150000"/>
              </a:lnSpc>
            </a:pPr>
            <a:r>
              <a:rPr lang="ja-JP" altLang="en-US" sz="1400" dirty="0">
                <a:solidFill>
                  <a:schemeClr val="tx1">
                    <a:lumMod val="95000"/>
                    <a:lumOff val="5000"/>
                  </a:schemeClr>
                </a:solidFill>
              </a:rPr>
              <a:t>シーケンス図を使うことで、</a:t>
            </a:r>
            <a:br>
              <a:rPr lang="en-US" altLang="ja-JP" sz="1400" dirty="0">
                <a:solidFill>
                  <a:schemeClr val="tx1">
                    <a:lumMod val="95000"/>
                    <a:lumOff val="5000"/>
                  </a:schemeClr>
                </a:solidFill>
              </a:rPr>
            </a:br>
            <a:r>
              <a:rPr lang="en-US" altLang="ja-JP" sz="1400" b="1" dirty="0">
                <a:solidFill>
                  <a:schemeClr val="tx1">
                    <a:lumMod val="95000"/>
                    <a:lumOff val="5000"/>
                  </a:schemeClr>
                </a:solidFill>
              </a:rPr>
              <a:t>AI</a:t>
            </a:r>
            <a:r>
              <a:rPr lang="ja-JP" altLang="en-US" sz="1400" b="1" dirty="0">
                <a:solidFill>
                  <a:schemeClr val="tx1">
                    <a:lumMod val="95000"/>
                    <a:lumOff val="5000"/>
                  </a:schemeClr>
                </a:solidFill>
              </a:rPr>
              <a:t>エージェントで活用する連携先を漏れなく洗い出し、設計段階での見落としをなくすことができる</a:t>
            </a:r>
            <a:r>
              <a:rPr lang="ja-JP" altLang="en-US" sz="1400" dirty="0">
                <a:solidFill>
                  <a:schemeClr val="tx1">
                    <a:lumMod val="95000"/>
                    <a:lumOff val="5000"/>
                  </a:schemeClr>
                </a:solidFill>
              </a:rPr>
              <a:t>。</a:t>
            </a:r>
            <a:endParaRPr lang="en-US" altLang="ja-JP" sz="1400" dirty="0">
              <a:solidFill>
                <a:schemeClr val="tx1">
                  <a:lumMod val="95000"/>
                  <a:lumOff val="5000"/>
                </a:schemeClr>
              </a:solidFill>
            </a:endParaRPr>
          </a:p>
        </p:txBody>
      </p:sp>
      <p:grpSp>
        <p:nvGrpSpPr>
          <p:cNvPr id="7" name="グループ化 6">
            <a:extLst>
              <a:ext uri="{FF2B5EF4-FFF2-40B4-BE49-F238E27FC236}">
                <a16:creationId xmlns:a16="http://schemas.microsoft.com/office/drawing/2014/main" id="{4030B70C-33AB-2268-A101-932D4269C338}"/>
              </a:ext>
            </a:extLst>
          </p:cNvPr>
          <p:cNvGrpSpPr/>
          <p:nvPr/>
        </p:nvGrpSpPr>
        <p:grpSpPr>
          <a:xfrm>
            <a:off x="6504867" y="4579634"/>
            <a:ext cx="1656872" cy="1494830"/>
            <a:chOff x="6109813" y="3713034"/>
            <a:chExt cx="1168881" cy="942879"/>
          </a:xfrm>
        </p:grpSpPr>
        <p:pic>
          <p:nvPicPr>
            <p:cNvPr id="67" name="図 66" descr="テキスト&#10;&#10;自動的に生成された説明">
              <a:extLst>
                <a:ext uri="{FF2B5EF4-FFF2-40B4-BE49-F238E27FC236}">
                  <a16:creationId xmlns:a16="http://schemas.microsoft.com/office/drawing/2014/main" id="{4A7B5427-94E3-6C64-1060-1CB65803FF5F}"/>
                </a:ext>
              </a:extLst>
            </p:cNvPr>
            <p:cNvPicPr>
              <a:picLocks noChangeAspect="1"/>
            </p:cNvPicPr>
            <p:nvPr/>
          </p:nvPicPr>
          <p:blipFill>
            <a:blip r:embed="rId10"/>
            <a:stretch>
              <a:fillRect/>
            </a:stretch>
          </p:blipFill>
          <p:spPr>
            <a:xfrm>
              <a:off x="6718042" y="3713034"/>
              <a:ext cx="560652" cy="557761"/>
            </a:xfrm>
            <a:prstGeom prst="rect">
              <a:avLst/>
            </a:prstGeom>
          </p:spPr>
        </p:pic>
        <p:pic>
          <p:nvPicPr>
            <p:cNvPr id="68" name="図 67" descr="アイコン&#10;&#10;自動的に生成された説明">
              <a:extLst>
                <a:ext uri="{FF2B5EF4-FFF2-40B4-BE49-F238E27FC236}">
                  <a16:creationId xmlns:a16="http://schemas.microsoft.com/office/drawing/2014/main" id="{2BB225DD-59BB-3E3F-5CF9-0730646B8E86}"/>
                </a:ext>
              </a:extLst>
            </p:cNvPr>
            <p:cNvPicPr>
              <a:picLocks noChangeAspect="1"/>
            </p:cNvPicPr>
            <p:nvPr/>
          </p:nvPicPr>
          <p:blipFill>
            <a:blip r:embed="rId11"/>
            <a:srcRect t="61071" r="66142"/>
            <a:stretch/>
          </p:blipFill>
          <p:spPr>
            <a:xfrm>
              <a:off x="6492266" y="3926160"/>
              <a:ext cx="381327" cy="360440"/>
            </a:xfrm>
            <a:prstGeom prst="rect">
              <a:avLst/>
            </a:prstGeom>
          </p:spPr>
        </p:pic>
        <p:pic>
          <p:nvPicPr>
            <p:cNvPr id="69" name="図 68">
              <a:extLst>
                <a:ext uri="{FF2B5EF4-FFF2-40B4-BE49-F238E27FC236}">
                  <a16:creationId xmlns:a16="http://schemas.microsoft.com/office/drawing/2014/main" id="{FD3A8AC6-75B7-34F1-D4B5-3D991EE5667A}"/>
                </a:ext>
              </a:extLst>
            </p:cNvPr>
            <p:cNvPicPr>
              <a:picLocks noChangeAspect="1"/>
            </p:cNvPicPr>
            <p:nvPr/>
          </p:nvPicPr>
          <p:blipFill>
            <a:blip r:embed="rId12"/>
            <a:stretch>
              <a:fillRect/>
            </a:stretch>
          </p:blipFill>
          <p:spPr>
            <a:xfrm>
              <a:off x="6109813" y="4230796"/>
              <a:ext cx="855514" cy="425117"/>
            </a:xfrm>
            <a:prstGeom prst="rect">
              <a:avLst/>
            </a:prstGeom>
          </p:spPr>
        </p:pic>
      </p:grpSp>
      <p:sp>
        <p:nvSpPr>
          <p:cNvPr id="6" name="矢印: 右 5">
            <a:extLst>
              <a:ext uri="{FF2B5EF4-FFF2-40B4-BE49-F238E27FC236}">
                <a16:creationId xmlns:a16="http://schemas.microsoft.com/office/drawing/2014/main" id="{70ED8998-1378-8191-FD51-5AD35D0844F3}"/>
              </a:ext>
            </a:extLst>
          </p:cNvPr>
          <p:cNvSpPr/>
          <p:nvPr/>
        </p:nvSpPr>
        <p:spPr>
          <a:xfrm>
            <a:off x="5239041" y="2982447"/>
            <a:ext cx="6088190" cy="194460"/>
          </a:xfrm>
          <a:prstGeom prst="rightArrow">
            <a:avLst/>
          </a:prstGeom>
          <a:solidFill>
            <a:schemeClr val="tx2">
              <a:lumMod val="60000"/>
              <a:lumOff val="4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10" name="テキスト ボックス 9">
            <a:extLst>
              <a:ext uri="{FF2B5EF4-FFF2-40B4-BE49-F238E27FC236}">
                <a16:creationId xmlns:a16="http://schemas.microsoft.com/office/drawing/2014/main" id="{4CED01EA-4EC5-04F1-FD76-442566F5F1EF}"/>
              </a:ext>
            </a:extLst>
          </p:cNvPr>
          <p:cNvSpPr txBox="1"/>
          <p:nvPr/>
        </p:nvSpPr>
        <p:spPr>
          <a:xfrm>
            <a:off x="8652593" y="3979482"/>
            <a:ext cx="1038411" cy="338554"/>
          </a:xfrm>
          <a:prstGeom prst="rect">
            <a:avLst/>
          </a:prstGeom>
          <a:noFill/>
        </p:spPr>
        <p:txBody>
          <a:bodyPr wrap="square" rtlCol="0">
            <a:spAutoFit/>
          </a:bodyPr>
          <a:lstStyle/>
          <a:p>
            <a:r>
              <a:rPr lang="ja-JP" altLang="en-US" sz="1600" b="1" dirty="0">
                <a:solidFill>
                  <a:srgbClr val="202569"/>
                </a:solidFill>
              </a:rPr>
              <a:t>連携先例</a:t>
            </a:r>
            <a:endParaRPr kumimoji="1" lang="ja-JP" altLang="en-US" sz="1600" b="1" dirty="0">
              <a:solidFill>
                <a:srgbClr val="202569"/>
              </a:solidFill>
            </a:endParaRPr>
          </a:p>
        </p:txBody>
      </p:sp>
      <p:sp>
        <p:nvSpPr>
          <p:cNvPr id="12" name="円弧 11">
            <a:extLst>
              <a:ext uri="{FF2B5EF4-FFF2-40B4-BE49-F238E27FC236}">
                <a16:creationId xmlns:a16="http://schemas.microsoft.com/office/drawing/2014/main" id="{39E8261F-4262-2955-4053-4FA16402C954}"/>
              </a:ext>
            </a:extLst>
          </p:cNvPr>
          <p:cNvSpPr/>
          <p:nvPr/>
        </p:nvSpPr>
        <p:spPr>
          <a:xfrm rot="18347135">
            <a:off x="5655173" y="5634682"/>
            <a:ext cx="1207472" cy="1230898"/>
          </a:xfrm>
          <a:prstGeom prst="arc">
            <a:avLst>
              <a:gd name="adj1" fmla="val 16200000"/>
              <a:gd name="adj2" fmla="val 20502083"/>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6987929E-9E25-F6C1-964B-0DFCD1C3F074}"/>
              </a:ext>
            </a:extLst>
          </p:cNvPr>
          <p:cNvSpPr/>
          <p:nvPr/>
        </p:nvSpPr>
        <p:spPr>
          <a:xfrm rot="18347135">
            <a:off x="5510904" y="5161129"/>
            <a:ext cx="2234730" cy="2252795"/>
          </a:xfrm>
          <a:prstGeom prst="arc">
            <a:avLst>
              <a:gd name="adj1" fmla="val 16200000"/>
              <a:gd name="adj2" fmla="val 20502083"/>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D9F0E1D1-7C55-8255-0E1F-513F71005983}"/>
              </a:ext>
            </a:extLst>
          </p:cNvPr>
          <p:cNvSpPr/>
          <p:nvPr/>
        </p:nvSpPr>
        <p:spPr>
          <a:xfrm rot="18347135">
            <a:off x="5664565" y="4716877"/>
            <a:ext cx="3347375" cy="4001972"/>
          </a:xfrm>
          <a:prstGeom prst="arc">
            <a:avLst>
              <a:gd name="adj1" fmla="val 16200000"/>
              <a:gd name="adj2" fmla="val 19277938"/>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530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D9A6C-27FE-476E-A670-C9D0B81804C5}"/>
            </a:ext>
          </a:extLst>
        </p:cNvPr>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FD9A85D1-1178-5ACE-4CEC-75736666FB2F}"/>
              </a:ext>
            </a:extLst>
          </p:cNvPr>
          <p:cNvSpPr/>
          <p:nvPr/>
        </p:nvSpPr>
        <p:spPr>
          <a:xfrm>
            <a:off x="245806" y="908049"/>
            <a:ext cx="6670453" cy="5558514"/>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4" name="タイトル 1">
            <a:extLst>
              <a:ext uri="{FF2B5EF4-FFF2-40B4-BE49-F238E27FC236}">
                <a16:creationId xmlns:a16="http://schemas.microsoft.com/office/drawing/2014/main" id="{1AB057FC-62BF-BBB2-E068-6CE00779EF23}"/>
              </a:ext>
            </a:extLst>
          </p:cNvPr>
          <p:cNvSpPr>
            <a:spLocks noGrp="1"/>
          </p:cNvSpPr>
          <p:nvPr>
            <p:ph type="title"/>
          </p:nvPr>
        </p:nvSpPr>
        <p:spPr>
          <a:xfrm>
            <a:off x="345404" y="407406"/>
            <a:ext cx="11512163" cy="388990"/>
          </a:xfrm>
        </p:spPr>
        <p:txBody>
          <a:bodyPr>
            <a:normAutofit fontScale="90000"/>
          </a:bodyPr>
          <a:lstStyle/>
          <a:p>
            <a:r>
              <a:rPr kumimoji="1" lang="ja-JP" altLang="en-US" dirty="0"/>
              <a:t>シーケンス図作成の要点</a:t>
            </a:r>
          </a:p>
        </p:txBody>
      </p:sp>
      <p:sp>
        <p:nvSpPr>
          <p:cNvPr id="16" name="矢印: 下 15">
            <a:extLst>
              <a:ext uri="{FF2B5EF4-FFF2-40B4-BE49-F238E27FC236}">
                <a16:creationId xmlns:a16="http://schemas.microsoft.com/office/drawing/2014/main" id="{51E851CA-451D-7DE3-1177-D6F5D01B5F9F}"/>
              </a:ext>
            </a:extLst>
          </p:cNvPr>
          <p:cNvSpPr/>
          <p:nvPr/>
        </p:nvSpPr>
        <p:spPr>
          <a:xfrm>
            <a:off x="1018038" y="2292976"/>
            <a:ext cx="246222" cy="546847"/>
          </a:xfrm>
          <a:prstGeom prst="downArrow">
            <a:avLst/>
          </a:prstGeom>
          <a:solidFill>
            <a:schemeClr val="bg1">
              <a:lumMod val="85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6" name="吹き出し: 角を丸めた四角形 5">
            <a:extLst>
              <a:ext uri="{FF2B5EF4-FFF2-40B4-BE49-F238E27FC236}">
                <a16:creationId xmlns:a16="http://schemas.microsoft.com/office/drawing/2014/main" id="{CB7A125C-DF75-70A9-C1B5-8494FC09D740}"/>
              </a:ext>
            </a:extLst>
          </p:cNvPr>
          <p:cNvSpPr/>
          <p:nvPr/>
        </p:nvSpPr>
        <p:spPr>
          <a:xfrm>
            <a:off x="2047496" y="1882429"/>
            <a:ext cx="4514296" cy="879077"/>
          </a:xfrm>
          <a:prstGeom prst="wedgeRoundRectCallout">
            <a:avLst>
              <a:gd name="adj1" fmla="val -55983"/>
              <a:gd name="adj2" fmla="val 44144"/>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chemeClr val="accent3">
                    <a:lumMod val="75000"/>
                  </a:schemeClr>
                </a:solidFill>
              </a:rPr>
              <a:t>業務フローを基に</a:t>
            </a:r>
            <a:r>
              <a:rPr lang="en-US" altLang="ja-JP" sz="1100" b="1" dirty="0">
                <a:solidFill>
                  <a:schemeClr val="accent3">
                    <a:lumMod val="75000"/>
                  </a:schemeClr>
                </a:solidFill>
              </a:rPr>
              <a:t>AI</a:t>
            </a:r>
            <a:r>
              <a:rPr lang="ja-JP" altLang="en-US" sz="1100" b="1" dirty="0">
                <a:solidFill>
                  <a:schemeClr val="accent3">
                    <a:lumMod val="75000"/>
                  </a:schemeClr>
                </a:solidFill>
              </a:rPr>
              <a:t>エージェントの作業内容を確認</a:t>
            </a:r>
            <a:endParaRPr kumimoji="1" lang="en-US" altLang="ja-JP" sz="1100" b="1" dirty="0">
              <a:solidFill>
                <a:schemeClr val="accent3">
                  <a:lumMod val="75000"/>
                </a:schemeClr>
              </a:solidFill>
            </a:endParaRPr>
          </a:p>
          <a:p>
            <a:pPr>
              <a:lnSpc>
                <a:spcPts val="1400"/>
              </a:lnSpc>
            </a:pPr>
            <a:r>
              <a:rPr lang="ja-JP" altLang="en-US" sz="1100" dirty="0">
                <a:solidFill>
                  <a:schemeClr val="tx1"/>
                </a:solidFill>
              </a:rPr>
              <a:t>　　・ユーザーからどのような入力を受け取るのか</a:t>
            </a:r>
            <a:endParaRPr lang="en-US" altLang="ja-JP" sz="1100" dirty="0">
              <a:solidFill>
                <a:schemeClr val="tx1"/>
              </a:solidFill>
            </a:endParaRPr>
          </a:p>
          <a:p>
            <a:pPr>
              <a:lnSpc>
                <a:spcPts val="1400"/>
              </a:lnSpc>
            </a:pPr>
            <a:r>
              <a:rPr lang="ja-JP" altLang="en-US" sz="1100" dirty="0">
                <a:solidFill>
                  <a:schemeClr val="tx1"/>
                </a:solidFill>
              </a:rPr>
              <a:t>　　　　　⇒ 入力された内容を分析して後続の処理はどうなるか</a:t>
            </a:r>
            <a:endParaRPr lang="en-US" altLang="ja-JP" sz="1100" dirty="0">
              <a:solidFill>
                <a:schemeClr val="tx1"/>
              </a:solidFill>
            </a:endParaRPr>
          </a:p>
          <a:p>
            <a:pPr>
              <a:lnSpc>
                <a:spcPts val="1400"/>
              </a:lnSpc>
            </a:pPr>
            <a:r>
              <a:rPr lang="ja-JP" altLang="en-US" sz="1100" dirty="0">
                <a:solidFill>
                  <a:schemeClr val="tx1"/>
                </a:solidFill>
              </a:rPr>
              <a:t>　　　　　⇒ 最終的な</a:t>
            </a:r>
            <a:r>
              <a:rPr lang="en-US" altLang="ja-JP" sz="1100" dirty="0">
                <a:solidFill>
                  <a:schemeClr val="tx1"/>
                </a:solidFill>
              </a:rPr>
              <a:t>AI</a:t>
            </a:r>
            <a:r>
              <a:rPr lang="ja-JP" altLang="en-US" sz="1100" dirty="0">
                <a:solidFill>
                  <a:schemeClr val="tx1"/>
                </a:solidFill>
              </a:rPr>
              <a:t>エージェントの出力内容はどうなるか</a:t>
            </a:r>
            <a:endParaRPr kumimoji="1" lang="ja-JP" altLang="en-US" sz="1100" dirty="0">
              <a:solidFill>
                <a:schemeClr val="dk1"/>
              </a:solidFill>
            </a:endParaRPr>
          </a:p>
        </p:txBody>
      </p:sp>
      <p:sp>
        <p:nvSpPr>
          <p:cNvPr id="3" name="四角形: 角を丸くする 2">
            <a:extLst>
              <a:ext uri="{FF2B5EF4-FFF2-40B4-BE49-F238E27FC236}">
                <a16:creationId xmlns:a16="http://schemas.microsoft.com/office/drawing/2014/main" id="{06D03947-CDA4-7378-DCFD-61C453D37AFC}"/>
              </a:ext>
            </a:extLst>
          </p:cNvPr>
          <p:cNvSpPr/>
          <p:nvPr/>
        </p:nvSpPr>
        <p:spPr>
          <a:xfrm>
            <a:off x="589246" y="1178212"/>
            <a:ext cx="1103784" cy="1025524"/>
          </a:xfrm>
          <a:prstGeom prst="roundRect">
            <a:avLst>
              <a:gd name="adj" fmla="val 5741"/>
            </a:avLst>
          </a:prstGeom>
          <a:solidFill>
            <a:schemeClr val="bg1">
              <a:lumMod val="95000"/>
            </a:schemeClr>
          </a:solidFill>
          <a:ln w="9525">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100" b="1" dirty="0">
                <a:solidFill>
                  <a:schemeClr val="accent6">
                    <a:lumMod val="75000"/>
                  </a:schemeClr>
                </a:solidFill>
              </a:rPr>
              <a:t>作成開始</a:t>
            </a:r>
          </a:p>
        </p:txBody>
      </p:sp>
      <p:pic>
        <p:nvPicPr>
          <p:cNvPr id="7" name="図 6" descr="挿絵 が含まれている画像&#10;&#10;AI によって生成されたコンテンツは間違っている可能性があります。">
            <a:extLst>
              <a:ext uri="{FF2B5EF4-FFF2-40B4-BE49-F238E27FC236}">
                <a16:creationId xmlns:a16="http://schemas.microsoft.com/office/drawing/2014/main" id="{8DFDAF73-D8C2-2CB3-3324-437175D0F79E}"/>
              </a:ext>
            </a:extLst>
          </p:cNvPr>
          <p:cNvPicPr>
            <a:picLocks noChangeAspect="1"/>
          </p:cNvPicPr>
          <p:nvPr/>
        </p:nvPicPr>
        <p:blipFill>
          <a:blip r:embed="rId2"/>
          <a:stretch>
            <a:fillRect/>
          </a:stretch>
        </p:blipFill>
        <p:spPr>
          <a:xfrm>
            <a:off x="876002" y="1259747"/>
            <a:ext cx="530271" cy="612521"/>
          </a:xfrm>
          <a:prstGeom prst="rect">
            <a:avLst/>
          </a:prstGeom>
        </p:spPr>
      </p:pic>
      <p:sp>
        <p:nvSpPr>
          <p:cNvPr id="9" name="フッター プレースホルダー 3">
            <a:extLst>
              <a:ext uri="{FF2B5EF4-FFF2-40B4-BE49-F238E27FC236}">
                <a16:creationId xmlns:a16="http://schemas.microsoft.com/office/drawing/2014/main" id="{6C345AA5-E95D-17E4-4E40-2DE32C58B7BB}"/>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12" name="スライド番号プレースホルダー 3">
            <a:extLst>
              <a:ext uri="{FF2B5EF4-FFF2-40B4-BE49-F238E27FC236}">
                <a16:creationId xmlns:a16="http://schemas.microsoft.com/office/drawing/2014/main" id="{2350F7CB-6668-6A54-A28D-4B4A27359A9A}"/>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6</a:t>
            </a:fld>
            <a:endParaRPr kumimoji="1" lang="ja-JP" altLang="en-US"/>
          </a:p>
        </p:txBody>
      </p:sp>
      <p:grpSp>
        <p:nvGrpSpPr>
          <p:cNvPr id="43" name="グループ化 42">
            <a:extLst>
              <a:ext uri="{FF2B5EF4-FFF2-40B4-BE49-F238E27FC236}">
                <a16:creationId xmlns:a16="http://schemas.microsoft.com/office/drawing/2014/main" id="{7038AA88-3135-E55C-6A9C-0F922969A0AE}"/>
              </a:ext>
            </a:extLst>
          </p:cNvPr>
          <p:cNvGrpSpPr/>
          <p:nvPr/>
        </p:nvGrpSpPr>
        <p:grpSpPr>
          <a:xfrm>
            <a:off x="850294" y="2917093"/>
            <a:ext cx="555979" cy="260728"/>
            <a:chOff x="6005919" y="1329216"/>
            <a:chExt cx="2025613" cy="801688"/>
          </a:xfrm>
        </p:grpSpPr>
        <p:sp>
          <p:nvSpPr>
            <p:cNvPr id="44" name="四角形: メモ 43">
              <a:extLst>
                <a:ext uri="{FF2B5EF4-FFF2-40B4-BE49-F238E27FC236}">
                  <a16:creationId xmlns:a16="http://schemas.microsoft.com/office/drawing/2014/main" id="{483D7F33-604B-1C6D-AFC5-445684D51822}"/>
                </a:ext>
              </a:extLst>
            </p:cNvPr>
            <p:cNvSpPr/>
            <p:nvPr/>
          </p:nvSpPr>
          <p:spPr>
            <a:xfrm>
              <a:off x="6080939" y="1329216"/>
              <a:ext cx="1875574" cy="801688"/>
            </a:xfrm>
            <a:prstGeom prst="foldedCorner">
              <a:avLst>
                <a:gd name="adj" fmla="val 26172"/>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solidFill>
                  <a:schemeClr val="dk1"/>
                </a:solidFill>
              </a:endParaRPr>
            </a:p>
          </p:txBody>
        </p:sp>
        <p:sp>
          <p:nvSpPr>
            <p:cNvPr id="45" name="テキスト ボックス 44">
              <a:extLst>
                <a:ext uri="{FF2B5EF4-FFF2-40B4-BE49-F238E27FC236}">
                  <a16:creationId xmlns:a16="http://schemas.microsoft.com/office/drawing/2014/main" id="{075900EA-0A47-6133-F73E-EF192AD077D9}"/>
                </a:ext>
              </a:extLst>
            </p:cNvPr>
            <p:cNvSpPr txBox="1"/>
            <p:nvPr/>
          </p:nvSpPr>
          <p:spPr>
            <a:xfrm>
              <a:off x="6005919" y="1368127"/>
              <a:ext cx="2025613" cy="660419"/>
            </a:xfrm>
            <a:prstGeom prst="rect">
              <a:avLst/>
            </a:prstGeom>
            <a:noFill/>
          </p:spPr>
          <p:txBody>
            <a:bodyPr wrap="square">
              <a:spAutoFit/>
            </a:bodyPr>
            <a:lstStyle/>
            <a:p>
              <a:pPr algn="ctr"/>
              <a:r>
                <a:rPr kumimoji="1" lang="en-US" altLang="ja-JP" sz="1000" dirty="0">
                  <a:solidFill>
                    <a:schemeClr val="dk1"/>
                  </a:solidFill>
                </a:rPr>
                <a:t>------</a:t>
              </a:r>
              <a:endParaRPr kumimoji="1" lang="ja-JP" altLang="en-US" sz="1000" dirty="0">
                <a:solidFill>
                  <a:schemeClr val="dk1"/>
                </a:solidFill>
              </a:endParaRPr>
            </a:p>
          </p:txBody>
        </p:sp>
      </p:grpSp>
      <p:sp>
        <p:nvSpPr>
          <p:cNvPr id="71" name="吹き出し: 角を丸めた四角形 70">
            <a:extLst>
              <a:ext uri="{FF2B5EF4-FFF2-40B4-BE49-F238E27FC236}">
                <a16:creationId xmlns:a16="http://schemas.microsoft.com/office/drawing/2014/main" id="{9C614ED0-7513-BE37-747F-BDA1E6A876C8}"/>
              </a:ext>
            </a:extLst>
          </p:cNvPr>
          <p:cNvSpPr/>
          <p:nvPr/>
        </p:nvSpPr>
        <p:spPr>
          <a:xfrm>
            <a:off x="2056938" y="4637131"/>
            <a:ext cx="4514295" cy="1088244"/>
          </a:xfrm>
          <a:prstGeom prst="wedgeRoundRectCallout">
            <a:avLst>
              <a:gd name="adj1" fmla="val -56777"/>
              <a:gd name="adj2" fmla="val 37787"/>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chemeClr val="accent3">
                    <a:lumMod val="75000"/>
                  </a:schemeClr>
                </a:solidFill>
              </a:rPr>
              <a:t>利用するツールの確認</a:t>
            </a:r>
            <a:endParaRPr lang="en-US" altLang="ja-JP" sz="1100" b="1" dirty="0">
              <a:solidFill>
                <a:schemeClr val="accent3">
                  <a:lumMod val="75000"/>
                </a:schemeClr>
              </a:solidFill>
            </a:endParaRPr>
          </a:p>
          <a:p>
            <a:pPr>
              <a:lnSpc>
                <a:spcPts val="1400"/>
              </a:lnSpc>
            </a:pPr>
            <a:r>
              <a:rPr lang="ja-JP" altLang="en-US" sz="1100" dirty="0">
                <a:solidFill>
                  <a:schemeClr val="tx1"/>
                </a:solidFill>
              </a:rPr>
              <a:t>　　・</a:t>
            </a:r>
            <a:r>
              <a:rPr lang="en-US" altLang="ja-JP" sz="1100" dirty="0">
                <a:solidFill>
                  <a:schemeClr val="tx1"/>
                </a:solidFill>
              </a:rPr>
              <a:t>AI</a:t>
            </a:r>
            <a:r>
              <a:rPr lang="ja-JP" altLang="en-US" sz="1100" dirty="0">
                <a:solidFill>
                  <a:schemeClr val="tx1"/>
                </a:solidFill>
              </a:rPr>
              <a:t>エージェントが利用するツールを明確にする</a:t>
            </a:r>
            <a:endParaRPr lang="en-US" altLang="ja-JP" sz="1100" dirty="0">
              <a:solidFill>
                <a:schemeClr val="tx1"/>
              </a:solidFill>
            </a:endParaRPr>
          </a:p>
          <a:p>
            <a:pPr>
              <a:lnSpc>
                <a:spcPts val="1400"/>
              </a:lnSpc>
            </a:pPr>
            <a:r>
              <a:rPr lang="ja-JP" altLang="en-US" sz="1100" dirty="0">
                <a:solidFill>
                  <a:schemeClr val="tx1"/>
                </a:solidFill>
              </a:rPr>
              <a:t>　　・各ツールの実行はどのタイミングになるのかを明確にする</a:t>
            </a:r>
            <a:endParaRPr lang="en-US" altLang="ja-JP" sz="1100" dirty="0">
              <a:solidFill>
                <a:schemeClr val="tx1"/>
              </a:solidFill>
            </a:endParaRPr>
          </a:p>
          <a:p>
            <a:pPr>
              <a:lnSpc>
                <a:spcPts val="1400"/>
              </a:lnSpc>
            </a:pPr>
            <a:r>
              <a:rPr lang="ja-JP" altLang="en-US" sz="1100" dirty="0">
                <a:solidFill>
                  <a:schemeClr val="tx1"/>
                </a:solidFill>
              </a:rPr>
              <a:t>　　　　　⇒ 例：「ユーザーの質問を受け取った後に</a:t>
            </a:r>
            <a:r>
              <a:rPr lang="en-US" altLang="ja-JP" sz="1100" dirty="0">
                <a:solidFill>
                  <a:schemeClr val="tx1"/>
                </a:solidFill>
              </a:rPr>
              <a:t>API</a:t>
            </a:r>
            <a:r>
              <a:rPr lang="ja-JP" altLang="en-US" sz="1100" dirty="0">
                <a:solidFill>
                  <a:schemeClr val="tx1"/>
                </a:solidFill>
              </a:rPr>
              <a:t>を呼ぶ」</a:t>
            </a:r>
            <a:endParaRPr lang="en-US" altLang="ja-JP" sz="1100" dirty="0">
              <a:solidFill>
                <a:schemeClr val="tx1"/>
              </a:solidFill>
            </a:endParaRPr>
          </a:p>
          <a:p>
            <a:pPr>
              <a:lnSpc>
                <a:spcPts val="1400"/>
              </a:lnSpc>
            </a:pPr>
            <a:r>
              <a:rPr lang="ja-JP" altLang="en-US" sz="1100" dirty="0">
                <a:solidFill>
                  <a:schemeClr val="tx1"/>
                </a:solidFill>
              </a:rPr>
              <a:t>　　　　　⇒ 例：「特定の質問が入力された際に</a:t>
            </a:r>
            <a:r>
              <a:rPr lang="en-US" altLang="ja-JP" sz="1100" dirty="0">
                <a:solidFill>
                  <a:schemeClr val="tx1"/>
                </a:solidFill>
              </a:rPr>
              <a:t>API</a:t>
            </a:r>
            <a:r>
              <a:rPr lang="ja-JP" altLang="en-US" sz="1100" dirty="0">
                <a:solidFill>
                  <a:schemeClr val="tx1"/>
                </a:solidFill>
              </a:rPr>
              <a:t>を呼ぶ」</a:t>
            </a:r>
            <a:endParaRPr lang="en-US" altLang="ja-JP" sz="1100" dirty="0">
              <a:solidFill>
                <a:schemeClr val="tx1"/>
              </a:solidFill>
            </a:endParaRPr>
          </a:p>
        </p:txBody>
      </p:sp>
      <p:pic>
        <p:nvPicPr>
          <p:cNvPr id="57" name="図 56" descr="テキスト&#10;&#10;自動的に生成された説明">
            <a:extLst>
              <a:ext uri="{FF2B5EF4-FFF2-40B4-BE49-F238E27FC236}">
                <a16:creationId xmlns:a16="http://schemas.microsoft.com/office/drawing/2014/main" id="{EEC509D5-C295-7205-A062-C7557CB9FDEF}"/>
              </a:ext>
            </a:extLst>
          </p:cNvPr>
          <p:cNvPicPr>
            <a:picLocks noChangeAspect="1"/>
          </p:cNvPicPr>
          <p:nvPr/>
        </p:nvPicPr>
        <p:blipFill>
          <a:blip r:embed="rId3"/>
          <a:stretch>
            <a:fillRect/>
          </a:stretch>
        </p:blipFill>
        <p:spPr>
          <a:xfrm>
            <a:off x="842963" y="5631087"/>
            <a:ext cx="641033" cy="637727"/>
          </a:xfrm>
          <a:prstGeom prst="rect">
            <a:avLst/>
          </a:prstGeom>
        </p:spPr>
      </p:pic>
      <p:sp>
        <p:nvSpPr>
          <p:cNvPr id="72" name="吹き出し: 角を丸めた四角形 71">
            <a:extLst>
              <a:ext uri="{FF2B5EF4-FFF2-40B4-BE49-F238E27FC236}">
                <a16:creationId xmlns:a16="http://schemas.microsoft.com/office/drawing/2014/main" id="{917B5B60-3F0D-34D1-1767-3F392AD60676}"/>
              </a:ext>
            </a:extLst>
          </p:cNvPr>
          <p:cNvSpPr/>
          <p:nvPr/>
        </p:nvSpPr>
        <p:spPr>
          <a:xfrm>
            <a:off x="2056939" y="3171486"/>
            <a:ext cx="4514295" cy="1055665"/>
          </a:xfrm>
          <a:prstGeom prst="wedgeRoundRectCallout">
            <a:avLst>
              <a:gd name="adj1" fmla="val -56975"/>
              <a:gd name="adj2" fmla="val 37873"/>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chemeClr val="accent3">
                    <a:lumMod val="75000"/>
                  </a:schemeClr>
                </a:solidFill>
              </a:rPr>
              <a:t>ケースごとの大まかなシーケンス洗い出し</a:t>
            </a:r>
            <a:endParaRPr lang="en-US" altLang="ja-JP" sz="1100" b="1" dirty="0">
              <a:solidFill>
                <a:schemeClr val="accent3">
                  <a:lumMod val="75000"/>
                </a:schemeClr>
              </a:solidFill>
            </a:endParaRPr>
          </a:p>
          <a:p>
            <a:pPr>
              <a:lnSpc>
                <a:spcPts val="1400"/>
              </a:lnSpc>
            </a:pPr>
            <a:r>
              <a:rPr lang="ja-JP" altLang="en-US" sz="1100" dirty="0">
                <a:solidFill>
                  <a:schemeClr val="tx1"/>
                </a:solidFill>
              </a:rPr>
              <a:t>　　・最も一般的な処理フローを明確にする</a:t>
            </a:r>
            <a:endParaRPr lang="en-US" altLang="ja-JP" sz="1100" dirty="0">
              <a:solidFill>
                <a:schemeClr val="tx1"/>
              </a:solidFill>
            </a:endParaRPr>
          </a:p>
          <a:p>
            <a:pPr>
              <a:lnSpc>
                <a:spcPts val="1400"/>
              </a:lnSpc>
            </a:pPr>
            <a:r>
              <a:rPr lang="ja-JP" altLang="en-US" sz="1100" dirty="0">
                <a:solidFill>
                  <a:schemeClr val="tx1"/>
                </a:solidFill>
              </a:rPr>
              <a:t>　　　　　⇒ 例：「</a:t>
            </a:r>
            <a:r>
              <a:rPr lang="ja-JP" altLang="en-US" sz="1100" dirty="0"/>
              <a:t>ユーザーが天気を聞く</a:t>
            </a:r>
            <a:endParaRPr lang="en-US" altLang="ja-JP" sz="1100" dirty="0"/>
          </a:p>
          <a:p>
            <a:pPr>
              <a:lnSpc>
                <a:spcPts val="1400"/>
              </a:lnSpc>
            </a:pPr>
            <a:r>
              <a:rPr lang="ja-JP" altLang="en-US" sz="1100" dirty="0"/>
              <a:t>　　　　　　　　　　→ </a:t>
            </a:r>
            <a:r>
              <a:rPr lang="en-US" altLang="ja-JP" sz="1100" dirty="0"/>
              <a:t>AI</a:t>
            </a:r>
            <a:r>
              <a:rPr lang="ja-JP" altLang="en-US" sz="1100" dirty="0"/>
              <a:t>が天気</a:t>
            </a:r>
            <a:r>
              <a:rPr lang="en-US" altLang="ja-JP" sz="1100" dirty="0"/>
              <a:t>API</a:t>
            </a:r>
            <a:r>
              <a:rPr lang="ja-JP" altLang="en-US" sz="1100" dirty="0"/>
              <a:t>に問い合わせ → 応答を返す</a:t>
            </a:r>
            <a:r>
              <a:rPr lang="ja-JP" altLang="en-US" sz="1100" dirty="0">
                <a:solidFill>
                  <a:schemeClr val="tx1"/>
                </a:solidFill>
              </a:rPr>
              <a:t>」</a:t>
            </a:r>
            <a:endParaRPr lang="en-US" altLang="ja-JP" sz="1100" dirty="0">
              <a:solidFill>
                <a:schemeClr val="tx1"/>
              </a:solidFill>
            </a:endParaRPr>
          </a:p>
          <a:p>
            <a:pPr>
              <a:lnSpc>
                <a:spcPts val="1400"/>
              </a:lnSpc>
            </a:pPr>
            <a:r>
              <a:rPr lang="ja-JP" altLang="en-US" sz="1100" dirty="0">
                <a:solidFill>
                  <a:schemeClr val="tx1"/>
                </a:solidFill>
              </a:rPr>
              <a:t>　　・ケースごとの分岐点を明確にする</a:t>
            </a:r>
            <a:endParaRPr lang="en-US" altLang="ja-JP" sz="1100" dirty="0">
              <a:solidFill>
                <a:schemeClr val="tx1"/>
              </a:solidFill>
            </a:endParaRPr>
          </a:p>
        </p:txBody>
      </p:sp>
      <p:pic>
        <p:nvPicPr>
          <p:cNvPr id="60" name="図 59" descr="図形 が含まれている画像&#10;&#10;AI によって生成されたコンテンツは間違っている可能性があります。">
            <a:extLst>
              <a:ext uri="{FF2B5EF4-FFF2-40B4-BE49-F238E27FC236}">
                <a16:creationId xmlns:a16="http://schemas.microsoft.com/office/drawing/2014/main" id="{FDF5B120-5B7E-3DA3-AD6A-1CF6B121F10A}"/>
              </a:ext>
            </a:extLst>
          </p:cNvPr>
          <p:cNvPicPr>
            <a:picLocks noChangeAspect="1"/>
          </p:cNvPicPr>
          <p:nvPr/>
        </p:nvPicPr>
        <p:blipFill>
          <a:blip r:embed="rId4"/>
          <a:stretch>
            <a:fillRect/>
          </a:stretch>
        </p:blipFill>
        <p:spPr>
          <a:xfrm>
            <a:off x="589247" y="4214182"/>
            <a:ext cx="1103783" cy="582897"/>
          </a:xfrm>
          <a:prstGeom prst="rect">
            <a:avLst/>
          </a:prstGeom>
        </p:spPr>
      </p:pic>
      <p:sp>
        <p:nvSpPr>
          <p:cNvPr id="8" name="四角形: 角を丸くする 7">
            <a:extLst>
              <a:ext uri="{FF2B5EF4-FFF2-40B4-BE49-F238E27FC236}">
                <a16:creationId xmlns:a16="http://schemas.microsoft.com/office/drawing/2014/main" id="{DAF5D09A-C6AA-EBFB-CB09-9BE8A2961F45}"/>
              </a:ext>
            </a:extLst>
          </p:cNvPr>
          <p:cNvSpPr/>
          <p:nvPr/>
        </p:nvSpPr>
        <p:spPr>
          <a:xfrm>
            <a:off x="7231101" y="2017060"/>
            <a:ext cx="4626466" cy="4370554"/>
          </a:xfrm>
          <a:prstGeom prst="roundRect">
            <a:avLst>
              <a:gd name="adj" fmla="val 8456"/>
            </a:avLst>
          </a:prstGeom>
          <a:solidFill>
            <a:schemeClr val="bg1">
              <a:lumMod val="95000"/>
            </a:schemeClr>
          </a:solidFill>
          <a:ln w="9525">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400" b="1" dirty="0">
                <a:solidFill>
                  <a:schemeClr val="accent5">
                    <a:lumMod val="50000"/>
                  </a:schemeClr>
                </a:solidFill>
              </a:rPr>
              <a:t>シーケンス図</a:t>
            </a:r>
          </a:p>
        </p:txBody>
      </p:sp>
      <p:pic>
        <p:nvPicPr>
          <p:cNvPr id="18" name="グラフィックス 17" descr="採鉱用工具 単色塗りつぶし">
            <a:extLst>
              <a:ext uri="{FF2B5EF4-FFF2-40B4-BE49-F238E27FC236}">
                <a16:creationId xmlns:a16="http://schemas.microsoft.com/office/drawing/2014/main" id="{0B017C38-0E5F-5501-AF1C-6CFBE9CF3C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246" y="5454575"/>
            <a:ext cx="500464" cy="541600"/>
          </a:xfrm>
          <a:prstGeom prst="rect">
            <a:avLst/>
          </a:prstGeom>
        </p:spPr>
      </p:pic>
      <p:pic>
        <p:nvPicPr>
          <p:cNvPr id="19" name="図 18" descr="アイコン&#10;&#10;自動的に生成された説明">
            <a:extLst>
              <a:ext uri="{FF2B5EF4-FFF2-40B4-BE49-F238E27FC236}">
                <a16:creationId xmlns:a16="http://schemas.microsoft.com/office/drawing/2014/main" id="{CACD9841-B1BD-8721-8E38-D416A6F5668E}"/>
              </a:ext>
            </a:extLst>
          </p:cNvPr>
          <p:cNvPicPr>
            <a:picLocks noChangeAspect="1"/>
          </p:cNvPicPr>
          <p:nvPr/>
        </p:nvPicPr>
        <p:blipFill>
          <a:blip r:embed="rId7"/>
          <a:srcRect l="24619" t="54203" r="20425"/>
          <a:stretch/>
        </p:blipFill>
        <p:spPr>
          <a:xfrm>
            <a:off x="1057422" y="2974648"/>
            <a:ext cx="598320" cy="486764"/>
          </a:xfrm>
          <a:prstGeom prst="rect">
            <a:avLst/>
          </a:prstGeom>
        </p:spPr>
      </p:pic>
      <p:sp>
        <p:nvSpPr>
          <p:cNvPr id="34" name="矢印: 下 33">
            <a:extLst>
              <a:ext uri="{FF2B5EF4-FFF2-40B4-BE49-F238E27FC236}">
                <a16:creationId xmlns:a16="http://schemas.microsoft.com/office/drawing/2014/main" id="{7A99D513-8788-3A06-CB81-8161F95E3088}"/>
              </a:ext>
            </a:extLst>
          </p:cNvPr>
          <p:cNvSpPr/>
          <p:nvPr/>
        </p:nvSpPr>
        <p:spPr>
          <a:xfrm>
            <a:off x="1022110" y="3565835"/>
            <a:ext cx="246222" cy="546847"/>
          </a:xfrm>
          <a:prstGeom prst="downArrow">
            <a:avLst/>
          </a:prstGeom>
          <a:solidFill>
            <a:schemeClr val="bg1">
              <a:lumMod val="50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35" name="矢印: 下 34">
            <a:extLst>
              <a:ext uri="{FF2B5EF4-FFF2-40B4-BE49-F238E27FC236}">
                <a16:creationId xmlns:a16="http://schemas.microsoft.com/office/drawing/2014/main" id="{D96720B3-563E-7299-CCE1-065387B7CD4D}"/>
              </a:ext>
            </a:extLst>
          </p:cNvPr>
          <p:cNvSpPr/>
          <p:nvPr/>
        </p:nvSpPr>
        <p:spPr>
          <a:xfrm>
            <a:off x="1018274" y="4811550"/>
            <a:ext cx="246222" cy="546847"/>
          </a:xfrm>
          <a:prstGeom prst="downArrow">
            <a:avLst/>
          </a:prstGeom>
          <a:solidFill>
            <a:schemeClr val="tx1">
              <a:lumMod val="65000"/>
              <a:lumOff val="35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36" name="矢印: 下 35">
            <a:extLst>
              <a:ext uri="{FF2B5EF4-FFF2-40B4-BE49-F238E27FC236}">
                <a16:creationId xmlns:a16="http://schemas.microsoft.com/office/drawing/2014/main" id="{97464D88-8FA9-20E0-475A-EBD2F5681F3C}"/>
              </a:ext>
            </a:extLst>
          </p:cNvPr>
          <p:cNvSpPr/>
          <p:nvPr/>
        </p:nvSpPr>
        <p:spPr>
          <a:xfrm rot="16200000">
            <a:off x="4279313" y="3280622"/>
            <a:ext cx="246222" cy="5431105"/>
          </a:xfrm>
          <a:prstGeom prst="downArrow">
            <a:avLst/>
          </a:prstGeom>
          <a:solidFill>
            <a:schemeClr val="tx1">
              <a:lumMod val="95000"/>
              <a:lumOff val="5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pic>
        <p:nvPicPr>
          <p:cNvPr id="39" name="図 38">
            <a:extLst>
              <a:ext uri="{FF2B5EF4-FFF2-40B4-BE49-F238E27FC236}">
                <a16:creationId xmlns:a16="http://schemas.microsoft.com/office/drawing/2014/main" id="{617BC0D4-C297-79F5-59B3-5DD3E356EF27}"/>
              </a:ext>
            </a:extLst>
          </p:cNvPr>
          <p:cNvPicPr>
            <a:picLocks noChangeAspect="1"/>
          </p:cNvPicPr>
          <p:nvPr/>
        </p:nvPicPr>
        <p:blipFill>
          <a:blip r:embed="rId8"/>
          <a:srcRect l="1636" t="5303" r="3794" b="5115"/>
          <a:stretch/>
        </p:blipFill>
        <p:spPr>
          <a:xfrm>
            <a:off x="7704866" y="3860946"/>
            <a:ext cx="4007318" cy="2135228"/>
          </a:xfrm>
          <a:prstGeom prst="rect">
            <a:avLst/>
          </a:prstGeom>
          <a:ln>
            <a:solidFill>
              <a:srgbClr val="002060"/>
            </a:solidFill>
          </a:ln>
        </p:spPr>
      </p:pic>
      <p:pic>
        <p:nvPicPr>
          <p:cNvPr id="10" name="図 9">
            <a:extLst>
              <a:ext uri="{FF2B5EF4-FFF2-40B4-BE49-F238E27FC236}">
                <a16:creationId xmlns:a16="http://schemas.microsoft.com/office/drawing/2014/main" id="{81F8FBB7-FB8F-4FE3-B970-9F1BE69BFF3E}"/>
              </a:ext>
            </a:extLst>
          </p:cNvPr>
          <p:cNvPicPr>
            <a:picLocks noChangeAspect="1"/>
          </p:cNvPicPr>
          <p:nvPr/>
        </p:nvPicPr>
        <p:blipFill>
          <a:blip r:embed="rId9"/>
          <a:stretch>
            <a:fillRect/>
          </a:stretch>
        </p:blipFill>
        <p:spPr>
          <a:xfrm>
            <a:off x="7345028" y="2351697"/>
            <a:ext cx="2725839" cy="1639578"/>
          </a:xfrm>
          <a:prstGeom prst="rect">
            <a:avLst/>
          </a:prstGeom>
          <a:ln>
            <a:solidFill>
              <a:schemeClr val="tx1"/>
            </a:solidFill>
          </a:ln>
        </p:spPr>
      </p:pic>
      <p:sp>
        <p:nvSpPr>
          <p:cNvPr id="5" name="正方形/長方形 4">
            <a:extLst>
              <a:ext uri="{FF2B5EF4-FFF2-40B4-BE49-F238E27FC236}">
                <a16:creationId xmlns:a16="http://schemas.microsoft.com/office/drawing/2014/main" id="{0D6CE3A4-16B0-97F0-6137-F1912BFB2ADD}"/>
              </a:ext>
            </a:extLst>
          </p:cNvPr>
          <p:cNvSpPr/>
          <p:nvPr/>
        </p:nvSpPr>
        <p:spPr>
          <a:xfrm>
            <a:off x="8473010" y="900142"/>
            <a:ext cx="3195713" cy="624915"/>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dirty="0">
                <a:solidFill>
                  <a:srgbClr val="C00000"/>
                </a:solidFill>
              </a:rPr>
              <a:t>補足説明</a:t>
            </a:r>
            <a:endParaRPr lang="en-US" altLang="ja-JP" sz="1100" dirty="0">
              <a:solidFill>
                <a:srgbClr val="C00000"/>
              </a:solidFill>
            </a:endParaRPr>
          </a:p>
          <a:p>
            <a:pPr>
              <a:lnSpc>
                <a:spcPts val="1400"/>
              </a:lnSpc>
            </a:pPr>
            <a:r>
              <a:rPr lang="en-US" altLang="ja-JP" sz="1100" dirty="0">
                <a:solidFill>
                  <a:srgbClr val="C00000"/>
                </a:solidFill>
              </a:rPr>
              <a:t>※</a:t>
            </a:r>
            <a:r>
              <a:rPr lang="ja-JP" altLang="en-US" sz="1100" dirty="0">
                <a:solidFill>
                  <a:srgbClr val="C00000"/>
                </a:solidFill>
              </a:rPr>
              <a:t>シーケンス図に関しては、エージェント開発を</a:t>
            </a:r>
            <a:endParaRPr lang="en-US" altLang="ja-JP" sz="1100" dirty="0">
              <a:solidFill>
                <a:srgbClr val="C00000"/>
              </a:solidFill>
            </a:endParaRPr>
          </a:p>
          <a:p>
            <a:pPr>
              <a:lnSpc>
                <a:spcPts val="1400"/>
              </a:lnSpc>
            </a:pPr>
            <a:r>
              <a:rPr lang="ja-JP" altLang="en-US" sz="1100" dirty="0">
                <a:solidFill>
                  <a:srgbClr val="C00000"/>
                </a:solidFill>
              </a:rPr>
              <a:t>行いながら必要に応じて更新を行います</a:t>
            </a:r>
            <a:endParaRPr kumimoji="1" lang="en-US" altLang="ja-JP" sz="1100" dirty="0">
              <a:solidFill>
                <a:srgbClr val="C00000"/>
              </a:solidFill>
            </a:endParaRPr>
          </a:p>
        </p:txBody>
      </p:sp>
    </p:spTree>
    <p:extLst>
      <p:ext uri="{BB962C8B-B14F-4D97-AF65-F5344CB8AC3E}">
        <p14:creationId xmlns:p14="http://schemas.microsoft.com/office/powerpoint/2010/main" val="239339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BD9F5-94D6-A0DE-8C4A-0EB4FE191D39}"/>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C92D6989-1F64-942D-C420-540F818AEA45}"/>
              </a:ext>
            </a:extLst>
          </p:cNvPr>
          <p:cNvSpPr>
            <a:spLocks noGrp="1"/>
          </p:cNvSpPr>
          <p:nvPr>
            <p:ph type="title"/>
          </p:nvPr>
        </p:nvSpPr>
        <p:spPr>
          <a:xfrm>
            <a:off x="345404" y="407406"/>
            <a:ext cx="11512163" cy="388990"/>
          </a:xfrm>
        </p:spPr>
        <p:txBody>
          <a:bodyPr>
            <a:normAutofit fontScale="90000"/>
          </a:bodyPr>
          <a:lstStyle/>
          <a:p>
            <a:r>
              <a:rPr kumimoji="1" lang="ja-JP" altLang="en-US"/>
              <a:t>シーケンス図作成</a:t>
            </a:r>
            <a:r>
              <a:rPr lang="ja-JP" altLang="en-US"/>
              <a:t>例</a:t>
            </a:r>
            <a:endParaRPr kumimoji="1" lang="ja-JP" altLang="en-US" dirty="0"/>
          </a:p>
        </p:txBody>
      </p:sp>
      <p:sp>
        <p:nvSpPr>
          <p:cNvPr id="9" name="フッター プレースホルダー 3">
            <a:extLst>
              <a:ext uri="{FF2B5EF4-FFF2-40B4-BE49-F238E27FC236}">
                <a16:creationId xmlns:a16="http://schemas.microsoft.com/office/drawing/2014/main" id="{56FFBA54-13FE-1788-D209-6D1308875325}"/>
              </a:ext>
            </a:extLst>
          </p:cNvPr>
          <p:cNvSpPr>
            <a:spLocks noGrp="1"/>
          </p:cNvSpPr>
          <p:nvPr>
            <p:ph type="ftr" sz="quarter" idx="11"/>
          </p:nvPr>
        </p:nvSpPr>
        <p:spPr>
          <a:xfrm>
            <a:off x="8444093" y="6519334"/>
            <a:ext cx="3747911" cy="365125"/>
          </a:xfrm>
        </p:spPr>
        <p:txBody>
          <a:bodyPr/>
          <a:lstStyle/>
          <a:p>
            <a:r>
              <a:rPr lang="en-US" altLang="ja-JP"/>
              <a:t>Copyright (C) 2025 dbE.inc All Rights Reserved.</a:t>
            </a:r>
            <a:endParaRPr lang="ja-JP" altLang="en-US" dirty="0"/>
          </a:p>
        </p:txBody>
      </p:sp>
      <p:sp>
        <p:nvSpPr>
          <p:cNvPr id="12" name="スライド番号プレースホルダー 3">
            <a:extLst>
              <a:ext uri="{FF2B5EF4-FFF2-40B4-BE49-F238E27FC236}">
                <a16:creationId xmlns:a16="http://schemas.microsoft.com/office/drawing/2014/main" id="{E791A791-E208-FC10-1C39-819465A6F0A5}"/>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F23B4BF8-0A3C-ACEA-9796-9F7D616CC2A5}"/>
              </a:ext>
            </a:extLst>
          </p:cNvPr>
          <p:cNvPicPr>
            <a:picLocks noChangeAspect="1"/>
          </p:cNvPicPr>
          <p:nvPr/>
        </p:nvPicPr>
        <p:blipFill>
          <a:blip r:embed="rId2"/>
          <a:srcRect/>
          <a:stretch/>
        </p:blipFill>
        <p:spPr>
          <a:xfrm>
            <a:off x="345404" y="902620"/>
            <a:ext cx="8728360" cy="5124112"/>
          </a:xfrm>
          <a:prstGeom prst="rect">
            <a:avLst/>
          </a:prstGeom>
        </p:spPr>
      </p:pic>
      <p:sp>
        <p:nvSpPr>
          <p:cNvPr id="3" name="正方形/長方形 2">
            <a:extLst>
              <a:ext uri="{FF2B5EF4-FFF2-40B4-BE49-F238E27FC236}">
                <a16:creationId xmlns:a16="http://schemas.microsoft.com/office/drawing/2014/main" id="{19D0906F-4B58-359E-08F8-957DDA622551}"/>
              </a:ext>
            </a:extLst>
          </p:cNvPr>
          <p:cNvSpPr/>
          <p:nvPr/>
        </p:nvSpPr>
        <p:spPr>
          <a:xfrm>
            <a:off x="8334439" y="1636891"/>
            <a:ext cx="3523128" cy="2423182"/>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buNone/>
            </a:pPr>
            <a:r>
              <a:rPr lang="en-US" altLang="ja-JP" sz="600" b="0" dirty="0" err="1">
                <a:solidFill>
                  <a:srgbClr val="A22889"/>
                </a:solidFill>
                <a:effectLst/>
                <a:latin typeface="Consolas" panose="020B0609020204030204" pitchFamily="49" charset="0"/>
              </a:rPr>
              <a:t>sequenceDiagram</a:t>
            </a:r>
            <a:endParaRPr lang="ja-JP" altLang="en-US" sz="600" b="0" dirty="0">
              <a:solidFill>
                <a:srgbClr val="000000"/>
              </a:solidFill>
              <a:effectLst/>
              <a:latin typeface="Consolas" panose="020B0609020204030204" pitchFamily="49" charset="0"/>
            </a:endParaRP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ユーザー</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ツール</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外部ツール</a:t>
            </a:r>
          </a:p>
          <a:p>
            <a:pPr>
              <a:buNone/>
            </a:pPr>
            <a:br>
              <a:rPr lang="ja-JP" altLang="en-US" sz="600" b="0" dirty="0">
                <a:solidFill>
                  <a:srgbClr val="000000"/>
                </a:solidFill>
                <a:effectLst/>
                <a:latin typeface="Consolas" panose="020B0609020204030204" pitchFamily="49" charset="0"/>
              </a:rPr>
            </a:br>
            <a:r>
              <a:rPr lang="ja-JP" altLang="en-US" sz="600" b="0" dirty="0">
                <a:solidFill>
                  <a:srgbClr val="000000"/>
                </a:solidFill>
                <a:effectLst/>
                <a:latin typeface="Consolas" panose="020B0609020204030204" pitchFamily="49" charset="0"/>
              </a:rPr>
              <a:t>    ユーザー</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質問や問題内容、命令を入力</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ユーザーの内容に基づいて適切なツールを使用</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alt</a:t>
            </a: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ベースが必要な場合</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RAG</a:t>
            </a:r>
            <a:r>
              <a:rPr lang="ja-JP" altLang="en-US" sz="600" b="0" dirty="0">
                <a:solidFill>
                  <a:srgbClr val="000000"/>
                </a:solidFill>
                <a:effectLst/>
                <a:latin typeface="Consolas" panose="020B0609020204030204" pitchFamily="49" charset="0"/>
              </a:rPr>
              <a:t>（マニュアル、ドキュメント、過去事例）をリクエスト</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適切な値を返却</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end</a:t>
            </a:r>
            <a:endParaRPr lang="ja-JP" altLang="en-US" sz="600" b="0" dirty="0">
              <a:solidFill>
                <a:srgbClr val="000000"/>
              </a:solidFill>
              <a:effectLst/>
              <a:latin typeface="Consolas" panose="020B0609020204030204" pitchFamily="49" charset="0"/>
            </a:endParaRP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適切な値を返却</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ユーザー</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入力内容に対して回答</a:t>
            </a:r>
          </a:p>
          <a:p>
            <a:pPr>
              <a:buNone/>
            </a:pPr>
            <a:br>
              <a:rPr lang="ja-JP" altLang="en-US" sz="600" b="0" dirty="0">
                <a:solidFill>
                  <a:srgbClr val="000000"/>
                </a:solidFill>
                <a:effectLst/>
                <a:latin typeface="Consolas" panose="020B0609020204030204" pitchFamily="49" charset="0"/>
              </a:rPr>
            </a:b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alt</a:t>
            </a:r>
            <a:r>
              <a:rPr lang="ja-JP" altLang="en-US" sz="600" b="0" dirty="0">
                <a:solidFill>
                  <a:srgbClr val="000000"/>
                </a:solidFill>
                <a:effectLst/>
                <a:latin typeface="Consolas" panose="020B0609020204030204" pitchFamily="49" charset="0"/>
              </a:rPr>
              <a:t> ユーザーから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登録の指示があった場合</a:t>
            </a:r>
          </a:p>
          <a:p>
            <a:pPr>
              <a:buNone/>
            </a:pPr>
            <a:r>
              <a:rPr lang="ja-JP" altLang="en-US" sz="600" b="0" dirty="0">
                <a:solidFill>
                  <a:srgbClr val="000000"/>
                </a:solidFill>
                <a:effectLst/>
                <a:latin typeface="Consolas" panose="020B0609020204030204" pitchFamily="49" charset="0"/>
              </a:rPr>
              <a:t>        ユーザー</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登録指示</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適切なツールを使用</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外部ツール</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登録フォーマットを </a:t>
            </a:r>
            <a:r>
              <a:rPr lang="en-US" altLang="ja-JP" sz="600" b="0" dirty="0">
                <a:solidFill>
                  <a:srgbClr val="A22889"/>
                </a:solidFill>
                <a:effectLst/>
                <a:latin typeface="Consolas" panose="020B0609020204030204" pitchFamily="49" charset="0"/>
              </a:rPr>
              <a:t>API</a:t>
            </a:r>
            <a:r>
              <a:rPr lang="ja-JP" altLang="en-US" sz="600" b="0" dirty="0">
                <a:solidFill>
                  <a:srgbClr val="000000"/>
                </a:solidFill>
                <a:effectLst/>
                <a:latin typeface="Consolas" panose="020B0609020204030204" pitchFamily="49" charset="0"/>
              </a:rPr>
              <a:t> 経由でリクエスト</a:t>
            </a:r>
          </a:p>
          <a:p>
            <a:pPr>
              <a:buNone/>
            </a:pPr>
            <a:r>
              <a:rPr lang="ja-JP" altLang="en-US" sz="600" b="0" dirty="0">
                <a:solidFill>
                  <a:srgbClr val="000000"/>
                </a:solidFill>
                <a:effectLst/>
                <a:latin typeface="Consolas" panose="020B0609020204030204" pitchFamily="49" charset="0"/>
              </a:rPr>
              <a:t>        外部ツール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フォーマットを返却</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登録の実行</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実行結果の返却</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ユーザー</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実行結果の報告</a:t>
            </a:r>
          </a:p>
          <a:p>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end</a:t>
            </a:r>
            <a:endParaRPr lang="ja-JP" altLang="en-US" sz="600" b="0" dirty="0">
              <a:solidFill>
                <a:srgbClr val="000000"/>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00BEF84-3268-6FED-0678-7E05A1C8C348}"/>
              </a:ext>
            </a:extLst>
          </p:cNvPr>
          <p:cNvSpPr txBox="1"/>
          <p:nvPr/>
        </p:nvSpPr>
        <p:spPr>
          <a:xfrm>
            <a:off x="8928584" y="1195745"/>
            <a:ext cx="3052219" cy="441146"/>
          </a:xfrm>
          <a:prstGeom prst="rect">
            <a:avLst/>
          </a:prstGeom>
          <a:noFill/>
        </p:spPr>
        <p:txBody>
          <a:bodyPr wrap="square" rtlCol="0">
            <a:spAutoFit/>
          </a:bodyPr>
          <a:lstStyle/>
          <a:p>
            <a:pPr>
              <a:lnSpc>
                <a:spcPts val="1400"/>
              </a:lnSpc>
            </a:pPr>
            <a:r>
              <a:rPr lang="en-US" altLang="ja-JP" sz="900" dirty="0">
                <a:solidFill>
                  <a:schemeClr val="dk1"/>
                </a:solidFill>
              </a:rPr>
              <a:t>※</a:t>
            </a:r>
            <a:r>
              <a:rPr lang="ja-JP" altLang="en-US" sz="900" dirty="0">
                <a:solidFill>
                  <a:schemeClr val="dk1"/>
                </a:solidFill>
              </a:rPr>
              <a:t>添付図は </a:t>
            </a:r>
            <a:r>
              <a:rPr lang="en-US" altLang="ja-JP" sz="900" dirty="0">
                <a:solidFill>
                  <a:schemeClr val="dk1"/>
                </a:solidFill>
              </a:rPr>
              <a:t>Web </a:t>
            </a:r>
            <a:r>
              <a:rPr lang="ja-JP" altLang="en-US" sz="900" dirty="0">
                <a:solidFill>
                  <a:schemeClr val="dk1"/>
                </a:solidFill>
              </a:rPr>
              <a:t>ツール「</a:t>
            </a:r>
            <a:r>
              <a:rPr lang="en-US" altLang="ja-JP" sz="900" dirty="0">
                <a:solidFill>
                  <a:schemeClr val="dk1"/>
                </a:solidFill>
                <a:hlinkClick r:id="rId3"/>
              </a:rPr>
              <a:t>Mermaid Live Editor</a:t>
            </a:r>
            <a:r>
              <a:rPr lang="ja-JP" altLang="en-US" sz="900" dirty="0">
                <a:solidFill>
                  <a:schemeClr val="dk1"/>
                </a:solidFill>
              </a:rPr>
              <a:t>」にて</a:t>
            </a:r>
            <a:endParaRPr lang="en-US" altLang="ja-JP" sz="900" dirty="0">
              <a:solidFill>
                <a:schemeClr val="dk1"/>
              </a:solidFill>
            </a:endParaRPr>
          </a:p>
          <a:p>
            <a:pPr>
              <a:lnSpc>
                <a:spcPts val="1400"/>
              </a:lnSpc>
            </a:pPr>
            <a:r>
              <a:rPr lang="ja-JP" altLang="en-US" sz="900" dirty="0">
                <a:solidFill>
                  <a:schemeClr val="dk1"/>
                </a:solidFill>
              </a:rPr>
              <a:t>　下記 </a:t>
            </a:r>
            <a:r>
              <a:rPr lang="en-US" altLang="ja-JP" sz="900" dirty="0">
                <a:solidFill>
                  <a:schemeClr val="dk1"/>
                </a:solidFill>
              </a:rPr>
              <a:t>mermaid </a:t>
            </a:r>
            <a:r>
              <a:rPr lang="ja-JP" altLang="en-US" sz="900" dirty="0">
                <a:solidFill>
                  <a:schemeClr val="dk1"/>
                </a:solidFill>
              </a:rPr>
              <a:t>コードを読み込ませて作成</a:t>
            </a:r>
            <a:endParaRPr lang="en-US" altLang="ja-JP" sz="900" dirty="0">
              <a:solidFill>
                <a:schemeClr val="dk1"/>
              </a:solidFill>
            </a:endParaRPr>
          </a:p>
        </p:txBody>
      </p:sp>
      <p:grpSp>
        <p:nvGrpSpPr>
          <p:cNvPr id="16" name="グループ化 15">
            <a:extLst>
              <a:ext uri="{FF2B5EF4-FFF2-40B4-BE49-F238E27FC236}">
                <a16:creationId xmlns:a16="http://schemas.microsoft.com/office/drawing/2014/main" id="{DE8721CE-C87D-7557-DE84-AA0BCD5CCF65}"/>
              </a:ext>
            </a:extLst>
          </p:cNvPr>
          <p:cNvGrpSpPr/>
          <p:nvPr/>
        </p:nvGrpSpPr>
        <p:grpSpPr>
          <a:xfrm>
            <a:off x="9052518" y="4161913"/>
            <a:ext cx="2783803" cy="1966659"/>
            <a:chOff x="9062793" y="4561261"/>
            <a:chExt cx="2783803" cy="1966659"/>
          </a:xfrm>
        </p:grpSpPr>
        <p:sp>
          <p:nvSpPr>
            <p:cNvPr id="5" name="正方形/長方形 4">
              <a:extLst>
                <a:ext uri="{FF2B5EF4-FFF2-40B4-BE49-F238E27FC236}">
                  <a16:creationId xmlns:a16="http://schemas.microsoft.com/office/drawing/2014/main" id="{03FA5936-461C-4D28-968F-97B838D0849F}"/>
                </a:ext>
              </a:extLst>
            </p:cNvPr>
            <p:cNvSpPr/>
            <p:nvPr/>
          </p:nvSpPr>
          <p:spPr>
            <a:xfrm>
              <a:off x="9062793" y="4816195"/>
              <a:ext cx="2783803" cy="1711725"/>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buNone/>
              </a:pPr>
              <a:r>
                <a:rPr lang="ja-JP" altLang="en-US" sz="800" dirty="0"/>
                <a:t>下記手順から </a:t>
              </a:r>
              <a:r>
                <a:rPr lang="en-US" altLang="ja-JP" sz="800" dirty="0"/>
                <a:t>mermaid </a:t>
              </a:r>
              <a:r>
                <a:rPr lang="ja-JP" altLang="en-US" sz="800" dirty="0"/>
                <a:t>でシーケンス図を作成するための</a:t>
              </a:r>
              <a:endParaRPr lang="en-US" altLang="ja-JP" sz="800" dirty="0"/>
            </a:p>
            <a:p>
              <a:pPr>
                <a:buNone/>
              </a:pPr>
              <a:r>
                <a:rPr lang="ja-JP" altLang="en-US" sz="800" dirty="0"/>
                <a:t>コードを提示して</a:t>
              </a:r>
              <a:endParaRPr lang="en-US" altLang="ja-JP" sz="800" dirty="0"/>
            </a:p>
            <a:p>
              <a:pPr>
                <a:buNone/>
              </a:pPr>
              <a:endParaRPr lang="ja-JP" altLang="en-US" sz="800" dirty="0"/>
            </a:p>
            <a:p>
              <a:pPr>
                <a:buNone/>
              </a:pPr>
              <a:r>
                <a:rPr lang="en-US" altLang="ja-JP" sz="800" dirty="0"/>
                <a:t>1. </a:t>
              </a:r>
            </a:p>
            <a:p>
              <a:pPr>
                <a:buNone/>
              </a:pPr>
              <a:r>
                <a:rPr lang="ja-JP" altLang="en-US" sz="800" dirty="0"/>
                <a:t>ユーザー </a:t>
              </a:r>
              <a:r>
                <a:rPr lang="en-US" altLang="ja-JP" sz="800" dirty="0"/>
                <a:t>&gt; AI</a:t>
              </a:r>
              <a:r>
                <a:rPr lang="ja-JP" altLang="en-US" sz="800" dirty="0"/>
                <a:t>エージェント </a:t>
              </a:r>
            </a:p>
            <a:p>
              <a:pPr>
                <a:buNone/>
              </a:pPr>
              <a:r>
                <a:rPr lang="ja-JP" altLang="en-US" sz="800" dirty="0"/>
                <a:t>質問や問題内容、命令を入力 </a:t>
              </a:r>
            </a:p>
            <a:p>
              <a:pPr>
                <a:buNone/>
              </a:pPr>
              <a:endParaRPr lang="en-US" altLang="ja-JP" sz="800" dirty="0"/>
            </a:p>
            <a:p>
              <a:pPr>
                <a:buNone/>
              </a:pPr>
              <a:r>
                <a:rPr lang="en-US" altLang="ja-JP" sz="800" dirty="0"/>
                <a:t>2. </a:t>
              </a:r>
            </a:p>
            <a:p>
              <a:pPr>
                <a:buNone/>
              </a:pPr>
              <a:r>
                <a:rPr lang="en-US" altLang="ja-JP" sz="800" dirty="0"/>
                <a:t>AI</a:t>
              </a:r>
              <a:r>
                <a:rPr lang="ja-JP" altLang="en-US" sz="800" dirty="0"/>
                <a:t>エージェント </a:t>
              </a:r>
              <a:r>
                <a:rPr lang="en-US" altLang="ja-JP" sz="800" dirty="0"/>
                <a:t>&gt; </a:t>
              </a:r>
              <a:r>
                <a:rPr lang="ja-JP" altLang="en-US" sz="800" dirty="0"/>
                <a:t>ツール </a:t>
              </a:r>
            </a:p>
            <a:p>
              <a:pPr>
                <a:buNone/>
              </a:pPr>
              <a:r>
                <a:rPr lang="ja-JP" altLang="en-US" sz="800" dirty="0"/>
                <a:t>ユーザーの内容に基づいて適切なツールを使用 </a:t>
              </a:r>
            </a:p>
            <a:p>
              <a:pPr>
                <a:buNone/>
              </a:pPr>
              <a:endParaRPr lang="en-US" altLang="ja-JP" sz="800" dirty="0"/>
            </a:p>
            <a:p>
              <a:pPr>
                <a:buNone/>
              </a:pPr>
              <a:r>
                <a:rPr lang="en-US" altLang="ja-JP" sz="800" dirty="0"/>
                <a:t>3.</a:t>
              </a:r>
            </a:p>
            <a:p>
              <a:pPr>
                <a:buNone/>
              </a:pPr>
              <a:r>
                <a:rPr lang="en-US" altLang="ja-JP" sz="800" dirty="0"/>
                <a:t>... </a:t>
              </a:r>
            </a:p>
          </p:txBody>
        </p:sp>
        <p:sp>
          <p:nvSpPr>
            <p:cNvPr id="14" name="テキスト ボックス 13">
              <a:extLst>
                <a:ext uri="{FF2B5EF4-FFF2-40B4-BE49-F238E27FC236}">
                  <a16:creationId xmlns:a16="http://schemas.microsoft.com/office/drawing/2014/main" id="{7D06700E-8026-2CE7-1234-5540EF64C3AA}"/>
                </a:ext>
              </a:extLst>
            </p:cNvPr>
            <p:cNvSpPr txBox="1"/>
            <p:nvPr/>
          </p:nvSpPr>
          <p:spPr>
            <a:xfrm>
              <a:off x="9062794" y="4561261"/>
              <a:ext cx="2510832" cy="271869"/>
            </a:xfrm>
            <a:prstGeom prst="rect">
              <a:avLst/>
            </a:prstGeom>
            <a:noFill/>
          </p:spPr>
          <p:txBody>
            <a:bodyPr wrap="square" rtlCol="0">
              <a:spAutoFit/>
            </a:bodyPr>
            <a:lstStyle/>
            <a:p>
              <a:pPr>
                <a:lnSpc>
                  <a:spcPts val="1400"/>
                </a:lnSpc>
              </a:pPr>
              <a:r>
                <a:rPr lang="ja-JP" altLang="en-US" sz="1000" dirty="0">
                  <a:solidFill>
                    <a:schemeClr val="dk1"/>
                  </a:solidFill>
                </a:rPr>
                <a:t>処理手順を生成</a:t>
              </a:r>
              <a:r>
                <a:rPr lang="en-US" altLang="ja-JP" sz="1000" dirty="0">
                  <a:solidFill>
                    <a:schemeClr val="dk1"/>
                  </a:solidFill>
                </a:rPr>
                <a:t>AI</a:t>
              </a:r>
              <a:r>
                <a:rPr lang="ja-JP" altLang="en-US" sz="1000" dirty="0">
                  <a:solidFill>
                    <a:schemeClr val="dk1"/>
                  </a:solidFill>
                </a:rPr>
                <a:t>に渡してコードを作成</a:t>
              </a:r>
              <a:endParaRPr lang="en-US" altLang="ja-JP" sz="1000" dirty="0">
                <a:solidFill>
                  <a:schemeClr val="dk1"/>
                </a:solidFill>
              </a:endParaRPr>
            </a:p>
          </p:txBody>
        </p:sp>
      </p:grpSp>
      <p:sp>
        <p:nvSpPr>
          <p:cNvPr id="2" name="正方形/長方形 1">
            <a:extLst>
              <a:ext uri="{FF2B5EF4-FFF2-40B4-BE49-F238E27FC236}">
                <a16:creationId xmlns:a16="http://schemas.microsoft.com/office/drawing/2014/main" id="{02C8B58B-1F6E-B370-98D4-06B8B86E069B}"/>
              </a:ext>
            </a:extLst>
          </p:cNvPr>
          <p:cNvSpPr/>
          <p:nvPr/>
        </p:nvSpPr>
        <p:spPr>
          <a:xfrm>
            <a:off x="8498146" y="277705"/>
            <a:ext cx="3195713" cy="624915"/>
          </a:xfrm>
          <a:prstGeom prst="rect">
            <a:avLst/>
          </a:prstGeom>
          <a:solidFill>
            <a:srgbClr val="FFFF00"/>
          </a:solidFill>
          <a:ln w="952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rgbClr val="C00000"/>
                </a:solidFill>
              </a:rPr>
              <a:t>資料作成メモ</a:t>
            </a:r>
            <a:endParaRPr lang="en-US" altLang="ja-JP" sz="1100" b="1" dirty="0">
              <a:solidFill>
                <a:srgbClr val="C00000"/>
              </a:solidFill>
            </a:endParaRPr>
          </a:p>
          <a:p>
            <a:pPr>
              <a:lnSpc>
                <a:spcPts val="1400"/>
              </a:lnSpc>
            </a:pPr>
            <a:r>
              <a:rPr lang="ja-JP" altLang="en-US" sz="1100" dirty="0">
                <a:solidFill>
                  <a:srgbClr val="C00000"/>
                </a:solidFill>
              </a:rPr>
              <a:t>シーケンス図を作成するための資材を</a:t>
            </a:r>
            <a:r>
              <a:rPr lang="en-US" altLang="ja-JP" sz="1100" dirty="0">
                <a:solidFill>
                  <a:srgbClr val="C00000"/>
                </a:solidFill>
              </a:rPr>
              <a:t>secton3</a:t>
            </a:r>
            <a:r>
              <a:rPr lang="ja-JP" altLang="en-US" sz="1100" dirty="0">
                <a:solidFill>
                  <a:srgbClr val="C00000"/>
                </a:solidFill>
              </a:rPr>
              <a:t>の資料から引用</a:t>
            </a:r>
            <a:endParaRPr lang="en-US" altLang="ja-JP" sz="1100" dirty="0">
              <a:solidFill>
                <a:srgbClr val="C00000"/>
              </a:solidFill>
            </a:endParaRPr>
          </a:p>
        </p:txBody>
      </p:sp>
      <p:cxnSp>
        <p:nvCxnSpPr>
          <p:cNvPr id="19" name="コネクタ: 曲線 18">
            <a:extLst>
              <a:ext uri="{FF2B5EF4-FFF2-40B4-BE49-F238E27FC236}">
                <a16:creationId xmlns:a16="http://schemas.microsoft.com/office/drawing/2014/main" id="{36C29FD7-CB7F-5C91-E655-9929A9E314E4}"/>
              </a:ext>
            </a:extLst>
          </p:cNvPr>
          <p:cNvCxnSpPr>
            <a:cxnSpLocks/>
            <a:stCxn id="14" idx="3"/>
            <a:endCxn id="6" idx="0"/>
          </p:cNvCxnSpPr>
          <p:nvPr/>
        </p:nvCxnSpPr>
        <p:spPr>
          <a:xfrm flipH="1" flipV="1">
            <a:off x="10454694" y="1195745"/>
            <a:ext cx="1108657" cy="3102103"/>
          </a:xfrm>
          <a:prstGeom prst="curvedConnector4">
            <a:avLst>
              <a:gd name="adj1" fmla="val -19611"/>
              <a:gd name="adj2" fmla="val 107369"/>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72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F2DCF-6E7C-F2DB-E308-6E3DD5B05F57}"/>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A5FC5301-27A2-C065-2FCC-2BFB5481730F}"/>
              </a:ext>
            </a:extLst>
          </p:cNvPr>
          <p:cNvSpPr>
            <a:spLocks noGrp="1"/>
          </p:cNvSpPr>
          <p:nvPr>
            <p:ph type="ctrTitle"/>
          </p:nvPr>
        </p:nvSpPr>
        <p:spPr/>
        <p:txBody>
          <a:bodyPr/>
          <a:lstStyle/>
          <a:p>
            <a:r>
              <a:rPr lang="ja-JP" altLang="en-US" dirty="0"/>
              <a:t>セクション４：</a:t>
            </a:r>
            <a:r>
              <a:rPr lang="en-US" altLang="ja-JP" dirty="0"/>
              <a:t>RAG</a:t>
            </a:r>
            <a:r>
              <a:rPr lang="ja-JP" altLang="en-US" dirty="0"/>
              <a:t>設計</a:t>
            </a:r>
          </a:p>
        </p:txBody>
      </p:sp>
      <p:sp>
        <p:nvSpPr>
          <p:cNvPr id="4" name="スライド番号プレースホルダー 3">
            <a:extLst>
              <a:ext uri="{FF2B5EF4-FFF2-40B4-BE49-F238E27FC236}">
                <a16:creationId xmlns:a16="http://schemas.microsoft.com/office/drawing/2014/main" id="{C290F0DA-9E9C-9C26-6667-7F547B0546C3}"/>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AF7E18D-A281-EF4E-83EF-D7811667EA6C}" type="slidenum">
              <a:rPr kumimoji="1" lang="ja-JP" altLang="en-US" sz="1000" b="1" i="0" u="none" strike="noStrike" kern="1200" cap="none" spc="0" normalizeH="0" baseline="0" noProof="0" smtClean="0">
                <a:ln>
                  <a:noFill/>
                </a:ln>
                <a:solidFill>
                  <a:prstClr val="white"/>
                </a:solidFill>
                <a:effectLst/>
                <a:uLnTx/>
                <a:uFillTx/>
                <a:latin typeface="メイリオ"/>
                <a:ea typeface="メイリオ"/>
                <a:cs typeface="+mn-cs"/>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1" lang="ja-JP" altLang="en-US" sz="1000" b="1" i="0" u="none" strike="noStrike" kern="1200" cap="none" spc="0" normalizeH="0" baseline="0" noProof="0">
              <a:ln>
                <a:noFill/>
              </a:ln>
              <a:solidFill>
                <a:prstClr val="white"/>
              </a:solidFill>
              <a:effectLst/>
              <a:uLnTx/>
              <a:uFillTx/>
              <a:latin typeface="メイリオ"/>
              <a:ea typeface="メイリオ"/>
              <a:cs typeface="+mn-cs"/>
            </a:endParaRPr>
          </a:p>
        </p:txBody>
      </p:sp>
      <p:sp>
        <p:nvSpPr>
          <p:cNvPr id="2" name="フッター プレースホルダー 3">
            <a:extLst>
              <a:ext uri="{FF2B5EF4-FFF2-40B4-BE49-F238E27FC236}">
                <a16:creationId xmlns:a16="http://schemas.microsoft.com/office/drawing/2014/main" id="{DD42CA5D-015E-BF01-5B9C-E6BBFCDAB991}"/>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Tree>
    <p:extLst>
      <p:ext uri="{BB962C8B-B14F-4D97-AF65-F5344CB8AC3E}">
        <p14:creationId xmlns:p14="http://schemas.microsoft.com/office/powerpoint/2010/main" val="220981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7F735-27A7-5BD7-7833-DC40AAE7B4C5}"/>
            </a:ext>
          </a:extLst>
        </p:cNvPr>
        <p:cNvGrpSpPr/>
        <p:nvPr/>
      </p:nvGrpSpPr>
      <p:grpSpPr>
        <a:xfrm>
          <a:off x="0" y="0"/>
          <a:ext cx="0" cy="0"/>
          <a:chOff x="0" y="0"/>
          <a:chExt cx="0" cy="0"/>
        </a:xfrm>
      </p:grpSpPr>
      <p:sp>
        <p:nvSpPr>
          <p:cNvPr id="13" name="タイトル 12">
            <a:extLst>
              <a:ext uri="{FF2B5EF4-FFF2-40B4-BE49-F238E27FC236}">
                <a16:creationId xmlns:a16="http://schemas.microsoft.com/office/drawing/2014/main" id="{CCCDD827-3A46-55B7-ED5F-9D4FCDFEA6A5}"/>
              </a:ext>
            </a:extLst>
          </p:cNvPr>
          <p:cNvSpPr>
            <a:spLocks noGrp="1"/>
          </p:cNvSpPr>
          <p:nvPr>
            <p:ph type="title"/>
          </p:nvPr>
        </p:nvSpPr>
        <p:spPr/>
        <p:txBody>
          <a:bodyPr>
            <a:normAutofit fontScale="90000"/>
          </a:bodyPr>
          <a:lstStyle/>
          <a:p>
            <a:r>
              <a:rPr lang="en-US" altLang="ja-JP" dirty="0"/>
              <a:t>RAG</a:t>
            </a:r>
            <a:r>
              <a:rPr lang="ja-JP" altLang="en-US" dirty="0"/>
              <a:t>とは</a:t>
            </a:r>
          </a:p>
        </p:txBody>
      </p:sp>
      <p:sp>
        <p:nvSpPr>
          <p:cNvPr id="2" name="正方形/長方形 1">
            <a:extLst>
              <a:ext uri="{FF2B5EF4-FFF2-40B4-BE49-F238E27FC236}">
                <a16:creationId xmlns:a16="http://schemas.microsoft.com/office/drawing/2014/main" id="{08E396BF-4553-90BC-C7E5-43AA11235F73}"/>
              </a:ext>
            </a:extLst>
          </p:cNvPr>
          <p:cNvSpPr/>
          <p:nvPr/>
        </p:nvSpPr>
        <p:spPr>
          <a:xfrm>
            <a:off x="300272" y="952982"/>
            <a:ext cx="6455635" cy="752346"/>
          </a:xfrm>
          <a:prstGeom prst="rect">
            <a:avLst/>
          </a:prstGeom>
          <a:solidFill>
            <a:sysClr val="window" lastClr="FFFFFF"/>
          </a:solidFill>
          <a:ln w="9525" cap="flat" cmpd="sng" algn="ctr">
            <a:solidFill>
              <a:sysClr val="windowText" lastClr="00000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400" b="1" i="0" u="none" strike="noStrike" kern="0" cap="none" spc="0" normalizeH="0" baseline="0" noProof="0" dirty="0">
                <a:ln>
                  <a:noFill/>
                </a:ln>
                <a:effectLst/>
                <a:uLnTx/>
                <a:uFillTx/>
                <a:latin typeface="+mn-ea"/>
              </a:rPr>
              <a:t>RAG</a:t>
            </a:r>
            <a:r>
              <a:rPr kumimoji="1" lang="ja-JP" altLang="en-US" sz="1400" b="1" kern="0" dirty="0">
                <a:latin typeface="+mn-ea"/>
              </a:rPr>
              <a:t>：</a:t>
            </a:r>
            <a:r>
              <a:rPr kumimoji="1" lang="en-US" altLang="ja-JP" sz="1400" b="1" i="0" u="none" strike="noStrike" kern="0" cap="none" spc="0" normalizeH="0" baseline="0" noProof="0" dirty="0">
                <a:ln>
                  <a:noFill/>
                </a:ln>
                <a:effectLst/>
                <a:uLnTx/>
                <a:uFillTx/>
                <a:latin typeface="+mn-ea"/>
              </a:rPr>
              <a:t>Retrieval Augmented Generation </a:t>
            </a:r>
            <a:r>
              <a:rPr kumimoji="1" lang="ja-JP" altLang="en-US" sz="1400" b="1" i="0" u="none" strike="noStrike" kern="0" cap="none" spc="0" normalizeH="0" baseline="0" noProof="0" dirty="0">
                <a:ln>
                  <a:noFill/>
                </a:ln>
                <a:effectLst/>
                <a:uLnTx/>
                <a:uFillTx/>
                <a:latin typeface="+mn-ea"/>
              </a:rPr>
              <a:t>とは</a:t>
            </a:r>
            <a:endParaRPr kumimoji="1" lang="en-US" altLang="ja-JP" sz="1400" b="1" i="0" u="none" strike="noStrike" kern="0" cap="none" spc="0" normalizeH="0" baseline="0" noProof="0" dirty="0">
              <a:ln>
                <a:noFill/>
              </a:ln>
              <a:effectLst/>
              <a:uLnTx/>
              <a:uFillTx/>
              <a:latin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i="0" u="none" strike="noStrike" kern="0" cap="none" spc="0" normalizeH="0" baseline="0" noProof="0" dirty="0">
                <a:ln>
                  <a:noFill/>
                </a:ln>
                <a:effectLst/>
                <a:uLnTx/>
                <a:uFillTx/>
                <a:latin typeface="+mn-ea"/>
              </a:rPr>
              <a:t>データソースから関連する情報を取得し</a:t>
            </a:r>
            <a:endParaRPr kumimoji="1" lang="en-US" altLang="ja-JP" sz="1400" i="0" u="none" strike="noStrike" kern="0" cap="none" spc="0" normalizeH="0" baseline="0" noProof="0" dirty="0">
              <a:ln>
                <a:noFill/>
              </a:ln>
              <a:effectLst/>
              <a:uLnTx/>
              <a:uFillTx/>
              <a:latin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i="0" u="none" strike="noStrike" kern="0" cap="none" spc="0" normalizeH="0" baseline="0" noProof="0" dirty="0">
                <a:ln>
                  <a:noFill/>
                </a:ln>
                <a:effectLst/>
                <a:uLnTx/>
                <a:uFillTx/>
                <a:latin typeface="+mn-ea"/>
              </a:rPr>
              <a:t>その情報をユーザーのプロンプトとともに</a:t>
            </a:r>
            <a:r>
              <a:rPr kumimoji="1" lang="en-US" altLang="ja-JP" sz="1400" i="0" u="none" strike="noStrike" kern="0" cap="none" spc="0" normalizeH="0" baseline="0" noProof="0" dirty="0">
                <a:ln>
                  <a:noFill/>
                </a:ln>
                <a:effectLst/>
                <a:uLnTx/>
                <a:uFillTx/>
                <a:latin typeface="+mn-ea"/>
              </a:rPr>
              <a:t>AI</a:t>
            </a:r>
            <a:r>
              <a:rPr kumimoji="1" lang="ja-JP" altLang="en-US" sz="1400" i="0" u="none" strike="noStrike" kern="0" cap="none" spc="0" normalizeH="0" baseline="0" noProof="0" dirty="0">
                <a:ln>
                  <a:noFill/>
                </a:ln>
                <a:effectLst/>
                <a:uLnTx/>
                <a:uFillTx/>
                <a:latin typeface="+mn-ea"/>
              </a:rPr>
              <a:t>に渡すプロセスのことです。</a:t>
            </a:r>
            <a:endParaRPr kumimoji="1" lang="en-US" altLang="ja-JP" sz="1400" i="0" u="none" strike="noStrike" kern="0" cap="none" spc="0" normalizeH="0" baseline="0" noProof="0" dirty="0">
              <a:ln>
                <a:noFill/>
              </a:ln>
              <a:effectLst/>
              <a:uLnTx/>
              <a:uFillTx/>
              <a:latin typeface="+mn-ea"/>
            </a:endParaRPr>
          </a:p>
        </p:txBody>
      </p:sp>
      <p:grpSp>
        <p:nvGrpSpPr>
          <p:cNvPr id="17" name="グループ化 16">
            <a:extLst>
              <a:ext uri="{FF2B5EF4-FFF2-40B4-BE49-F238E27FC236}">
                <a16:creationId xmlns:a16="http://schemas.microsoft.com/office/drawing/2014/main" id="{D6300AFC-E81B-CB24-C29D-64AE165852AE}"/>
              </a:ext>
            </a:extLst>
          </p:cNvPr>
          <p:cNvGrpSpPr/>
          <p:nvPr/>
        </p:nvGrpSpPr>
        <p:grpSpPr>
          <a:xfrm>
            <a:off x="714836" y="2170576"/>
            <a:ext cx="1109693" cy="1242589"/>
            <a:chOff x="682442" y="1815710"/>
            <a:chExt cx="1109693" cy="1242589"/>
          </a:xfrm>
        </p:grpSpPr>
        <p:pic>
          <p:nvPicPr>
            <p:cNvPr id="22" name="図 21" descr="ウィンドウ, 記号, 挿絵 が含まれている画像&#10;&#10;自動的に生成された説明">
              <a:extLst>
                <a:ext uri="{FF2B5EF4-FFF2-40B4-BE49-F238E27FC236}">
                  <a16:creationId xmlns:a16="http://schemas.microsoft.com/office/drawing/2014/main" id="{6436DE3A-2FC3-13A0-0547-7DC71168F9AF}"/>
                </a:ext>
              </a:extLst>
            </p:cNvPr>
            <p:cNvPicPr>
              <a:picLocks noChangeAspect="1"/>
            </p:cNvPicPr>
            <p:nvPr/>
          </p:nvPicPr>
          <p:blipFill>
            <a:blip r:embed="rId3"/>
            <a:stretch>
              <a:fillRect/>
            </a:stretch>
          </p:blipFill>
          <p:spPr>
            <a:xfrm>
              <a:off x="874713" y="1815710"/>
              <a:ext cx="725152" cy="965590"/>
            </a:xfrm>
            <a:prstGeom prst="rect">
              <a:avLst/>
            </a:prstGeom>
          </p:spPr>
        </p:pic>
        <p:sp>
          <p:nvSpPr>
            <p:cNvPr id="23" name="テキスト ボックス 22">
              <a:extLst>
                <a:ext uri="{FF2B5EF4-FFF2-40B4-BE49-F238E27FC236}">
                  <a16:creationId xmlns:a16="http://schemas.microsoft.com/office/drawing/2014/main" id="{C0E96643-6CAB-0A5C-F561-0CEC735ADA8C}"/>
                </a:ext>
              </a:extLst>
            </p:cNvPr>
            <p:cNvSpPr txBox="1"/>
            <p:nvPr/>
          </p:nvSpPr>
          <p:spPr>
            <a:xfrm>
              <a:off x="682442" y="2781300"/>
              <a:ext cx="1109693" cy="276999"/>
            </a:xfrm>
            <a:prstGeom prst="rect">
              <a:avLst/>
            </a:prstGeom>
            <a:noFill/>
          </p:spPr>
          <p:txBody>
            <a:bodyPr wrap="square" rtlCol="0">
              <a:spAutoFit/>
            </a:bodyPr>
            <a:lstStyle/>
            <a:p>
              <a:pPr algn="ctr"/>
              <a:r>
                <a:rPr kumimoji="1" lang="ja-JP" altLang="en-US" sz="1200" dirty="0">
                  <a:latin typeface="+mn-ea"/>
                </a:rPr>
                <a:t>ユーザ</a:t>
              </a:r>
            </a:p>
          </p:txBody>
        </p:sp>
      </p:grpSp>
      <p:sp>
        <p:nvSpPr>
          <p:cNvPr id="24" name="矢印: 右 23">
            <a:extLst>
              <a:ext uri="{FF2B5EF4-FFF2-40B4-BE49-F238E27FC236}">
                <a16:creationId xmlns:a16="http://schemas.microsoft.com/office/drawing/2014/main" id="{6931328A-11C4-718D-EF1C-63325D89EAE2}"/>
              </a:ext>
            </a:extLst>
          </p:cNvPr>
          <p:cNvSpPr/>
          <p:nvPr/>
        </p:nvSpPr>
        <p:spPr>
          <a:xfrm>
            <a:off x="1977674" y="2538667"/>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pic>
        <p:nvPicPr>
          <p:cNvPr id="25" name="グラフィックス 24" descr="フォルダー 単色塗りつぶし">
            <a:extLst>
              <a:ext uri="{FF2B5EF4-FFF2-40B4-BE49-F238E27FC236}">
                <a16:creationId xmlns:a16="http://schemas.microsoft.com/office/drawing/2014/main" id="{5BFA4AA1-430C-E36D-C648-390161B5C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3552" y="2332406"/>
            <a:ext cx="725152" cy="725152"/>
          </a:xfrm>
          <a:prstGeom prst="rect">
            <a:avLst/>
          </a:prstGeom>
        </p:spPr>
      </p:pic>
      <p:sp>
        <p:nvSpPr>
          <p:cNvPr id="26" name="矢印: 右 25">
            <a:extLst>
              <a:ext uri="{FF2B5EF4-FFF2-40B4-BE49-F238E27FC236}">
                <a16:creationId xmlns:a16="http://schemas.microsoft.com/office/drawing/2014/main" id="{437F4DCA-5EF4-DE0F-E184-3643970167F2}"/>
              </a:ext>
            </a:extLst>
          </p:cNvPr>
          <p:cNvSpPr/>
          <p:nvPr/>
        </p:nvSpPr>
        <p:spPr>
          <a:xfrm>
            <a:off x="4394303" y="2538667"/>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pic>
        <p:nvPicPr>
          <p:cNvPr id="27" name="グラフィックス 26" descr="データベース 単色塗りつぶし">
            <a:extLst>
              <a:ext uri="{FF2B5EF4-FFF2-40B4-BE49-F238E27FC236}">
                <a16:creationId xmlns:a16="http://schemas.microsoft.com/office/drawing/2014/main" id="{C185C422-08D1-E525-1BDA-3B51F27EFA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3141" y="2281649"/>
            <a:ext cx="845339" cy="823014"/>
          </a:xfrm>
          <a:prstGeom prst="rect">
            <a:avLst/>
          </a:prstGeom>
        </p:spPr>
      </p:pic>
      <p:sp>
        <p:nvSpPr>
          <p:cNvPr id="28" name="矢印: 右 27">
            <a:extLst>
              <a:ext uri="{FF2B5EF4-FFF2-40B4-BE49-F238E27FC236}">
                <a16:creationId xmlns:a16="http://schemas.microsoft.com/office/drawing/2014/main" id="{C221E1FC-E188-1E33-6951-E130EA306D2E}"/>
              </a:ext>
            </a:extLst>
          </p:cNvPr>
          <p:cNvSpPr/>
          <p:nvPr/>
        </p:nvSpPr>
        <p:spPr>
          <a:xfrm>
            <a:off x="7594433" y="2538667"/>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grpSp>
        <p:nvGrpSpPr>
          <p:cNvPr id="29" name="グループ化 28">
            <a:extLst>
              <a:ext uri="{FF2B5EF4-FFF2-40B4-BE49-F238E27FC236}">
                <a16:creationId xmlns:a16="http://schemas.microsoft.com/office/drawing/2014/main" id="{5BE15406-5263-3B9B-73CC-1F873F04AAB4}"/>
              </a:ext>
            </a:extLst>
          </p:cNvPr>
          <p:cNvGrpSpPr/>
          <p:nvPr/>
        </p:nvGrpSpPr>
        <p:grpSpPr>
          <a:xfrm>
            <a:off x="5568996" y="2099667"/>
            <a:ext cx="2301643" cy="1114559"/>
            <a:chOff x="5629813" y="2140653"/>
            <a:chExt cx="2301643" cy="1114559"/>
          </a:xfrm>
        </p:grpSpPr>
        <p:pic>
          <p:nvPicPr>
            <p:cNvPr id="30" name="図 29">
              <a:extLst>
                <a:ext uri="{FF2B5EF4-FFF2-40B4-BE49-F238E27FC236}">
                  <a16:creationId xmlns:a16="http://schemas.microsoft.com/office/drawing/2014/main" id="{A84D2F61-5652-14D2-61B3-5E2F127BCFA9}"/>
                </a:ext>
              </a:extLst>
            </p:cNvPr>
            <p:cNvPicPr>
              <a:picLocks noChangeAspect="1"/>
            </p:cNvPicPr>
            <p:nvPr/>
          </p:nvPicPr>
          <p:blipFill>
            <a:blip r:embed="rId8"/>
            <a:stretch>
              <a:fillRect/>
            </a:stretch>
          </p:blipFill>
          <p:spPr>
            <a:xfrm>
              <a:off x="5629813" y="2140653"/>
              <a:ext cx="444093" cy="601200"/>
            </a:xfrm>
            <a:prstGeom prst="rect">
              <a:avLst/>
            </a:prstGeom>
          </p:spPr>
        </p:pic>
        <p:pic>
          <p:nvPicPr>
            <p:cNvPr id="31" name="グラフィックス 30" descr="計算機 単色塗りつぶし">
              <a:extLst>
                <a:ext uri="{FF2B5EF4-FFF2-40B4-BE49-F238E27FC236}">
                  <a16:creationId xmlns:a16="http://schemas.microsoft.com/office/drawing/2014/main" id="{C1ACE736-7010-990E-87E4-09D2723E73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69372">
              <a:off x="5879954" y="2492405"/>
              <a:ext cx="593638" cy="593638"/>
            </a:xfrm>
            <a:prstGeom prst="rect">
              <a:avLst/>
            </a:prstGeom>
          </p:spPr>
        </p:pic>
        <p:grpSp>
          <p:nvGrpSpPr>
            <p:cNvPr id="32" name="グループ化 31">
              <a:extLst>
                <a:ext uri="{FF2B5EF4-FFF2-40B4-BE49-F238E27FC236}">
                  <a16:creationId xmlns:a16="http://schemas.microsoft.com/office/drawing/2014/main" id="{9810E885-A331-42D9-012F-08328170716B}"/>
                </a:ext>
              </a:extLst>
            </p:cNvPr>
            <p:cNvGrpSpPr/>
            <p:nvPr/>
          </p:nvGrpSpPr>
          <p:grpSpPr>
            <a:xfrm>
              <a:off x="6607355" y="2184737"/>
              <a:ext cx="746847" cy="717919"/>
              <a:chOff x="6930395" y="3158254"/>
              <a:chExt cx="1546093" cy="1286944"/>
            </a:xfrm>
          </p:grpSpPr>
          <p:cxnSp>
            <p:nvCxnSpPr>
              <p:cNvPr id="34" name="直線コネクタ 33">
                <a:extLst>
                  <a:ext uri="{FF2B5EF4-FFF2-40B4-BE49-F238E27FC236}">
                    <a16:creationId xmlns:a16="http://schemas.microsoft.com/office/drawing/2014/main" id="{4939C2A1-1201-D56E-5DFB-05AA596AC4EA}"/>
                  </a:ext>
                </a:extLst>
              </p:cNvPr>
              <p:cNvCxnSpPr>
                <a:cxnSpLocks/>
              </p:cNvCxnSpPr>
              <p:nvPr/>
            </p:nvCxnSpPr>
            <p:spPr>
              <a:xfrm>
                <a:off x="7000499" y="417779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486ED12-084B-AE04-5052-EA7F1B7E3BAC}"/>
                  </a:ext>
                </a:extLst>
              </p:cNvPr>
              <p:cNvCxnSpPr>
                <a:cxnSpLocks/>
              </p:cNvCxnSpPr>
              <p:nvPr/>
            </p:nvCxnSpPr>
            <p:spPr>
              <a:xfrm>
                <a:off x="7000499" y="3952536"/>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4C32DF4A-CE97-0C71-743D-AC13469D4708}"/>
                  </a:ext>
                </a:extLst>
              </p:cNvPr>
              <p:cNvCxnSpPr>
                <a:cxnSpLocks/>
              </p:cNvCxnSpPr>
              <p:nvPr/>
            </p:nvCxnSpPr>
            <p:spPr>
              <a:xfrm>
                <a:off x="7000499" y="3727279"/>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D1047A5D-55F3-FB55-8199-0F990803E87D}"/>
                  </a:ext>
                </a:extLst>
              </p:cNvPr>
              <p:cNvCxnSpPr>
                <a:cxnSpLocks/>
              </p:cNvCxnSpPr>
              <p:nvPr/>
            </p:nvCxnSpPr>
            <p:spPr>
              <a:xfrm>
                <a:off x="7000499" y="350202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9A161BCE-1285-B0F1-E7E7-4C253602ADBD}"/>
                  </a:ext>
                </a:extLst>
              </p:cNvPr>
              <p:cNvCxnSpPr>
                <a:cxnSpLocks/>
              </p:cNvCxnSpPr>
              <p:nvPr/>
            </p:nvCxnSpPr>
            <p:spPr>
              <a:xfrm>
                <a:off x="7000499" y="3276765"/>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DDC45D2C-4997-CC19-A9DC-371061A6D64C}"/>
                  </a:ext>
                </a:extLst>
              </p:cNvPr>
              <p:cNvCxnSpPr>
                <a:cxnSpLocks/>
              </p:cNvCxnSpPr>
              <p:nvPr/>
            </p:nvCxnSpPr>
            <p:spPr>
              <a:xfrm>
                <a:off x="7213451"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3313E692-A8AF-9A08-AF4C-F90FFEDB3E89}"/>
                  </a:ext>
                </a:extLst>
              </p:cNvPr>
              <p:cNvCxnSpPr>
                <a:cxnSpLocks/>
              </p:cNvCxnSpPr>
              <p:nvPr/>
            </p:nvCxnSpPr>
            <p:spPr>
              <a:xfrm>
                <a:off x="7426403" y="316556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8E8F7D24-3744-9F0A-C152-29549095BD51}"/>
                  </a:ext>
                </a:extLst>
              </p:cNvPr>
              <p:cNvCxnSpPr>
                <a:cxnSpLocks/>
              </p:cNvCxnSpPr>
              <p:nvPr/>
            </p:nvCxnSpPr>
            <p:spPr>
              <a:xfrm>
                <a:off x="7639355" y="3176588"/>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C15C327D-EC3A-56AF-A682-57BFB7E9DC6F}"/>
                  </a:ext>
                </a:extLst>
              </p:cNvPr>
              <p:cNvCxnSpPr>
                <a:cxnSpLocks/>
              </p:cNvCxnSpPr>
              <p:nvPr/>
            </p:nvCxnSpPr>
            <p:spPr>
              <a:xfrm>
                <a:off x="7852307" y="3158254"/>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1399E64D-21EE-DD03-8B77-6F3DD298A332}"/>
                  </a:ext>
                </a:extLst>
              </p:cNvPr>
              <p:cNvCxnSpPr>
                <a:cxnSpLocks/>
              </p:cNvCxnSpPr>
              <p:nvPr/>
            </p:nvCxnSpPr>
            <p:spPr>
              <a:xfrm>
                <a:off x="8065258"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9C8EE2F6-EF43-814B-CE4B-E2275B1A771C}"/>
                  </a:ext>
                </a:extLst>
              </p:cNvPr>
              <p:cNvCxnSpPr>
                <a:cxnSpLocks/>
              </p:cNvCxnSpPr>
              <p:nvPr/>
            </p:nvCxnSpPr>
            <p:spPr>
              <a:xfrm flipV="1">
                <a:off x="7000499" y="3236289"/>
                <a:ext cx="1210813" cy="1141853"/>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3CD78E0-88C8-BABF-D4FE-577B093E211D}"/>
                  </a:ext>
                </a:extLst>
              </p:cNvPr>
              <p:cNvCxnSpPr>
                <a:cxnSpLocks/>
              </p:cNvCxnSpPr>
              <p:nvPr/>
            </p:nvCxnSpPr>
            <p:spPr>
              <a:xfrm flipV="1">
                <a:off x="7000499" y="3158255"/>
                <a:ext cx="0" cy="1286943"/>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315B9F6F-9AC6-B9A9-58D2-054008825B46}"/>
                  </a:ext>
                </a:extLst>
              </p:cNvPr>
              <p:cNvCxnSpPr>
                <a:cxnSpLocks/>
              </p:cNvCxnSpPr>
              <p:nvPr/>
            </p:nvCxnSpPr>
            <p:spPr>
              <a:xfrm>
                <a:off x="6930395" y="4370832"/>
                <a:ext cx="1546093"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3" name="テキスト ボックス 32">
              <a:extLst>
                <a:ext uri="{FF2B5EF4-FFF2-40B4-BE49-F238E27FC236}">
                  <a16:creationId xmlns:a16="http://schemas.microsoft.com/office/drawing/2014/main" id="{A35EAB32-6DA6-54CC-80DB-39AF7FB7B871}"/>
                </a:ext>
              </a:extLst>
            </p:cNvPr>
            <p:cNvSpPr txBox="1"/>
            <p:nvPr/>
          </p:nvSpPr>
          <p:spPr>
            <a:xfrm>
              <a:off x="6273990" y="2978213"/>
              <a:ext cx="1657466" cy="276999"/>
            </a:xfrm>
            <a:prstGeom prst="rect">
              <a:avLst/>
            </a:prstGeom>
            <a:noFill/>
          </p:spPr>
          <p:txBody>
            <a:bodyPr wrap="square" rtlCol="0">
              <a:spAutoFit/>
            </a:bodyPr>
            <a:lstStyle/>
            <a:p>
              <a:r>
                <a:rPr kumimoji="1" lang="en-US" altLang="ja-JP" sz="1200" dirty="0">
                  <a:latin typeface="+mn-ea"/>
                </a:rPr>
                <a:t>(0.3,0.2,0.4,0.8…)</a:t>
              </a:r>
              <a:endParaRPr kumimoji="1" lang="ja-JP" altLang="en-US" sz="1200" dirty="0">
                <a:latin typeface="+mn-ea"/>
              </a:endParaRPr>
            </a:p>
          </p:txBody>
        </p:sp>
      </p:grpSp>
      <p:pic>
        <p:nvPicPr>
          <p:cNvPr id="47" name="図 46">
            <a:extLst>
              <a:ext uri="{FF2B5EF4-FFF2-40B4-BE49-F238E27FC236}">
                <a16:creationId xmlns:a16="http://schemas.microsoft.com/office/drawing/2014/main" id="{65509FAF-D5E4-D2B6-30F4-F94B662330D4}"/>
              </a:ext>
            </a:extLst>
          </p:cNvPr>
          <p:cNvPicPr>
            <a:picLocks noChangeAspect="1"/>
          </p:cNvPicPr>
          <p:nvPr/>
        </p:nvPicPr>
        <p:blipFill>
          <a:blip r:embed="rId11"/>
          <a:stretch>
            <a:fillRect/>
          </a:stretch>
        </p:blipFill>
        <p:spPr>
          <a:xfrm>
            <a:off x="2091417" y="2328754"/>
            <a:ext cx="750398" cy="728804"/>
          </a:xfrm>
          <a:prstGeom prst="rect">
            <a:avLst/>
          </a:prstGeom>
        </p:spPr>
      </p:pic>
      <p:cxnSp>
        <p:nvCxnSpPr>
          <p:cNvPr id="48" name="直線コネクタ 47">
            <a:extLst>
              <a:ext uri="{FF2B5EF4-FFF2-40B4-BE49-F238E27FC236}">
                <a16:creationId xmlns:a16="http://schemas.microsoft.com/office/drawing/2014/main" id="{788689E0-044F-AD88-F488-D538CEBD5D89}"/>
              </a:ext>
            </a:extLst>
          </p:cNvPr>
          <p:cNvCxnSpPr>
            <a:cxnSpLocks/>
          </p:cNvCxnSpPr>
          <p:nvPr/>
        </p:nvCxnSpPr>
        <p:spPr>
          <a:xfrm>
            <a:off x="568660" y="3668938"/>
            <a:ext cx="11192636"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49" name="グループ化 48">
            <a:extLst>
              <a:ext uri="{FF2B5EF4-FFF2-40B4-BE49-F238E27FC236}">
                <a16:creationId xmlns:a16="http://schemas.microsoft.com/office/drawing/2014/main" id="{9713591E-9AB3-4A61-3608-4BBFD5DF0659}"/>
              </a:ext>
            </a:extLst>
          </p:cNvPr>
          <p:cNvGrpSpPr/>
          <p:nvPr/>
        </p:nvGrpSpPr>
        <p:grpSpPr>
          <a:xfrm>
            <a:off x="8410441" y="4019194"/>
            <a:ext cx="2232770" cy="1112396"/>
            <a:chOff x="7323914" y="4301526"/>
            <a:chExt cx="2232770" cy="1112396"/>
          </a:xfrm>
        </p:grpSpPr>
        <p:pic>
          <p:nvPicPr>
            <p:cNvPr id="50" name="図 49">
              <a:extLst>
                <a:ext uri="{FF2B5EF4-FFF2-40B4-BE49-F238E27FC236}">
                  <a16:creationId xmlns:a16="http://schemas.microsoft.com/office/drawing/2014/main" id="{58CFF058-EFCA-B1D6-DD6D-D566F441B7AD}"/>
                </a:ext>
              </a:extLst>
            </p:cNvPr>
            <p:cNvPicPr>
              <a:picLocks noChangeAspect="1"/>
            </p:cNvPicPr>
            <p:nvPr/>
          </p:nvPicPr>
          <p:blipFill>
            <a:blip r:embed="rId8"/>
            <a:stretch>
              <a:fillRect/>
            </a:stretch>
          </p:blipFill>
          <p:spPr>
            <a:xfrm>
              <a:off x="7323914" y="4301526"/>
              <a:ext cx="444093" cy="601200"/>
            </a:xfrm>
            <a:prstGeom prst="rect">
              <a:avLst/>
            </a:prstGeom>
          </p:spPr>
        </p:pic>
        <p:pic>
          <p:nvPicPr>
            <p:cNvPr id="51" name="グラフィックス 50" descr="計算機 単色塗りつぶし">
              <a:extLst>
                <a:ext uri="{FF2B5EF4-FFF2-40B4-BE49-F238E27FC236}">
                  <a16:creationId xmlns:a16="http://schemas.microsoft.com/office/drawing/2014/main" id="{6FC53277-D7EF-30E9-5144-D5E7693598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69372">
              <a:off x="7574055" y="4653278"/>
              <a:ext cx="593638" cy="593638"/>
            </a:xfrm>
            <a:prstGeom prst="rect">
              <a:avLst/>
            </a:prstGeom>
          </p:spPr>
        </p:pic>
        <p:grpSp>
          <p:nvGrpSpPr>
            <p:cNvPr id="52" name="グループ化 51">
              <a:extLst>
                <a:ext uri="{FF2B5EF4-FFF2-40B4-BE49-F238E27FC236}">
                  <a16:creationId xmlns:a16="http://schemas.microsoft.com/office/drawing/2014/main" id="{84FE8ECA-37D8-1DF0-6938-625CBCB94CAD}"/>
                </a:ext>
              </a:extLst>
            </p:cNvPr>
            <p:cNvGrpSpPr/>
            <p:nvPr/>
          </p:nvGrpSpPr>
          <p:grpSpPr>
            <a:xfrm>
              <a:off x="8255736" y="4345610"/>
              <a:ext cx="746847" cy="717919"/>
              <a:chOff x="6930395" y="3158254"/>
              <a:chExt cx="1546093" cy="1286944"/>
            </a:xfrm>
          </p:grpSpPr>
          <p:cxnSp>
            <p:nvCxnSpPr>
              <p:cNvPr id="54" name="直線コネクタ 53">
                <a:extLst>
                  <a:ext uri="{FF2B5EF4-FFF2-40B4-BE49-F238E27FC236}">
                    <a16:creationId xmlns:a16="http://schemas.microsoft.com/office/drawing/2014/main" id="{1DA9B7C6-9D4E-54C2-7658-DC6456E3AE5E}"/>
                  </a:ext>
                </a:extLst>
              </p:cNvPr>
              <p:cNvCxnSpPr>
                <a:cxnSpLocks/>
              </p:cNvCxnSpPr>
              <p:nvPr/>
            </p:nvCxnSpPr>
            <p:spPr>
              <a:xfrm>
                <a:off x="7000499" y="417779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B1F471E3-18E1-D235-5AB8-3BBF3517F815}"/>
                  </a:ext>
                </a:extLst>
              </p:cNvPr>
              <p:cNvCxnSpPr>
                <a:cxnSpLocks/>
              </p:cNvCxnSpPr>
              <p:nvPr/>
            </p:nvCxnSpPr>
            <p:spPr>
              <a:xfrm>
                <a:off x="7000499" y="3952536"/>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87BD66BC-5E9D-55D1-9972-87B05F85F3FF}"/>
                  </a:ext>
                </a:extLst>
              </p:cNvPr>
              <p:cNvCxnSpPr>
                <a:cxnSpLocks/>
              </p:cNvCxnSpPr>
              <p:nvPr/>
            </p:nvCxnSpPr>
            <p:spPr>
              <a:xfrm>
                <a:off x="7000499" y="3727279"/>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515B173B-C425-C0F8-CA30-1A0CD970566D}"/>
                  </a:ext>
                </a:extLst>
              </p:cNvPr>
              <p:cNvCxnSpPr>
                <a:cxnSpLocks/>
              </p:cNvCxnSpPr>
              <p:nvPr/>
            </p:nvCxnSpPr>
            <p:spPr>
              <a:xfrm>
                <a:off x="7000499" y="350202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C4261278-6AC3-6DAD-7203-926ECE4A1339}"/>
                  </a:ext>
                </a:extLst>
              </p:cNvPr>
              <p:cNvCxnSpPr>
                <a:cxnSpLocks/>
              </p:cNvCxnSpPr>
              <p:nvPr/>
            </p:nvCxnSpPr>
            <p:spPr>
              <a:xfrm>
                <a:off x="7000499" y="3276765"/>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9E68EB72-8C28-CAA1-B6A5-05B85723FB9B}"/>
                  </a:ext>
                </a:extLst>
              </p:cNvPr>
              <p:cNvCxnSpPr>
                <a:cxnSpLocks/>
              </p:cNvCxnSpPr>
              <p:nvPr/>
            </p:nvCxnSpPr>
            <p:spPr>
              <a:xfrm>
                <a:off x="7213451"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019D88A2-7FDE-A126-3A14-33E5D34AB7D2}"/>
                  </a:ext>
                </a:extLst>
              </p:cNvPr>
              <p:cNvCxnSpPr>
                <a:cxnSpLocks/>
              </p:cNvCxnSpPr>
              <p:nvPr/>
            </p:nvCxnSpPr>
            <p:spPr>
              <a:xfrm>
                <a:off x="7426403" y="316556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20BA6E47-209E-A281-6F2E-ED372F6A6675}"/>
                  </a:ext>
                </a:extLst>
              </p:cNvPr>
              <p:cNvCxnSpPr>
                <a:cxnSpLocks/>
              </p:cNvCxnSpPr>
              <p:nvPr/>
            </p:nvCxnSpPr>
            <p:spPr>
              <a:xfrm>
                <a:off x="7639355" y="3176588"/>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C7C47B7A-88FC-7D42-6142-3BB2BF043B3F}"/>
                  </a:ext>
                </a:extLst>
              </p:cNvPr>
              <p:cNvCxnSpPr>
                <a:cxnSpLocks/>
              </p:cNvCxnSpPr>
              <p:nvPr/>
            </p:nvCxnSpPr>
            <p:spPr>
              <a:xfrm>
                <a:off x="7852307" y="3158254"/>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F7228B12-FB95-F966-01AA-57CE3BC4B27D}"/>
                  </a:ext>
                </a:extLst>
              </p:cNvPr>
              <p:cNvCxnSpPr>
                <a:cxnSpLocks/>
              </p:cNvCxnSpPr>
              <p:nvPr/>
            </p:nvCxnSpPr>
            <p:spPr>
              <a:xfrm>
                <a:off x="8065258"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128" name="直線コネクタ 127">
                <a:extLst>
                  <a:ext uri="{FF2B5EF4-FFF2-40B4-BE49-F238E27FC236}">
                    <a16:creationId xmlns:a16="http://schemas.microsoft.com/office/drawing/2014/main" id="{4BCA344D-C2E0-24A2-E774-5018D11EDCE1}"/>
                  </a:ext>
                </a:extLst>
              </p:cNvPr>
              <p:cNvCxnSpPr>
                <a:cxnSpLocks/>
              </p:cNvCxnSpPr>
              <p:nvPr/>
            </p:nvCxnSpPr>
            <p:spPr>
              <a:xfrm flipV="1">
                <a:off x="7000499" y="3236289"/>
                <a:ext cx="1210813" cy="1141853"/>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129" name="直線コネクタ 128">
                <a:extLst>
                  <a:ext uri="{FF2B5EF4-FFF2-40B4-BE49-F238E27FC236}">
                    <a16:creationId xmlns:a16="http://schemas.microsoft.com/office/drawing/2014/main" id="{6F667D80-F955-1A90-AC04-C8C8BC3E0FB0}"/>
                  </a:ext>
                </a:extLst>
              </p:cNvPr>
              <p:cNvCxnSpPr>
                <a:cxnSpLocks/>
              </p:cNvCxnSpPr>
              <p:nvPr/>
            </p:nvCxnSpPr>
            <p:spPr>
              <a:xfrm flipV="1">
                <a:off x="7000499" y="3158255"/>
                <a:ext cx="0" cy="1286943"/>
              </a:xfrm>
              <a:prstGeom prst="line">
                <a:avLst/>
              </a:prstGeom>
              <a:ln w="28575"/>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C61ECC6C-9583-F0D9-258A-55BCFC6F997B}"/>
                  </a:ext>
                </a:extLst>
              </p:cNvPr>
              <p:cNvCxnSpPr>
                <a:cxnSpLocks/>
              </p:cNvCxnSpPr>
              <p:nvPr/>
            </p:nvCxnSpPr>
            <p:spPr>
              <a:xfrm>
                <a:off x="6930395" y="4370832"/>
                <a:ext cx="1546093"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3" name="テキスト ボックス 52">
              <a:extLst>
                <a:ext uri="{FF2B5EF4-FFF2-40B4-BE49-F238E27FC236}">
                  <a16:creationId xmlns:a16="http://schemas.microsoft.com/office/drawing/2014/main" id="{910DCDFB-00D7-7131-433F-9CFE193B75F0}"/>
                </a:ext>
              </a:extLst>
            </p:cNvPr>
            <p:cNvSpPr txBox="1"/>
            <p:nvPr/>
          </p:nvSpPr>
          <p:spPr>
            <a:xfrm>
              <a:off x="7883125" y="5136923"/>
              <a:ext cx="1673559" cy="276999"/>
            </a:xfrm>
            <a:prstGeom prst="rect">
              <a:avLst/>
            </a:prstGeom>
            <a:noFill/>
          </p:spPr>
          <p:txBody>
            <a:bodyPr wrap="square" rtlCol="0">
              <a:spAutoFit/>
            </a:bodyPr>
            <a:lstStyle/>
            <a:p>
              <a:r>
                <a:rPr kumimoji="1" lang="en-US" altLang="ja-JP" sz="1200" dirty="0">
                  <a:latin typeface="+mn-ea"/>
                </a:rPr>
                <a:t>(0.9,0.6,0.4,0.1…)</a:t>
              </a:r>
              <a:endParaRPr kumimoji="1" lang="ja-JP" altLang="en-US" sz="1200" dirty="0">
                <a:latin typeface="+mn-ea"/>
              </a:endParaRPr>
            </a:p>
          </p:txBody>
        </p:sp>
      </p:grpSp>
      <p:pic>
        <p:nvPicPr>
          <p:cNvPr id="131" name="グラフィックス 130" descr="データベース 単色塗りつぶし">
            <a:extLst>
              <a:ext uri="{FF2B5EF4-FFF2-40B4-BE49-F238E27FC236}">
                <a16:creationId xmlns:a16="http://schemas.microsoft.com/office/drawing/2014/main" id="{ADF86EF9-744A-D4B5-71FA-CAE15504DD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3068" y="4850083"/>
            <a:ext cx="845339" cy="823014"/>
          </a:xfrm>
          <a:prstGeom prst="rect">
            <a:avLst/>
          </a:prstGeom>
        </p:spPr>
      </p:pic>
      <p:grpSp>
        <p:nvGrpSpPr>
          <p:cNvPr id="132" name="グループ化 131">
            <a:extLst>
              <a:ext uri="{FF2B5EF4-FFF2-40B4-BE49-F238E27FC236}">
                <a16:creationId xmlns:a16="http://schemas.microsoft.com/office/drawing/2014/main" id="{5E4382BE-9C0D-37D4-B1EE-245EB8BB3938}"/>
              </a:ext>
            </a:extLst>
          </p:cNvPr>
          <p:cNvGrpSpPr/>
          <p:nvPr/>
        </p:nvGrpSpPr>
        <p:grpSpPr>
          <a:xfrm>
            <a:off x="712337" y="4807291"/>
            <a:ext cx="1109693" cy="1242589"/>
            <a:chOff x="682442" y="1815710"/>
            <a:chExt cx="1109693" cy="1242589"/>
          </a:xfrm>
        </p:grpSpPr>
        <p:pic>
          <p:nvPicPr>
            <p:cNvPr id="133" name="図 132" descr="ウィンドウ, 記号, 挿絵 が含まれている画像&#10;&#10;自動的に生成された説明">
              <a:extLst>
                <a:ext uri="{FF2B5EF4-FFF2-40B4-BE49-F238E27FC236}">
                  <a16:creationId xmlns:a16="http://schemas.microsoft.com/office/drawing/2014/main" id="{4DE0D5ED-59C0-B209-E1CE-D4C1F47A39A7}"/>
                </a:ext>
              </a:extLst>
            </p:cNvPr>
            <p:cNvPicPr>
              <a:picLocks noChangeAspect="1"/>
            </p:cNvPicPr>
            <p:nvPr/>
          </p:nvPicPr>
          <p:blipFill>
            <a:blip r:embed="rId3"/>
            <a:stretch>
              <a:fillRect/>
            </a:stretch>
          </p:blipFill>
          <p:spPr>
            <a:xfrm>
              <a:off x="874713" y="1815710"/>
              <a:ext cx="725152" cy="965590"/>
            </a:xfrm>
            <a:prstGeom prst="rect">
              <a:avLst/>
            </a:prstGeom>
          </p:spPr>
        </p:pic>
        <p:sp>
          <p:nvSpPr>
            <p:cNvPr id="134" name="テキスト ボックス 133">
              <a:extLst>
                <a:ext uri="{FF2B5EF4-FFF2-40B4-BE49-F238E27FC236}">
                  <a16:creationId xmlns:a16="http://schemas.microsoft.com/office/drawing/2014/main" id="{8B8EB451-7034-AF73-F009-D8A885A209E7}"/>
                </a:ext>
              </a:extLst>
            </p:cNvPr>
            <p:cNvSpPr txBox="1"/>
            <p:nvPr/>
          </p:nvSpPr>
          <p:spPr>
            <a:xfrm>
              <a:off x="682442" y="2781300"/>
              <a:ext cx="1109693" cy="276999"/>
            </a:xfrm>
            <a:prstGeom prst="rect">
              <a:avLst/>
            </a:prstGeom>
            <a:noFill/>
          </p:spPr>
          <p:txBody>
            <a:bodyPr wrap="square" rtlCol="0">
              <a:spAutoFit/>
            </a:bodyPr>
            <a:lstStyle/>
            <a:p>
              <a:pPr algn="ctr"/>
              <a:r>
                <a:rPr kumimoji="1" lang="ja-JP" altLang="en-US" sz="1200" dirty="0">
                  <a:latin typeface="+mn-ea"/>
                </a:rPr>
                <a:t>ユーザ</a:t>
              </a:r>
            </a:p>
          </p:txBody>
        </p:sp>
      </p:grpSp>
      <p:pic>
        <p:nvPicPr>
          <p:cNvPr id="135" name="グラフィックス 134" descr="チャットの吹き出し 単色塗りつぶし">
            <a:extLst>
              <a:ext uri="{FF2B5EF4-FFF2-40B4-BE49-F238E27FC236}">
                <a16:creationId xmlns:a16="http://schemas.microsoft.com/office/drawing/2014/main" id="{A8511D9F-4C44-054E-FC20-539D2727B2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08758" y="4691949"/>
            <a:ext cx="638564" cy="638564"/>
          </a:xfrm>
          <a:prstGeom prst="rect">
            <a:avLst/>
          </a:prstGeom>
        </p:spPr>
      </p:pic>
      <p:sp>
        <p:nvSpPr>
          <p:cNvPr id="136" name="矢印: 右 135">
            <a:extLst>
              <a:ext uri="{FF2B5EF4-FFF2-40B4-BE49-F238E27FC236}">
                <a16:creationId xmlns:a16="http://schemas.microsoft.com/office/drawing/2014/main" id="{AD6EE697-6262-9FA0-B3B6-CA9CB495BE38}"/>
              </a:ext>
            </a:extLst>
          </p:cNvPr>
          <p:cNvSpPr/>
          <p:nvPr/>
        </p:nvSpPr>
        <p:spPr>
          <a:xfrm>
            <a:off x="2236432" y="4808182"/>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sp>
        <p:nvSpPr>
          <p:cNvPr id="137" name="矢印: 右 136">
            <a:extLst>
              <a:ext uri="{FF2B5EF4-FFF2-40B4-BE49-F238E27FC236}">
                <a16:creationId xmlns:a16="http://schemas.microsoft.com/office/drawing/2014/main" id="{BB8DBAAA-750C-429B-982D-96AE867BDC1D}"/>
              </a:ext>
            </a:extLst>
          </p:cNvPr>
          <p:cNvSpPr/>
          <p:nvPr/>
        </p:nvSpPr>
        <p:spPr>
          <a:xfrm flipH="1">
            <a:off x="2233767" y="5269834"/>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sp>
        <p:nvSpPr>
          <p:cNvPr id="138" name="矢印: 右 137">
            <a:extLst>
              <a:ext uri="{FF2B5EF4-FFF2-40B4-BE49-F238E27FC236}">
                <a16:creationId xmlns:a16="http://schemas.microsoft.com/office/drawing/2014/main" id="{823677FB-3D7D-DC12-FF89-7B8FDF72DBEA}"/>
              </a:ext>
            </a:extLst>
          </p:cNvPr>
          <p:cNvSpPr/>
          <p:nvPr/>
        </p:nvSpPr>
        <p:spPr>
          <a:xfrm rot="1315144">
            <a:off x="10174664" y="4568208"/>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sp>
        <p:nvSpPr>
          <p:cNvPr id="139" name="矢印: 右 138">
            <a:extLst>
              <a:ext uri="{FF2B5EF4-FFF2-40B4-BE49-F238E27FC236}">
                <a16:creationId xmlns:a16="http://schemas.microsoft.com/office/drawing/2014/main" id="{04E0ECE6-2F09-F68D-2AE4-C090BC7EDDAC}"/>
              </a:ext>
            </a:extLst>
          </p:cNvPr>
          <p:cNvSpPr/>
          <p:nvPr/>
        </p:nvSpPr>
        <p:spPr>
          <a:xfrm flipH="1">
            <a:off x="6365821" y="5283917"/>
            <a:ext cx="4827247"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pic>
        <p:nvPicPr>
          <p:cNvPr id="140" name="グラフィックス 139" descr="チャットの吹き出し 単色塗りつぶし">
            <a:extLst>
              <a:ext uri="{FF2B5EF4-FFF2-40B4-BE49-F238E27FC236}">
                <a16:creationId xmlns:a16="http://schemas.microsoft.com/office/drawing/2014/main" id="{29D68682-A2F1-0149-DBD8-0F4AC204EBE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5089" y="4019194"/>
            <a:ext cx="638564" cy="638564"/>
          </a:xfrm>
          <a:prstGeom prst="rect">
            <a:avLst/>
          </a:prstGeom>
        </p:spPr>
      </p:pic>
      <p:sp>
        <p:nvSpPr>
          <p:cNvPr id="141" name="矢印: 右 140">
            <a:extLst>
              <a:ext uri="{FF2B5EF4-FFF2-40B4-BE49-F238E27FC236}">
                <a16:creationId xmlns:a16="http://schemas.microsoft.com/office/drawing/2014/main" id="{DD435F65-DE1D-416A-E31E-688DBBE27F54}"/>
              </a:ext>
            </a:extLst>
          </p:cNvPr>
          <p:cNvSpPr/>
          <p:nvPr/>
        </p:nvSpPr>
        <p:spPr>
          <a:xfrm rot="20185418">
            <a:off x="6337635" y="4484165"/>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cxnSp>
        <p:nvCxnSpPr>
          <p:cNvPr id="142" name="直線矢印コネクタ 141">
            <a:extLst>
              <a:ext uri="{FF2B5EF4-FFF2-40B4-BE49-F238E27FC236}">
                <a16:creationId xmlns:a16="http://schemas.microsoft.com/office/drawing/2014/main" id="{21259859-445D-A33B-406F-6E6EBE8F7C02}"/>
              </a:ext>
            </a:extLst>
          </p:cNvPr>
          <p:cNvCxnSpPr>
            <a:cxnSpLocks/>
          </p:cNvCxnSpPr>
          <p:nvPr/>
        </p:nvCxnSpPr>
        <p:spPr>
          <a:xfrm>
            <a:off x="7974162" y="4323611"/>
            <a:ext cx="385123"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44" name="グラフィックス 143" descr="拡大鏡 単色塗りつぶし">
            <a:extLst>
              <a:ext uri="{FF2B5EF4-FFF2-40B4-BE49-F238E27FC236}">
                <a16:creationId xmlns:a16="http://schemas.microsoft.com/office/drawing/2014/main" id="{0F45CC40-81A5-B4E2-57FC-C122DA0C5B4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56814" y="4106810"/>
            <a:ext cx="483060" cy="470302"/>
          </a:xfrm>
          <a:prstGeom prst="rect">
            <a:avLst/>
          </a:prstGeom>
        </p:spPr>
      </p:pic>
      <p:sp>
        <p:nvSpPr>
          <p:cNvPr id="145" name="テキスト ボックス 144">
            <a:extLst>
              <a:ext uri="{FF2B5EF4-FFF2-40B4-BE49-F238E27FC236}">
                <a16:creationId xmlns:a16="http://schemas.microsoft.com/office/drawing/2014/main" id="{9990E593-4C2B-CE6D-FBAD-DFF4B8B1E5D8}"/>
              </a:ext>
            </a:extLst>
          </p:cNvPr>
          <p:cNvSpPr txBox="1"/>
          <p:nvPr/>
        </p:nvSpPr>
        <p:spPr>
          <a:xfrm>
            <a:off x="7730387" y="1367351"/>
            <a:ext cx="4114420" cy="919401"/>
          </a:xfrm>
          <a:prstGeom prst="wedgeRoundRectCallout">
            <a:avLst>
              <a:gd name="adj1" fmla="val -56678"/>
              <a:gd name="adj2" fmla="val 46516"/>
              <a:gd name="adj3" fmla="val 16667"/>
            </a:avLst>
          </a:prstGeom>
          <a:solidFill>
            <a:srgbClr val="FFFFFF"/>
          </a:solidFill>
          <a:ln>
            <a:solidFill>
              <a:srgbClr val="646464"/>
            </a:solidFill>
          </a:ln>
        </p:spPr>
        <p:txBody>
          <a:bodyPr wrap="square">
            <a:spAutoFit/>
          </a:bodyPr>
          <a:lstStyle/>
          <a:p>
            <a:r>
              <a:rPr lang="ja-JP" altLang="en-US" sz="1200" b="1" dirty="0">
                <a:latin typeface="+mn-ea"/>
              </a:rPr>
              <a:t>事前にアップロードされたファイルはテキストを抽出し</a:t>
            </a:r>
            <a:endParaRPr lang="en-US" altLang="ja-JP" sz="1200" b="1" dirty="0">
              <a:latin typeface="+mn-ea"/>
            </a:endParaRPr>
          </a:p>
          <a:p>
            <a:r>
              <a:rPr lang="ja-JP" altLang="en-US" sz="1200" b="1" dirty="0">
                <a:latin typeface="+mn-ea"/>
              </a:rPr>
              <a:t>適当なサイズに分割</a:t>
            </a:r>
            <a:endParaRPr lang="en-US" altLang="ja-JP" sz="1200" b="1" dirty="0">
              <a:latin typeface="+mn-ea"/>
            </a:endParaRPr>
          </a:p>
          <a:p>
            <a:r>
              <a:rPr lang="ja-JP" altLang="en-US" sz="1200" dirty="0">
                <a:latin typeface="+mn-ea"/>
              </a:rPr>
              <a:t>そして数値ベクトルを付与し、ベクトルデータベースに保存</a:t>
            </a:r>
          </a:p>
        </p:txBody>
      </p:sp>
      <p:grpSp>
        <p:nvGrpSpPr>
          <p:cNvPr id="147" name="グループ化 146">
            <a:extLst>
              <a:ext uri="{FF2B5EF4-FFF2-40B4-BE49-F238E27FC236}">
                <a16:creationId xmlns:a16="http://schemas.microsoft.com/office/drawing/2014/main" id="{4AF0DF84-C319-DAAF-FAE1-EEC57CF76AC2}"/>
              </a:ext>
            </a:extLst>
          </p:cNvPr>
          <p:cNvGrpSpPr/>
          <p:nvPr/>
        </p:nvGrpSpPr>
        <p:grpSpPr>
          <a:xfrm>
            <a:off x="3437229" y="4733509"/>
            <a:ext cx="2754986" cy="968108"/>
            <a:chOff x="3498046" y="4774495"/>
            <a:chExt cx="2754986" cy="968108"/>
          </a:xfrm>
        </p:grpSpPr>
        <p:sp>
          <p:nvSpPr>
            <p:cNvPr id="157" name="矢印: 右 156">
              <a:extLst>
                <a:ext uri="{FF2B5EF4-FFF2-40B4-BE49-F238E27FC236}">
                  <a16:creationId xmlns:a16="http://schemas.microsoft.com/office/drawing/2014/main" id="{587F60E0-531E-B540-C288-B2CA3CCB73A0}"/>
                </a:ext>
              </a:extLst>
            </p:cNvPr>
            <p:cNvSpPr/>
            <p:nvPr/>
          </p:nvSpPr>
          <p:spPr>
            <a:xfrm>
              <a:off x="5152594" y="4774495"/>
              <a:ext cx="670694"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grpSp>
          <p:nvGrpSpPr>
            <p:cNvPr id="159" name="グループ化 158">
              <a:extLst>
                <a:ext uri="{FF2B5EF4-FFF2-40B4-BE49-F238E27FC236}">
                  <a16:creationId xmlns:a16="http://schemas.microsoft.com/office/drawing/2014/main" id="{C025BF61-D4E2-DAA9-27E3-2290B5549AA8}"/>
                </a:ext>
              </a:extLst>
            </p:cNvPr>
            <p:cNvGrpSpPr/>
            <p:nvPr/>
          </p:nvGrpSpPr>
          <p:grpSpPr>
            <a:xfrm>
              <a:off x="3498046" y="4776931"/>
              <a:ext cx="2754986" cy="965672"/>
              <a:chOff x="2954986" y="2286258"/>
              <a:chExt cx="2754986" cy="965672"/>
            </a:xfrm>
          </p:grpSpPr>
          <p:sp>
            <p:nvSpPr>
              <p:cNvPr id="161" name="四角形: 角を丸くする 160">
                <a:extLst>
                  <a:ext uri="{FF2B5EF4-FFF2-40B4-BE49-F238E27FC236}">
                    <a16:creationId xmlns:a16="http://schemas.microsoft.com/office/drawing/2014/main" id="{A5F288F5-4691-F7D9-46F5-84DFC74E3675}"/>
                  </a:ext>
                </a:extLst>
              </p:cNvPr>
              <p:cNvSpPr/>
              <p:nvPr/>
            </p:nvSpPr>
            <p:spPr>
              <a:xfrm>
                <a:off x="3405463" y="2286258"/>
                <a:ext cx="2304509" cy="952954"/>
              </a:xfrm>
              <a:prstGeom prst="roundRect">
                <a:avLst>
                  <a:gd name="adj" fmla="val 8949"/>
                </a:avLst>
              </a:prstGeom>
              <a:solidFill>
                <a:srgbClr val="FFDBAB"/>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0" i="0" u="none" strike="noStrike" kern="0" cap="none" spc="0" normalizeH="0" baseline="0" noProof="0">
                  <a:ln>
                    <a:noFill/>
                  </a:ln>
                  <a:solidFill>
                    <a:srgbClr val="646464"/>
                  </a:solidFill>
                  <a:effectLst/>
                  <a:uLnTx/>
                  <a:uFillTx/>
                  <a:latin typeface="+mn-ea"/>
                </a:endParaRPr>
              </a:p>
            </p:txBody>
          </p:sp>
          <p:grpSp>
            <p:nvGrpSpPr>
              <p:cNvPr id="162" name="グループ化 161">
                <a:extLst>
                  <a:ext uri="{FF2B5EF4-FFF2-40B4-BE49-F238E27FC236}">
                    <a16:creationId xmlns:a16="http://schemas.microsoft.com/office/drawing/2014/main" id="{A3E314C2-856F-4ED6-D377-87E040282521}"/>
                  </a:ext>
                </a:extLst>
              </p:cNvPr>
              <p:cNvGrpSpPr/>
              <p:nvPr/>
            </p:nvGrpSpPr>
            <p:grpSpPr>
              <a:xfrm>
                <a:off x="2954986" y="2355620"/>
                <a:ext cx="2754548" cy="896310"/>
                <a:chOff x="5302820" y="2054496"/>
                <a:chExt cx="2754548" cy="896310"/>
              </a:xfrm>
            </p:grpSpPr>
            <p:pic>
              <p:nvPicPr>
                <p:cNvPr id="164" name="図 163" descr="アイコン&#10;&#10;自動的に生成された説明">
                  <a:extLst>
                    <a:ext uri="{FF2B5EF4-FFF2-40B4-BE49-F238E27FC236}">
                      <a16:creationId xmlns:a16="http://schemas.microsoft.com/office/drawing/2014/main" id="{9814C539-5BBF-F8FA-4F76-F0994E422F4B}"/>
                    </a:ext>
                  </a:extLst>
                </p:cNvPr>
                <p:cNvPicPr>
                  <a:picLocks noChangeAspect="1"/>
                </p:cNvPicPr>
                <p:nvPr/>
              </p:nvPicPr>
              <p:blipFill>
                <a:blip r:embed="rId16"/>
                <a:srcRect l="24619" t="54203" r="20425"/>
                <a:stretch/>
              </p:blipFill>
              <p:spPr>
                <a:xfrm>
                  <a:off x="5302820" y="2054496"/>
                  <a:ext cx="935489" cy="761069"/>
                </a:xfrm>
                <a:prstGeom prst="rect">
                  <a:avLst/>
                </a:prstGeom>
              </p:spPr>
            </p:pic>
            <p:sp>
              <p:nvSpPr>
                <p:cNvPr id="165" name="テキスト ボックス 164">
                  <a:extLst>
                    <a:ext uri="{FF2B5EF4-FFF2-40B4-BE49-F238E27FC236}">
                      <a16:creationId xmlns:a16="http://schemas.microsoft.com/office/drawing/2014/main" id="{C0D570DA-B1F4-717E-1519-B4B698852A53}"/>
                    </a:ext>
                  </a:extLst>
                </p:cNvPr>
                <p:cNvSpPr txBox="1"/>
                <p:nvPr/>
              </p:nvSpPr>
              <p:spPr>
                <a:xfrm>
                  <a:off x="5811192" y="2673807"/>
                  <a:ext cx="224617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i="0" u="none" strike="noStrike" kern="0" cap="none" spc="0" normalizeH="0" baseline="0" noProof="0" dirty="0">
                      <a:ln>
                        <a:noFill/>
                      </a:ln>
                      <a:effectLst/>
                      <a:uLnTx/>
                      <a:uFillTx/>
                      <a:latin typeface="+mn-ea"/>
                    </a:rPr>
                    <a:t>AI</a:t>
                  </a:r>
                  <a:r>
                    <a:rPr kumimoji="1" lang="ja-JP" altLang="en-US" sz="1200" i="0" u="none" strike="noStrike" kern="0" cap="none" spc="0" normalizeH="0" baseline="0" noProof="0" dirty="0">
                      <a:ln>
                        <a:noFill/>
                      </a:ln>
                      <a:effectLst/>
                      <a:uLnTx/>
                      <a:uFillTx/>
                      <a:latin typeface="+mn-ea"/>
                    </a:rPr>
                    <a:t>エージェント</a:t>
                  </a:r>
                </a:p>
              </p:txBody>
            </p:sp>
          </p:grpSp>
          <p:sp>
            <p:nvSpPr>
              <p:cNvPr id="163" name="四角形: 角を丸くする 162">
                <a:extLst>
                  <a:ext uri="{FF2B5EF4-FFF2-40B4-BE49-F238E27FC236}">
                    <a16:creationId xmlns:a16="http://schemas.microsoft.com/office/drawing/2014/main" id="{DD891503-4853-CF39-5DE5-CB655EB36F48}"/>
                  </a:ext>
                </a:extLst>
              </p:cNvPr>
              <p:cNvSpPr/>
              <p:nvPr/>
            </p:nvSpPr>
            <p:spPr>
              <a:xfrm>
                <a:off x="3936452" y="2492375"/>
                <a:ext cx="1454284" cy="458806"/>
              </a:xfrm>
              <a:prstGeom prst="roundRect">
                <a:avLst>
                  <a:gd name="adj" fmla="val 8949"/>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effectLst/>
                    <a:uLnTx/>
                    <a:uFillTx/>
                    <a:latin typeface="+mn-ea"/>
                  </a:rPr>
                  <a:t>LLM</a:t>
                </a:r>
                <a:endParaRPr kumimoji="1" lang="ja-JP" altLang="en-US" sz="1200" b="0" i="0" u="none" strike="noStrike" kern="0" cap="none" spc="0" normalizeH="0" baseline="0" noProof="0" dirty="0">
                  <a:ln>
                    <a:noFill/>
                  </a:ln>
                  <a:effectLst/>
                  <a:uLnTx/>
                  <a:uFillTx/>
                  <a:latin typeface="+mn-ea"/>
                </a:endParaRPr>
              </a:p>
            </p:txBody>
          </p:sp>
        </p:grpSp>
        <p:pic>
          <p:nvPicPr>
            <p:cNvPr id="160" name="図 159" descr="アイコン&#10;&#10;自動的に生成された説明">
              <a:extLst>
                <a:ext uri="{FF2B5EF4-FFF2-40B4-BE49-F238E27FC236}">
                  <a16:creationId xmlns:a16="http://schemas.microsoft.com/office/drawing/2014/main" id="{4DDF8DF0-0804-4D50-89CC-293D63A4BAE4}"/>
                </a:ext>
              </a:extLst>
            </p:cNvPr>
            <p:cNvPicPr>
              <a:picLocks noChangeAspect="1"/>
            </p:cNvPicPr>
            <p:nvPr/>
          </p:nvPicPr>
          <p:blipFill>
            <a:blip r:embed="rId17"/>
            <a:stretch>
              <a:fillRect/>
            </a:stretch>
          </p:blipFill>
          <p:spPr>
            <a:xfrm>
              <a:off x="4563085" y="5052217"/>
              <a:ext cx="264237" cy="298946"/>
            </a:xfrm>
            <a:prstGeom prst="rect">
              <a:avLst/>
            </a:prstGeom>
          </p:spPr>
        </p:pic>
      </p:grpSp>
      <p:pic>
        <p:nvPicPr>
          <p:cNvPr id="166" name="グラフィックス 165" descr="採鉱用工具 単色塗りつぶし">
            <a:extLst>
              <a:ext uri="{FF2B5EF4-FFF2-40B4-BE49-F238E27FC236}">
                <a16:creationId xmlns:a16="http://schemas.microsoft.com/office/drawing/2014/main" id="{8E108D39-ED9B-82A5-7379-BB59F3C18D3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188739" y="4926448"/>
            <a:ext cx="435079" cy="464463"/>
          </a:xfrm>
          <a:prstGeom prst="rect">
            <a:avLst/>
          </a:prstGeom>
        </p:spPr>
      </p:pic>
      <p:sp>
        <p:nvSpPr>
          <p:cNvPr id="143" name="テキスト ボックス 142">
            <a:extLst>
              <a:ext uri="{FF2B5EF4-FFF2-40B4-BE49-F238E27FC236}">
                <a16:creationId xmlns:a16="http://schemas.microsoft.com/office/drawing/2014/main" id="{194CBADA-9586-D832-4360-A79445A38177}"/>
              </a:ext>
            </a:extLst>
          </p:cNvPr>
          <p:cNvSpPr txBox="1"/>
          <p:nvPr/>
        </p:nvSpPr>
        <p:spPr>
          <a:xfrm>
            <a:off x="5099931" y="5745430"/>
            <a:ext cx="4989180" cy="715089"/>
          </a:xfrm>
          <a:prstGeom prst="wedgeRoundRectCallout">
            <a:avLst>
              <a:gd name="adj1" fmla="val -54937"/>
              <a:gd name="adj2" fmla="val -49388"/>
              <a:gd name="adj3" fmla="val 16667"/>
            </a:avLst>
          </a:prstGeom>
          <a:solidFill>
            <a:srgbClr val="FFFFFF"/>
          </a:solidFill>
          <a:ln>
            <a:solidFill>
              <a:srgbClr val="646464"/>
            </a:solidFill>
          </a:ln>
        </p:spPr>
        <p:txBody>
          <a:bodyPr wrap="square">
            <a:spAutoFit/>
          </a:bodyPr>
          <a:lstStyle/>
          <a:p>
            <a:r>
              <a:rPr lang="ja-JP" altLang="en-US" sz="1200" dirty="0">
                <a:latin typeface="+mn-ea"/>
              </a:rPr>
              <a:t>ユーザからのプロンプト</a:t>
            </a:r>
            <a:r>
              <a:rPr lang="en-US" altLang="ja-JP" sz="1200" b="0" i="0" dirty="0" err="1">
                <a:effectLst/>
                <a:latin typeface="+mn-ea"/>
              </a:rPr>
              <a:t>を受けた</a:t>
            </a:r>
            <a:r>
              <a:rPr lang="ja-JP" altLang="en-US" sz="1200" b="0" i="0" dirty="0">
                <a:effectLst/>
                <a:latin typeface="+mn-ea"/>
              </a:rPr>
              <a:t>後、</a:t>
            </a:r>
            <a:r>
              <a:rPr lang="ja-JP" altLang="en-US" sz="1200" dirty="0">
                <a:latin typeface="+mn-ea"/>
              </a:rPr>
              <a:t>クエリ</a:t>
            </a:r>
            <a:r>
              <a:rPr lang="en-US" altLang="ja-JP" sz="1200" b="0" i="0" dirty="0" err="1">
                <a:effectLst/>
                <a:latin typeface="+mn-ea"/>
              </a:rPr>
              <a:t>をデータベースに投げ</a:t>
            </a:r>
            <a:r>
              <a:rPr lang="ja-JP" altLang="en-US" sz="1200" b="0" i="0" dirty="0">
                <a:effectLst/>
                <a:latin typeface="+mn-ea"/>
              </a:rPr>
              <a:t>、</a:t>
            </a:r>
            <a:endParaRPr lang="en-US" altLang="ja-JP" sz="1200" b="0" i="0" dirty="0">
              <a:effectLst/>
              <a:latin typeface="+mn-ea"/>
            </a:endParaRPr>
          </a:p>
          <a:p>
            <a:r>
              <a:rPr lang="ja-JP" altLang="en-US" sz="1200" b="0" i="0" dirty="0">
                <a:effectLst/>
                <a:latin typeface="+mn-ea"/>
              </a:rPr>
              <a:t>数値ベクトルの近いデータを抽出</a:t>
            </a:r>
            <a:endParaRPr lang="en-US" altLang="ja-JP" sz="1200" b="0" i="0" dirty="0">
              <a:effectLst/>
              <a:latin typeface="+mn-ea"/>
            </a:endParaRPr>
          </a:p>
          <a:p>
            <a:r>
              <a:rPr lang="en-US" altLang="ja-JP" sz="1200" b="0" i="0" dirty="0" err="1">
                <a:effectLst/>
                <a:latin typeface="+mn-ea"/>
              </a:rPr>
              <a:t>その結果と</a:t>
            </a:r>
            <a:r>
              <a:rPr lang="ja-JP" altLang="en-US" sz="1200" dirty="0">
                <a:latin typeface="+mn-ea"/>
              </a:rPr>
              <a:t>プロンプト</a:t>
            </a:r>
            <a:r>
              <a:rPr lang="en-US" altLang="ja-JP" sz="1200" b="0" i="0" dirty="0" err="1">
                <a:effectLst/>
                <a:latin typeface="+mn-ea"/>
              </a:rPr>
              <a:t>を元に文章を生成して、回答</a:t>
            </a:r>
            <a:endParaRPr lang="ja-JP" altLang="en-US" sz="1200" dirty="0">
              <a:latin typeface="+mn-ea"/>
            </a:endParaRPr>
          </a:p>
        </p:txBody>
      </p:sp>
      <p:sp>
        <p:nvSpPr>
          <p:cNvPr id="4" name="フッター プレースホルダー 3">
            <a:extLst>
              <a:ext uri="{FF2B5EF4-FFF2-40B4-BE49-F238E27FC236}">
                <a16:creationId xmlns:a16="http://schemas.microsoft.com/office/drawing/2014/main" id="{45DD11A2-6F17-143C-24CA-1967068301A2}"/>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5" name="スライド番号プレースホルダー 3">
            <a:extLst>
              <a:ext uri="{FF2B5EF4-FFF2-40B4-BE49-F238E27FC236}">
                <a16:creationId xmlns:a16="http://schemas.microsoft.com/office/drawing/2014/main" id="{E80A35BF-8AD1-0B63-3EBF-D32CF560DA17}"/>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9</a:t>
            </a:fld>
            <a:endParaRPr kumimoji="1" lang="ja-JP" altLang="en-US"/>
          </a:p>
        </p:txBody>
      </p:sp>
    </p:spTree>
    <p:extLst>
      <p:ext uri="{BB962C8B-B14F-4D97-AF65-F5344CB8AC3E}">
        <p14:creationId xmlns:p14="http://schemas.microsoft.com/office/powerpoint/2010/main" val="1861358802"/>
      </p:ext>
    </p:extLst>
  </p:cSld>
  <p:clrMapOvr>
    <a:masterClrMapping/>
  </p:clrMapOvr>
</p:sld>
</file>

<file path=ppt/theme/theme1.xml><?xml version="1.0" encoding="utf-8"?>
<a:theme xmlns:a="http://schemas.openxmlformats.org/drawingml/2006/main" name="rodanius-tmp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solidFill>
              <a:schemeClr val="dk1"/>
            </a:solidFill>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9D8B536ABC073409CEE60D60C8E2AF8" ma:contentTypeVersion="4" ma:contentTypeDescription="新しいドキュメントを作成します。" ma:contentTypeScope="" ma:versionID="7a800ea03744100c943462012bc543a0">
  <xsd:schema xmlns:xsd="http://www.w3.org/2001/XMLSchema" xmlns:xs="http://www.w3.org/2001/XMLSchema" xmlns:p="http://schemas.microsoft.com/office/2006/metadata/properties" xmlns:ns2="1d14eb46-2ed3-41fd-8d0b-c7c0c9e1f8f5" targetNamespace="http://schemas.microsoft.com/office/2006/metadata/properties" ma:root="true" ma:fieldsID="7f83d624d38609e0eea52d3fab789610" ns2:_="">
    <xsd:import namespace="1d14eb46-2ed3-41fd-8d0b-c7c0c9e1f8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14eb46-2ed3-41fd-8d0b-c7c0c9e1f8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BCB13B-4E80-421A-BA9B-DA85C2710C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14eb46-2ed3-41fd-8d0b-c7c0c9e1f8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0DF4B1-B8DA-4F77-88EA-AB9843936E94}">
  <ds:schemaRefs>
    <ds:schemaRef ds:uri="http://purl.org/dc/elements/1.1/"/>
    <ds:schemaRef ds:uri="http://www.w3.org/XML/1998/namespace"/>
    <ds:schemaRef ds:uri="http://purl.org/dc/terms/"/>
    <ds:schemaRef ds:uri="http://purl.org/dc/dcmitype/"/>
    <ds:schemaRef ds:uri="1d14eb46-2ed3-41fd-8d0b-c7c0c9e1f8f5"/>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ABFB7C19-F97A-4630-909C-04462F044E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51178</TotalTime>
  <Words>2023</Words>
  <Application>Microsoft Office PowerPoint</Application>
  <PresentationFormat>ワイド画面</PresentationFormat>
  <Paragraphs>322</Paragraphs>
  <Slides>15</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HGP創英角ｺﾞｼｯｸUB</vt:lpstr>
      <vt:lpstr>Meiryo</vt:lpstr>
      <vt:lpstr>Meiryo</vt:lpstr>
      <vt:lpstr>Arial</vt:lpstr>
      <vt:lpstr>Calibri</vt:lpstr>
      <vt:lpstr>Consolas</vt:lpstr>
      <vt:lpstr>rodanius-tmpl</vt:lpstr>
      <vt:lpstr>イノベーションマネジメント様 業務課題のAIエージェントによる解決のサポート講義資料</vt:lpstr>
      <vt:lpstr>今回の講義内容</vt:lpstr>
      <vt:lpstr>サポートの流れ</vt:lpstr>
      <vt:lpstr>セクション４：シーケンス図</vt:lpstr>
      <vt:lpstr>シーケンス図の重要性とやり方</vt:lpstr>
      <vt:lpstr>シーケンス図作成の要点</vt:lpstr>
      <vt:lpstr>シーケンス図作成例</vt:lpstr>
      <vt:lpstr>セクション４：RAG設計</vt:lpstr>
      <vt:lpstr>RAGとは</vt:lpstr>
      <vt:lpstr>主なRAGの形式</vt:lpstr>
      <vt:lpstr>Knowledge の参照イメージ</vt:lpstr>
      <vt:lpstr>Knowledge の参照方法（ベクトル検索）</vt:lpstr>
      <vt:lpstr>Knowledge の参照方法（Long Context）</vt:lpstr>
      <vt:lpstr>Knowledge の参照方法（外部データベース参照）</vt:lpstr>
      <vt:lpstr>DifyにおけるRAGの構築方法</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hsuser</dc:creator>
  <cp:keywords/>
  <dc:description/>
  <cp:lastModifiedBy>tomoyuki aoki</cp:lastModifiedBy>
  <cp:revision>1524</cp:revision>
  <dcterms:modified xsi:type="dcterms:W3CDTF">2025-04-11T01:17:05Z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0x01010089D8B536ABC073409CEE60D60C8E2AF8</vt:lpwstr>
  </property>
</Properties>
</file>