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007" r:id="rId5"/>
    <p:sldId id="2546" r:id="rId6"/>
    <p:sldId id="2241" r:id="rId7"/>
    <p:sldId id="2242" r:id="rId8"/>
    <p:sldId id="2544" r:id="rId9"/>
    <p:sldId id="2547" r:id="rId10"/>
    <p:sldId id="2548" r:id="rId11"/>
  </p:sldIdLst>
  <p:sldSz cx="12192000" cy="6858000"/>
  <p:notesSz cx="6888163" cy="100203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954" userDrawn="1">
          <p15:clr>
            <a:srgbClr val="A4A3A4"/>
          </p15:clr>
        </p15:guide>
        <p15:guide id="10" pos="1368" userDrawn="1">
          <p15:clr>
            <a:srgbClr val="A4A3A4"/>
          </p15:clr>
        </p15:guide>
        <p15:guide id="11" pos="551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  <p15:guide id="13" pos="3001" userDrawn="1">
          <p15:clr>
            <a:srgbClr val="A4A3A4"/>
          </p15:clr>
        </p15:guide>
        <p15:guide id="14" pos="6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仲 美郷" initials="田仲" lastIdx="2" clrIdx="0">
    <p:extLst>
      <p:ext uri="{19B8F6BF-5375-455C-9EA6-DF929625EA0E}">
        <p15:presenceInfo xmlns:p15="http://schemas.microsoft.com/office/powerpoint/2012/main" userId="0037ad067c06d799" providerId="Windows Live"/>
      </p:ext>
    </p:extLst>
  </p:cmAuthor>
  <p:cmAuthor id="2" name="Misato Tanaka" initials="MT" lastIdx="1" clrIdx="1">
    <p:extLst>
      <p:ext uri="{19B8F6BF-5375-455C-9EA6-DF929625EA0E}">
        <p15:presenceInfo xmlns:p15="http://schemas.microsoft.com/office/powerpoint/2012/main" userId="Misato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7F7F7F"/>
    <a:srgbClr val="D9D9D9"/>
    <a:srgbClr val="202569"/>
    <a:srgbClr val="10253F"/>
    <a:srgbClr val="F0F5FA"/>
    <a:srgbClr val="C8D7EA"/>
    <a:srgbClr val="F6F8FC"/>
    <a:srgbClr val="1F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 autoAdjust="0"/>
    <p:restoredTop sz="96190" autoAdjust="0"/>
  </p:normalViewPr>
  <p:slideViewPr>
    <p:cSldViewPr snapToGrid="0">
      <p:cViewPr varScale="1">
        <p:scale>
          <a:sx n="107" d="100"/>
          <a:sy n="107" d="100"/>
        </p:scale>
        <p:origin x="954" y="90"/>
      </p:cViewPr>
      <p:guideLst>
        <p:guide orient="horz" pos="2954"/>
        <p:guide pos="1368"/>
        <p:guide pos="551"/>
        <p:guide orient="horz" pos="2976"/>
        <p:guide pos="3001"/>
        <p:guide pos="60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A089510-536A-DD44-92E4-B2DC30CD140D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24177E0-37D6-BE41-90DB-26A3E8B2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3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FAEC2CE-88BD-8D4C-8283-9E9B5B3A950B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50785B9-1B63-A349-875F-C4B6CCC5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6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08B6-6A9B-A0D6-0542-AC7616C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BE73A9-5DBA-30B3-F541-E6DFDEE6B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870820-BE29-DFCD-00BB-FC482291D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8F8F6-DEE8-A70D-54B9-9098F31C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785B9-1B63-A349-875F-C4B6CCC540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415" y="3581988"/>
            <a:ext cx="6675171" cy="461665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2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　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>
            <a:spAutoFit/>
          </a:bodyPr>
          <a:lstStyle>
            <a:lvl1pPr marL="180975" indent="-180975">
              <a:defRPr sz="1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42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7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0468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7635FAB8-3615-45F8-80EC-E7551B6CA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5184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514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89" userDrawn="1">
          <p15:clr>
            <a:srgbClr val="FBAE40"/>
          </p15:clr>
        </p15:guide>
        <p15:guide id="3" pos="399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左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520267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6301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649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 +　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35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+　コンテンツ+参照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7FC529E6-DC7C-4F1A-AEF6-9E0FDBA922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6343" y="236870"/>
            <a:ext cx="5138056" cy="563231"/>
          </a:xfrm>
        </p:spPr>
        <p:txBody>
          <a:bodyPr wrap="square">
            <a:spAutoFit/>
          </a:bodyPr>
          <a:lstStyle>
            <a:lvl1pPr marL="0" indent="0" algn="r">
              <a:buNone/>
              <a:defRPr sz="9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参照元</a:t>
            </a:r>
            <a:r>
              <a:rPr kumimoji="1" lang="en-US" altLang="ja-JP" dirty="0"/>
              <a:t>】</a:t>
            </a:r>
          </a:p>
          <a:p>
            <a:pPr lvl="0"/>
            <a:r>
              <a:rPr kumimoji="1" lang="en-US" altLang="ja-JP" dirty="0"/>
              <a:t>3-</a:t>
            </a:r>
            <a:r>
              <a:rPr kumimoji="1" lang="ja-JP" altLang="en-US" dirty="0"/>
              <a:t>分割確認ケーズホールディングス様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　　シート名：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20190730_</a:t>
            </a:r>
            <a:r>
              <a:rPr kumimoji="1" lang="ja-JP" altLang="en-US" dirty="0"/>
              <a:t>家電リモコン初期設定・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設定  初期設定 マニュアル</a:t>
            </a:r>
            <a:r>
              <a:rPr kumimoji="1" lang="en-US" altLang="ja-JP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55754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544734"/>
            <a:ext cx="12192000" cy="313267"/>
          </a:xfrm>
          <a:prstGeom prst="rect">
            <a:avLst/>
          </a:prstGeom>
          <a:solidFill>
            <a:srgbClr val="20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1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5734" y="908050"/>
            <a:ext cx="11040533" cy="49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444093" y="6519334"/>
            <a:ext cx="3747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252699" y="6550754"/>
            <a:ext cx="1783644" cy="307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AF7E18D-A281-EF4E-83EF-D7811667EA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dbe-logo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72" y="6616526"/>
            <a:ext cx="558800" cy="1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4" r:id="rId3"/>
    <p:sldLayoutId id="2147483660" r:id="rId4"/>
    <p:sldLayoutId id="2147483662" r:id="rId5"/>
    <p:sldLayoutId id="2147483661" r:id="rId6"/>
    <p:sldLayoutId id="2147483657" r:id="rId7"/>
    <p:sldLayoutId id="2147483664" r:id="rId8"/>
    <p:sldLayoutId id="2147483663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000" b="1" i="0" kern="1200">
          <a:solidFill>
            <a:srgbClr val="20256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1pPr>
      <a:lvl2pPr marL="180975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2pPr>
      <a:lvl3pPr marL="36195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3pPr>
      <a:lvl4pPr marL="53340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4pPr>
      <a:lvl5pPr marL="715963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9" orient="horz" pos="572" userDrawn="1">
          <p15:clr>
            <a:srgbClr val="F26B43"/>
          </p15:clr>
        </p15:guide>
        <p15:guide id="10" orient="horz" pos="1321" userDrawn="1">
          <p15:clr>
            <a:srgbClr val="F26B43"/>
          </p15:clr>
        </p15:guide>
        <p15:guide id="11" pos="363" userDrawn="1">
          <p15:clr>
            <a:srgbClr val="F26B43"/>
          </p15:clr>
        </p15:guide>
        <p15:guide id="12" pos="7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C39D15D-B3FC-40D6-A16D-CECA4DD5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097089"/>
            <a:ext cx="11096625" cy="1178925"/>
          </a:xfrm>
        </p:spPr>
        <p:txBody>
          <a:bodyPr>
            <a:noAutofit/>
          </a:bodyPr>
          <a:lstStyle/>
          <a:p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イノベーションマネジメント様</a:t>
            </a:r>
            <a:br>
              <a:rPr lang="en-US" altLang="ja-JP" sz="2400" kern="100" dirty="0">
                <a:latin typeface="+mn-ea"/>
                <a:cs typeface="Times New Roman" panose="02020603050405020304" pitchFamily="18" charset="0"/>
              </a:rPr>
            </a:b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業務課題の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ja-JP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エージェントによる解決のサポート講義資料</a:t>
            </a:r>
            <a:endParaRPr lang="ja-JP" altLang="ja-JP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A5FC33F-896B-40F7-8651-F7A3354D0D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61" y="5494427"/>
            <a:ext cx="1652159" cy="743776"/>
          </a:xfrm>
          <a:prstGeom prst="rect">
            <a:avLst/>
          </a:prstGeom>
        </p:spPr>
      </p:pic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A7514378-56DD-483C-8078-1648B8E93D83}"/>
              </a:ext>
            </a:extLst>
          </p:cNvPr>
          <p:cNvSpPr txBox="1">
            <a:spLocks/>
          </p:cNvSpPr>
          <p:nvPr/>
        </p:nvSpPr>
        <p:spPr>
          <a:xfrm>
            <a:off x="8678581" y="4617940"/>
            <a:ext cx="2969028" cy="111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2025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年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月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日（金）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  <a:p>
            <a:pPr algn="r"/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株式会社ディビイ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B7A5EB7-B31C-4858-B7C2-50C44CC3A608}"/>
              </a:ext>
            </a:extLst>
          </p:cNvPr>
          <p:cNvSpPr txBox="1">
            <a:spLocks/>
          </p:cNvSpPr>
          <p:nvPr/>
        </p:nvSpPr>
        <p:spPr bwMode="auto">
          <a:xfrm>
            <a:off x="10545865" y="0"/>
            <a:ext cx="1630423" cy="282802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>
              <a:defRPr/>
            </a:pPr>
            <a:r>
              <a:rPr lang="en-US" altLang="ja-JP" sz="1050">
                <a:solidFill>
                  <a:prstClr val="white"/>
                </a:solidFill>
                <a:latin typeface="Meiryo" charset="-128"/>
                <a:ea typeface="Meiryo" charset="-128"/>
                <a:cs typeface="Meiryo" charset="-128"/>
              </a:rPr>
              <a:t>Strictly confidential</a:t>
            </a:r>
            <a:endParaRPr lang="ja-JP" altLang="en-US" sz="1050">
              <a:solidFill>
                <a:prstClr val="white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E2AA2673-C578-92E4-C6B6-C836857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9185-3AC8-679B-B0E0-73E80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8CC99C39-9D2D-9392-4620-B04A653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今回の講義内容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8C87DC-6ABC-819F-03C0-BD2CDF97C27B}"/>
              </a:ext>
            </a:extLst>
          </p:cNvPr>
          <p:cNvSpPr txBox="1"/>
          <p:nvPr/>
        </p:nvSpPr>
        <p:spPr>
          <a:xfrm>
            <a:off x="345405" y="927300"/>
            <a:ext cx="112703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今回の講座内容</a:t>
            </a:r>
            <a:endParaRPr kumimoji="1"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要件の深掘りとテストシナリオの概略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テストシナリオ設計・作成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次回までの宿題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dirty="0">
                <a:solidFill>
                  <a:srgbClr val="202569"/>
                </a:solidFill>
              </a:rPr>
              <a:t>　　</a:t>
            </a:r>
            <a:r>
              <a:rPr lang="en-US" altLang="ja-JP" sz="1400" dirty="0">
                <a:solidFill>
                  <a:srgbClr val="202569"/>
                </a:solidFill>
              </a:rPr>
              <a:t>Slack </a:t>
            </a:r>
            <a:r>
              <a:rPr lang="ja-JP" altLang="en-US" sz="1400" dirty="0">
                <a:solidFill>
                  <a:srgbClr val="202569"/>
                </a:solidFill>
              </a:rPr>
              <a:t>での受け渡しを予定</a:t>
            </a: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次回の講座内容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</a:rPr>
              <a:t>　エージェント開発</a:t>
            </a:r>
            <a:endParaRPr lang="en-US" altLang="ja-JP" sz="1400" b="1" dirty="0">
              <a:solidFill>
                <a:srgbClr val="202569"/>
              </a:solidFill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34EC3E8-76F0-62E4-337F-6D3CF8E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1DEB5-1A7E-A090-050D-097B9A7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2C15B4-5062-66E2-E801-7759EC8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05627"/>
              </p:ext>
            </p:extLst>
          </p:nvPr>
        </p:nvGraphicFramePr>
        <p:xfrm>
          <a:off x="746096" y="2708536"/>
          <a:ext cx="10309086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362">
                  <a:extLst>
                    <a:ext uri="{9D8B030D-6E8A-4147-A177-3AD203B41FA5}">
                      <a16:colId xmlns:a16="http://schemas.microsoft.com/office/drawing/2014/main" val="389540241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2885365220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9073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関係するタスク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アウトプットイメージ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ユーザーの</a:t>
                      </a:r>
                      <a:r>
                        <a:rPr kumimoji="1" lang="ja-JP" altLang="en-US" sz="1200" b="1" dirty="0"/>
                        <a:t>要求</a:t>
                      </a:r>
                      <a:r>
                        <a:rPr kumimoji="1" lang="ja-JP" altLang="en-US" sz="1200" dirty="0"/>
                        <a:t>に対する</a:t>
                      </a:r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エージェントの最終出力を決定する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要件の深掘りとテストシナリオの概略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「要求」と「最終出力」の箇条書きリスト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シーケンス図にユーザーの入力内容、</a:t>
                      </a:r>
                      <a:endParaRPr kumimoji="1" lang="en-US" altLang="ja-JP" sz="12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AI</a:t>
                      </a:r>
                      <a:r>
                        <a:rPr kumimoji="1" lang="ja-JP" altLang="en-US" sz="1200" dirty="0"/>
                        <a:t>エージェントの想定出力を記載する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「入力内容」と「想定出力」が記載された</a:t>
                      </a:r>
                      <a:endParaRPr kumimoji="1" lang="en-US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テストシナリオを作成する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会話ベースのテストシナリオ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3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21DC87A-BC79-AA63-DF3E-40C9A92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サポート</a:t>
            </a:r>
            <a:r>
              <a:rPr kumimoji="1" lang="ja-JP" altLang="en-US" dirty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2BC15-57F0-7457-2858-1969FB207537}"/>
              </a:ext>
            </a:extLst>
          </p:cNvPr>
          <p:cNvCxnSpPr>
            <a:cxnSpLocks/>
          </p:cNvCxnSpPr>
          <p:nvPr/>
        </p:nvCxnSpPr>
        <p:spPr>
          <a:xfrm>
            <a:off x="662891" y="911881"/>
            <a:ext cx="0" cy="5396844"/>
          </a:xfrm>
          <a:prstGeom prst="line">
            <a:avLst/>
          </a:prstGeom>
          <a:ln w="76200">
            <a:solidFill>
              <a:srgbClr val="A6B9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DCD771-8434-5E6C-3CB6-5D03BC257B12}"/>
              </a:ext>
            </a:extLst>
          </p:cNvPr>
          <p:cNvGrpSpPr/>
          <p:nvPr/>
        </p:nvGrpSpPr>
        <p:grpSpPr>
          <a:xfrm>
            <a:off x="561194" y="1020304"/>
            <a:ext cx="5293085" cy="763200"/>
            <a:chOff x="561199" y="1020304"/>
            <a:chExt cx="5293085" cy="76320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C2E6E076-22BA-AFF0-17E0-5B5AC13680B4}"/>
                </a:ext>
              </a:extLst>
            </p:cNvPr>
            <p:cNvSpPr/>
            <p:nvPr/>
          </p:nvSpPr>
          <p:spPr>
            <a:xfrm>
              <a:off x="561199" y="1296026"/>
              <a:ext cx="203383" cy="2117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9D49B43-3BD4-72E0-D8F2-817BE40F1C1E}"/>
                </a:ext>
              </a:extLst>
            </p:cNvPr>
            <p:cNvGrpSpPr/>
            <p:nvPr/>
          </p:nvGrpSpPr>
          <p:grpSpPr>
            <a:xfrm>
              <a:off x="951645" y="1103049"/>
              <a:ext cx="896405" cy="597711"/>
              <a:chOff x="951645" y="992634"/>
              <a:chExt cx="896405" cy="597711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261F3D-B739-4517-9D92-6C8979969539}"/>
                  </a:ext>
                </a:extLst>
              </p:cNvPr>
              <p:cNvSpPr txBox="1"/>
              <p:nvPr/>
            </p:nvSpPr>
            <p:spPr>
              <a:xfrm>
                <a:off x="951645" y="992634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8FCACA-16DE-CFA8-40C4-F0E4759360E8}"/>
                  </a:ext>
                </a:extLst>
              </p:cNvPr>
              <p:cNvSpPr txBox="1"/>
              <p:nvPr/>
            </p:nvSpPr>
            <p:spPr>
              <a:xfrm>
                <a:off x="1005212" y="1190235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01</a:t>
                </a:r>
              </a:p>
            </p:txBody>
          </p:sp>
        </p:grp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34ACCF4-AB61-47C7-00BE-CE819A81398B}"/>
                </a:ext>
              </a:extLst>
            </p:cNvPr>
            <p:cNvSpPr/>
            <p:nvPr/>
          </p:nvSpPr>
          <p:spPr>
            <a:xfrm>
              <a:off x="1894115" y="1020304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/>
                <a:t>ヒアリングから、与件整理</a:t>
              </a:r>
              <a:endParaRPr kumimoji="1" lang="en-US" altLang="ja-JP" sz="1100" b="1" dirty="0"/>
            </a:p>
            <a:p>
              <a:r>
                <a:rPr kumimoji="1" lang="ja-JP" altLang="en-US" sz="1100" dirty="0"/>
                <a:t>　・課題の洗い出し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　・システムの目的設定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F5E81B-5990-5B75-34DC-1E206017B95C}"/>
              </a:ext>
            </a:extLst>
          </p:cNvPr>
          <p:cNvGrpSpPr/>
          <p:nvPr/>
        </p:nvGrpSpPr>
        <p:grpSpPr>
          <a:xfrm>
            <a:off x="561194" y="2455262"/>
            <a:ext cx="5295146" cy="762304"/>
            <a:chOff x="561197" y="2689579"/>
            <a:chExt cx="5295146" cy="762304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5305D95-3E30-DC42-CE0E-6790EEA41899}"/>
                </a:ext>
              </a:extLst>
            </p:cNvPr>
            <p:cNvSpPr/>
            <p:nvPr/>
          </p:nvSpPr>
          <p:spPr>
            <a:xfrm>
              <a:off x="561197" y="2964853"/>
              <a:ext cx="203383" cy="211756"/>
            </a:xfrm>
            <a:prstGeom prst="ellipse">
              <a:avLst/>
            </a:prstGeom>
            <a:solidFill>
              <a:srgbClr val="E2E3F6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2675F3-4B58-E8F9-0BB6-91F6F3F33AC3}"/>
                </a:ext>
              </a:extLst>
            </p:cNvPr>
            <p:cNvGrpSpPr/>
            <p:nvPr/>
          </p:nvGrpSpPr>
          <p:grpSpPr>
            <a:xfrm>
              <a:off x="951644" y="2762732"/>
              <a:ext cx="896405" cy="615999"/>
              <a:chOff x="951645" y="1041245"/>
              <a:chExt cx="896405" cy="615999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306C828-8490-3B44-B2FF-45905CFA7717}"/>
                  </a:ext>
                </a:extLst>
              </p:cNvPr>
              <p:cNvSpPr txBox="1"/>
              <p:nvPr/>
            </p:nvSpPr>
            <p:spPr>
              <a:xfrm>
                <a:off x="951645" y="1041245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F28BAB8-9430-0076-F7D4-40D00CB5625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</a:t>
                </a:r>
                <a:r>
                  <a:rPr lang="en-US" altLang="ja-JP" sz="2000" b="1" dirty="0"/>
                  <a:t>2</a:t>
                </a:r>
                <a:endParaRPr kumimoji="1" lang="en-US" altLang="ja-JP" sz="2000" b="1" dirty="0"/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8567824-A450-8746-FFE3-3BE53E399803}"/>
                </a:ext>
              </a:extLst>
            </p:cNvPr>
            <p:cNvSpPr/>
            <p:nvPr/>
          </p:nvSpPr>
          <p:spPr>
            <a:xfrm>
              <a:off x="1896174" y="2689579"/>
              <a:ext cx="3960169" cy="762304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要件定義</a:t>
              </a:r>
            </a:p>
            <a:p>
              <a:pPr rtl="0"/>
              <a:r>
                <a:rPr lang="ja-JP" altLang="en-US" sz="1100" dirty="0"/>
                <a:t>　・業務フロー確認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・今回の</a:t>
              </a:r>
              <a:r>
                <a:rPr lang="en-US" altLang="ja-JP" sz="1100" dirty="0"/>
                <a:t>AI</a:t>
              </a:r>
              <a:r>
                <a:rPr lang="ja-JP" altLang="en-US" sz="1100" dirty="0"/>
                <a:t>エージェントのターゲットの設定</a:t>
              </a:r>
              <a:endParaRPr lang="en-US" altLang="ja-JP" sz="11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243259-DC62-790F-5F76-2DF66EBF9FE5}"/>
              </a:ext>
            </a:extLst>
          </p:cNvPr>
          <p:cNvGrpSpPr/>
          <p:nvPr/>
        </p:nvGrpSpPr>
        <p:grpSpPr>
          <a:xfrm>
            <a:off x="561194" y="3889324"/>
            <a:ext cx="5293087" cy="763200"/>
            <a:chOff x="561196" y="3756192"/>
            <a:chExt cx="5293087" cy="763200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1B1F52C-581B-6CE7-AE6B-B881844E9825}"/>
                </a:ext>
              </a:extLst>
            </p:cNvPr>
            <p:cNvSpPr/>
            <p:nvPr/>
          </p:nvSpPr>
          <p:spPr>
            <a:xfrm>
              <a:off x="561196" y="403191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13A5BF4-C22D-66F2-0B07-C8FB9DCC5745}"/>
                </a:ext>
              </a:extLst>
            </p:cNvPr>
            <p:cNvGrpSpPr/>
            <p:nvPr/>
          </p:nvGrpSpPr>
          <p:grpSpPr>
            <a:xfrm>
              <a:off x="951643" y="3834365"/>
              <a:ext cx="896405" cy="606855"/>
              <a:chOff x="951645" y="1050389"/>
              <a:chExt cx="896405" cy="606855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D82598B-4B4E-BC49-9938-C45D0F6D06C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FC2C9F-A3E8-8ED6-4DDD-E78DDDF3E4CF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03</a:t>
                </a:r>
              </a:p>
            </p:txBody>
          </p:sp>
        </p:grp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CC108D0A-891E-AF03-9838-11225CF34E4D}"/>
                </a:ext>
              </a:extLst>
            </p:cNvPr>
            <p:cNvSpPr/>
            <p:nvPr/>
          </p:nvSpPr>
          <p:spPr>
            <a:xfrm>
              <a:off x="1894114" y="375619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概要設計</a:t>
              </a:r>
            </a:p>
            <a:p>
              <a:pPr rtl="0"/>
              <a:r>
                <a:rPr lang="ja-JP" altLang="en-US" sz="1100" dirty="0"/>
                <a:t>　・必要な項目の洗い出し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・要求事項整理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・システム設計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8C58EF9-731F-9AC0-5EC4-02CD166C9967}"/>
              </a:ext>
            </a:extLst>
          </p:cNvPr>
          <p:cNvGrpSpPr/>
          <p:nvPr/>
        </p:nvGrpSpPr>
        <p:grpSpPr>
          <a:xfrm>
            <a:off x="561194" y="5324281"/>
            <a:ext cx="5300591" cy="763200"/>
            <a:chOff x="561195" y="4714408"/>
            <a:chExt cx="5300591" cy="7632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78CCC19-C201-E504-1D92-2613BAFFF04B}"/>
                </a:ext>
              </a:extLst>
            </p:cNvPr>
            <p:cNvSpPr/>
            <p:nvPr/>
          </p:nvSpPr>
          <p:spPr>
            <a:xfrm>
              <a:off x="561195" y="4990130"/>
              <a:ext cx="203383" cy="211756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BD995EF-D0C9-D53C-410A-6E02BE2FB400}"/>
                </a:ext>
              </a:extLst>
            </p:cNvPr>
            <p:cNvGrpSpPr/>
            <p:nvPr/>
          </p:nvGrpSpPr>
          <p:grpSpPr>
            <a:xfrm>
              <a:off x="947456" y="4792581"/>
              <a:ext cx="896405" cy="606855"/>
              <a:chOff x="951645" y="1050389"/>
              <a:chExt cx="896405" cy="606855"/>
            </a:xfrm>
            <a:grpFill/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58DF0D-A492-A3B1-9C06-D1412AEAE66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715FA03-2474-E78B-3982-44B2664F3A98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04</a:t>
                </a:r>
              </a:p>
            </p:txBody>
          </p:sp>
        </p:grp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03D17291-B939-46DE-17D1-9175E7EE69C3}"/>
                </a:ext>
              </a:extLst>
            </p:cNvPr>
            <p:cNvSpPr/>
            <p:nvPr/>
          </p:nvSpPr>
          <p:spPr>
            <a:xfrm>
              <a:off x="1901617" y="4714408"/>
              <a:ext cx="3960169" cy="763200"/>
            </a:xfrm>
            <a:prstGeom prst="roundRect">
              <a:avLst>
                <a:gd name="adj" fmla="val 13063"/>
              </a:avLst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設計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・シーケンス図作成</a:t>
              </a:r>
              <a:endParaRPr lang="en-US" altLang="ja-JP" sz="1100" dirty="0"/>
            </a:p>
            <a:p>
              <a:r>
                <a:rPr lang="ja-JP" altLang="en-US" sz="1100" dirty="0"/>
                <a:t>　・</a:t>
              </a:r>
              <a:r>
                <a:rPr lang="en-US" altLang="ja-JP" sz="1100" dirty="0"/>
                <a:t>RAG</a:t>
              </a:r>
              <a:r>
                <a:rPr lang="ja-JP" altLang="en-US" sz="1100" dirty="0"/>
                <a:t>設計</a:t>
              </a:r>
              <a:endParaRPr lang="en-US" altLang="ja-JP" sz="1100" dirty="0"/>
            </a:p>
          </p:txBody>
        </p: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DE359B6-7C94-F6D1-7844-9251B25C6E90}"/>
              </a:ext>
            </a:extLst>
          </p:cNvPr>
          <p:cNvCxnSpPr>
            <a:cxnSpLocks/>
          </p:cNvCxnSpPr>
          <p:nvPr/>
        </p:nvCxnSpPr>
        <p:spPr>
          <a:xfrm flipH="1">
            <a:off x="6513436" y="911881"/>
            <a:ext cx="4" cy="5538713"/>
          </a:xfrm>
          <a:prstGeom prst="line">
            <a:avLst/>
          </a:prstGeom>
          <a:ln w="76200">
            <a:solidFill>
              <a:srgbClr val="A6B9E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7893B6-7056-4A10-08B0-77C039CF416D}"/>
              </a:ext>
            </a:extLst>
          </p:cNvPr>
          <p:cNvGrpSpPr/>
          <p:nvPr/>
        </p:nvGrpSpPr>
        <p:grpSpPr>
          <a:xfrm>
            <a:off x="6421374" y="3889622"/>
            <a:ext cx="5300587" cy="763200"/>
            <a:chOff x="6411754" y="2007002"/>
            <a:chExt cx="5300587" cy="76320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23499F5-541A-30C1-1D5F-08F8764CE0FD}"/>
                </a:ext>
              </a:extLst>
            </p:cNvPr>
            <p:cNvSpPr/>
            <p:nvPr/>
          </p:nvSpPr>
          <p:spPr>
            <a:xfrm>
              <a:off x="6411754" y="2282724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519F35-6D7C-7FF5-DB38-BD18372252DB}"/>
                </a:ext>
              </a:extLst>
            </p:cNvPr>
            <p:cNvGrpSpPr/>
            <p:nvPr/>
          </p:nvGrpSpPr>
          <p:grpSpPr>
            <a:xfrm>
              <a:off x="6802200" y="2085175"/>
              <a:ext cx="896405" cy="606855"/>
              <a:chOff x="951645" y="1050389"/>
              <a:chExt cx="896405" cy="606855"/>
            </a:xfrm>
          </p:grpSpPr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F00B76C-8294-607E-7424-7840AF783ED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D50DC36-90AF-3E9B-4539-9FBCB71343AA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07</a:t>
                </a:r>
              </a:p>
            </p:txBody>
          </p:sp>
        </p:grp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C1F10233-F561-B1DF-CC09-17EA9442826B}"/>
                </a:ext>
              </a:extLst>
            </p:cNvPr>
            <p:cNvSpPr/>
            <p:nvPr/>
          </p:nvSpPr>
          <p:spPr>
            <a:xfrm>
              <a:off x="7752172" y="200700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テスト実施・調整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・システムプロンプト調整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・ワークフロー・</a:t>
              </a:r>
              <a:r>
                <a:rPr kumimoji="1" lang="en-US" altLang="ja-JP" sz="1100" dirty="0">
                  <a:solidFill>
                    <a:schemeClr val="dk1"/>
                  </a:solidFill>
                </a:rPr>
                <a:t>LLM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調整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・エラーなどの例外処理追加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A8F64E-274F-8086-45B2-00FDD7540228}"/>
              </a:ext>
            </a:extLst>
          </p:cNvPr>
          <p:cNvGrpSpPr/>
          <p:nvPr/>
        </p:nvGrpSpPr>
        <p:grpSpPr>
          <a:xfrm>
            <a:off x="6421374" y="5324281"/>
            <a:ext cx="5300588" cy="763200"/>
            <a:chOff x="6411753" y="3215568"/>
            <a:chExt cx="5300588" cy="763200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B3CDCE9-71FF-CC87-8E00-EE44D8F13F0E}"/>
                </a:ext>
              </a:extLst>
            </p:cNvPr>
            <p:cNvSpPr/>
            <p:nvPr/>
          </p:nvSpPr>
          <p:spPr>
            <a:xfrm>
              <a:off x="6411753" y="3491290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0A07CCF1-D765-4FDA-1AA6-BF65E6071B4D}"/>
                </a:ext>
              </a:extLst>
            </p:cNvPr>
            <p:cNvGrpSpPr/>
            <p:nvPr/>
          </p:nvGrpSpPr>
          <p:grpSpPr>
            <a:xfrm>
              <a:off x="6802199" y="3293741"/>
              <a:ext cx="896405" cy="606855"/>
              <a:chOff x="951645" y="1050389"/>
              <a:chExt cx="896405" cy="606855"/>
            </a:xfrm>
          </p:grpSpPr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166212A-BD43-8014-5A0A-98325E6F12F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243B396-FE37-B08E-CD14-43964890EA0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08</a:t>
                </a:r>
              </a:p>
            </p:txBody>
          </p:sp>
        </p:grp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D9F826C-80FD-7AF1-9EDB-1A6156039522}"/>
                </a:ext>
              </a:extLst>
            </p:cNvPr>
            <p:cNvSpPr/>
            <p:nvPr/>
          </p:nvSpPr>
          <p:spPr>
            <a:xfrm>
              <a:off x="7752172" y="321556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ドキュメント作成</a:t>
              </a:r>
              <a:endParaRPr lang="en-US" altLang="ja-JP" sz="1100" b="1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</a:t>
              </a:r>
              <a:r>
                <a:rPr lang="ja-JP" altLang="en-US" sz="1100" dirty="0"/>
                <a:t>仕様書</a:t>
              </a:r>
              <a:endParaRPr lang="en-US" altLang="ja-JP" sz="1100" dirty="0"/>
            </a:p>
            <a:p>
              <a:r>
                <a:rPr lang="ja-JP" altLang="en-US" sz="1100" dirty="0"/>
                <a:t>　・ユーザマニュアル作成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30DED81-20C1-5520-D9B6-6DA8796C4888}"/>
              </a:ext>
            </a:extLst>
          </p:cNvPr>
          <p:cNvGrpSpPr/>
          <p:nvPr/>
        </p:nvGrpSpPr>
        <p:grpSpPr>
          <a:xfrm>
            <a:off x="6411744" y="2454963"/>
            <a:ext cx="5310217" cy="763200"/>
            <a:chOff x="6392980" y="930946"/>
            <a:chExt cx="5310217" cy="763200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3A046CCB-E752-DC11-DD51-7E86CB34A5E4}"/>
                </a:ext>
              </a:extLst>
            </p:cNvPr>
            <p:cNvSpPr/>
            <p:nvPr/>
          </p:nvSpPr>
          <p:spPr>
            <a:xfrm>
              <a:off x="6392980" y="1206519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43B5A89-80FB-AD49-74C3-5A98E156CC14}"/>
                </a:ext>
              </a:extLst>
            </p:cNvPr>
            <p:cNvGrpSpPr/>
            <p:nvPr/>
          </p:nvGrpSpPr>
          <p:grpSpPr>
            <a:xfrm>
              <a:off x="6805797" y="1013691"/>
              <a:ext cx="896405" cy="597711"/>
              <a:chOff x="951645" y="1059533"/>
              <a:chExt cx="896405" cy="597711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D9B211CA-6B92-240A-EF61-1ECFBE78E0ED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rgbClr val="C00000"/>
                    </a:solidFill>
                  </a:rPr>
                  <a:t>section</a:t>
                </a: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26E4633C-4817-79EF-AF19-9A5BDB38739E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solidFill>
                      <a:srgbClr val="C00000"/>
                    </a:solidFill>
                  </a:rPr>
                  <a:t>06</a:t>
                </a:r>
              </a:p>
            </p:txBody>
          </p:sp>
        </p:grp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10DDE5F2-91C8-5DFF-A465-4D63732B6F1B}"/>
                </a:ext>
              </a:extLst>
            </p:cNvPr>
            <p:cNvSpPr/>
            <p:nvPr/>
          </p:nvSpPr>
          <p:spPr>
            <a:xfrm>
              <a:off x="7743028" y="930946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エージェント開発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・システムプロンプト作成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・ツール連結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・ワークフロー開発・ツール化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</a:t>
              </a:r>
              <a:r>
                <a:rPr lang="ja-JP" altLang="en-US" sz="1100" dirty="0"/>
                <a:t>・外部</a:t>
              </a:r>
              <a:r>
                <a:rPr lang="en-US" altLang="ja-JP" sz="1100" dirty="0"/>
                <a:t>API</a:t>
              </a:r>
              <a:r>
                <a:rPr lang="ja-JP" altLang="en-US" sz="1100" dirty="0"/>
                <a:t>接続・ツール化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D05D0E-5961-E39D-D9FB-6268CD2B139F}"/>
              </a:ext>
            </a:extLst>
          </p:cNvPr>
          <p:cNvGrpSpPr/>
          <p:nvPr/>
        </p:nvGrpSpPr>
        <p:grpSpPr>
          <a:xfrm>
            <a:off x="6431001" y="1020304"/>
            <a:ext cx="5290960" cy="763200"/>
            <a:chOff x="561194" y="5673332"/>
            <a:chExt cx="5290960" cy="76320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30C471-A22B-1CA1-2E73-45E8771CD815}"/>
                </a:ext>
              </a:extLst>
            </p:cNvPr>
            <p:cNvSpPr/>
            <p:nvPr/>
          </p:nvSpPr>
          <p:spPr>
            <a:xfrm>
              <a:off x="561194" y="594905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B8CCD0-C6C7-D905-C7B6-7EA4C7CD2536}"/>
                </a:ext>
              </a:extLst>
            </p:cNvPr>
            <p:cNvGrpSpPr/>
            <p:nvPr/>
          </p:nvGrpSpPr>
          <p:grpSpPr>
            <a:xfrm>
              <a:off x="947456" y="5756077"/>
              <a:ext cx="896405" cy="597711"/>
              <a:chOff x="951645" y="1059533"/>
              <a:chExt cx="896405" cy="59771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213275-360A-2814-BE37-33E27FF857DF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EDBA614-21B3-464A-7C19-7BDEB0D3AC73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05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10A3762D-EB25-9D07-59ED-5679063662BE}"/>
                </a:ext>
              </a:extLst>
            </p:cNvPr>
            <p:cNvSpPr/>
            <p:nvPr/>
          </p:nvSpPr>
          <p:spPr>
            <a:xfrm>
              <a:off x="1891985" y="567333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テストシナリオ作成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・要件の深掘り・テストシナリオ概略検討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・テストシナリオ設計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・テストシナリオ作成</a:t>
              </a:r>
              <a:endParaRPr lang="en-US" altLang="ja-JP" sz="1100" dirty="0"/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4F05158-4E94-66FD-7072-B251B600F46B}"/>
              </a:ext>
            </a:extLst>
          </p:cNvPr>
          <p:cNvSpPr/>
          <p:nvPr/>
        </p:nvSpPr>
        <p:spPr>
          <a:xfrm>
            <a:off x="10303642" y="3284585"/>
            <a:ext cx="1418319" cy="388989"/>
          </a:xfrm>
          <a:prstGeom prst="wedgeRoundRectCallout">
            <a:avLst>
              <a:gd name="adj1" fmla="val -36757"/>
              <a:gd name="adj2" fmla="val -93392"/>
              <a:gd name="adj3" fmla="val 16667"/>
            </a:avLst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latin typeface="+mn-ea"/>
              </a:rPr>
              <a:t>今回の講座内容</a:t>
            </a:r>
            <a:endParaRPr lang="en-US" altLang="ja-JP" sz="1000" dirty="0">
              <a:latin typeface="+mn-ea"/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B2D52EF-4ACC-0535-65AC-1D8F000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AE1EE947-C4BD-FDD7-5B6C-AF1BA08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C1CB24C-2799-FFB7-701F-E15D63F9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セクション</a:t>
            </a:r>
            <a:r>
              <a:rPr lang="en-US" altLang="ja-JP" dirty="0"/>
              <a:t>5</a:t>
            </a:r>
            <a:r>
              <a:rPr lang="ja-JP" altLang="en-US" dirty="0"/>
              <a:t>：テストシナリオ作成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841C5-EC65-D519-F267-263BA0D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B82B4C-A420-A1B1-9021-C3A498762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/>
          <a:lstStyle/>
          <a:p>
            <a:r>
              <a:rPr lang="ja-JP" altLang="en-US" dirty="0"/>
              <a:t>要件の</a:t>
            </a:r>
            <a:r>
              <a:rPr lang="ja-JP" altLang="en-US"/>
              <a:t>深掘り・テストシナリオ</a:t>
            </a:r>
            <a:r>
              <a:rPr lang="ja-JP" altLang="en-US" dirty="0"/>
              <a:t>概略検討・設計・作成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4F12A10-7C6C-5588-75A9-50907FD3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C57-4A62-A216-FE0D-436C637E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CB2197E-A14F-F345-81DA-E840379B2BC4}"/>
              </a:ext>
            </a:extLst>
          </p:cNvPr>
          <p:cNvSpPr/>
          <p:nvPr/>
        </p:nvSpPr>
        <p:spPr>
          <a:xfrm>
            <a:off x="235974" y="908050"/>
            <a:ext cx="11710220" cy="2937809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A0F8656-9190-DE42-83D7-F2892F2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要件の深掘りとテストシナリオの概略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DE82ED-FE41-6537-3C48-7E1529FDB2AD}"/>
              </a:ext>
            </a:extLst>
          </p:cNvPr>
          <p:cNvSpPr txBox="1"/>
          <p:nvPr/>
        </p:nvSpPr>
        <p:spPr>
          <a:xfrm>
            <a:off x="345404" y="967873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なぜテストシナリオを作成するのか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742327-4965-9F7F-B308-7BCC856BA306}"/>
              </a:ext>
            </a:extLst>
          </p:cNvPr>
          <p:cNvSpPr txBox="1"/>
          <p:nvPr/>
        </p:nvSpPr>
        <p:spPr>
          <a:xfrm>
            <a:off x="675812" y="1266297"/>
            <a:ext cx="6451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エージェントのシステムテストは、従来システムのテストとは要点が異なる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1D8C2A70-83C1-3A47-920C-0FC49DB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14D17F58-A487-033E-F6E4-BBEB430A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36E3C4-972E-4F82-765E-BE3ADF50F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18772"/>
              </p:ext>
            </p:extLst>
          </p:nvPr>
        </p:nvGraphicFramePr>
        <p:xfrm>
          <a:off x="1318048" y="1685728"/>
          <a:ext cx="95460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30">
                  <a:extLst>
                    <a:ext uri="{9D8B030D-6E8A-4147-A177-3AD203B41FA5}">
                      <a16:colId xmlns:a16="http://schemas.microsoft.com/office/drawing/2014/main" val="3297650945"/>
                    </a:ext>
                  </a:extLst>
                </a:gridCol>
                <a:gridCol w="4513942">
                  <a:extLst>
                    <a:ext uri="{9D8B030D-6E8A-4147-A177-3AD203B41FA5}">
                      <a16:colId xmlns:a16="http://schemas.microsoft.com/office/drawing/2014/main" val="37460185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333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比較項目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エージェント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従来のシステム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出力の性質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出力が曖昧で、同じ入力でも変動しうる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入力に対して固定的な出力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3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正解の定義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正解が複数存在しうるため、許容範囲の定義が必要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明確な仕様に基づいた唯一の正解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入力の形式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自然言語、曖昧表現、誤字脱字を含む入力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フォーム入力、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リクエストなど構造化入力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7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対話履歴の扱い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文脈保持が必要、複数ターンにまたがる対話シナリオが重要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基本は単発処理、状態を持たない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33019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7CF6682F-5FA9-3750-8BC5-A89A0889499D}"/>
              </a:ext>
            </a:extLst>
          </p:cNvPr>
          <p:cNvSpPr/>
          <p:nvPr/>
        </p:nvSpPr>
        <p:spPr>
          <a:xfrm>
            <a:off x="806825" y="1574074"/>
            <a:ext cx="242046" cy="2570209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615CC3-22A6-75FB-B3C5-C7AD289D4150}"/>
              </a:ext>
            </a:extLst>
          </p:cNvPr>
          <p:cNvSpPr txBox="1"/>
          <p:nvPr/>
        </p:nvSpPr>
        <p:spPr>
          <a:xfrm>
            <a:off x="345404" y="4151246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rgbClr val="202569"/>
                </a:solidFill>
              </a:rPr>
              <a:t>AI</a:t>
            </a:r>
            <a:r>
              <a:rPr kumimoji="1" lang="ja-JP" altLang="en-US" sz="1600" b="1" dirty="0">
                <a:solidFill>
                  <a:srgbClr val="202569"/>
                </a:solidFill>
              </a:rPr>
              <a:t>エージェントのシステムテスト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4AC7FF-E10E-EFCB-4935-FD124B457F7F}"/>
              </a:ext>
            </a:extLst>
          </p:cNvPr>
          <p:cNvSpPr txBox="1"/>
          <p:nvPr/>
        </p:nvSpPr>
        <p:spPr>
          <a:xfrm>
            <a:off x="675812" y="4414670"/>
            <a:ext cx="6729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エージェントのシステムテストは、会話を繰り返したうえで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最終的に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エージェントが期待する結果に沿う返答を行うかどうかが重要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99B4B0-2B08-A962-E1A0-A0F99CD7C5F3}"/>
              </a:ext>
            </a:extLst>
          </p:cNvPr>
          <p:cNvGrpSpPr/>
          <p:nvPr/>
        </p:nvGrpSpPr>
        <p:grpSpPr>
          <a:xfrm>
            <a:off x="7813086" y="4350045"/>
            <a:ext cx="1324734" cy="1089053"/>
            <a:chOff x="4730160" y="3810009"/>
            <a:chExt cx="1579789" cy="1402485"/>
          </a:xfrm>
        </p:grpSpPr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3C4C6F0C-553F-E563-C681-968A08A9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07610" y="3810009"/>
              <a:ext cx="991511" cy="101342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05A1B90-E186-B503-E8FD-D6B8B73B061A}"/>
                </a:ext>
              </a:extLst>
            </p:cNvPr>
            <p:cNvSpPr txBox="1"/>
            <p:nvPr/>
          </p:nvSpPr>
          <p:spPr>
            <a:xfrm>
              <a:off x="4730160" y="4875592"/>
              <a:ext cx="1579789" cy="33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ユーザー</a:t>
              </a:r>
              <a:endParaRPr lang="en-US" altLang="ja-JP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BEBBE959-70EE-7002-A29B-EB06D52C352D}"/>
              </a:ext>
            </a:extLst>
          </p:cNvPr>
          <p:cNvSpPr/>
          <p:nvPr/>
        </p:nvSpPr>
        <p:spPr>
          <a:xfrm>
            <a:off x="9183041" y="4145384"/>
            <a:ext cx="1106461" cy="443105"/>
          </a:xfrm>
          <a:prstGeom prst="wedgeEllipseCallout">
            <a:avLst>
              <a:gd name="adj1" fmla="val -49846"/>
              <a:gd name="adj2" fmla="val 537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57E38A70-61C4-3D1A-DB07-160A00F916C0}"/>
              </a:ext>
            </a:extLst>
          </p:cNvPr>
          <p:cNvSpPr/>
          <p:nvPr/>
        </p:nvSpPr>
        <p:spPr>
          <a:xfrm>
            <a:off x="9125599" y="4650581"/>
            <a:ext cx="1106461" cy="443105"/>
          </a:xfrm>
          <a:prstGeom prst="wedgeEllipseCallout">
            <a:avLst>
              <a:gd name="adj1" fmla="val 58292"/>
              <a:gd name="adj2" fmla="val -29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3831027-0AF2-0FDD-56AD-BFBB82701A9F}"/>
              </a:ext>
            </a:extLst>
          </p:cNvPr>
          <p:cNvGrpSpPr/>
          <p:nvPr/>
        </p:nvGrpSpPr>
        <p:grpSpPr>
          <a:xfrm>
            <a:off x="10114735" y="4430352"/>
            <a:ext cx="1168272" cy="1033714"/>
            <a:chOff x="4646146" y="3647484"/>
            <a:chExt cx="1744911" cy="1595214"/>
          </a:xfrm>
        </p:grpSpPr>
        <p:pic>
          <p:nvPicPr>
            <p:cNvPr id="23" name="図 22" descr="アイコン&#10;&#10;自動的に生成された説明">
              <a:extLst>
                <a:ext uri="{FF2B5EF4-FFF2-40B4-BE49-F238E27FC236}">
                  <a16:creationId xmlns:a16="http://schemas.microsoft.com/office/drawing/2014/main" id="{8FCBD6C4-DE5A-4B2A-2DDC-39570FDF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619" t="54203" r="20425"/>
            <a:stretch/>
          </p:blipFill>
          <p:spPr>
            <a:xfrm>
              <a:off x="4946199" y="3647484"/>
              <a:ext cx="1212346" cy="986305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112B701-0688-61A9-03C7-E8455988E32B}"/>
                </a:ext>
              </a:extLst>
            </p:cNvPr>
            <p:cNvSpPr txBox="1"/>
            <p:nvPr/>
          </p:nvSpPr>
          <p:spPr>
            <a:xfrm>
              <a:off x="4646146" y="4838985"/>
              <a:ext cx="1744911" cy="40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エージェント</a:t>
              </a:r>
              <a:endParaRPr lang="en-US" altLang="ja-JP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572FAB-014C-DA2F-CD3A-81F0E51032B6}"/>
              </a:ext>
            </a:extLst>
          </p:cNvPr>
          <p:cNvSpPr txBox="1"/>
          <p:nvPr/>
        </p:nvSpPr>
        <p:spPr>
          <a:xfrm>
            <a:off x="345404" y="5100544"/>
            <a:ext cx="547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業務フローの本筋からテストシナリオの概略を構想する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71B5EA-16D9-CD3A-7D90-4EC873E6F2C5}"/>
              </a:ext>
            </a:extLst>
          </p:cNvPr>
          <p:cNvSpPr txBox="1"/>
          <p:nvPr/>
        </p:nvSpPr>
        <p:spPr>
          <a:xfrm>
            <a:off x="675812" y="5386661"/>
            <a:ext cx="7553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業務フローから</a:t>
            </a:r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エージェントに求める要件を深掘り・整理し、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ユーザーの</a:t>
            </a:r>
            <a:r>
              <a:rPr lang="ja-JP" altLang="en-US" sz="1400" b="1" dirty="0">
                <a:solidFill>
                  <a:srgbClr val="C00000"/>
                </a:solidFill>
              </a:rPr>
              <a:t>要求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に対して、期待する結果としての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エージェントの最終的な出力を構想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sz="1400" dirty="0">
                <a:solidFill>
                  <a:srgbClr val="C00000"/>
                </a:solidFill>
              </a:rPr>
              <a:t>※</a:t>
            </a:r>
            <a:r>
              <a:rPr lang="ja-JP" altLang="en-US" sz="1400" dirty="0">
                <a:solidFill>
                  <a:srgbClr val="C00000"/>
                </a:solidFill>
              </a:rPr>
              <a:t>複数パターンを箇条書きでピックアップ</a:t>
            </a:r>
            <a:endParaRPr lang="en-US" altLang="ja-JP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62E1-EF7A-80CD-0B9A-01C00B55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43D788-72CE-DB81-8536-0BC19445E359}"/>
              </a:ext>
            </a:extLst>
          </p:cNvPr>
          <p:cNvSpPr/>
          <p:nvPr/>
        </p:nvSpPr>
        <p:spPr>
          <a:xfrm>
            <a:off x="667036" y="1329084"/>
            <a:ext cx="10615971" cy="1590257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62C9483-5B86-ADC3-299E-F88BD3CC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テストシナリオ設計・作成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3A8927-67BA-17E4-2C30-7F5BF3E0E5F6}"/>
              </a:ext>
            </a:extLst>
          </p:cNvPr>
          <p:cNvSpPr txBox="1"/>
          <p:nvPr/>
        </p:nvSpPr>
        <p:spPr>
          <a:xfrm>
            <a:off x="345404" y="967873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テストシナリオを設計するにあたってのポイント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64DE71-4628-5418-568A-6635FE1C9297}"/>
              </a:ext>
            </a:extLst>
          </p:cNvPr>
          <p:cNvSpPr txBox="1"/>
          <p:nvPr/>
        </p:nvSpPr>
        <p:spPr>
          <a:xfrm>
            <a:off x="675813" y="1457233"/>
            <a:ext cx="54919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エージェントの出力は、固定的な出力とならないケースが多い（例外は存在する）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そのため、テストシナリオを設計するにあたって、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エージェントの出力結果に対して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基準を想定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する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31E9474D-AEE6-F636-E664-81518FC3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4E51AD34-884E-5C10-78EC-E5BD07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3631BB-B597-E892-42FB-CE8654D56D14}"/>
              </a:ext>
            </a:extLst>
          </p:cNvPr>
          <p:cNvSpPr/>
          <p:nvPr/>
        </p:nvSpPr>
        <p:spPr>
          <a:xfrm>
            <a:off x="6176495" y="1442717"/>
            <a:ext cx="4950838" cy="13464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「〇〇の内容について必ず言及していること」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</a:t>
            </a:r>
            <a:r>
              <a:rPr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で取得可能なデータ（顧客情報等）が正しく出力されること」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「（顧客情報の出力に際して）顧客のパスワードは表示しないこと」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「資材</a:t>
            </a:r>
            <a:r>
              <a:rPr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に含まれていない情報を出力しないこと」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163DBF8-FF07-7706-A19E-FC7EB2A0913C}"/>
              </a:ext>
            </a:extLst>
          </p:cNvPr>
          <p:cNvSpPr/>
          <p:nvPr/>
        </p:nvSpPr>
        <p:spPr>
          <a:xfrm>
            <a:off x="667035" y="3059597"/>
            <a:ext cx="10615971" cy="3329526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AA4B13-43AD-11AF-D7A8-22331E24ADB5}"/>
              </a:ext>
            </a:extLst>
          </p:cNvPr>
          <p:cNvSpPr txBox="1"/>
          <p:nvPr/>
        </p:nvSpPr>
        <p:spPr>
          <a:xfrm>
            <a:off x="684590" y="3207352"/>
            <a:ext cx="38461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4 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で作成したシーケンス図に、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ユーザーの入力内容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エージェントの想定出力例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等を書き込み、シナリオの要点における想定出力を整理する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6D15013-78FB-4DF1-9CF1-4CA3CACCBD26}"/>
              </a:ext>
            </a:extLst>
          </p:cNvPr>
          <p:cNvGrpSpPr/>
          <p:nvPr/>
        </p:nvGrpSpPr>
        <p:grpSpPr>
          <a:xfrm>
            <a:off x="5764758" y="3207352"/>
            <a:ext cx="5153025" cy="3019425"/>
            <a:chOff x="5974308" y="3207352"/>
            <a:chExt cx="5153025" cy="3019425"/>
          </a:xfrm>
        </p:grpSpPr>
        <p:pic>
          <p:nvPicPr>
            <p:cNvPr id="51" name="図 50" descr="ダイアグラム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12A5CCA-2D8F-82D6-813F-34D496D7E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308" y="3207352"/>
              <a:ext cx="5153025" cy="3019425"/>
            </a:xfrm>
            <a:prstGeom prst="rect">
              <a:avLst/>
            </a:prstGeom>
          </p:spPr>
        </p:pic>
        <p:sp>
          <p:nvSpPr>
            <p:cNvPr id="52" name="吹き出し: 線 51">
              <a:extLst>
                <a:ext uri="{FF2B5EF4-FFF2-40B4-BE49-F238E27FC236}">
                  <a16:creationId xmlns:a16="http://schemas.microsoft.com/office/drawing/2014/main" id="{68C0D7BA-FC1C-0BFA-5856-DCC6097F3E6D}"/>
                </a:ext>
              </a:extLst>
            </p:cNvPr>
            <p:cNvSpPr/>
            <p:nvPr/>
          </p:nvSpPr>
          <p:spPr>
            <a:xfrm>
              <a:off x="8388387" y="3467409"/>
              <a:ext cx="1701763" cy="387041"/>
            </a:xfrm>
            <a:prstGeom prst="borderCallout1">
              <a:avLst>
                <a:gd name="adj1" fmla="val 18750"/>
                <a:gd name="adj2" fmla="val -8333"/>
                <a:gd name="adj3" fmla="val 68658"/>
                <a:gd name="adj4" fmla="val -36217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入力内容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lang="ja-JP" altLang="en-US" sz="700" dirty="0"/>
                <a:t>端末の初期設定がうまくいきません。資料から設置手順を確認してください。</a:t>
              </a:r>
              <a:endParaRPr kumimoji="1" lang="ja-JP" altLang="en-US" sz="800" dirty="0">
                <a:solidFill>
                  <a:schemeClr val="dk1"/>
                </a:solidFill>
              </a:endParaRPr>
            </a:p>
          </p:txBody>
        </p:sp>
        <p:sp>
          <p:nvSpPr>
            <p:cNvPr id="53" name="吹き出し: 線 52">
              <a:extLst>
                <a:ext uri="{FF2B5EF4-FFF2-40B4-BE49-F238E27FC236}">
                  <a16:creationId xmlns:a16="http://schemas.microsoft.com/office/drawing/2014/main" id="{8C4CDFBD-9F0C-4DC3-E416-8030D8588085}"/>
                </a:ext>
              </a:extLst>
            </p:cNvPr>
            <p:cNvSpPr/>
            <p:nvPr/>
          </p:nvSpPr>
          <p:spPr>
            <a:xfrm>
              <a:off x="8115499" y="4388238"/>
              <a:ext cx="1568251" cy="568545"/>
            </a:xfrm>
            <a:prstGeom prst="borderCallout1">
              <a:avLst>
                <a:gd name="adj1" fmla="val 18750"/>
                <a:gd name="adj2" fmla="val -8333"/>
                <a:gd name="adj3" fmla="val 145727"/>
                <a:gd name="adj4" fmla="val -35030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想定出力例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kumimoji="1" lang="ja-JP" altLang="en-US" sz="700" dirty="0">
                  <a:solidFill>
                    <a:schemeClr val="dk1"/>
                  </a:solidFill>
                </a:rPr>
                <a:t>端末の設置手順は下記の通りです。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700" dirty="0"/>
                <a:t>〇〇</a:t>
              </a:r>
              <a:endParaRPr lang="en-US" altLang="ja-JP" sz="700" dirty="0"/>
            </a:p>
            <a:p>
              <a:pPr marL="228600" indent="-228600">
                <a:buAutoNum type="arabicPeriod"/>
              </a:pPr>
              <a:r>
                <a:rPr kumimoji="1" lang="ja-JP" altLang="en-US" sz="700" dirty="0">
                  <a:solidFill>
                    <a:schemeClr val="dk1"/>
                  </a:solidFill>
                </a:rPr>
                <a:t>◇◇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pPr marL="228600" indent="-228600">
                <a:buAutoNum type="arabicPeriod"/>
              </a:pPr>
              <a:r>
                <a:rPr kumimoji="1" lang="ja-JP" altLang="en-US" sz="700" dirty="0">
                  <a:solidFill>
                    <a:schemeClr val="dk1"/>
                  </a:solidFill>
                </a:rPr>
                <a:t>△△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</p:txBody>
        </p:sp>
        <p:sp>
          <p:nvSpPr>
            <p:cNvPr id="54" name="吹き出し: 線 53">
              <a:extLst>
                <a:ext uri="{FF2B5EF4-FFF2-40B4-BE49-F238E27FC236}">
                  <a16:creationId xmlns:a16="http://schemas.microsoft.com/office/drawing/2014/main" id="{9A20C3CC-BF89-EB49-6EA5-F5BA5B1F3548}"/>
                </a:ext>
              </a:extLst>
            </p:cNvPr>
            <p:cNvSpPr/>
            <p:nvPr/>
          </p:nvSpPr>
          <p:spPr>
            <a:xfrm>
              <a:off x="8245514" y="5398259"/>
              <a:ext cx="1568251" cy="387041"/>
            </a:xfrm>
            <a:prstGeom prst="borderCallout1">
              <a:avLst>
                <a:gd name="adj1" fmla="val 18750"/>
                <a:gd name="adj2" fmla="val -8333"/>
                <a:gd name="adj3" fmla="val 119623"/>
                <a:gd name="adj4" fmla="val -33006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入力内容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kumimoji="1" lang="ja-JP" altLang="en-US" sz="700" dirty="0">
                  <a:solidFill>
                    <a:schemeClr val="dk1"/>
                  </a:solidFill>
                </a:rPr>
                <a:t>与えられた手順で解決しました。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r>
                <a:rPr lang="ja-JP" altLang="en-US" sz="700" dirty="0"/>
                <a:t>事例を登録してください。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56" name="図 55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DA17A4F-4DE4-9181-0D24-FE3C64D6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65" y="4809713"/>
            <a:ext cx="1728449" cy="13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84C7F-AAFF-A680-C6D1-1E75F9CB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B321CE4-911B-F04C-5371-6300E013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テストシナリオ</a:t>
            </a:r>
            <a:r>
              <a:rPr lang="ja-JP" altLang="en-US" dirty="0"/>
              <a:t>のイメージ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D82F7C91-1192-BDA9-ED1C-24725A58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F3CB4FF0-F2A6-F528-9159-BDEE7FDF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1A5455-AB59-68F8-37E5-629BB6EB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90" y="1047939"/>
            <a:ext cx="9263062" cy="503377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2C310C-0057-7A28-D647-E6CFFFEA66C9}"/>
              </a:ext>
            </a:extLst>
          </p:cNvPr>
          <p:cNvSpPr/>
          <p:nvPr/>
        </p:nvSpPr>
        <p:spPr>
          <a:xfrm>
            <a:off x="1790700" y="1790700"/>
            <a:ext cx="2809875" cy="4291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B78CC713-53A3-E381-EC2C-45C2B9B3EBCE}"/>
              </a:ext>
            </a:extLst>
          </p:cNvPr>
          <p:cNvSpPr/>
          <p:nvPr/>
        </p:nvSpPr>
        <p:spPr>
          <a:xfrm>
            <a:off x="5038348" y="1150531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142443"/>
              <a:gd name="adj4" fmla="val -41275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dk1"/>
                </a:solidFill>
              </a:rPr>
              <a:t>AI</a:t>
            </a:r>
            <a:r>
              <a:rPr kumimoji="1" lang="ja-JP" altLang="en-US" sz="1000" dirty="0">
                <a:solidFill>
                  <a:schemeClr val="dk1"/>
                </a:solidFill>
              </a:rPr>
              <a:t>エージェントの想定出力例を記載</a:t>
            </a:r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275BE39D-7F0F-C270-A423-B85123807E30}"/>
              </a:ext>
            </a:extLst>
          </p:cNvPr>
          <p:cNvSpPr/>
          <p:nvPr/>
        </p:nvSpPr>
        <p:spPr>
          <a:xfrm>
            <a:off x="7333873" y="1150531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379962"/>
              <a:gd name="adj4" fmla="val -61270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dk1"/>
                </a:solidFill>
              </a:rPr>
              <a:t>システムテスト時に</a:t>
            </a:r>
            <a:endParaRPr kumimoji="1" lang="en-US" altLang="ja-JP" sz="1000" dirty="0">
              <a:solidFill>
                <a:schemeClr val="dk1"/>
              </a:solidFill>
            </a:endParaRPr>
          </a:p>
          <a:p>
            <a:pPr algn="ctr"/>
            <a:r>
              <a:rPr lang="ja-JP" altLang="en-US" sz="1000" dirty="0"/>
              <a:t>実際の出力を記載</a:t>
            </a:r>
            <a:endParaRPr kumimoji="1" lang="ja-JP" altLang="en-US" sz="1000" dirty="0">
              <a:solidFill>
                <a:schemeClr val="dk1"/>
              </a:solidFill>
            </a:endParaRPr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55F4A954-BB0B-3521-6CEE-12BBD9ACD076}"/>
              </a:ext>
            </a:extLst>
          </p:cNvPr>
          <p:cNvSpPr/>
          <p:nvPr/>
        </p:nvSpPr>
        <p:spPr>
          <a:xfrm>
            <a:off x="9565812" y="1249539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113059"/>
              <a:gd name="adj4" fmla="val -24915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dk1"/>
                </a:solidFill>
              </a:rPr>
              <a:t>ユーザーの入力内容を記載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D5A967B-C06A-E0B0-7AC2-1064541467FF}"/>
              </a:ext>
            </a:extLst>
          </p:cNvPr>
          <p:cNvSpPr/>
          <p:nvPr/>
        </p:nvSpPr>
        <p:spPr>
          <a:xfrm>
            <a:off x="8119875" y="1741121"/>
            <a:ext cx="2281426" cy="4291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35103"/>
      </p:ext>
    </p:extLst>
  </p:cSld>
  <p:clrMapOvr>
    <a:masterClrMapping/>
  </p:clrMapOvr>
</p:sld>
</file>

<file path=ppt/theme/theme1.xml><?xml version="1.0" encoding="utf-8"?>
<a:theme xmlns:a="http://schemas.openxmlformats.org/drawingml/2006/main" name="rodanius-tm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D8B536ABC073409CEE60D60C8E2AF8" ma:contentTypeVersion="4" ma:contentTypeDescription="新しいドキュメントを作成します。" ma:contentTypeScope="" ma:versionID="7a800ea03744100c943462012bc543a0">
  <xsd:schema xmlns:xsd="http://www.w3.org/2001/XMLSchema" xmlns:xs="http://www.w3.org/2001/XMLSchema" xmlns:p="http://schemas.microsoft.com/office/2006/metadata/properties" xmlns:ns2="1d14eb46-2ed3-41fd-8d0b-c7c0c9e1f8f5" targetNamespace="http://schemas.microsoft.com/office/2006/metadata/properties" ma:root="true" ma:fieldsID="7f83d624d38609e0eea52d3fab789610" ns2:_="">
    <xsd:import namespace="1d14eb46-2ed3-41fd-8d0b-c7c0c9e1f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4eb46-2ed3-41fd-8d0b-c7c0c9e1f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0DF4B1-B8DA-4F77-88EA-AB9843936E94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1d14eb46-2ed3-41fd-8d0b-c7c0c9e1f8f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BFB7C19-F97A-4630-909C-04462F044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BCB13B-4E80-421A-BA9B-DA85C2710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4eb46-2ed3-41fd-8d0b-c7c0c9e1f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51089</TotalTime>
  <Words>874</Words>
  <Application>Microsoft Office PowerPoint</Application>
  <PresentationFormat>ワイド画面</PresentationFormat>
  <Paragraphs>161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Meiryo</vt:lpstr>
      <vt:lpstr>Meiryo</vt:lpstr>
      <vt:lpstr>Arial</vt:lpstr>
      <vt:lpstr>Calibri</vt:lpstr>
      <vt:lpstr>rodanius-tmpl</vt:lpstr>
      <vt:lpstr>イノベーションマネジメント様 業務課題のAIエージェントによる解決のサポート講義資料</vt:lpstr>
      <vt:lpstr>今回の講義内容</vt:lpstr>
      <vt:lpstr>サポートの流れ</vt:lpstr>
      <vt:lpstr>セクション5：テストシナリオ作成</vt:lpstr>
      <vt:lpstr>要件の深掘りとテストシナリオの概略</vt:lpstr>
      <vt:lpstr>テストシナリオ設計・作成</vt:lpstr>
      <vt:lpstr>テストシナリオのイメージ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hsuser</dc:creator>
  <cp:keywords/>
  <dc:description/>
  <cp:lastModifiedBy>tomoyuki aoki</cp:lastModifiedBy>
  <cp:revision>1515</cp:revision>
  <dcterms:modified xsi:type="dcterms:W3CDTF">2025-04-11T01:40:18Z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0x01010089D8B536ABC073409CEE60D60C8E2AF8</vt:lpwstr>
  </property>
</Properties>
</file>