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7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A8520-B178-40E8-8302-C2C1EA67D214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52200-3FC2-488E-A236-C880CACFFC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91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52200-3FC2-488E-A236-C880CACFFC5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490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35F07-198F-8EC7-9610-87AE5FDAD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42FD2BC-5E66-1138-C726-50689ECD18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F228F28A-3566-E0C4-F5B7-720DA22C0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77A8F0-3157-8F7A-1C72-4F73DA94DA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52200-3FC2-488E-A236-C880CACFFC5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7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2381D-27A6-E808-4835-9A81DE230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176524F-03E0-98D5-CE86-240E9E1810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58B622E-7461-EBD6-67F9-D4099CD89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E59127-FB36-AE70-9960-9273979F0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52200-3FC2-488E-A236-C880CACFFC5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909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2D490-41FA-20B7-36A2-292AC0727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576B4F5-49A5-4483-9C0E-24A283DA2F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22AA3EB-8F1F-11B4-C69A-098959889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7DFF2B-9CC5-2649-F408-86CA37A38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52200-3FC2-488E-A236-C880CACFFC5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42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2BA80-DBA7-39C9-89E4-B882CF0CF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7027A0-C56F-C4A8-223A-C8057D337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37653-AF73-11D3-7CC7-3DC3360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F33A60-C4E9-F758-B544-20F23F30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E09E56-5EF4-9FD4-36CE-11D7532E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07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7B2BB-D4C8-267E-743C-A9D547F0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F25A0A-CC6F-22DA-7C88-D2643E9C0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8FB1A1-91BF-5762-D8EA-2587D852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795C47-AE06-C360-47F2-8768EB8C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9888E8-5C44-4DBB-4565-1F7490B2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84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B7EAB9A-A1C9-BD59-ACC4-E216A15E1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823876-B5E1-8AA6-C598-92E5DACF7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9ABDF-2049-E05B-0ADC-642D4E20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1E94EB-BF81-CB3E-6B60-A673E3E8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1149AD-08C9-6F58-E7EF-71B62268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08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451516-FD97-E6D4-2D53-96CB6969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0F95E6-8FF9-C0CB-AA9A-18B053031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81E7-567E-88B9-59BF-0BE154AE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82C151-0964-3BAD-3E27-3D06884C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B7CF75-469E-2471-EC97-864BFDC3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01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4736AB-E132-8F34-A019-F4FD79E7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F34461-714F-E3DD-3C44-4D641BE9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546DA3-1E35-D849-C3C7-10B3008C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69FC6F-35F1-4903-3A52-D9D42CBB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26DED-5519-D382-AF3E-CD941F93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4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7D618B-B7B8-7BC2-08FE-2641C14B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2AE801-189E-BEE4-7723-B272AD2A7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7C6327-B373-E46B-19E8-107C6C60F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941A8B-B1CA-6CBA-9488-E21C6C11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D48533-7E20-826C-B1E0-78134A82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0877F3-2E85-3C7A-A2D0-73DF98A8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16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2CF4B9-7A9D-2C8A-C521-21360B501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AA91E5-6526-806F-460F-124FE8BB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F2BBDD-5734-355D-D4CA-5315BBC69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D9AE5B-3F32-39CF-3149-98B0AF6ED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3D082D-4695-08A7-5EDF-07BE9F411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0BF2D0-3E6A-DA66-0959-4770861E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7CBE29A-2F2B-E8EA-1FD1-704F01C6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1B1DF6-3CC7-D285-C571-887012D3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27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17D1E-7AAE-6006-E385-DEABF92A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8366AA5-FAAD-7204-FFC4-63D28C87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F9C7040-A858-09C5-9756-D7C8FFBE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40576F-F79E-C6FE-31DB-0049AC4B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23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C4971F-7C24-A16B-E13C-4D965510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5E26113-EB62-9CEF-4008-B75BAFFE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94526E-B24D-A2AE-A067-F5D9778D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91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F42249-4356-D379-D785-43AF2825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2196A7-B476-5E1E-78C5-FA3280CEC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4315F4-F865-CD9E-9212-A9218D034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FAC63D-593E-F206-CBBC-594AEAD3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B9486B-0271-6EC1-7687-A7DFB579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203103-6B5B-93EF-E628-10D757C0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81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02DC8-74A6-C4D6-C8BD-CB6A5C6E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B16F460-92BD-15AD-700F-FE9493085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B64EE9-0142-3389-6DAD-6D2D24246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4D6750-5CE2-B27F-9338-6968F2FF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B749E8-6E52-7319-9E94-F8E41FBE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A94D54-35E4-94F1-0C97-7C84236C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49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C34F51-C7E8-E85E-0106-7ECB9ADC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FC1387-6E02-ED1E-1EF5-ECC4709CF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260885-B236-1136-1BC8-8F3746756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1043B7-8DFB-C182-D0D4-BF81EE5B0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AF9975-0AA3-8431-E9CE-13499DFA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23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hyperlink" Target="https://game-icons.net/1x1/delapouite/databas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pixabay.com/ja/%E6%89%8B%E7%B4%99-%E9%9B%BB%E5%AD%90%E3%83%A1%E3%83%BC%E3%83%AB-%E3%83%A1%E3%83%BC%E3%83%AB-%E9%80%81%E4%BF%A1-%E3%83%A1%E3%83%83%E3%82%BB%E3%83%BC%E3%82%B8-1292827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www.devdummy.com/2018/09/java-10-release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A4300-5D5E-0CD6-8969-C515A67E5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Resat</a:t>
            </a:r>
            <a:endParaRPr kumimoji="1" lang="ja-JP" altLang="en-US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8C7CE2-72B8-5655-18DA-2AA0DB521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>
                <a:latin typeface="HGS明朝E" panose="02020900000000000000" pitchFamily="18" charset="-128"/>
                <a:ea typeface="HGS明朝E" panose="02020900000000000000" pitchFamily="18" charset="-128"/>
              </a:rPr>
              <a:t>劇団抜きにくい釘 チケット予約システム</a:t>
            </a:r>
            <a:endParaRPr kumimoji="1" lang="ja-JP" altLang="en-US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136ED0E3-7068-0FAA-4CFF-2E237C39F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sp>
        <p:nvSpPr>
          <p:cNvPr id="5" name="フローチャート: 記憶データ 4">
            <a:extLst>
              <a:ext uri="{FF2B5EF4-FFF2-40B4-BE49-F238E27FC236}">
                <a16:creationId xmlns:a16="http://schemas.microsoft.com/office/drawing/2014/main" id="{F08829E5-1D92-5BB9-7073-09FDC11CCA45}"/>
              </a:ext>
            </a:extLst>
          </p:cNvPr>
          <p:cNvSpPr/>
          <p:nvPr/>
        </p:nvSpPr>
        <p:spPr>
          <a:xfrm>
            <a:off x="-3560323" y="0"/>
            <a:ext cx="6517532" cy="6858000"/>
          </a:xfrm>
          <a:prstGeom prst="flowChartOnline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09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4CF6B-1902-38B5-C8F5-C3B91D888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1FC57F5B-A40F-0707-9EBC-5FEF7BB53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CBED2DDD-F65E-EEC2-8B1E-EC4D84851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98917B-F937-D09F-8D64-FDB7420B7158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A8E35D0-C026-BF07-91B0-149A023CF873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全体概要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CE4E19-390A-C57D-24A9-DBE64BF6B732}"/>
              </a:ext>
            </a:extLst>
          </p:cNvPr>
          <p:cNvSpPr txBox="1"/>
          <p:nvPr/>
        </p:nvSpPr>
        <p:spPr>
          <a:xfrm>
            <a:off x="1000534" y="3075057"/>
            <a:ext cx="10560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lang="ja-JP" altLang="en-US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全体概要</a:t>
            </a:r>
            <a:endParaRPr lang="en-US" altLang="ja-JP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680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86D71-F137-82DD-F19D-2C6378F91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DDF78DAF-C56C-1222-FA80-2A85322DD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9AE285BF-2CF1-6245-53AF-C9FF43D2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F86267-98D8-C577-F08C-6B8A3B6C57EB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130D39D-6AB3-011F-C2F2-994D65D7B71F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全体概要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9D16F8D-D455-4C0D-3C00-7850787A2EB6}"/>
              </a:ext>
            </a:extLst>
          </p:cNvPr>
          <p:cNvSpPr/>
          <p:nvPr/>
        </p:nvSpPr>
        <p:spPr>
          <a:xfrm>
            <a:off x="126460" y="904672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16FFB2-516D-3F26-4E9C-6DBAB90A8364}"/>
              </a:ext>
            </a:extLst>
          </p:cNvPr>
          <p:cNvSpPr txBox="1"/>
          <p:nvPr/>
        </p:nvSpPr>
        <p:spPr>
          <a:xfrm>
            <a:off x="253508" y="1033723"/>
            <a:ext cx="117011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演劇公演の予約システム</a:t>
            </a:r>
            <a:br>
              <a:rPr kumimoji="1" lang="en-US" altLang="ja-JP" sz="3200" dirty="0">
                <a:latin typeface="HGS明朝E" panose="02020900000000000000" pitchFamily="18" charset="-128"/>
                <a:ea typeface="HGS明朝E" panose="02020900000000000000" pitchFamily="18" charset="-128"/>
              </a:rPr>
            </a:br>
            <a:endParaRPr kumimoji="1" lang="en-US" altLang="ja-JP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予約管理と予約申し込みを兼ね備えたシステム</a:t>
            </a:r>
            <a:br>
              <a:rPr lang="en-US" altLang="ja-JP" sz="3200" dirty="0">
                <a:latin typeface="HGS明朝E" panose="02020900000000000000" pitchFamily="18" charset="-128"/>
                <a:ea typeface="HGS明朝E" panose="02020900000000000000" pitchFamily="18" charset="-128"/>
              </a:rPr>
            </a:br>
            <a:endParaRPr lang="en-US" altLang="ja-JP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ユーザーに親和性の高い</a:t>
            </a:r>
            <a:r>
              <a:rPr kumimoji="1" lang="en-US" altLang="ja-JP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UI</a:t>
            </a:r>
            <a:br>
              <a:rPr kumimoji="1" lang="en-US" altLang="ja-JP" sz="3200" dirty="0">
                <a:latin typeface="HGS明朝E" panose="02020900000000000000" pitchFamily="18" charset="-128"/>
                <a:ea typeface="HGS明朝E" panose="02020900000000000000" pitchFamily="18" charset="-128"/>
              </a:rPr>
            </a:br>
            <a:endParaRPr kumimoji="1" lang="en-US" altLang="ja-JP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無料</a:t>
            </a:r>
            <a:r>
              <a:rPr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で基本的な機能は全て利用可能</a:t>
            </a:r>
            <a:br>
              <a:rPr lang="en-US" altLang="ja-JP" sz="3200" dirty="0">
                <a:latin typeface="HGS明朝E" panose="02020900000000000000" pitchFamily="18" charset="-128"/>
                <a:ea typeface="HGS明朝E" panose="02020900000000000000" pitchFamily="18" charset="-128"/>
              </a:rPr>
            </a:br>
            <a:r>
              <a:rPr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　⇒有料部分も定義</a:t>
            </a:r>
            <a:endParaRPr lang="en-US" altLang="ja-JP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19" name="図 18" descr="おもちゃ, 人形, レゴ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CD0B2D0-7023-D741-AC73-3CC8A748C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69" y="3586991"/>
            <a:ext cx="3006759" cy="306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2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6912E-284E-7B37-B72E-699518464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D74B806B-05C6-9C7C-AEEF-5A849F361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384F9C35-3589-E8F8-6D03-089BB57F3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7B46F0D-4A3B-4675-FFED-3160757BEB50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E6A7B4-048B-4D5C-46F7-D80BA40A9403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全体概要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C3947FE-F5B3-FE87-48AD-D59B89835727}"/>
              </a:ext>
            </a:extLst>
          </p:cNvPr>
          <p:cNvSpPr/>
          <p:nvPr/>
        </p:nvSpPr>
        <p:spPr>
          <a:xfrm>
            <a:off x="118353" y="904671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191F2D-9ABE-790C-65B1-58FD72985765}"/>
              </a:ext>
            </a:extLst>
          </p:cNvPr>
          <p:cNvSpPr/>
          <p:nvPr/>
        </p:nvSpPr>
        <p:spPr>
          <a:xfrm>
            <a:off x="330740" y="1135864"/>
            <a:ext cx="4105072" cy="53696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C85AEB9-5C8E-460B-C8DA-3793939DB74A}"/>
              </a:ext>
            </a:extLst>
          </p:cNvPr>
          <p:cNvSpPr/>
          <p:nvPr/>
        </p:nvSpPr>
        <p:spPr>
          <a:xfrm>
            <a:off x="7756188" y="1135864"/>
            <a:ext cx="4105072" cy="5369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動作設定ボタン: ホームへ移動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C8F5327-DD01-F9DD-7596-FC8983BC3616}"/>
              </a:ext>
            </a:extLst>
          </p:cNvPr>
          <p:cNvSpPr/>
          <p:nvPr/>
        </p:nvSpPr>
        <p:spPr>
          <a:xfrm>
            <a:off x="5648528" y="1135864"/>
            <a:ext cx="894944" cy="856034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おもちゃ, 時計, 記号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E03313B-2BD8-EC77-4FCC-4002BA449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0" y="1195672"/>
            <a:ext cx="1780162" cy="194553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05123AC-63B3-85B8-3A25-C9B6FEA61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0126" y="1135864"/>
            <a:ext cx="1551561" cy="1945532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F2FCD10-D34F-7CB9-B57E-D9177C38C3A7}"/>
              </a:ext>
            </a:extLst>
          </p:cNvPr>
          <p:cNvSpPr txBox="1"/>
          <p:nvPr/>
        </p:nvSpPr>
        <p:spPr>
          <a:xfrm>
            <a:off x="498666" y="3545432"/>
            <a:ext cx="37692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公演情報の設定</a:t>
            </a:r>
            <a:b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</a:b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　⇒チケット、フォーム</a:t>
            </a:r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URL</a:t>
            </a: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等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票券管理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団体アカウント管理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管理者アカウント管理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予約リスト、チケット発行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各種メール送信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（役者、スタッフ）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02BBAA1-C3F2-35A7-9442-89B8C5860461}"/>
              </a:ext>
            </a:extLst>
          </p:cNvPr>
          <p:cNvSpPr txBox="1"/>
          <p:nvPr/>
        </p:nvSpPr>
        <p:spPr>
          <a:xfrm>
            <a:off x="2326779" y="1263430"/>
            <a:ext cx="194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HGS明朝E" panose="02020900000000000000" pitchFamily="18" charset="-128"/>
                <a:ea typeface="HGS明朝E" panose="02020900000000000000" pitchFamily="18" charset="-128"/>
              </a:rPr>
              <a:t>管理者</a:t>
            </a:r>
            <a:endParaRPr lang="en-US" altLang="ja-JP" sz="3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D7143F5-91C8-E304-7C2A-E4262F791876}"/>
              </a:ext>
            </a:extLst>
          </p:cNvPr>
          <p:cNvSpPr txBox="1"/>
          <p:nvPr/>
        </p:nvSpPr>
        <p:spPr>
          <a:xfrm>
            <a:off x="7924114" y="3546753"/>
            <a:ext cx="37692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予約フォームからの公演予約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予約一覧管理、履歴管理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予約取消、変更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個人アカウント管理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フォロー機能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6E1B657-8EB4-E94B-F830-B6AA2E57CDA1}"/>
              </a:ext>
            </a:extLst>
          </p:cNvPr>
          <p:cNvSpPr txBox="1"/>
          <p:nvPr/>
        </p:nvSpPr>
        <p:spPr>
          <a:xfrm>
            <a:off x="9595625" y="1263429"/>
            <a:ext cx="194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予約者</a:t>
            </a:r>
            <a:endParaRPr lang="en-US" altLang="ja-JP" sz="3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8346CF-C439-082B-3F3E-8790E1CE8A66}"/>
              </a:ext>
            </a:extLst>
          </p:cNvPr>
          <p:cNvSpPr txBox="1"/>
          <p:nvPr/>
        </p:nvSpPr>
        <p:spPr>
          <a:xfrm>
            <a:off x="4222922" y="1939353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予約サイト作成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3AE03BC-9373-11EE-34E9-9AA03386D195}"/>
              </a:ext>
            </a:extLst>
          </p:cNvPr>
          <p:cNvSpPr txBox="1"/>
          <p:nvPr/>
        </p:nvSpPr>
        <p:spPr>
          <a:xfrm>
            <a:off x="6202530" y="1938217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サイトから予約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8D3271D1-52A1-2DED-828E-B2D4D9919486}"/>
              </a:ext>
            </a:extLst>
          </p:cNvPr>
          <p:cNvCxnSpPr>
            <a:cxnSpLocks/>
            <a:stCxn id="2" idx="3"/>
            <a:endCxn id="23" idx="2"/>
          </p:cNvCxnSpPr>
          <p:nvPr/>
        </p:nvCxnSpPr>
        <p:spPr>
          <a:xfrm flipV="1">
            <a:off x="4435812" y="2277907"/>
            <a:ext cx="670384" cy="1542791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F26F1B8F-514E-E4F0-6C39-AC45D28EFFF0}"/>
              </a:ext>
            </a:extLst>
          </p:cNvPr>
          <p:cNvCxnSpPr>
            <a:cxnSpLocks/>
            <a:stCxn id="5" idx="1"/>
            <a:endCxn id="24" idx="2"/>
          </p:cNvCxnSpPr>
          <p:nvPr/>
        </p:nvCxnSpPr>
        <p:spPr>
          <a:xfrm rot="10800000">
            <a:off x="7085804" y="2276772"/>
            <a:ext cx="670384" cy="1543927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A80C774F-89FA-74DC-E748-32E0AF40F35A}"/>
              </a:ext>
            </a:extLst>
          </p:cNvPr>
          <p:cNvCxnSpPr>
            <a:cxnSpLocks/>
            <a:stCxn id="23" idx="0"/>
            <a:endCxn id="6" idx="2"/>
          </p:cNvCxnSpPr>
          <p:nvPr/>
        </p:nvCxnSpPr>
        <p:spPr>
          <a:xfrm rot="5400000" flipH="1" flipV="1">
            <a:off x="5189626" y="1480451"/>
            <a:ext cx="375472" cy="542332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6EA17747-C9BD-A8C9-1FB2-3108847D443C}"/>
              </a:ext>
            </a:extLst>
          </p:cNvPr>
          <p:cNvCxnSpPr>
            <a:cxnSpLocks/>
            <a:stCxn id="24" idx="0"/>
            <a:endCxn id="6" idx="0"/>
          </p:cNvCxnSpPr>
          <p:nvPr/>
        </p:nvCxnSpPr>
        <p:spPr>
          <a:xfrm rot="16200000" flipV="1">
            <a:off x="6627470" y="1479883"/>
            <a:ext cx="374336" cy="542332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17B1F3-63E3-237B-ABED-6CA23B13FF56}"/>
              </a:ext>
            </a:extLst>
          </p:cNvPr>
          <p:cNvSpPr txBox="1"/>
          <p:nvPr/>
        </p:nvSpPr>
        <p:spPr>
          <a:xfrm>
            <a:off x="2383276" y="1938217"/>
            <a:ext cx="1707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※</a:t>
            </a: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役者個人を含む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701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01CED-FD49-4B2C-445F-7E34B693A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8BDE468-E79F-06C5-5ABC-522EC76E664C}"/>
              </a:ext>
            </a:extLst>
          </p:cNvPr>
          <p:cNvSpPr/>
          <p:nvPr/>
        </p:nvSpPr>
        <p:spPr>
          <a:xfrm>
            <a:off x="118353" y="904671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46C5C5-3A0A-601A-499D-1991AF1F7BB4}"/>
              </a:ext>
            </a:extLst>
          </p:cNvPr>
          <p:cNvSpPr/>
          <p:nvPr/>
        </p:nvSpPr>
        <p:spPr>
          <a:xfrm>
            <a:off x="2822713" y="1759226"/>
            <a:ext cx="8743473" cy="474630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841A83-753F-795A-B583-657607D44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A89C5D13-6063-CB8D-99B0-F2BB0BBB9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611302A-B779-EA5C-4E79-7346BEDD6814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C557FF8-A46C-4677-3D71-1DD006ACC325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全体概要</a:t>
            </a:r>
          </a:p>
        </p:txBody>
      </p:sp>
      <p:sp>
        <p:nvSpPr>
          <p:cNvPr id="6" name="動作設定ボタン: ホームへ移動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657486C-F4DC-794F-F4EA-29A2F5D13676}"/>
              </a:ext>
            </a:extLst>
          </p:cNvPr>
          <p:cNvSpPr/>
          <p:nvPr/>
        </p:nvSpPr>
        <p:spPr>
          <a:xfrm>
            <a:off x="10190886" y="1135864"/>
            <a:ext cx="894944" cy="856034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おもちゃ, 時計, 記号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987717F-F376-EC14-30B4-ADC05479A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0" y="2746176"/>
            <a:ext cx="1780162" cy="1945532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06E91E0-99A0-A131-5A23-B08680897FA0}"/>
              </a:ext>
            </a:extLst>
          </p:cNvPr>
          <p:cNvSpPr txBox="1"/>
          <p:nvPr/>
        </p:nvSpPr>
        <p:spPr>
          <a:xfrm>
            <a:off x="250267" y="1859778"/>
            <a:ext cx="194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HGS明朝E" panose="02020900000000000000" pitchFamily="18" charset="-128"/>
                <a:ea typeface="HGS明朝E" panose="02020900000000000000" pitchFamily="18" charset="-128"/>
              </a:rPr>
              <a:t>管理者</a:t>
            </a:r>
            <a:endParaRPr lang="en-US" altLang="ja-JP" sz="3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D29641-DB4E-7873-D501-6346F21FABB9}"/>
              </a:ext>
            </a:extLst>
          </p:cNvPr>
          <p:cNvSpPr txBox="1"/>
          <p:nvPr/>
        </p:nvSpPr>
        <p:spPr>
          <a:xfrm>
            <a:off x="7417869" y="1333048"/>
            <a:ext cx="2773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りざっとシステム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28C1A5-C42F-9552-0A3C-42220104440F}"/>
              </a:ext>
            </a:extLst>
          </p:cNvPr>
          <p:cNvSpPr txBox="1"/>
          <p:nvPr/>
        </p:nvSpPr>
        <p:spPr>
          <a:xfrm>
            <a:off x="4768031" y="2953111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個人アカウント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2D4E4B3-7B8E-A65F-1292-64CCFB2474F6}"/>
              </a:ext>
            </a:extLst>
          </p:cNvPr>
          <p:cNvSpPr txBox="1"/>
          <p:nvPr/>
        </p:nvSpPr>
        <p:spPr>
          <a:xfrm>
            <a:off x="4756825" y="5085189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団体アカウント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1175404-5FC0-F70B-D5DB-81B0E42D18B1}"/>
              </a:ext>
            </a:extLst>
          </p:cNvPr>
          <p:cNvSpPr txBox="1"/>
          <p:nvPr/>
        </p:nvSpPr>
        <p:spPr>
          <a:xfrm>
            <a:off x="9638752" y="2939211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公演情報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99D1B27-D210-0C60-85A9-F58905A9BBB9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2110902" y="3122388"/>
            <a:ext cx="2657129" cy="596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53AF366-7FF1-4BC1-3DBB-A8069954F5D4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2110902" y="3718942"/>
            <a:ext cx="2645923" cy="1535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103D389-48C5-164A-BA47-32D9A3D6B142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5640099" y="3291665"/>
            <a:ext cx="11206" cy="1793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58D287C-4B4E-188E-33E2-555DCB29C1B9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6523372" y="3108488"/>
            <a:ext cx="3115380" cy="2145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0A12E28-CF17-FE7D-55F5-0D49F3A1DBFA}"/>
              </a:ext>
            </a:extLst>
          </p:cNvPr>
          <p:cNvSpPr txBox="1"/>
          <p:nvPr/>
        </p:nvSpPr>
        <p:spPr>
          <a:xfrm rot="20714881">
            <a:off x="1835086" y="3192082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作成・ログイン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3D0F8E7-5762-A269-B738-0B6E81F9A546}"/>
              </a:ext>
            </a:extLst>
          </p:cNvPr>
          <p:cNvSpPr txBox="1"/>
          <p:nvPr/>
        </p:nvSpPr>
        <p:spPr>
          <a:xfrm rot="1846803">
            <a:off x="1408770" y="4034539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作成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B0334FF-3C4D-F226-B49B-91C6B1ACB745}"/>
              </a:ext>
            </a:extLst>
          </p:cNvPr>
          <p:cNvSpPr txBox="1"/>
          <p:nvPr/>
        </p:nvSpPr>
        <p:spPr>
          <a:xfrm>
            <a:off x="5634520" y="3420665"/>
            <a:ext cx="113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ログイン・</a:t>
            </a:r>
            <a:endParaRPr lang="en-US" altLang="ja-JP" sz="1400" dirty="0"/>
          </a:p>
          <a:p>
            <a:r>
              <a:rPr lang="ja-JP" altLang="en-US" sz="1400" dirty="0"/>
              <a:t>所属</a:t>
            </a:r>
            <a:endParaRPr kumimoji="1" lang="ja-JP" altLang="en-US" sz="1400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EBE86AB-4E3C-37F3-6893-377BEC99F7E9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6534578" y="3108488"/>
            <a:ext cx="3104174" cy="13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B2AD700-6F48-27FE-6B64-529C29DAD6DF}"/>
              </a:ext>
            </a:extLst>
          </p:cNvPr>
          <p:cNvSpPr txBox="1"/>
          <p:nvPr/>
        </p:nvSpPr>
        <p:spPr>
          <a:xfrm>
            <a:off x="6934744" y="2829018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公演参加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11E77BE-D72D-F4D7-C968-39BF0829F2D8}"/>
              </a:ext>
            </a:extLst>
          </p:cNvPr>
          <p:cNvSpPr txBox="1"/>
          <p:nvPr/>
        </p:nvSpPr>
        <p:spPr>
          <a:xfrm rot="19445963">
            <a:off x="6748753" y="3978490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公演作成</a:t>
            </a:r>
          </a:p>
        </p:txBody>
      </p:sp>
    </p:spTree>
    <p:extLst>
      <p:ext uri="{BB962C8B-B14F-4D97-AF65-F5344CB8AC3E}">
        <p14:creationId xmlns:p14="http://schemas.microsoft.com/office/powerpoint/2010/main" val="323005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813DD-3E61-8024-979A-0A8F422BB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65E28CD-64AC-6B69-1A3A-1224C997B347}"/>
              </a:ext>
            </a:extLst>
          </p:cNvPr>
          <p:cNvSpPr/>
          <p:nvPr/>
        </p:nvSpPr>
        <p:spPr>
          <a:xfrm>
            <a:off x="118353" y="904671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61C72A4-CB53-3588-45E9-4BD62BC02EBA}"/>
              </a:ext>
            </a:extLst>
          </p:cNvPr>
          <p:cNvSpPr/>
          <p:nvPr/>
        </p:nvSpPr>
        <p:spPr>
          <a:xfrm>
            <a:off x="2822713" y="1759226"/>
            <a:ext cx="8743473" cy="4746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55DD67-DBA5-59C2-0732-389E70F42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C6E3C53C-51A4-3193-36AC-C312DC659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5C775FF-1FF4-530D-AEB7-C3AEECE05C1B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E9E374F-99E2-228A-2C9E-BD59CFABAF7E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全体概要</a:t>
            </a:r>
          </a:p>
        </p:txBody>
      </p:sp>
      <p:sp>
        <p:nvSpPr>
          <p:cNvPr id="6" name="動作設定ボタン: ホームへ移動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7D35879-2335-6FB2-8B3A-5D7AAEEC6921}"/>
              </a:ext>
            </a:extLst>
          </p:cNvPr>
          <p:cNvSpPr/>
          <p:nvPr/>
        </p:nvSpPr>
        <p:spPr>
          <a:xfrm>
            <a:off x="10190886" y="1135864"/>
            <a:ext cx="894944" cy="856034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C4DFE51-57E2-DAF4-C6A8-CFBA04CBC1DC}"/>
              </a:ext>
            </a:extLst>
          </p:cNvPr>
          <p:cNvSpPr txBox="1"/>
          <p:nvPr/>
        </p:nvSpPr>
        <p:spPr>
          <a:xfrm>
            <a:off x="250267" y="1859778"/>
            <a:ext cx="194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予約者</a:t>
            </a:r>
            <a:endParaRPr lang="en-US" altLang="ja-JP" sz="3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74D4A38-0996-075F-260F-5DAB7DE5518A}"/>
              </a:ext>
            </a:extLst>
          </p:cNvPr>
          <p:cNvSpPr txBox="1"/>
          <p:nvPr/>
        </p:nvSpPr>
        <p:spPr>
          <a:xfrm>
            <a:off x="7417869" y="1333048"/>
            <a:ext cx="2773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りざっとシステム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BC61061-B7A5-9C63-AAAD-730B486E73D8}"/>
              </a:ext>
            </a:extLst>
          </p:cNvPr>
          <p:cNvSpPr txBox="1"/>
          <p:nvPr/>
        </p:nvSpPr>
        <p:spPr>
          <a:xfrm>
            <a:off x="4768031" y="3486705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個人アカウント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7EB9892-1924-00CA-0868-70FBCABF2A6C}"/>
              </a:ext>
            </a:extLst>
          </p:cNvPr>
          <p:cNvSpPr txBox="1"/>
          <p:nvPr/>
        </p:nvSpPr>
        <p:spPr>
          <a:xfrm>
            <a:off x="9638752" y="3482143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公演情報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B59F48C-8C58-6861-185D-66D8CDF7AA4F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>
            <a:off x="1991729" y="3617795"/>
            <a:ext cx="2776302" cy="38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A47AB4C-D3ED-1679-BBF6-06C4FFFDF3DD}"/>
              </a:ext>
            </a:extLst>
          </p:cNvPr>
          <p:cNvSpPr txBox="1"/>
          <p:nvPr/>
        </p:nvSpPr>
        <p:spPr>
          <a:xfrm>
            <a:off x="1833826" y="3329111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作成・ログイン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2F8A8D1-3AFE-997A-CDF4-F33836209E40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6534578" y="3651420"/>
            <a:ext cx="3104174" cy="4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AFECDF8-A813-5511-8125-3DF1EC64FC4F}"/>
              </a:ext>
            </a:extLst>
          </p:cNvPr>
          <p:cNvSpPr txBox="1"/>
          <p:nvPr/>
        </p:nvSpPr>
        <p:spPr>
          <a:xfrm>
            <a:off x="6494214" y="3337135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予約登録・変更・取消</a:t>
            </a:r>
            <a:endParaRPr kumimoji="1" lang="ja-JP" altLang="en-US" sz="1400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2F7A2EA-C291-8D16-F811-9D35225EF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168" y="2645029"/>
            <a:ext cx="1551561" cy="1945532"/>
          </a:xfrm>
          <a:prstGeom prst="rect">
            <a:avLst/>
          </a:prstGeom>
        </p:spPr>
      </p:pic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AF24DD17-3EC4-B195-2400-E7C93B2B07CF}"/>
              </a:ext>
            </a:extLst>
          </p:cNvPr>
          <p:cNvCxnSpPr>
            <a:cxnSpLocks/>
            <a:stCxn id="2" idx="3"/>
            <a:endCxn id="26" idx="0"/>
          </p:cNvCxnSpPr>
          <p:nvPr/>
        </p:nvCxnSpPr>
        <p:spPr>
          <a:xfrm flipV="1">
            <a:off x="1991729" y="3482143"/>
            <a:ext cx="8530297" cy="135652"/>
          </a:xfrm>
          <a:prstGeom prst="bentConnector4">
            <a:avLst>
              <a:gd name="adj1" fmla="val 121"/>
              <a:gd name="adj2" fmla="val 65615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CE4780C-86EC-4CD8-5EC7-CB3D80EC587E}"/>
              </a:ext>
            </a:extLst>
          </p:cNvPr>
          <p:cNvSpPr txBox="1"/>
          <p:nvPr/>
        </p:nvSpPr>
        <p:spPr>
          <a:xfrm>
            <a:off x="6597517" y="2371671"/>
            <a:ext cx="359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予約登録・変更・取消（メールアドレス）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879ACA2-2850-6630-550C-195AE82DD23E}"/>
              </a:ext>
            </a:extLst>
          </p:cNvPr>
          <p:cNvSpPr txBox="1"/>
          <p:nvPr/>
        </p:nvSpPr>
        <p:spPr>
          <a:xfrm>
            <a:off x="9638751" y="4386829"/>
            <a:ext cx="1766547" cy="5847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個人アカウント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（管理者）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D83C222-B2FE-B560-9FC4-F87767B4DA74}"/>
              </a:ext>
            </a:extLst>
          </p:cNvPr>
          <p:cNvSpPr txBox="1"/>
          <p:nvPr/>
        </p:nvSpPr>
        <p:spPr>
          <a:xfrm>
            <a:off x="9638750" y="5614775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団体アカウント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5F8136A4-A154-AA05-D1A7-A63AE4D8CB10}"/>
              </a:ext>
            </a:extLst>
          </p:cNvPr>
          <p:cNvCxnSpPr>
            <a:cxnSpLocks/>
            <a:stCxn id="17" idx="2"/>
            <a:endCxn id="24" idx="1"/>
          </p:cNvCxnSpPr>
          <p:nvPr/>
        </p:nvCxnSpPr>
        <p:spPr>
          <a:xfrm>
            <a:off x="5651305" y="3825259"/>
            <a:ext cx="3987446" cy="853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121B3E2-9FB5-1E7A-8239-BA9EBBD22803}"/>
              </a:ext>
            </a:extLst>
          </p:cNvPr>
          <p:cNvCxnSpPr>
            <a:cxnSpLocks/>
            <a:stCxn id="17" idx="2"/>
            <a:endCxn id="25" idx="1"/>
          </p:cNvCxnSpPr>
          <p:nvPr/>
        </p:nvCxnSpPr>
        <p:spPr>
          <a:xfrm>
            <a:off x="5651305" y="3825259"/>
            <a:ext cx="3987445" cy="1958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AD02315-48DE-B9F1-DC9E-65CA02428CF1}"/>
              </a:ext>
            </a:extLst>
          </p:cNvPr>
          <p:cNvSpPr txBox="1"/>
          <p:nvPr/>
        </p:nvSpPr>
        <p:spPr>
          <a:xfrm rot="663549">
            <a:off x="6319579" y="3935938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フォロー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82DD254-8072-D4A7-22BC-E4779B10CF24}"/>
              </a:ext>
            </a:extLst>
          </p:cNvPr>
          <p:cNvSpPr txBox="1"/>
          <p:nvPr/>
        </p:nvSpPr>
        <p:spPr>
          <a:xfrm rot="1482842">
            <a:off x="6819634" y="4361627"/>
            <a:ext cx="98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フォロー</a:t>
            </a:r>
          </a:p>
        </p:txBody>
      </p:sp>
    </p:spTree>
    <p:extLst>
      <p:ext uri="{BB962C8B-B14F-4D97-AF65-F5344CB8AC3E}">
        <p14:creationId xmlns:p14="http://schemas.microsoft.com/office/powerpoint/2010/main" val="239492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239D2-0EF0-97EE-BAFA-7DBA7EC77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79C2FFEF-0E56-EC1A-E755-1C6546D61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99A6D565-EDB8-6E6D-C13D-14B6D4767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71B6D47-AF2C-35DC-DEEA-73F7DFBE8811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79EDDA9-DA2F-5D3C-2B97-F3578BD5D015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2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システム概要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2B5710-FEF5-6469-58B0-E3695F2E1368}"/>
              </a:ext>
            </a:extLst>
          </p:cNvPr>
          <p:cNvSpPr txBox="1"/>
          <p:nvPr/>
        </p:nvSpPr>
        <p:spPr>
          <a:xfrm>
            <a:off x="1000534" y="3075057"/>
            <a:ext cx="10560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2 : </a:t>
            </a:r>
            <a:r>
              <a:rPr lang="ja-JP" altLang="en-US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システム概要</a:t>
            </a:r>
            <a:endParaRPr lang="en-US" altLang="ja-JP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870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B8BA7-55E3-3C20-7A19-4C1FF372B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4617DF1-63CB-62B2-6418-C7BE0C343028}"/>
              </a:ext>
            </a:extLst>
          </p:cNvPr>
          <p:cNvSpPr/>
          <p:nvPr/>
        </p:nvSpPr>
        <p:spPr>
          <a:xfrm>
            <a:off x="118353" y="904671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378619-8919-C08D-09F1-12B458F9D80E}"/>
              </a:ext>
            </a:extLst>
          </p:cNvPr>
          <p:cNvSpPr/>
          <p:nvPr/>
        </p:nvSpPr>
        <p:spPr>
          <a:xfrm>
            <a:off x="2633688" y="1474417"/>
            <a:ext cx="5694951" cy="48972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D83A48D-C23B-B798-B0C1-80812893E938}"/>
              </a:ext>
            </a:extLst>
          </p:cNvPr>
          <p:cNvSpPr/>
          <p:nvPr/>
        </p:nvSpPr>
        <p:spPr>
          <a:xfrm>
            <a:off x="2907712" y="3068685"/>
            <a:ext cx="1342190" cy="155076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FD71324-81EF-43E2-B5AF-317ED2BE4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4EEFE459-E05E-586E-D660-445F24CD1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5AC3375-903F-2506-6958-E77F9513756C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F338AAB-C178-E288-9DE9-41904E99D52B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2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システム概要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4E866A2-4558-05E8-96C2-175577307A1C}"/>
              </a:ext>
            </a:extLst>
          </p:cNvPr>
          <p:cNvSpPr/>
          <p:nvPr/>
        </p:nvSpPr>
        <p:spPr>
          <a:xfrm>
            <a:off x="9401915" y="1474417"/>
            <a:ext cx="2459345" cy="19545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おもちゃ, 時計, 記号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75DE8F3-70D5-E6F2-B1A1-EFB7AA486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0" y="2190347"/>
            <a:ext cx="1042154" cy="113896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E3B2FCC-E38A-8918-D1E3-5D5110491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819" y="3771151"/>
            <a:ext cx="908325" cy="1138966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75D4030-8665-7EEF-292A-660FB4BF10E8}"/>
              </a:ext>
            </a:extLst>
          </p:cNvPr>
          <p:cNvSpPr txBox="1"/>
          <p:nvPr/>
        </p:nvSpPr>
        <p:spPr>
          <a:xfrm>
            <a:off x="384900" y="3329313"/>
            <a:ext cx="854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管理者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5894A0-3BF6-0C64-03AE-D6F5D786A1A6}"/>
              </a:ext>
            </a:extLst>
          </p:cNvPr>
          <p:cNvSpPr txBox="1"/>
          <p:nvPr/>
        </p:nvSpPr>
        <p:spPr>
          <a:xfrm>
            <a:off x="384900" y="4910117"/>
            <a:ext cx="854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予約者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ACEF55-30E6-D437-1093-F4D8A84E32E6}"/>
              </a:ext>
            </a:extLst>
          </p:cNvPr>
          <p:cNvSpPr txBox="1"/>
          <p:nvPr/>
        </p:nvSpPr>
        <p:spPr>
          <a:xfrm>
            <a:off x="2967545" y="3120497"/>
            <a:ext cx="1153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Controller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102EA15-2154-090C-9915-F19940A75E74}"/>
              </a:ext>
            </a:extLst>
          </p:cNvPr>
          <p:cNvSpPr txBox="1"/>
          <p:nvPr/>
        </p:nvSpPr>
        <p:spPr>
          <a:xfrm>
            <a:off x="4382156" y="1135864"/>
            <a:ext cx="219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Java(Spring boot)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C1399A0-5797-F0E8-9910-7F7BBF7CCC37}"/>
              </a:ext>
            </a:extLst>
          </p:cNvPr>
          <p:cNvSpPr txBox="1"/>
          <p:nvPr/>
        </p:nvSpPr>
        <p:spPr>
          <a:xfrm>
            <a:off x="2967545" y="3583370"/>
            <a:ext cx="1228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Java</a:t>
            </a:r>
          </a:p>
          <a:p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クラス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Controller</a:t>
            </a:r>
          </a:p>
        </p:txBody>
      </p:sp>
      <p:pic>
        <p:nvPicPr>
          <p:cNvPr id="32" name="図 31" descr="図形">
            <a:extLst>
              <a:ext uri="{FF2B5EF4-FFF2-40B4-BE49-F238E27FC236}">
                <a16:creationId xmlns:a16="http://schemas.microsoft.com/office/drawing/2014/main" id="{BBF8C84F-BB47-0377-5452-B898B1F25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096149" y="1135864"/>
            <a:ext cx="637217" cy="637217"/>
          </a:xfrm>
          <a:prstGeom prst="rect">
            <a:avLst/>
          </a:prstGeom>
        </p:spPr>
      </p:pic>
      <p:pic>
        <p:nvPicPr>
          <p:cNvPr id="35" name="図 34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D02EC60-E89C-A6F7-DCAC-615E625496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264355" y="1225898"/>
            <a:ext cx="738664" cy="738664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4BA08EA-46CC-6565-8927-36682E977FE5}"/>
              </a:ext>
            </a:extLst>
          </p:cNvPr>
          <p:cNvSpPr txBox="1"/>
          <p:nvPr/>
        </p:nvSpPr>
        <p:spPr>
          <a:xfrm>
            <a:off x="9532580" y="1115467"/>
            <a:ext cx="219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DB(MySQL)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E8283B5-4855-4767-20AD-9FDA173D655F}"/>
              </a:ext>
            </a:extLst>
          </p:cNvPr>
          <p:cNvSpPr txBox="1"/>
          <p:nvPr/>
        </p:nvSpPr>
        <p:spPr>
          <a:xfrm>
            <a:off x="1408141" y="3096006"/>
            <a:ext cx="13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リクエスト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5D88747-18FC-3F2E-B5B8-510C4CE22EC3}"/>
              </a:ext>
            </a:extLst>
          </p:cNvPr>
          <p:cNvSpPr txBox="1"/>
          <p:nvPr/>
        </p:nvSpPr>
        <p:spPr>
          <a:xfrm>
            <a:off x="1586547" y="4058329"/>
            <a:ext cx="104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レスポンス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56" name="矢印: 右 55">
            <a:extLst>
              <a:ext uri="{FF2B5EF4-FFF2-40B4-BE49-F238E27FC236}">
                <a16:creationId xmlns:a16="http://schemas.microsoft.com/office/drawing/2014/main" id="{C9E4B77D-2861-2736-D746-92D81F621262}"/>
              </a:ext>
            </a:extLst>
          </p:cNvPr>
          <p:cNvSpPr/>
          <p:nvPr/>
        </p:nvSpPr>
        <p:spPr>
          <a:xfrm>
            <a:off x="1413850" y="3370824"/>
            <a:ext cx="1401207" cy="185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矢印: 右 56">
            <a:extLst>
              <a:ext uri="{FF2B5EF4-FFF2-40B4-BE49-F238E27FC236}">
                <a16:creationId xmlns:a16="http://schemas.microsoft.com/office/drawing/2014/main" id="{1FBDD7EA-DFF9-3E5C-1B95-771A23F44D17}"/>
              </a:ext>
            </a:extLst>
          </p:cNvPr>
          <p:cNvSpPr/>
          <p:nvPr/>
        </p:nvSpPr>
        <p:spPr>
          <a:xfrm rot="10800000">
            <a:off x="1409902" y="4310623"/>
            <a:ext cx="1401207" cy="185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E2B15BC-C407-75C6-695D-CF3AEFEC91F0}"/>
              </a:ext>
            </a:extLst>
          </p:cNvPr>
          <p:cNvSpPr/>
          <p:nvPr/>
        </p:nvSpPr>
        <p:spPr>
          <a:xfrm>
            <a:off x="5617446" y="4619452"/>
            <a:ext cx="1342190" cy="155076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D0FB264-2D69-0BC9-D0E2-AFE5C90D5108}"/>
              </a:ext>
            </a:extLst>
          </p:cNvPr>
          <p:cNvSpPr txBox="1"/>
          <p:nvPr/>
        </p:nvSpPr>
        <p:spPr>
          <a:xfrm>
            <a:off x="5677279" y="4671264"/>
            <a:ext cx="1153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View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A720501-E87F-404F-3298-05A82ACA572B}"/>
              </a:ext>
            </a:extLst>
          </p:cNvPr>
          <p:cNvSpPr txBox="1"/>
          <p:nvPr/>
        </p:nvSpPr>
        <p:spPr>
          <a:xfrm>
            <a:off x="5677279" y="5134137"/>
            <a:ext cx="1228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css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javascript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25C5529-20EB-4504-99B1-320D803EF59A}"/>
              </a:ext>
            </a:extLst>
          </p:cNvPr>
          <p:cNvSpPr/>
          <p:nvPr/>
        </p:nvSpPr>
        <p:spPr>
          <a:xfrm>
            <a:off x="5616219" y="1675662"/>
            <a:ext cx="1342190" cy="190697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88C1D97-09C4-A70B-9A9E-187C5033D6E2}"/>
              </a:ext>
            </a:extLst>
          </p:cNvPr>
          <p:cNvSpPr txBox="1"/>
          <p:nvPr/>
        </p:nvSpPr>
        <p:spPr>
          <a:xfrm>
            <a:off x="5676052" y="1727474"/>
            <a:ext cx="1153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Model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A6DBC19-C5DF-C671-E38E-749E81646FBB}"/>
              </a:ext>
            </a:extLst>
          </p:cNvPr>
          <p:cNvSpPr txBox="1"/>
          <p:nvPr/>
        </p:nvSpPr>
        <p:spPr>
          <a:xfrm>
            <a:off x="5676052" y="2190347"/>
            <a:ext cx="12285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Java</a:t>
            </a:r>
          </a:p>
          <a:p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クラス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Entity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34222E4-33FB-5C82-42ED-3C9B668E4821}"/>
              </a:ext>
            </a:extLst>
          </p:cNvPr>
          <p:cNvSpPr txBox="1"/>
          <p:nvPr/>
        </p:nvSpPr>
        <p:spPr>
          <a:xfrm>
            <a:off x="3853052" y="2367926"/>
            <a:ext cx="13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処理を指示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632FF5D-97B1-042A-B47B-6EC90225E864}"/>
              </a:ext>
            </a:extLst>
          </p:cNvPr>
          <p:cNvSpPr txBox="1"/>
          <p:nvPr/>
        </p:nvSpPr>
        <p:spPr>
          <a:xfrm>
            <a:off x="3693019" y="1751852"/>
            <a:ext cx="104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処理結果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56CC15E-DCAC-8735-64A4-56FE6143E58A}"/>
              </a:ext>
            </a:extLst>
          </p:cNvPr>
          <p:cNvSpPr txBox="1"/>
          <p:nvPr/>
        </p:nvSpPr>
        <p:spPr>
          <a:xfrm>
            <a:off x="3833881" y="4746922"/>
            <a:ext cx="13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画面表示を指示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60D841C-69E6-5A4E-43FE-36457A1048C4}"/>
              </a:ext>
            </a:extLst>
          </p:cNvPr>
          <p:cNvSpPr txBox="1"/>
          <p:nvPr/>
        </p:nvSpPr>
        <p:spPr>
          <a:xfrm>
            <a:off x="3881841" y="5369243"/>
            <a:ext cx="104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画面表示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74" name="矢印: 上向き折線 73">
            <a:extLst>
              <a:ext uri="{FF2B5EF4-FFF2-40B4-BE49-F238E27FC236}">
                <a16:creationId xmlns:a16="http://schemas.microsoft.com/office/drawing/2014/main" id="{13945A8A-4479-2DEC-880F-BB972106AAE8}"/>
              </a:ext>
            </a:extLst>
          </p:cNvPr>
          <p:cNvSpPr/>
          <p:nvPr/>
        </p:nvSpPr>
        <p:spPr>
          <a:xfrm rot="5400000">
            <a:off x="4345935" y="4092640"/>
            <a:ext cx="515625" cy="1698695"/>
          </a:xfrm>
          <a:prstGeom prst="bentUpArrow">
            <a:avLst>
              <a:gd name="adj1" fmla="val 13681"/>
              <a:gd name="adj2" fmla="val 26969"/>
              <a:gd name="adj3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矢印: 上向き折線 74">
            <a:extLst>
              <a:ext uri="{FF2B5EF4-FFF2-40B4-BE49-F238E27FC236}">
                <a16:creationId xmlns:a16="http://schemas.microsoft.com/office/drawing/2014/main" id="{EED23AE1-66D9-D19A-5572-3D00D049F0F8}"/>
              </a:ext>
            </a:extLst>
          </p:cNvPr>
          <p:cNvSpPr/>
          <p:nvPr/>
        </p:nvSpPr>
        <p:spPr>
          <a:xfrm rot="10800000" flipV="1">
            <a:off x="3175982" y="4805464"/>
            <a:ext cx="2222298" cy="952081"/>
          </a:xfrm>
          <a:prstGeom prst="bentUpArrow">
            <a:avLst>
              <a:gd name="adj1" fmla="val 9674"/>
              <a:gd name="adj2" fmla="val 12228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A03D476-25AF-6337-83BF-93E53AFBB387}"/>
              </a:ext>
            </a:extLst>
          </p:cNvPr>
          <p:cNvSpPr txBox="1"/>
          <p:nvPr/>
        </p:nvSpPr>
        <p:spPr>
          <a:xfrm>
            <a:off x="8344140" y="1777358"/>
            <a:ext cx="13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データ保存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2859506-0D82-AAB5-ACF8-6AFC6E52C418}"/>
              </a:ext>
            </a:extLst>
          </p:cNvPr>
          <p:cNvSpPr txBox="1"/>
          <p:nvPr/>
        </p:nvSpPr>
        <p:spPr>
          <a:xfrm>
            <a:off x="7110957" y="2359781"/>
            <a:ext cx="104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データ取得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78" name="矢印: 右 77">
            <a:extLst>
              <a:ext uri="{FF2B5EF4-FFF2-40B4-BE49-F238E27FC236}">
                <a16:creationId xmlns:a16="http://schemas.microsoft.com/office/drawing/2014/main" id="{0B3FECE0-CA91-1CA0-50E4-F993F49CBE6A}"/>
              </a:ext>
            </a:extLst>
          </p:cNvPr>
          <p:cNvSpPr/>
          <p:nvPr/>
        </p:nvSpPr>
        <p:spPr>
          <a:xfrm>
            <a:off x="7082527" y="2051215"/>
            <a:ext cx="2256659" cy="185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矢印: 右 78">
            <a:extLst>
              <a:ext uri="{FF2B5EF4-FFF2-40B4-BE49-F238E27FC236}">
                <a16:creationId xmlns:a16="http://schemas.microsoft.com/office/drawing/2014/main" id="{9277FB52-12BC-7875-A616-72B78204BCE8}"/>
              </a:ext>
            </a:extLst>
          </p:cNvPr>
          <p:cNvSpPr/>
          <p:nvPr/>
        </p:nvSpPr>
        <p:spPr>
          <a:xfrm rot="10809541">
            <a:off x="7078579" y="2616565"/>
            <a:ext cx="2256659" cy="185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73ADDC1-80D2-6734-EB47-A93724C5DD11}"/>
              </a:ext>
            </a:extLst>
          </p:cNvPr>
          <p:cNvSpPr txBox="1"/>
          <p:nvPr/>
        </p:nvSpPr>
        <p:spPr>
          <a:xfrm>
            <a:off x="9627698" y="1773081"/>
            <a:ext cx="21028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個人アカウント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団体アカウント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公演情報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予約情報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…</a:t>
            </a:r>
            <a:r>
              <a:rPr lang="en-US" altLang="ja-JP" sz="1400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etc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9D60A163-9AF6-9CFD-7B07-460B800E51EF}"/>
              </a:ext>
            </a:extLst>
          </p:cNvPr>
          <p:cNvSpPr/>
          <p:nvPr/>
        </p:nvSpPr>
        <p:spPr>
          <a:xfrm>
            <a:off x="9401914" y="3895650"/>
            <a:ext cx="2459345" cy="10760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2" name="図 81" descr="図形, 矢印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78C3A2B-9B3C-A597-F4B0-9B7EDAA540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075555" y="3645634"/>
            <a:ext cx="678403" cy="412695"/>
          </a:xfrm>
          <a:prstGeom prst="rect">
            <a:avLst/>
          </a:prstGeom>
        </p:spPr>
      </p:pic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57C483C-724E-364A-BC89-E29ACEC50D94}"/>
              </a:ext>
            </a:extLst>
          </p:cNvPr>
          <p:cNvSpPr txBox="1"/>
          <p:nvPr/>
        </p:nvSpPr>
        <p:spPr>
          <a:xfrm>
            <a:off x="9627698" y="4171453"/>
            <a:ext cx="2102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予約完了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予約通知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その他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8C8EC190-1C8C-5E2A-1F9D-14E4F58C3DC0}"/>
              </a:ext>
            </a:extLst>
          </p:cNvPr>
          <p:cNvSpPr txBox="1"/>
          <p:nvPr/>
        </p:nvSpPr>
        <p:spPr>
          <a:xfrm>
            <a:off x="9528291" y="3507434"/>
            <a:ext cx="219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Google Mail</a:t>
            </a:r>
          </a:p>
        </p:txBody>
      </p:sp>
      <p:sp>
        <p:nvSpPr>
          <p:cNvPr id="86" name="矢印: 右 85">
            <a:extLst>
              <a:ext uri="{FF2B5EF4-FFF2-40B4-BE49-F238E27FC236}">
                <a16:creationId xmlns:a16="http://schemas.microsoft.com/office/drawing/2014/main" id="{99893BD5-1ADE-2A86-6164-030545F63FAD}"/>
              </a:ext>
            </a:extLst>
          </p:cNvPr>
          <p:cNvSpPr/>
          <p:nvPr/>
        </p:nvSpPr>
        <p:spPr>
          <a:xfrm rot="1214460">
            <a:off x="6970421" y="3678326"/>
            <a:ext cx="2256659" cy="185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AE3DF14E-80F5-5E7E-725E-563750E0A21C}"/>
              </a:ext>
            </a:extLst>
          </p:cNvPr>
          <p:cNvSpPr txBox="1"/>
          <p:nvPr/>
        </p:nvSpPr>
        <p:spPr>
          <a:xfrm rot="1215017">
            <a:off x="8239486" y="3723674"/>
            <a:ext cx="13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データ送信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7449DEE8-3D7D-751E-C9A9-9EEF3B1A458C}"/>
              </a:ext>
            </a:extLst>
          </p:cNvPr>
          <p:cNvSpPr/>
          <p:nvPr/>
        </p:nvSpPr>
        <p:spPr>
          <a:xfrm>
            <a:off x="9408206" y="5370439"/>
            <a:ext cx="2459345" cy="10760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F0B67200-BD4E-4E24-CD4A-12586A824A79}"/>
              </a:ext>
            </a:extLst>
          </p:cNvPr>
          <p:cNvSpPr txBox="1"/>
          <p:nvPr/>
        </p:nvSpPr>
        <p:spPr>
          <a:xfrm>
            <a:off x="9633990" y="5646242"/>
            <a:ext cx="2102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予約リスト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その他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2598C1E8-DCC6-307C-0ACB-395DAE4E3D48}"/>
              </a:ext>
            </a:extLst>
          </p:cNvPr>
          <p:cNvSpPr txBox="1"/>
          <p:nvPr/>
        </p:nvSpPr>
        <p:spPr>
          <a:xfrm>
            <a:off x="9534583" y="5009818"/>
            <a:ext cx="219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Excel</a:t>
            </a:r>
          </a:p>
        </p:txBody>
      </p:sp>
      <p:sp>
        <p:nvSpPr>
          <p:cNvPr id="91" name="矢印: 右 90">
            <a:extLst>
              <a:ext uri="{FF2B5EF4-FFF2-40B4-BE49-F238E27FC236}">
                <a16:creationId xmlns:a16="http://schemas.microsoft.com/office/drawing/2014/main" id="{2266B772-512F-57B1-4B49-7F53E73FC146}"/>
              </a:ext>
            </a:extLst>
          </p:cNvPr>
          <p:cNvSpPr/>
          <p:nvPr/>
        </p:nvSpPr>
        <p:spPr>
          <a:xfrm rot="2293486">
            <a:off x="6659579" y="4592551"/>
            <a:ext cx="2956802" cy="185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DFAE3869-41D9-DC16-C2EA-812B38691C39}"/>
              </a:ext>
            </a:extLst>
          </p:cNvPr>
          <p:cNvSpPr txBox="1"/>
          <p:nvPr/>
        </p:nvSpPr>
        <p:spPr>
          <a:xfrm rot="2196053">
            <a:off x="8307563" y="4961083"/>
            <a:ext cx="13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データ送信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1B1BC6E-3A66-5456-484C-D9EB89E187C3}"/>
              </a:ext>
            </a:extLst>
          </p:cNvPr>
          <p:cNvSpPr txBox="1"/>
          <p:nvPr/>
        </p:nvSpPr>
        <p:spPr>
          <a:xfrm>
            <a:off x="251361" y="1003640"/>
            <a:ext cx="1200912" cy="76944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sakura</a:t>
            </a:r>
            <a:r>
              <a:rPr lang="en-US" altLang="ja-JP" sz="1100" dirty="0">
                <a:latin typeface="HGS明朝E" panose="02020900000000000000" pitchFamily="18" charset="-128"/>
                <a:ea typeface="HGS明朝E" panose="02020900000000000000" pitchFamily="18" charset="-128"/>
              </a:rPr>
              <a:t> </a:t>
            </a:r>
            <a:r>
              <a:rPr lang="en-US" altLang="ja-JP" sz="1100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vps</a:t>
            </a:r>
            <a:endParaRPr lang="en-US" altLang="ja-JP" sz="11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HGS明朝E" panose="02020900000000000000" pitchFamily="18" charset="-128"/>
                <a:ea typeface="HGS明朝E" panose="02020900000000000000" pitchFamily="18" charset="-128"/>
              </a:rPr>
              <a:t>Centos 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HGS明朝E" panose="02020900000000000000" pitchFamily="18" charset="-128"/>
                <a:ea typeface="HGS明朝E" panose="02020900000000000000" pitchFamily="18" charset="-128"/>
              </a:rPr>
              <a:t>Java 21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HGS明朝E" panose="02020900000000000000" pitchFamily="18" charset="-128"/>
                <a:ea typeface="HGS明朝E" panose="02020900000000000000" pitchFamily="18" charset="-128"/>
              </a:rPr>
              <a:t>MySQL ?</a:t>
            </a:r>
          </a:p>
        </p:txBody>
      </p:sp>
      <p:sp>
        <p:nvSpPr>
          <p:cNvPr id="6" name="矢印: 上向き折線 5">
            <a:extLst>
              <a:ext uri="{FF2B5EF4-FFF2-40B4-BE49-F238E27FC236}">
                <a16:creationId xmlns:a16="http://schemas.microsoft.com/office/drawing/2014/main" id="{AEB531A1-553F-DD09-824E-C80743F7ACAE}"/>
              </a:ext>
            </a:extLst>
          </p:cNvPr>
          <p:cNvSpPr/>
          <p:nvPr/>
        </p:nvSpPr>
        <p:spPr>
          <a:xfrm rot="16200000" flipV="1">
            <a:off x="4313018" y="1670892"/>
            <a:ext cx="515625" cy="1632862"/>
          </a:xfrm>
          <a:prstGeom prst="bentUpArrow">
            <a:avLst>
              <a:gd name="adj1" fmla="val 13681"/>
              <a:gd name="adj2" fmla="val 26969"/>
              <a:gd name="adj3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上向き折線 6">
            <a:extLst>
              <a:ext uri="{FF2B5EF4-FFF2-40B4-BE49-F238E27FC236}">
                <a16:creationId xmlns:a16="http://schemas.microsoft.com/office/drawing/2014/main" id="{035FB23C-603F-0F7C-248F-FCF294691AE7}"/>
              </a:ext>
            </a:extLst>
          </p:cNvPr>
          <p:cNvSpPr/>
          <p:nvPr/>
        </p:nvSpPr>
        <p:spPr>
          <a:xfrm flipH="1" flipV="1">
            <a:off x="3139290" y="2009881"/>
            <a:ext cx="2258990" cy="952081"/>
          </a:xfrm>
          <a:prstGeom prst="bentUpArrow">
            <a:avLst>
              <a:gd name="adj1" fmla="val 9674"/>
              <a:gd name="adj2" fmla="val 12228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59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314</Words>
  <Application>Microsoft Office PowerPoint</Application>
  <PresentationFormat>ワイド画面</PresentationFormat>
  <Paragraphs>119</Paragraphs>
  <Slides>8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HGS明朝E</vt:lpstr>
      <vt:lpstr>游ゴシック</vt:lpstr>
      <vt:lpstr>游ゴシック Light</vt:lpstr>
      <vt:lpstr>Arial</vt:lpstr>
      <vt:lpstr>Office テーマ</vt:lpstr>
      <vt:lpstr>Resat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tomoyuki aoki</dc:creator>
  <cp:lastModifiedBy>tomoyuki aoki</cp:lastModifiedBy>
  <cp:revision>38</cp:revision>
  <dcterms:created xsi:type="dcterms:W3CDTF">2025-02-25T03:55:51Z</dcterms:created>
  <dcterms:modified xsi:type="dcterms:W3CDTF">2025-04-03T03:44:47Z</dcterms:modified>
</cp:coreProperties>
</file>