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32"/>
  </p:notesMasterIdLst>
  <p:handoutMasterIdLst>
    <p:handoutMasterId r:id="rId33"/>
  </p:handoutMasterIdLst>
  <p:sldIdLst>
    <p:sldId id="289" r:id="rId5"/>
    <p:sldId id="268" r:id="rId6"/>
    <p:sldId id="296" r:id="rId7"/>
    <p:sldId id="297" r:id="rId8"/>
    <p:sldId id="298" r:id="rId9"/>
    <p:sldId id="299" r:id="rId10"/>
    <p:sldId id="300" r:id="rId11"/>
    <p:sldId id="301" r:id="rId12"/>
    <p:sldId id="302" r:id="rId13"/>
    <p:sldId id="314" r:id="rId14"/>
    <p:sldId id="303" r:id="rId15"/>
    <p:sldId id="315" r:id="rId16"/>
    <p:sldId id="316" r:id="rId17"/>
    <p:sldId id="317" r:id="rId18"/>
    <p:sldId id="318" r:id="rId19"/>
    <p:sldId id="319" r:id="rId20"/>
    <p:sldId id="320" r:id="rId21"/>
    <p:sldId id="321" r:id="rId22"/>
    <p:sldId id="322" r:id="rId23"/>
    <p:sldId id="323" r:id="rId24"/>
    <p:sldId id="324" r:id="rId25"/>
    <p:sldId id="325" r:id="rId26"/>
    <p:sldId id="313" r:id="rId27"/>
    <p:sldId id="326" r:id="rId28"/>
    <p:sldId id="327" r:id="rId29"/>
    <p:sldId id="328"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96" d="100"/>
          <a:sy n="96" d="100"/>
        </p:scale>
        <p:origin x="101" y="58"/>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2020-07-17</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2020-07-17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20</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21</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22</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23</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24</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25</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26</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27</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132798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2020-07-17</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2020-07-17</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63328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2020-07-17</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2020-07-17</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2020-07-17</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2020-07-17</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2020-07-17</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2020-07-17</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2020-07-17</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2020-07-17</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2020-07-17</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Autofit/>
          </a:bodyPr>
          <a:lstStyle/>
          <a:p>
            <a:pPr>
              <a:lnSpc>
                <a:spcPct val="125000"/>
              </a:lnSpc>
            </a:pPr>
            <a:r>
              <a:rPr lang="en-US" sz="3200">
                <a:solidFill>
                  <a:schemeClr val="bg1"/>
                </a:solidFill>
                <a:latin typeface="+mn-lt"/>
              </a:rPr>
              <a:t>M</a:t>
            </a:r>
            <a:r>
              <a:rPr lang="en-US" sz="3200">
                <a:latin typeface="+mn-lt"/>
              </a:rPr>
              <a:t>Ô HÌNH CỬA HÀNG SỬA CHỮA MÁY TÍNH KẾT HỢP QUÁN CÀ PHÊ</a:t>
            </a:r>
            <a:endParaRPr lang="en-US" sz="3200" dirty="0">
              <a:solidFill>
                <a:schemeClr val="bg1"/>
              </a:solidFill>
              <a:latin typeface="+mn-lt"/>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3252770" y="4342880"/>
            <a:ext cx="5957455" cy="882001"/>
          </a:xfrm>
          <a:solidFill>
            <a:schemeClr val="accent2">
              <a:alpha val="90000"/>
            </a:schemeClr>
          </a:solidFill>
        </p:spPr>
        <p:txBody>
          <a:bodyPr anchor="ctr" anchorCtr="0">
            <a:normAutofit lnSpcReduction="10000"/>
          </a:bodyPr>
          <a:lstStyle/>
          <a:p>
            <a:r>
              <a:rPr lang="en-US" sz="2500" b="1" i="0" spc="65">
                <a:solidFill>
                  <a:schemeClr val="accent1"/>
                </a:solidFill>
                <a:latin typeface="Arial"/>
                <a:cs typeface="Arial"/>
              </a:rPr>
              <a:t>NHÓM 3</a:t>
            </a:r>
          </a:p>
          <a:p>
            <a:r>
              <a:rPr lang="en-US" i="0"/>
              <a:t>GVHD: THS. BÙI THANH KHIẾT</a:t>
            </a:r>
            <a:endParaRPr lang="en-US" sz="2500" b="1" i="0"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284193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7" name="TextBox 6">
            <a:extLst>
              <a:ext uri="{FF2B5EF4-FFF2-40B4-BE49-F238E27FC236}">
                <a16:creationId xmlns:a16="http://schemas.microsoft.com/office/drawing/2014/main" id="{06A23FCD-B399-4BFA-81BB-40DB8DA016CB}"/>
              </a:ext>
            </a:extLst>
          </p:cNvPr>
          <p:cNvSpPr txBox="1"/>
          <p:nvPr/>
        </p:nvSpPr>
        <p:spPr>
          <a:xfrm>
            <a:off x="1" y="374073"/>
            <a:ext cx="12192000" cy="1384995"/>
          </a:xfrm>
          <a:prstGeom prst="rect">
            <a:avLst/>
          </a:prstGeom>
          <a:noFill/>
        </p:spPr>
        <p:txBody>
          <a:bodyPr wrap="square" rtlCol="0">
            <a:spAutoFit/>
          </a:bodyPr>
          <a:lstStyle/>
          <a:p>
            <a:pPr algn="ctr"/>
            <a:r>
              <a:rPr lang="en-US" sz="2800" b="1">
                <a:solidFill>
                  <a:schemeClr val="bg1"/>
                </a:solidFill>
                <a:cs typeface="Times New Roman" panose="02020603050405020304" pitchFamily="18" charset="0"/>
              </a:rPr>
              <a:t>BÁO CÁO MÔN HỌC </a:t>
            </a:r>
            <a:br>
              <a:rPr lang="en-US" sz="2800" b="1">
                <a:solidFill>
                  <a:schemeClr val="bg1"/>
                </a:solidFill>
                <a:cs typeface="Times New Roman" panose="02020603050405020304" pitchFamily="18" charset="0"/>
              </a:rPr>
            </a:br>
            <a:r>
              <a:rPr lang="en-US" sz="2800" b="1">
                <a:solidFill>
                  <a:schemeClr val="bg1"/>
                </a:solidFill>
                <a:cs typeface="Times New Roman" panose="02020603050405020304" pitchFamily="18" charset="0"/>
              </a:rPr>
              <a:t>ĐỔI MỚI KHỞI NGHIỆP VÀ SÁNG TẠO</a:t>
            </a:r>
            <a:br>
              <a:rPr lang="en-US" sz="2800" b="1">
                <a:solidFill>
                  <a:schemeClr val="bg1"/>
                </a:solidFill>
                <a:cs typeface="Times New Roman" panose="02020603050405020304" pitchFamily="18" charset="0"/>
              </a:rPr>
            </a:br>
            <a:endParaRPr lang="en-US" sz="2800" b="1">
              <a:solidFill>
                <a:schemeClr val="bg1"/>
              </a:solidFill>
              <a:cs typeface="Times New Roman" panose="02020603050405020304" pitchFamily="18" charset="0"/>
            </a:endParaRPr>
          </a:p>
        </p:txBody>
      </p:sp>
      <p:sp>
        <p:nvSpPr>
          <p:cNvPr id="8" name="TextBox 7">
            <a:extLst>
              <a:ext uri="{FF2B5EF4-FFF2-40B4-BE49-F238E27FC236}">
                <a16:creationId xmlns:a16="http://schemas.microsoft.com/office/drawing/2014/main" id="{1EFE1B9B-CE9C-49D1-9EE8-202D0C7296D5}"/>
              </a:ext>
            </a:extLst>
          </p:cNvPr>
          <p:cNvSpPr txBox="1"/>
          <p:nvPr/>
        </p:nvSpPr>
        <p:spPr>
          <a:xfrm>
            <a:off x="0" y="2291380"/>
            <a:ext cx="12191999" cy="461665"/>
          </a:xfrm>
          <a:prstGeom prst="rect">
            <a:avLst/>
          </a:prstGeom>
          <a:noFill/>
        </p:spPr>
        <p:txBody>
          <a:bodyPr wrap="square" rtlCol="0">
            <a:spAutoFit/>
          </a:bodyPr>
          <a:lstStyle/>
          <a:p>
            <a:pPr algn="ctr"/>
            <a:r>
              <a:rPr lang="en-US" sz="2400" b="1">
                <a:solidFill>
                  <a:schemeClr val="bg1"/>
                </a:solidFill>
              </a:rPr>
              <a:t>ĐỀ TÀI</a:t>
            </a:r>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10</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dirty="0">
                <a:solidFill>
                  <a:schemeClr val="bg1"/>
                </a:solidFill>
                <a:latin typeface="+mn-lt"/>
              </a:rPr>
              <a:t>BUSINESS MODEL CANVAS</a:t>
            </a: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9" name="Picture 8">
            <a:extLst>
              <a:ext uri="{FF2B5EF4-FFF2-40B4-BE49-F238E27FC236}">
                <a16:creationId xmlns:a16="http://schemas.microsoft.com/office/drawing/2014/main" id="{D375A5CA-8602-4523-BF85-202527A2E33A}"/>
              </a:ext>
            </a:extLst>
          </p:cNvPr>
          <p:cNvPicPr>
            <a:picLocks noChangeAspect="1"/>
          </p:cNvPicPr>
          <p:nvPr/>
        </p:nvPicPr>
        <p:blipFill>
          <a:blip r:embed="rId4"/>
          <a:stretch>
            <a:fillRect/>
          </a:stretch>
        </p:blipFill>
        <p:spPr>
          <a:xfrm>
            <a:off x="3593990" y="1264569"/>
            <a:ext cx="4811492" cy="5593431"/>
          </a:xfrm>
          <a:prstGeom prst="rect">
            <a:avLst/>
          </a:prstGeom>
        </p:spPr>
      </p:pic>
    </p:spTree>
    <p:extLst>
      <p:ext uri="{BB962C8B-B14F-4D97-AF65-F5344CB8AC3E}">
        <p14:creationId xmlns:p14="http://schemas.microsoft.com/office/powerpoint/2010/main" val="98428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11</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CƠ CẤU CHI PHÍ</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A003E833-8D4B-4B86-BE4E-0075B3455DBE}"/>
              </a:ext>
            </a:extLst>
          </p:cNvPr>
          <p:cNvPicPr>
            <a:picLocks noChangeAspect="1"/>
          </p:cNvPicPr>
          <p:nvPr/>
        </p:nvPicPr>
        <p:blipFill>
          <a:blip r:embed="rId4"/>
          <a:stretch>
            <a:fillRect/>
          </a:stretch>
        </p:blipFill>
        <p:spPr>
          <a:xfrm>
            <a:off x="915046" y="1501775"/>
            <a:ext cx="10424845" cy="4991100"/>
          </a:xfrm>
          <a:prstGeom prst="rect">
            <a:avLst/>
          </a:prstGeom>
        </p:spPr>
      </p:pic>
    </p:spTree>
    <p:extLst>
      <p:ext uri="{BB962C8B-B14F-4D97-AF65-F5344CB8AC3E}">
        <p14:creationId xmlns:p14="http://schemas.microsoft.com/office/powerpoint/2010/main" val="163050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12</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CƠ CẤU CHI PHÍ</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8" name="Picture 7">
            <a:extLst>
              <a:ext uri="{FF2B5EF4-FFF2-40B4-BE49-F238E27FC236}">
                <a16:creationId xmlns:a16="http://schemas.microsoft.com/office/drawing/2014/main" id="{46F26B6B-ACA8-4CE0-B3FB-630F9C51B3F1}"/>
              </a:ext>
            </a:extLst>
          </p:cNvPr>
          <p:cNvPicPr>
            <a:picLocks noChangeAspect="1"/>
          </p:cNvPicPr>
          <p:nvPr/>
        </p:nvPicPr>
        <p:blipFill>
          <a:blip r:embed="rId4"/>
          <a:stretch>
            <a:fillRect/>
          </a:stretch>
        </p:blipFill>
        <p:spPr>
          <a:xfrm>
            <a:off x="824399" y="1536227"/>
            <a:ext cx="10448925" cy="4638675"/>
          </a:xfrm>
          <a:prstGeom prst="rect">
            <a:avLst/>
          </a:prstGeom>
        </p:spPr>
      </p:pic>
    </p:spTree>
    <p:extLst>
      <p:ext uri="{BB962C8B-B14F-4D97-AF65-F5344CB8AC3E}">
        <p14:creationId xmlns:p14="http://schemas.microsoft.com/office/powerpoint/2010/main" val="312008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13</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CƠ CẤU CHI PHÍ</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2" name="TextBox 1">
            <a:extLst>
              <a:ext uri="{FF2B5EF4-FFF2-40B4-BE49-F238E27FC236}">
                <a16:creationId xmlns:a16="http://schemas.microsoft.com/office/drawing/2014/main" id="{B10AEA16-9B79-4F5A-9BB1-75EA6CB8AFEC}"/>
              </a:ext>
            </a:extLst>
          </p:cNvPr>
          <p:cNvSpPr txBox="1"/>
          <p:nvPr/>
        </p:nvSpPr>
        <p:spPr>
          <a:xfrm>
            <a:off x="915047" y="1593273"/>
            <a:ext cx="10424845" cy="523220"/>
          </a:xfrm>
          <a:prstGeom prst="rect">
            <a:avLst/>
          </a:prstGeom>
          <a:noFill/>
        </p:spPr>
        <p:txBody>
          <a:bodyPr wrap="square" rtlCol="0">
            <a:spAutoFit/>
          </a:bodyPr>
          <a:lstStyle/>
          <a:p>
            <a:pPr algn="just"/>
            <a:r>
              <a:rPr lang="en-US" sz="2800">
                <a:solidFill>
                  <a:schemeClr val="bg1"/>
                </a:solidFill>
              </a:rPr>
              <a:t>Chi phí dự phòng trường hợp khẩn cấp: 100.000.000 đồng</a:t>
            </a:r>
          </a:p>
        </p:txBody>
      </p:sp>
      <p:pic>
        <p:nvPicPr>
          <p:cNvPr id="9" name="Picture 8">
            <a:extLst>
              <a:ext uri="{FF2B5EF4-FFF2-40B4-BE49-F238E27FC236}">
                <a16:creationId xmlns:a16="http://schemas.microsoft.com/office/drawing/2014/main" id="{1EBCF214-7C5C-4962-8D80-18806CDC822B}"/>
              </a:ext>
            </a:extLst>
          </p:cNvPr>
          <p:cNvPicPr>
            <a:picLocks noChangeAspect="1"/>
          </p:cNvPicPr>
          <p:nvPr/>
        </p:nvPicPr>
        <p:blipFill>
          <a:blip r:embed="rId4"/>
          <a:stretch>
            <a:fillRect/>
          </a:stretch>
        </p:blipFill>
        <p:spPr>
          <a:xfrm>
            <a:off x="880462" y="2512002"/>
            <a:ext cx="10429875" cy="2752725"/>
          </a:xfrm>
          <a:prstGeom prst="rect">
            <a:avLst/>
          </a:prstGeom>
        </p:spPr>
      </p:pic>
    </p:spTree>
    <p:extLst>
      <p:ext uri="{BB962C8B-B14F-4D97-AF65-F5344CB8AC3E}">
        <p14:creationId xmlns:p14="http://schemas.microsoft.com/office/powerpoint/2010/main" val="366844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14</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VAY VỐN NGÂN HÀNG</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5" name="TextBox 4">
            <a:extLst>
              <a:ext uri="{FF2B5EF4-FFF2-40B4-BE49-F238E27FC236}">
                <a16:creationId xmlns:a16="http://schemas.microsoft.com/office/drawing/2014/main" id="{A2C0F505-0F39-4645-A916-77F6A632F823}"/>
              </a:ext>
            </a:extLst>
          </p:cNvPr>
          <p:cNvSpPr txBox="1"/>
          <p:nvPr/>
        </p:nvSpPr>
        <p:spPr>
          <a:xfrm>
            <a:off x="915047" y="2424545"/>
            <a:ext cx="10293280" cy="2246769"/>
          </a:xfrm>
          <a:prstGeom prst="rect">
            <a:avLst/>
          </a:prstGeom>
          <a:noFill/>
        </p:spPr>
        <p:txBody>
          <a:bodyPr wrap="square" rtlCol="0">
            <a:spAutoFit/>
          </a:bodyPr>
          <a:lstStyle/>
          <a:p>
            <a:pPr marL="457200" indent="-457200">
              <a:buFont typeface="Wingdings" panose="05000000000000000000" pitchFamily="2" charset="2"/>
              <a:buChar char="v"/>
            </a:pPr>
            <a:r>
              <a:rPr lang="en-US" sz="2800" b="1">
                <a:solidFill>
                  <a:schemeClr val="bg1"/>
                </a:solidFill>
              </a:rPr>
              <a:t>Vốn tự có: </a:t>
            </a:r>
            <a:r>
              <a:rPr lang="en-US" sz="2800" b="1">
                <a:solidFill>
                  <a:srgbClr val="FFFF00"/>
                </a:solidFill>
              </a:rPr>
              <a:t>500.000.000</a:t>
            </a:r>
            <a:r>
              <a:rPr lang="en-US" sz="2800" b="1">
                <a:solidFill>
                  <a:schemeClr val="bg1"/>
                </a:solidFill>
              </a:rPr>
              <a:t> đồng</a:t>
            </a:r>
          </a:p>
          <a:p>
            <a:pPr marL="457200" indent="-457200">
              <a:buFont typeface="Wingdings" panose="05000000000000000000" pitchFamily="2" charset="2"/>
              <a:buChar char="v"/>
            </a:pPr>
            <a:r>
              <a:rPr lang="en-US" sz="2800" b="1">
                <a:solidFill>
                  <a:schemeClr val="bg1"/>
                </a:solidFill>
              </a:rPr>
              <a:t>Cần vay: </a:t>
            </a:r>
            <a:r>
              <a:rPr lang="en-US" sz="2800" b="1">
                <a:solidFill>
                  <a:srgbClr val="FF0000"/>
                </a:solidFill>
              </a:rPr>
              <a:t>1.417.810.000</a:t>
            </a:r>
            <a:r>
              <a:rPr lang="en-US" sz="2800" b="1">
                <a:solidFill>
                  <a:schemeClr val="bg1"/>
                </a:solidFill>
              </a:rPr>
              <a:t> đồng</a:t>
            </a:r>
          </a:p>
          <a:p>
            <a:pPr marL="457200" indent="-457200">
              <a:buFont typeface="Wingdings" panose="05000000000000000000" pitchFamily="2" charset="2"/>
              <a:buChar char="v"/>
            </a:pPr>
            <a:endParaRPr lang="en-US" sz="2800" b="1">
              <a:solidFill>
                <a:schemeClr val="bg1"/>
              </a:solidFill>
            </a:endParaRPr>
          </a:p>
          <a:p>
            <a:pPr marL="457200" indent="-457200">
              <a:buFont typeface="Wingdings" panose="05000000000000000000" pitchFamily="2" charset="2"/>
              <a:buChar char="Ø"/>
            </a:pPr>
            <a:r>
              <a:rPr lang="en-US" sz="2800" b="1">
                <a:solidFill>
                  <a:schemeClr val="bg1"/>
                </a:solidFill>
              </a:rPr>
              <a:t>Vay vốn ngân hàng BIDV với lãi suất 6.5% 1 năm.</a:t>
            </a:r>
          </a:p>
          <a:p>
            <a:pPr marL="914400" lvl="1" indent="-457200">
              <a:buFont typeface="Wingdings" panose="05000000000000000000" pitchFamily="2" charset="2"/>
              <a:buChar char="Ø"/>
            </a:pPr>
            <a:r>
              <a:rPr lang="en-US" sz="2800" b="1">
                <a:solidFill>
                  <a:schemeClr val="bg1"/>
                </a:solidFill>
              </a:rPr>
              <a:t>Lãi suất = </a:t>
            </a:r>
            <a:r>
              <a:rPr lang="en-US" sz="2800" b="1">
                <a:solidFill>
                  <a:srgbClr val="00B0F0"/>
                </a:solidFill>
              </a:rPr>
              <a:t>59.657.650</a:t>
            </a:r>
            <a:r>
              <a:rPr lang="en-US" sz="2800" b="1">
                <a:solidFill>
                  <a:schemeClr val="bg1"/>
                </a:solidFill>
              </a:rPr>
              <a:t> đồng</a:t>
            </a:r>
          </a:p>
        </p:txBody>
      </p:sp>
    </p:spTree>
    <p:extLst>
      <p:ext uri="{BB962C8B-B14F-4D97-AF65-F5344CB8AC3E}">
        <p14:creationId xmlns:p14="http://schemas.microsoft.com/office/powerpoint/2010/main" val="130756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15</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DÒNG DOANH THU</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84FF63F9-F0B7-4F42-9011-A47AB3BF21EF}"/>
              </a:ext>
            </a:extLst>
          </p:cNvPr>
          <p:cNvPicPr>
            <a:picLocks noChangeAspect="1"/>
          </p:cNvPicPr>
          <p:nvPr/>
        </p:nvPicPr>
        <p:blipFill>
          <a:blip r:embed="rId4"/>
          <a:stretch>
            <a:fillRect/>
          </a:stretch>
        </p:blipFill>
        <p:spPr>
          <a:xfrm>
            <a:off x="915046" y="1690688"/>
            <a:ext cx="10424845" cy="4142069"/>
          </a:xfrm>
          <a:prstGeom prst="rect">
            <a:avLst/>
          </a:prstGeom>
        </p:spPr>
      </p:pic>
    </p:spTree>
    <p:extLst>
      <p:ext uri="{BB962C8B-B14F-4D97-AF65-F5344CB8AC3E}">
        <p14:creationId xmlns:p14="http://schemas.microsoft.com/office/powerpoint/2010/main" val="213722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16</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DÒNG DOANH THU</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5" name="TextBox 4">
            <a:extLst>
              <a:ext uri="{FF2B5EF4-FFF2-40B4-BE49-F238E27FC236}">
                <a16:creationId xmlns:a16="http://schemas.microsoft.com/office/drawing/2014/main" id="{BAAB7F18-CEE3-4BFE-9B6B-96EBB24574D9}"/>
              </a:ext>
            </a:extLst>
          </p:cNvPr>
          <p:cNvSpPr txBox="1"/>
          <p:nvPr/>
        </p:nvSpPr>
        <p:spPr>
          <a:xfrm>
            <a:off x="2922955" y="1793866"/>
            <a:ext cx="6318273" cy="523220"/>
          </a:xfrm>
          <a:prstGeom prst="rect">
            <a:avLst/>
          </a:prstGeom>
          <a:noFill/>
        </p:spPr>
        <p:txBody>
          <a:bodyPr wrap="square" rtlCol="0">
            <a:spAutoFit/>
          </a:bodyPr>
          <a:lstStyle/>
          <a:p>
            <a:pPr algn="ctr"/>
            <a:r>
              <a:rPr lang="en-US" sz="2800" b="1">
                <a:solidFill>
                  <a:schemeClr val="bg1"/>
                </a:solidFill>
              </a:rPr>
              <a:t>CÁC DỊCH VỤ ĐƯỢC GIẢM GIÁ</a:t>
            </a:r>
          </a:p>
        </p:txBody>
      </p:sp>
      <p:sp>
        <p:nvSpPr>
          <p:cNvPr id="6" name="TextBox 5">
            <a:extLst>
              <a:ext uri="{FF2B5EF4-FFF2-40B4-BE49-F238E27FC236}">
                <a16:creationId xmlns:a16="http://schemas.microsoft.com/office/drawing/2014/main" id="{766454D9-20CD-41CC-9670-DA7A55F7DDDF}"/>
              </a:ext>
            </a:extLst>
          </p:cNvPr>
          <p:cNvSpPr txBox="1"/>
          <p:nvPr/>
        </p:nvSpPr>
        <p:spPr>
          <a:xfrm>
            <a:off x="692996" y="2841347"/>
            <a:ext cx="10778189" cy="2677656"/>
          </a:xfrm>
          <a:prstGeom prst="rect">
            <a:avLst/>
          </a:prstGeom>
          <a:noFill/>
        </p:spPr>
        <p:txBody>
          <a:bodyPr wrap="square" rtlCol="0">
            <a:spAutoFit/>
          </a:bodyPr>
          <a:lstStyle/>
          <a:p>
            <a:pPr marL="457200" indent="-457200">
              <a:buFont typeface="Wingdings" panose="05000000000000000000" pitchFamily="2" charset="2"/>
              <a:buChar char="v"/>
            </a:pPr>
            <a:r>
              <a:rPr lang="vi-VN" sz="2800">
                <a:solidFill>
                  <a:schemeClr val="bg1"/>
                </a:solidFill>
              </a:rPr>
              <a:t>Giảm giá dịch vụ sửa máy tính:</a:t>
            </a:r>
            <a:endParaRPr lang="en-US" sz="2800">
              <a:solidFill>
                <a:schemeClr val="bg1"/>
              </a:solidFill>
            </a:endParaRPr>
          </a:p>
          <a:p>
            <a:r>
              <a:rPr lang="vi-VN" sz="2800">
                <a:solidFill>
                  <a:schemeClr val="bg1"/>
                </a:solidFill>
              </a:rPr>
              <a:t>		- Khách hàng mới: </a:t>
            </a:r>
            <a:r>
              <a:rPr lang="vi-VN" sz="2800">
                <a:solidFill>
                  <a:srgbClr val="FFFF00"/>
                </a:solidFill>
              </a:rPr>
              <a:t>Giảm 5%</a:t>
            </a:r>
            <a:r>
              <a:rPr lang="vi-VN" sz="2800">
                <a:solidFill>
                  <a:schemeClr val="bg1"/>
                </a:solidFill>
              </a:rPr>
              <a:t> (năm đầu)</a:t>
            </a:r>
          </a:p>
          <a:p>
            <a:r>
              <a:rPr lang="vi-VN" sz="2800">
                <a:solidFill>
                  <a:schemeClr val="bg1"/>
                </a:solidFill>
              </a:rPr>
              <a:t>		- Khách hàng thân thiết: </a:t>
            </a:r>
            <a:r>
              <a:rPr lang="vi-VN" sz="2800">
                <a:solidFill>
                  <a:srgbClr val="FF0000"/>
                </a:solidFill>
              </a:rPr>
              <a:t>Giảm 5%</a:t>
            </a:r>
          </a:p>
          <a:p>
            <a:pPr marL="457200" indent="-457200">
              <a:buFont typeface="Wingdings" panose="05000000000000000000" pitchFamily="2" charset="2"/>
              <a:buChar char="v"/>
            </a:pPr>
            <a:r>
              <a:rPr lang="vi-VN" sz="2800">
                <a:solidFill>
                  <a:schemeClr val="bg1"/>
                </a:solidFill>
              </a:rPr>
              <a:t>Giảm giá cửa hàng cà phê:</a:t>
            </a:r>
          </a:p>
          <a:p>
            <a:r>
              <a:rPr lang="vi-VN" sz="2800">
                <a:solidFill>
                  <a:schemeClr val="bg1"/>
                </a:solidFill>
              </a:rPr>
              <a:t>		- </a:t>
            </a:r>
            <a:r>
              <a:rPr lang="vi-VN" sz="2800">
                <a:solidFill>
                  <a:srgbClr val="FFFF00"/>
                </a:solidFill>
              </a:rPr>
              <a:t>Giảm 10% </a:t>
            </a:r>
            <a:r>
              <a:rPr lang="vi-VN" sz="2800">
                <a:solidFill>
                  <a:schemeClr val="bg1"/>
                </a:solidFill>
              </a:rPr>
              <a:t>trên tổng hoá đơn trong tháng khai trương</a:t>
            </a:r>
          </a:p>
          <a:p>
            <a:pPr marL="457200" indent="-457200">
              <a:buFont typeface="Wingdings" panose="05000000000000000000" pitchFamily="2" charset="2"/>
              <a:buChar char="v"/>
            </a:pPr>
            <a:endParaRPr lang="en-US" sz="2800">
              <a:solidFill>
                <a:schemeClr val="bg1"/>
              </a:solidFill>
            </a:endParaRPr>
          </a:p>
        </p:txBody>
      </p:sp>
    </p:spTree>
    <p:extLst>
      <p:ext uri="{BB962C8B-B14F-4D97-AF65-F5344CB8AC3E}">
        <p14:creationId xmlns:p14="http://schemas.microsoft.com/office/powerpoint/2010/main" val="339409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17</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DÒNG DOANH THU</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7" name="Picture 6">
            <a:extLst>
              <a:ext uri="{FF2B5EF4-FFF2-40B4-BE49-F238E27FC236}">
                <a16:creationId xmlns:a16="http://schemas.microsoft.com/office/drawing/2014/main" id="{3195DAF6-0047-4110-A5B2-ED7BC077CF58}"/>
              </a:ext>
            </a:extLst>
          </p:cNvPr>
          <p:cNvPicPr>
            <a:picLocks noChangeAspect="1"/>
          </p:cNvPicPr>
          <p:nvPr/>
        </p:nvPicPr>
        <p:blipFill>
          <a:blip r:embed="rId4"/>
          <a:stretch>
            <a:fillRect/>
          </a:stretch>
        </p:blipFill>
        <p:spPr>
          <a:xfrm>
            <a:off x="915046" y="1495154"/>
            <a:ext cx="10515599" cy="4732271"/>
          </a:xfrm>
          <a:prstGeom prst="rect">
            <a:avLst/>
          </a:prstGeom>
        </p:spPr>
      </p:pic>
    </p:spTree>
    <p:extLst>
      <p:ext uri="{BB962C8B-B14F-4D97-AF65-F5344CB8AC3E}">
        <p14:creationId xmlns:p14="http://schemas.microsoft.com/office/powerpoint/2010/main" val="671164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18</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DÒNG DOANH THU</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7B49C708-2473-4D94-A203-746E871BC9BD}"/>
              </a:ext>
            </a:extLst>
          </p:cNvPr>
          <p:cNvPicPr>
            <a:picLocks noChangeAspect="1"/>
          </p:cNvPicPr>
          <p:nvPr/>
        </p:nvPicPr>
        <p:blipFill>
          <a:blip r:embed="rId4"/>
          <a:stretch>
            <a:fillRect/>
          </a:stretch>
        </p:blipFill>
        <p:spPr>
          <a:xfrm>
            <a:off x="915048" y="1593274"/>
            <a:ext cx="10424844" cy="4634158"/>
          </a:xfrm>
          <a:prstGeom prst="rect">
            <a:avLst/>
          </a:prstGeom>
        </p:spPr>
      </p:pic>
    </p:spTree>
    <p:extLst>
      <p:ext uri="{BB962C8B-B14F-4D97-AF65-F5344CB8AC3E}">
        <p14:creationId xmlns:p14="http://schemas.microsoft.com/office/powerpoint/2010/main" val="112331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19</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DÒNG DOANH THU</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5EFB0D11-8105-444B-BF71-756A1B4D18FF}"/>
              </a:ext>
            </a:extLst>
          </p:cNvPr>
          <p:cNvPicPr>
            <a:picLocks noChangeAspect="1"/>
          </p:cNvPicPr>
          <p:nvPr/>
        </p:nvPicPr>
        <p:blipFill>
          <a:blip r:embed="rId4"/>
          <a:stretch>
            <a:fillRect/>
          </a:stretch>
        </p:blipFill>
        <p:spPr>
          <a:xfrm>
            <a:off x="915047" y="1690688"/>
            <a:ext cx="10424845" cy="4484214"/>
          </a:xfrm>
          <a:prstGeom prst="rect">
            <a:avLst/>
          </a:prstGeom>
        </p:spPr>
      </p:pic>
    </p:spTree>
    <p:extLst>
      <p:ext uri="{BB962C8B-B14F-4D97-AF65-F5344CB8AC3E}">
        <p14:creationId xmlns:p14="http://schemas.microsoft.com/office/powerpoint/2010/main" val="370404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2</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THÀNH VIÊN</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17" name="TextBox 16">
            <a:extLst>
              <a:ext uri="{FF2B5EF4-FFF2-40B4-BE49-F238E27FC236}">
                <a16:creationId xmlns:a16="http://schemas.microsoft.com/office/drawing/2014/main" id="{9901C34B-53C3-44E7-9FB9-670D76CB02CB}"/>
              </a:ext>
            </a:extLst>
          </p:cNvPr>
          <p:cNvSpPr txBox="1"/>
          <p:nvPr/>
        </p:nvSpPr>
        <p:spPr>
          <a:xfrm>
            <a:off x="915047" y="1690688"/>
            <a:ext cx="10452661" cy="2554545"/>
          </a:xfrm>
          <a:prstGeom prst="rect">
            <a:avLst/>
          </a:prstGeom>
          <a:noFill/>
        </p:spPr>
        <p:txBody>
          <a:bodyPr wrap="square" rtlCol="0">
            <a:spAutoFit/>
          </a:bodyPr>
          <a:lstStyle/>
          <a:p>
            <a:pPr marL="514350" indent="-514350">
              <a:buFont typeface="+mj-lt"/>
              <a:buAutoNum type="arabicPeriod"/>
            </a:pPr>
            <a:r>
              <a:rPr lang="en-US" sz="3200">
                <a:solidFill>
                  <a:schemeClr val="bg1"/>
                </a:solidFill>
              </a:rPr>
              <a:t>Nguyễn Anh Hào (Tr</a:t>
            </a:r>
            <a:r>
              <a:rPr lang="vi-VN" sz="3200">
                <a:solidFill>
                  <a:schemeClr val="bg1"/>
                </a:solidFill>
              </a:rPr>
              <a:t>ư</a:t>
            </a:r>
            <a:r>
              <a:rPr lang="en-US" sz="3200">
                <a:solidFill>
                  <a:schemeClr val="bg1"/>
                </a:solidFill>
              </a:rPr>
              <a:t>ởng nhóm)</a:t>
            </a:r>
          </a:p>
          <a:p>
            <a:pPr marL="514350" indent="-514350">
              <a:buFont typeface="+mj-lt"/>
              <a:buAutoNum type="arabicPeriod"/>
            </a:pPr>
            <a:r>
              <a:rPr lang="en-US" sz="3200">
                <a:solidFill>
                  <a:schemeClr val="bg1"/>
                </a:solidFill>
              </a:rPr>
              <a:t>Trần Minh Hiếu</a:t>
            </a:r>
          </a:p>
          <a:p>
            <a:pPr marL="514350" indent="-514350">
              <a:buFont typeface="+mj-lt"/>
              <a:buAutoNum type="arabicPeriod"/>
            </a:pPr>
            <a:r>
              <a:rPr lang="en-US" sz="3200">
                <a:solidFill>
                  <a:schemeClr val="bg1"/>
                </a:solidFill>
              </a:rPr>
              <a:t>Lê Thành Đạt</a:t>
            </a:r>
          </a:p>
          <a:p>
            <a:pPr marL="514350" indent="-514350">
              <a:buFont typeface="+mj-lt"/>
              <a:buAutoNum type="arabicPeriod"/>
            </a:pPr>
            <a:r>
              <a:rPr lang="en-US" sz="3200">
                <a:solidFill>
                  <a:schemeClr val="bg1"/>
                </a:solidFill>
              </a:rPr>
              <a:t>Đỗ Mỹ Hạnh</a:t>
            </a:r>
          </a:p>
          <a:p>
            <a:pPr marL="514350" indent="-514350">
              <a:buFont typeface="+mj-lt"/>
              <a:buAutoNum type="arabicPeriod"/>
            </a:pPr>
            <a:r>
              <a:rPr lang="en-US" sz="3200">
                <a:solidFill>
                  <a:schemeClr val="bg1"/>
                </a:solidFill>
              </a:rPr>
              <a:t>Nguyễn Hoàng Duy Khang</a:t>
            </a:r>
          </a:p>
        </p:txBody>
      </p:sp>
    </p:spTree>
    <p:extLst>
      <p:ext uri="{BB962C8B-B14F-4D97-AF65-F5344CB8AC3E}">
        <p14:creationId xmlns:p14="http://schemas.microsoft.com/office/powerpoint/2010/main" val="1065904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20</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DÒNG DOANH THU</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EB3759A4-F1E4-4ECC-A68A-D704BC72BCA9}"/>
              </a:ext>
            </a:extLst>
          </p:cNvPr>
          <p:cNvPicPr>
            <a:picLocks noChangeAspect="1"/>
          </p:cNvPicPr>
          <p:nvPr/>
        </p:nvPicPr>
        <p:blipFill>
          <a:blip r:embed="rId4"/>
          <a:stretch>
            <a:fillRect/>
          </a:stretch>
        </p:blipFill>
        <p:spPr>
          <a:xfrm>
            <a:off x="915047" y="1690688"/>
            <a:ext cx="10424845" cy="4536743"/>
          </a:xfrm>
          <a:prstGeom prst="rect">
            <a:avLst/>
          </a:prstGeom>
        </p:spPr>
      </p:pic>
    </p:spTree>
    <p:extLst>
      <p:ext uri="{BB962C8B-B14F-4D97-AF65-F5344CB8AC3E}">
        <p14:creationId xmlns:p14="http://schemas.microsoft.com/office/powerpoint/2010/main" val="2969599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21</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DÒNG DOANH THU</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FCF61C61-F2B9-45E5-8FC7-BAE78133CE4F}"/>
              </a:ext>
            </a:extLst>
          </p:cNvPr>
          <p:cNvPicPr>
            <a:picLocks noChangeAspect="1"/>
          </p:cNvPicPr>
          <p:nvPr/>
        </p:nvPicPr>
        <p:blipFill>
          <a:blip r:embed="rId4"/>
          <a:stretch>
            <a:fillRect/>
          </a:stretch>
        </p:blipFill>
        <p:spPr>
          <a:xfrm>
            <a:off x="915047" y="1690688"/>
            <a:ext cx="10424845" cy="4484213"/>
          </a:xfrm>
          <a:prstGeom prst="rect">
            <a:avLst/>
          </a:prstGeom>
        </p:spPr>
      </p:pic>
    </p:spTree>
    <p:extLst>
      <p:ext uri="{BB962C8B-B14F-4D97-AF65-F5344CB8AC3E}">
        <p14:creationId xmlns:p14="http://schemas.microsoft.com/office/powerpoint/2010/main" val="127427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22</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DÒNG DOANH THU</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157FCE0D-B2BA-4FC2-B2FF-51B195B482AA}"/>
              </a:ext>
            </a:extLst>
          </p:cNvPr>
          <p:cNvPicPr>
            <a:picLocks noChangeAspect="1"/>
          </p:cNvPicPr>
          <p:nvPr/>
        </p:nvPicPr>
        <p:blipFill>
          <a:blip r:embed="rId4"/>
          <a:stretch>
            <a:fillRect/>
          </a:stretch>
        </p:blipFill>
        <p:spPr>
          <a:xfrm>
            <a:off x="915048" y="1690688"/>
            <a:ext cx="10424844" cy="4484214"/>
          </a:xfrm>
          <a:prstGeom prst="rect">
            <a:avLst/>
          </a:prstGeom>
        </p:spPr>
      </p:pic>
    </p:spTree>
    <p:extLst>
      <p:ext uri="{BB962C8B-B14F-4D97-AF65-F5344CB8AC3E}">
        <p14:creationId xmlns:p14="http://schemas.microsoft.com/office/powerpoint/2010/main" val="3778225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23</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KẾT LUẬN</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8" name="TextBox 7">
            <a:extLst>
              <a:ext uri="{FF2B5EF4-FFF2-40B4-BE49-F238E27FC236}">
                <a16:creationId xmlns:a16="http://schemas.microsoft.com/office/drawing/2014/main" id="{BF579023-D17E-4192-A3CA-2F2D399CAD3F}"/>
              </a:ext>
            </a:extLst>
          </p:cNvPr>
          <p:cNvSpPr txBox="1"/>
          <p:nvPr/>
        </p:nvSpPr>
        <p:spPr>
          <a:xfrm>
            <a:off x="824292" y="1525165"/>
            <a:ext cx="10657207" cy="4893647"/>
          </a:xfrm>
          <a:prstGeom prst="rect">
            <a:avLst/>
          </a:prstGeom>
          <a:noFill/>
        </p:spPr>
        <p:txBody>
          <a:bodyPr wrap="square" rtlCol="0">
            <a:spAutoFit/>
          </a:bodyPr>
          <a:lstStyle/>
          <a:p>
            <a:pPr marL="0" marR="0" algn="just">
              <a:spcBef>
                <a:spcPts val="0"/>
              </a:spcBef>
              <a:spcAft>
                <a:spcPts val="0"/>
              </a:spcAft>
            </a:pPr>
            <a:r>
              <a:rPr lang="en-US" sz="2400">
                <a:solidFill>
                  <a:schemeClr val="bg1"/>
                </a:solidFill>
                <a:effectLst/>
                <a:ea typeface="Times New Roman" panose="02020603050405020304" pitchFamily="18" charset="0"/>
              </a:rPr>
              <a:t>- Chi phí: 1.953.810.000 đồng</a:t>
            </a:r>
          </a:p>
          <a:p>
            <a:pPr marL="0" marR="0" algn="just">
              <a:spcBef>
                <a:spcPts val="0"/>
              </a:spcBef>
              <a:spcAft>
                <a:spcPts val="0"/>
              </a:spcAft>
            </a:pPr>
            <a:r>
              <a:rPr lang="en-US" sz="2400">
                <a:solidFill>
                  <a:schemeClr val="bg1"/>
                </a:solidFill>
                <a:effectLst/>
                <a:ea typeface="Times New Roman" panose="02020603050405020304" pitchFamily="18" charset="0"/>
              </a:rPr>
              <a:t>- Vốn:	+ Tự có: 500.000.000 đồng</a:t>
            </a:r>
          </a:p>
          <a:p>
            <a:pPr marL="0" marR="0" algn="just">
              <a:spcBef>
                <a:spcPts val="0"/>
              </a:spcBef>
              <a:spcAft>
                <a:spcPts val="0"/>
              </a:spcAft>
            </a:pPr>
            <a:r>
              <a:rPr lang="en-US" sz="2400">
                <a:solidFill>
                  <a:schemeClr val="bg1"/>
                </a:solidFill>
                <a:effectLst/>
                <a:ea typeface="Times New Roman" panose="02020603050405020304" pitchFamily="18" charset="0"/>
              </a:rPr>
              <a:t>		+ Vay ngân hàng: 917.810.000 đồng (với lãi xuất là: 59.657.650 đồng/năm)</a:t>
            </a:r>
          </a:p>
          <a:p>
            <a:pPr marL="0" marR="0" algn="just">
              <a:spcBef>
                <a:spcPts val="0"/>
              </a:spcBef>
              <a:spcAft>
                <a:spcPts val="0"/>
              </a:spcAft>
            </a:pPr>
            <a:r>
              <a:rPr lang="en-US" sz="2400">
                <a:solidFill>
                  <a:schemeClr val="bg1"/>
                </a:solidFill>
                <a:effectLst/>
                <a:ea typeface="Times New Roman" panose="02020603050405020304" pitchFamily="18" charset="0"/>
              </a:rPr>
              <a:t>	- Doanh thu năm thứ nhất: 1.147.500.000 đồng</a:t>
            </a:r>
          </a:p>
          <a:p>
            <a:pPr marL="0" marR="0" algn="just">
              <a:spcBef>
                <a:spcPts val="0"/>
              </a:spcBef>
              <a:spcAft>
                <a:spcPts val="0"/>
              </a:spcAft>
            </a:pPr>
            <a:r>
              <a:rPr lang="en-US" sz="2400">
                <a:solidFill>
                  <a:schemeClr val="bg1"/>
                </a:solidFill>
                <a:effectLst/>
                <a:ea typeface="Times New Roman" panose="02020603050405020304" pitchFamily="18" charset="0"/>
              </a:rPr>
              <a:t>	- Doanh thu năm thứ hai: 1.505.000.000 đồng</a:t>
            </a:r>
          </a:p>
          <a:p>
            <a:pPr marL="0" marR="0" algn="just">
              <a:spcBef>
                <a:spcPts val="0"/>
              </a:spcBef>
              <a:spcAft>
                <a:spcPts val="0"/>
              </a:spcAft>
            </a:pPr>
            <a:r>
              <a:rPr lang="en-US" sz="2400">
                <a:solidFill>
                  <a:schemeClr val="bg1"/>
                </a:solidFill>
                <a:effectLst/>
                <a:ea typeface="Times New Roman" panose="02020603050405020304" pitchFamily="18" charset="0"/>
              </a:rPr>
              <a:t>	- Doanh thu năm thứ ba: 1.780.000.000 đồng</a:t>
            </a:r>
          </a:p>
          <a:p>
            <a:pPr marL="0" marR="0" algn="just">
              <a:spcBef>
                <a:spcPts val="0"/>
              </a:spcBef>
              <a:spcAft>
                <a:spcPts val="0"/>
              </a:spcAft>
            </a:pPr>
            <a:r>
              <a:rPr lang="en-US" sz="2400">
                <a:solidFill>
                  <a:schemeClr val="bg1"/>
                </a:solidFill>
                <a:effectLst/>
                <a:ea typeface="Times New Roman" panose="02020603050405020304" pitchFamily="18" charset="0"/>
              </a:rPr>
              <a:t>	- Doanh thu năm thứ tư: 2.055.000.000 đồng</a:t>
            </a:r>
          </a:p>
          <a:p>
            <a:pPr marL="0" marR="0" algn="just">
              <a:spcBef>
                <a:spcPts val="0"/>
              </a:spcBef>
              <a:spcAft>
                <a:spcPts val="0"/>
              </a:spcAft>
            </a:pPr>
            <a:r>
              <a:rPr lang="en-US" sz="2400">
                <a:solidFill>
                  <a:schemeClr val="bg1"/>
                </a:solidFill>
                <a:effectLst/>
                <a:ea typeface="Times New Roman" panose="02020603050405020304" pitchFamily="18" charset="0"/>
              </a:rPr>
              <a:t>	- Doanh thu năm thứ năm: 2.330.000.000</a:t>
            </a:r>
          </a:p>
          <a:p>
            <a:pPr marL="0" marR="0" algn="just">
              <a:spcBef>
                <a:spcPts val="0"/>
              </a:spcBef>
              <a:spcAft>
                <a:spcPts val="0"/>
              </a:spcAft>
            </a:pPr>
            <a:r>
              <a:rPr lang="en-US" sz="2400">
                <a:solidFill>
                  <a:schemeClr val="bg1"/>
                </a:solidFill>
                <a:effectLst/>
                <a:ea typeface="Times New Roman" panose="02020603050405020304" pitchFamily="18" charset="0"/>
              </a:rPr>
              <a:t>	- Doanh thu năm thứ sáu: 2.605.000.000 đồng</a:t>
            </a:r>
          </a:p>
          <a:p>
            <a:pPr algn="just"/>
            <a:r>
              <a:rPr lang="en-US" sz="2400">
                <a:solidFill>
                  <a:schemeClr val="bg1"/>
                </a:solidFill>
                <a:effectLst/>
                <a:ea typeface="Times New Roman" panose="02020603050405020304" pitchFamily="18" charset="0"/>
              </a:rPr>
              <a:t>	- Sau năm thứ </a:t>
            </a:r>
            <a:r>
              <a:rPr lang="en-US" sz="2400">
                <a:solidFill>
                  <a:schemeClr val="bg1"/>
                </a:solidFill>
                <a:ea typeface="Times New Roman" panose="02020603050405020304" pitchFamily="18" charset="0"/>
              </a:rPr>
              <a:t>hai</a:t>
            </a:r>
            <a:r>
              <a:rPr lang="en-US" sz="2400">
                <a:solidFill>
                  <a:schemeClr val="bg1"/>
                </a:solidFill>
                <a:effectLst/>
                <a:ea typeface="Times New Roman" panose="02020603050405020304" pitchFamily="18" charset="0"/>
              </a:rPr>
              <a:t> cửa hàng có thể thu hồi vốn ban đầu và trả nợ gốc cho ngân hàng nhưng vẫn còn nợ lãi suất. Từ năm thứ ba trở đi có thể trả hết phần lãi suất còn nợ và bắt đầu sinh lợi.</a:t>
            </a:r>
            <a:endParaRPr lang="en-US" sz="3600">
              <a:solidFill>
                <a:schemeClr val="bg1"/>
              </a:solidFill>
            </a:endParaRPr>
          </a:p>
        </p:txBody>
      </p:sp>
    </p:spTree>
    <p:extLst>
      <p:ext uri="{BB962C8B-B14F-4D97-AF65-F5344CB8AC3E}">
        <p14:creationId xmlns:p14="http://schemas.microsoft.com/office/powerpoint/2010/main" val="441974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24</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TỔNG KẾT – ĐẠT ĐƯỢC</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8" name="TextBox 7">
            <a:extLst>
              <a:ext uri="{FF2B5EF4-FFF2-40B4-BE49-F238E27FC236}">
                <a16:creationId xmlns:a16="http://schemas.microsoft.com/office/drawing/2014/main" id="{B72148E5-BCF3-4616-8BEA-7C46FA006E4F}"/>
              </a:ext>
            </a:extLst>
          </p:cNvPr>
          <p:cNvSpPr txBox="1"/>
          <p:nvPr/>
        </p:nvSpPr>
        <p:spPr>
          <a:xfrm>
            <a:off x="916247" y="2119290"/>
            <a:ext cx="10566452" cy="1938992"/>
          </a:xfrm>
          <a:prstGeom prst="rect">
            <a:avLst/>
          </a:prstGeom>
          <a:noFill/>
        </p:spPr>
        <p:txBody>
          <a:bodyPr wrap="square" rtlCol="0">
            <a:spAutoFit/>
          </a:bodyPr>
          <a:lstStyle/>
          <a:p>
            <a:pPr marL="0" marR="0" algn="just">
              <a:spcBef>
                <a:spcPts val="0"/>
              </a:spcBef>
              <a:spcAft>
                <a:spcPts val="0"/>
              </a:spcAft>
            </a:pPr>
            <a:r>
              <a:rPr lang="en-US" sz="2400">
                <a:solidFill>
                  <a:schemeClr val="bg1"/>
                </a:solidFill>
                <a:effectLst/>
                <a:ea typeface="Times New Roman" panose="02020603050405020304" pitchFamily="18" charset="0"/>
              </a:rPr>
              <a:t>	</a:t>
            </a:r>
            <a:r>
              <a:rPr lang="vi-VN" sz="2400">
                <a:solidFill>
                  <a:schemeClr val="bg1"/>
                </a:solidFill>
                <a:effectLst/>
                <a:ea typeface="Times New Roman" panose="02020603050405020304" pitchFamily="18" charset="0"/>
              </a:rPr>
              <a:t>- Xây dựng được mục tiêu phát triển của đề tài</a:t>
            </a:r>
          </a:p>
          <a:p>
            <a:pPr marL="0" marR="0" algn="just">
              <a:spcBef>
                <a:spcPts val="0"/>
              </a:spcBef>
              <a:spcAft>
                <a:spcPts val="0"/>
              </a:spcAft>
            </a:pPr>
            <a:r>
              <a:rPr lang="vi-VN" sz="2400">
                <a:solidFill>
                  <a:schemeClr val="bg1"/>
                </a:solidFill>
                <a:effectLst/>
                <a:ea typeface="Times New Roman" panose="02020603050405020304" pitchFamily="18" charset="0"/>
              </a:rPr>
              <a:t>	- Phân công công việc cần làm hợp lý</a:t>
            </a:r>
          </a:p>
          <a:p>
            <a:pPr marL="0" marR="0" algn="just">
              <a:spcBef>
                <a:spcPts val="0"/>
              </a:spcBef>
              <a:spcAft>
                <a:spcPts val="0"/>
              </a:spcAft>
            </a:pPr>
            <a:r>
              <a:rPr lang="vi-VN" sz="2400">
                <a:solidFill>
                  <a:schemeClr val="bg1"/>
                </a:solidFill>
                <a:effectLst/>
                <a:ea typeface="Times New Roman" panose="02020603050405020304" pitchFamily="18" charset="0"/>
              </a:rPr>
              <a:t>	- Xây dựng được story board</a:t>
            </a:r>
          </a:p>
          <a:p>
            <a:pPr marL="0" marR="0" algn="just">
              <a:spcBef>
                <a:spcPts val="0"/>
              </a:spcBef>
              <a:spcAft>
                <a:spcPts val="0"/>
              </a:spcAft>
            </a:pPr>
            <a:r>
              <a:rPr lang="vi-VN" sz="2400">
                <a:solidFill>
                  <a:schemeClr val="bg1"/>
                </a:solidFill>
                <a:effectLst/>
                <a:ea typeface="Times New Roman" panose="02020603050405020304" pitchFamily="18" charset="0"/>
              </a:rPr>
              <a:t>	- Xây dựng được business model canvas và tính toán chi phí, doanh thu của đề tài.</a:t>
            </a:r>
          </a:p>
        </p:txBody>
      </p:sp>
    </p:spTree>
    <p:extLst>
      <p:ext uri="{BB962C8B-B14F-4D97-AF65-F5344CB8AC3E}">
        <p14:creationId xmlns:p14="http://schemas.microsoft.com/office/powerpoint/2010/main" val="139352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25</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TỔNG KẾT – HẠN CHẾ</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8" name="TextBox 7">
            <a:extLst>
              <a:ext uri="{FF2B5EF4-FFF2-40B4-BE49-F238E27FC236}">
                <a16:creationId xmlns:a16="http://schemas.microsoft.com/office/drawing/2014/main" id="{B72148E5-BCF3-4616-8BEA-7C46FA006E4F}"/>
              </a:ext>
            </a:extLst>
          </p:cNvPr>
          <p:cNvSpPr txBox="1"/>
          <p:nvPr/>
        </p:nvSpPr>
        <p:spPr>
          <a:xfrm>
            <a:off x="916247" y="2119290"/>
            <a:ext cx="10566452" cy="830997"/>
          </a:xfrm>
          <a:prstGeom prst="rect">
            <a:avLst/>
          </a:prstGeom>
          <a:noFill/>
        </p:spPr>
        <p:txBody>
          <a:bodyPr wrap="square" rtlCol="0">
            <a:spAutoFit/>
          </a:bodyPr>
          <a:lstStyle/>
          <a:p>
            <a:pPr marL="0" marR="0" algn="just">
              <a:spcBef>
                <a:spcPts val="0"/>
              </a:spcBef>
              <a:spcAft>
                <a:spcPts val="0"/>
              </a:spcAft>
            </a:pPr>
            <a:r>
              <a:rPr lang="en-US" sz="2400">
                <a:solidFill>
                  <a:schemeClr val="bg1"/>
                </a:solidFill>
                <a:effectLst/>
                <a:ea typeface="Times New Roman" panose="02020603050405020304" pitchFamily="18" charset="0"/>
              </a:rPr>
              <a:t>	</a:t>
            </a:r>
            <a:r>
              <a:rPr lang="vi-VN" sz="2400">
                <a:solidFill>
                  <a:schemeClr val="bg1"/>
                </a:solidFill>
                <a:effectLst/>
                <a:ea typeface="Times New Roman" panose="02020603050405020304" pitchFamily="18" charset="0"/>
              </a:rPr>
              <a:t>- Nội dung chi tiết chưa trau chuốt</a:t>
            </a:r>
          </a:p>
          <a:p>
            <a:pPr marL="0" marR="0" algn="just">
              <a:spcBef>
                <a:spcPts val="0"/>
              </a:spcBef>
              <a:spcAft>
                <a:spcPts val="0"/>
              </a:spcAft>
            </a:pPr>
            <a:r>
              <a:rPr lang="vi-VN" sz="2400">
                <a:solidFill>
                  <a:schemeClr val="bg1"/>
                </a:solidFill>
                <a:effectLst/>
                <a:ea typeface="Times New Roman" panose="02020603050405020304" pitchFamily="18" charset="0"/>
              </a:rPr>
              <a:t>	- Tính toán chi phí, doanh thu còn nhiều bất cập</a:t>
            </a:r>
          </a:p>
        </p:txBody>
      </p:sp>
    </p:spTree>
    <p:extLst>
      <p:ext uri="{BB962C8B-B14F-4D97-AF65-F5344CB8AC3E}">
        <p14:creationId xmlns:p14="http://schemas.microsoft.com/office/powerpoint/2010/main" val="3044120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26</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TỔNG KẾT – HƯỚNG PHÁT TRIỂN</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8" name="TextBox 7">
            <a:extLst>
              <a:ext uri="{FF2B5EF4-FFF2-40B4-BE49-F238E27FC236}">
                <a16:creationId xmlns:a16="http://schemas.microsoft.com/office/drawing/2014/main" id="{B72148E5-BCF3-4616-8BEA-7C46FA006E4F}"/>
              </a:ext>
            </a:extLst>
          </p:cNvPr>
          <p:cNvSpPr txBox="1"/>
          <p:nvPr/>
        </p:nvSpPr>
        <p:spPr>
          <a:xfrm>
            <a:off x="916247" y="2119290"/>
            <a:ext cx="10566452" cy="1200329"/>
          </a:xfrm>
          <a:prstGeom prst="rect">
            <a:avLst/>
          </a:prstGeom>
          <a:noFill/>
        </p:spPr>
        <p:txBody>
          <a:bodyPr wrap="square" rtlCol="0">
            <a:spAutoFit/>
          </a:bodyPr>
          <a:lstStyle/>
          <a:p>
            <a:pPr marL="0" marR="0" algn="just">
              <a:spcBef>
                <a:spcPts val="0"/>
              </a:spcBef>
              <a:spcAft>
                <a:spcPts val="0"/>
              </a:spcAft>
            </a:pPr>
            <a:r>
              <a:rPr lang="en-US" sz="2400">
                <a:solidFill>
                  <a:schemeClr val="bg1"/>
                </a:solidFill>
                <a:effectLst/>
                <a:ea typeface="Times New Roman" panose="02020603050405020304" pitchFamily="18" charset="0"/>
              </a:rPr>
              <a:t>	</a:t>
            </a:r>
            <a:r>
              <a:rPr lang="vi-VN" sz="2400">
                <a:solidFill>
                  <a:schemeClr val="bg1"/>
                </a:solidFill>
                <a:effectLst/>
                <a:ea typeface="Times New Roman" panose="02020603050405020304" pitchFamily="18" charset="0"/>
              </a:rPr>
              <a:t>- Tính toán lại chi phí cũng như dự đoán doanh thu</a:t>
            </a:r>
          </a:p>
          <a:p>
            <a:pPr marL="0" marR="0" algn="just">
              <a:spcBef>
                <a:spcPts val="0"/>
              </a:spcBef>
              <a:spcAft>
                <a:spcPts val="0"/>
              </a:spcAft>
            </a:pPr>
            <a:r>
              <a:rPr lang="vi-VN" sz="2400">
                <a:solidFill>
                  <a:schemeClr val="bg1"/>
                </a:solidFill>
                <a:effectLst/>
                <a:ea typeface="Times New Roman" panose="02020603050405020304" pitchFamily="18" charset="0"/>
              </a:rPr>
              <a:t>	- Tiếp tục phát triển đề tài theo mục tiêu đã đề ra</a:t>
            </a:r>
          </a:p>
          <a:p>
            <a:pPr marL="0" marR="0" algn="just">
              <a:spcBef>
                <a:spcPts val="0"/>
              </a:spcBef>
              <a:spcAft>
                <a:spcPts val="0"/>
              </a:spcAft>
            </a:pPr>
            <a:r>
              <a:rPr lang="vi-VN" sz="2400">
                <a:solidFill>
                  <a:schemeClr val="bg1"/>
                </a:solidFill>
                <a:effectLst/>
                <a:ea typeface="Times New Roman" panose="02020603050405020304" pitchFamily="18" charset="0"/>
              </a:rPr>
              <a:t>	- Thực hiện những công việc còn dang dở</a:t>
            </a:r>
          </a:p>
        </p:txBody>
      </p:sp>
    </p:spTree>
    <p:extLst>
      <p:ext uri="{BB962C8B-B14F-4D97-AF65-F5344CB8AC3E}">
        <p14:creationId xmlns:p14="http://schemas.microsoft.com/office/powerpoint/2010/main" val="151624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889639" y="3959560"/>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796636" y="2766218"/>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3</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NỘI DUNG</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17" name="TextBox 16">
            <a:extLst>
              <a:ext uri="{FF2B5EF4-FFF2-40B4-BE49-F238E27FC236}">
                <a16:creationId xmlns:a16="http://schemas.microsoft.com/office/drawing/2014/main" id="{9901C34B-53C3-44E7-9FB9-670D76CB02CB}"/>
              </a:ext>
            </a:extLst>
          </p:cNvPr>
          <p:cNvSpPr txBox="1"/>
          <p:nvPr/>
        </p:nvSpPr>
        <p:spPr>
          <a:xfrm>
            <a:off x="915047" y="1690688"/>
            <a:ext cx="10452661" cy="4031873"/>
          </a:xfrm>
          <a:prstGeom prst="rect">
            <a:avLst/>
          </a:prstGeom>
          <a:noFill/>
        </p:spPr>
        <p:txBody>
          <a:bodyPr wrap="square" rtlCol="0">
            <a:spAutoFit/>
          </a:bodyPr>
          <a:lstStyle/>
          <a:p>
            <a:pPr marL="514350" indent="-514350">
              <a:buFont typeface="+mj-lt"/>
              <a:buAutoNum type="arabicPeriod"/>
            </a:pPr>
            <a:r>
              <a:rPr lang="en-US" sz="3200">
                <a:solidFill>
                  <a:schemeClr val="bg1"/>
                </a:solidFill>
              </a:rPr>
              <a:t>Vấn đề</a:t>
            </a:r>
          </a:p>
          <a:p>
            <a:pPr marL="514350" indent="-514350">
              <a:buFont typeface="+mj-lt"/>
              <a:buAutoNum type="arabicPeriod"/>
            </a:pPr>
            <a:r>
              <a:rPr lang="en-US" sz="3200">
                <a:solidFill>
                  <a:schemeClr val="bg1"/>
                </a:solidFill>
              </a:rPr>
              <a:t>Nội dung dự án</a:t>
            </a:r>
          </a:p>
          <a:p>
            <a:pPr marL="514350" indent="-514350">
              <a:buFont typeface="+mj-lt"/>
              <a:buAutoNum type="arabicPeriod"/>
            </a:pPr>
            <a:r>
              <a:rPr lang="en-US" sz="3200">
                <a:solidFill>
                  <a:schemeClr val="bg1"/>
                </a:solidFill>
              </a:rPr>
              <a:t>Mục tiêu dự án</a:t>
            </a:r>
          </a:p>
          <a:p>
            <a:pPr marL="514350" indent="-514350">
              <a:buFont typeface="+mj-lt"/>
              <a:buAutoNum type="arabicPeriod"/>
            </a:pPr>
            <a:r>
              <a:rPr lang="en-US" sz="3200">
                <a:solidFill>
                  <a:schemeClr val="bg1"/>
                </a:solidFill>
              </a:rPr>
              <a:t>Phân công</a:t>
            </a:r>
          </a:p>
          <a:p>
            <a:pPr marL="514350" indent="-514350">
              <a:buFont typeface="+mj-lt"/>
              <a:buAutoNum type="arabicPeriod"/>
            </a:pPr>
            <a:r>
              <a:rPr lang="en-US" sz="3200">
                <a:solidFill>
                  <a:schemeClr val="bg1"/>
                </a:solidFill>
              </a:rPr>
              <a:t>Khảo sát</a:t>
            </a:r>
          </a:p>
          <a:p>
            <a:pPr marL="514350" indent="-514350">
              <a:buFont typeface="+mj-lt"/>
              <a:buAutoNum type="arabicPeriod"/>
            </a:pPr>
            <a:r>
              <a:rPr lang="en-US" sz="3200">
                <a:solidFill>
                  <a:schemeClr val="bg1"/>
                </a:solidFill>
              </a:rPr>
              <a:t>Storyboard</a:t>
            </a:r>
          </a:p>
          <a:p>
            <a:pPr marL="514350" indent="-514350">
              <a:buFont typeface="+mj-lt"/>
              <a:buAutoNum type="arabicPeriod"/>
            </a:pPr>
            <a:r>
              <a:rPr lang="en-US" sz="3200">
                <a:solidFill>
                  <a:schemeClr val="bg1"/>
                </a:solidFill>
              </a:rPr>
              <a:t>Business Model Canvas</a:t>
            </a:r>
          </a:p>
          <a:p>
            <a:pPr marL="514350" indent="-514350">
              <a:buFont typeface="+mj-lt"/>
              <a:buAutoNum type="arabicPeriod"/>
            </a:pPr>
            <a:r>
              <a:rPr lang="en-US" sz="3200">
                <a:solidFill>
                  <a:schemeClr val="bg1"/>
                </a:solidFill>
              </a:rPr>
              <a:t>Tổng kết</a:t>
            </a:r>
          </a:p>
        </p:txBody>
      </p:sp>
    </p:spTree>
    <p:extLst>
      <p:ext uri="{BB962C8B-B14F-4D97-AF65-F5344CB8AC3E}">
        <p14:creationId xmlns:p14="http://schemas.microsoft.com/office/powerpoint/2010/main" val="155532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4</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VẤN ĐỀ</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2" name="Flowchart: Alternate Process 1">
            <a:extLst>
              <a:ext uri="{FF2B5EF4-FFF2-40B4-BE49-F238E27FC236}">
                <a16:creationId xmlns:a16="http://schemas.microsoft.com/office/drawing/2014/main" id="{196F2FFE-2340-4A60-89B5-80207C8631D0}"/>
              </a:ext>
            </a:extLst>
          </p:cNvPr>
          <p:cNvSpPr/>
          <p:nvPr/>
        </p:nvSpPr>
        <p:spPr>
          <a:xfrm>
            <a:off x="1462207" y="2327562"/>
            <a:ext cx="2479964" cy="2202873"/>
          </a:xfrm>
          <a:prstGeom prst="flowChartAlternate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Ng</a:t>
            </a:r>
            <a:r>
              <a:rPr lang="vi-VN" sz="2800">
                <a:solidFill>
                  <a:schemeClr val="tx1"/>
                </a:solidFill>
              </a:rPr>
              <a:t>ư</a:t>
            </a:r>
            <a:r>
              <a:rPr lang="en-US" sz="2800">
                <a:solidFill>
                  <a:schemeClr val="tx1"/>
                </a:solidFill>
              </a:rPr>
              <a:t>ời dùng có máy tính bị hỏng</a:t>
            </a:r>
          </a:p>
        </p:txBody>
      </p:sp>
      <p:sp>
        <p:nvSpPr>
          <p:cNvPr id="10" name="Flowchart: Alternate Process 9">
            <a:extLst>
              <a:ext uri="{FF2B5EF4-FFF2-40B4-BE49-F238E27FC236}">
                <a16:creationId xmlns:a16="http://schemas.microsoft.com/office/drawing/2014/main" id="{34B34348-2E10-42B6-AFF1-261E75B1B25D}"/>
              </a:ext>
            </a:extLst>
          </p:cNvPr>
          <p:cNvSpPr/>
          <p:nvPr/>
        </p:nvSpPr>
        <p:spPr>
          <a:xfrm>
            <a:off x="4856018" y="2327561"/>
            <a:ext cx="2479964" cy="2202873"/>
          </a:xfrm>
          <a:prstGeom prst="flowChartAlternate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Việc sửa chữa mất thời gian chờ đợi</a:t>
            </a:r>
          </a:p>
        </p:txBody>
      </p:sp>
      <p:sp>
        <p:nvSpPr>
          <p:cNvPr id="5" name="Cross 4">
            <a:extLst>
              <a:ext uri="{FF2B5EF4-FFF2-40B4-BE49-F238E27FC236}">
                <a16:creationId xmlns:a16="http://schemas.microsoft.com/office/drawing/2014/main" id="{DBB36339-601D-49E3-8BAE-52BB39ABC9CB}"/>
              </a:ext>
            </a:extLst>
          </p:cNvPr>
          <p:cNvSpPr/>
          <p:nvPr/>
        </p:nvSpPr>
        <p:spPr>
          <a:xfrm>
            <a:off x="4122003" y="3131124"/>
            <a:ext cx="554182" cy="595745"/>
          </a:xfrm>
          <a:prstGeom prst="plus">
            <a:avLst>
              <a:gd name="adj" fmla="val 3877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Alternate Process 11">
            <a:extLst>
              <a:ext uri="{FF2B5EF4-FFF2-40B4-BE49-F238E27FC236}">
                <a16:creationId xmlns:a16="http://schemas.microsoft.com/office/drawing/2014/main" id="{09B4768B-AE18-49DC-9DAC-E79564C05D44}"/>
              </a:ext>
            </a:extLst>
          </p:cNvPr>
          <p:cNvSpPr/>
          <p:nvPr/>
        </p:nvSpPr>
        <p:spPr>
          <a:xfrm>
            <a:off x="8249552" y="2327561"/>
            <a:ext cx="2479964" cy="2202873"/>
          </a:xfrm>
          <a:prstGeom prst="flowChartAlternate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Cần làm gì đó để giết thời gian</a:t>
            </a:r>
          </a:p>
        </p:txBody>
      </p:sp>
      <p:sp>
        <p:nvSpPr>
          <p:cNvPr id="6" name="Arrow: Right 5">
            <a:extLst>
              <a:ext uri="{FF2B5EF4-FFF2-40B4-BE49-F238E27FC236}">
                <a16:creationId xmlns:a16="http://schemas.microsoft.com/office/drawing/2014/main" id="{87A771D5-9089-451C-8C86-64229715AE00}"/>
              </a:ext>
            </a:extLst>
          </p:cNvPr>
          <p:cNvSpPr/>
          <p:nvPr/>
        </p:nvSpPr>
        <p:spPr>
          <a:xfrm>
            <a:off x="7515815" y="3172738"/>
            <a:ext cx="623636" cy="55413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59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5</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NỘI DUNG</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17" name="TextBox 16">
            <a:extLst>
              <a:ext uri="{FF2B5EF4-FFF2-40B4-BE49-F238E27FC236}">
                <a16:creationId xmlns:a16="http://schemas.microsoft.com/office/drawing/2014/main" id="{9901C34B-53C3-44E7-9FB9-670D76CB02CB}"/>
              </a:ext>
            </a:extLst>
          </p:cNvPr>
          <p:cNvSpPr txBox="1"/>
          <p:nvPr/>
        </p:nvSpPr>
        <p:spPr>
          <a:xfrm>
            <a:off x="915047" y="1690688"/>
            <a:ext cx="10452661" cy="4832092"/>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a:solidFill>
                  <a:schemeClr val="bg1"/>
                </a:solidFill>
              </a:rPr>
              <a:t>Xây dựng cửa hàng sửa chữa máy tính kết hợp quán cà phê, giúp khách hàng sửa chữa máy tính một cách nhanh chóng đồng thời tận dụng thời gian chờ để th</a:t>
            </a:r>
            <a:r>
              <a:rPr lang="vi-VN" sz="2800">
                <a:solidFill>
                  <a:schemeClr val="bg1"/>
                </a:solidFill>
              </a:rPr>
              <a:t>ư</a:t>
            </a:r>
            <a:r>
              <a:rPr lang="en-US" sz="2800">
                <a:solidFill>
                  <a:schemeClr val="bg1"/>
                </a:solidFill>
              </a:rPr>
              <a:t>ởng thức cà phê hoặc làm việc tại không gian của quán cà phê (nếu có nhu cầu). </a:t>
            </a:r>
          </a:p>
          <a:p>
            <a:pPr marL="457200" indent="-457200" algn="just">
              <a:buFont typeface="Wingdings" panose="05000000000000000000" pitchFamily="2" charset="2"/>
              <a:buChar char="Ø"/>
            </a:pPr>
            <a:endParaRPr lang="en-US" sz="2800">
              <a:solidFill>
                <a:schemeClr val="bg1"/>
              </a:solidFill>
            </a:endParaRPr>
          </a:p>
          <a:p>
            <a:pPr marL="457200" indent="-457200" algn="just">
              <a:buFont typeface="Wingdings" panose="05000000000000000000" pitchFamily="2" charset="2"/>
              <a:buChar char="Ø"/>
            </a:pPr>
            <a:r>
              <a:rPr lang="en-US" sz="2800">
                <a:solidFill>
                  <a:schemeClr val="bg1"/>
                </a:solidFill>
              </a:rPr>
              <a:t>Cửa hàng sẽ tạo điều kiện cho khách hàng có thể quan sát quá trình sửa chữa, giúp khách hàng cảm thấy yên tâm h</a:t>
            </a:r>
            <a:r>
              <a:rPr lang="vi-VN" sz="2800">
                <a:solidFill>
                  <a:schemeClr val="bg1"/>
                </a:solidFill>
              </a:rPr>
              <a:t>ơ</a:t>
            </a:r>
            <a:r>
              <a:rPr lang="en-US" sz="2800">
                <a:solidFill>
                  <a:schemeClr val="bg1"/>
                </a:solidFill>
              </a:rPr>
              <a:t>n.</a:t>
            </a:r>
          </a:p>
          <a:p>
            <a:pPr marL="457200" indent="-457200" algn="just">
              <a:buFont typeface="Wingdings" panose="05000000000000000000" pitchFamily="2" charset="2"/>
              <a:buChar char="Ø"/>
            </a:pPr>
            <a:endParaRPr lang="en-US" sz="2800">
              <a:solidFill>
                <a:schemeClr val="bg1"/>
              </a:solidFill>
            </a:endParaRPr>
          </a:p>
          <a:p>
            <a:pPr marL="457200" indent="-457200" algn="just">
              <a:buFont typeface="Wingdings" panose="05000000000000000000" pitchFamily="2" charset="2"/>
              <a:buChar char="Ø"/>
            </a:pPr>
            <a:r>
              <a:rPr lang="en-US" sz="2800">
                <a:solidFill>
                  <a:schemeClr val="bg1"/>
                </a:solidFill>
              </a:rPr>
              <a:t>Quán cà phê tạo một không gian thoải mái phù hợp cho học tập và làm việc hoặc họp nhóm, đồng thời khách hàng sửa chữa máy tính cũng có thể ngồi chờ ở quán (nếu có nhu cầu).</a:t>
            </a:r>
          </a:p>
        </p:txBody>
      </p:sp>
    </p:spTree>
    <p:extLst>
      <p:ext uri="{BB962C8B-B14F-4D97-AF65-F5344CB8AC3E}">
        <p14:creationId xmlns:p14="http://schemas.microsoft.com/office/powerpoint/2010/main" val="355645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6</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MỤC TIÊU</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17" name="TextBox 16">
            <a:extLst>
              <a:ext uri="{FF2B5EF4-FFF2-40B4-BE49-F238E27FC236}">
                <a16:creationId xmlns:a16="http://schemas.microsoft.com/office/drawing/2014/main" id="{9901C34B-53C3-44E7-9FB9-670D76CB02CB}"/>
              </a:ext>
            </a:extLst>
          </p:cNvPr>
          <p:cNvSpPr txBox="1"/>
          <p:nvPr/>
        </p:nvSpPr>
        <p:spPr>
          <a:xfrm>
            <a:off x="915047" y="1690688"/>
            <a:ext cx="10452661" cy="3539430"/>
          </a:xfrm>
          <a:prstGeom prst="rect">
            <a:avLst/>
          </a:prstGeom>
          <a:noFill/>
        </p:spPr>
        <p:txBody>
          <a:bodyPr wrap="square" rtlCol="0">
            <a:spAutoFit/>
          </a:bodyPr>
          <a:lstStyle/>
          <a:p>
            <a:pPr marL="514350" indent="-514350" algn="just">
              <a:buFont typeface="Wingdings" panose="05000000000000000000" pitchFamily="2" charset="2"/>
              <a:buChar char="Ø"/>
            </a:pPr>
            <a:r>
              <a:rPr lang="en-US" sz="2800">
                <a:solidFill>
                  <a:schemeClr val="bg1"/>
                </a:solidFill>
              </a:rPr>
              <a:t>Trong những năm đầu, cửa hàng tập trung vào quảng bá th</a:t>
            </a:r>
            <a:r>
              <a:rPr lang="vi-VN" sz="2800">
                <a:solidFill>
                  <a:schemeClr val="bg1"/>
                </a:solidFill>
              </a:rPr>
              <a:t>ư</a:t>
            </a:r>
            <a:r>
              <a:rPr lang="en-US" sz="2800">
                <a:solidFill>
                  <a:schemeClr val="bg1"/>
                </a:solidFill>
              </a:rPr>
              <a:t>ơng hiệu, thu hút khách hàng, xây dựng lòng tin ở phía khách hàng bằng chất l</a:t>
            </a:r>
            <a:r>
              <a:rPr lang="vi-VN" sz="2800">
                <a:solidFill>
                  <a:schemeClr val="bg1"/>
                </a:solidFill>
              </a:rPr>
              <a:t>ư</a:t>
            </a:r>
            <a:r>
              <a:rPr lang="en-US" sz="2800">
                <a:solidFill>
                  <a:schemeClr val="bg1"/>
                </a:solidFill>
              </a:rPr>
              <a:t>ợng dịch vụ của cửa hàng.</a:t>
            </a:r>
          </a:p>
          <a:p>
            <a:pPr marL="514350" indent="-514350" algn="just">
              <a:buFont typeface="Wingdings" panose="05000000000000000000" pitchFamily="2" charset="2"/>
              <a:buChar char="Ø"/>
            </a:pPr>
            <a:endParaRPr lang="en-US" sz="2800">
              <a:solidFill>
                <a:schemeClr val="bg1"/>
              </a:solidFill>
            </a:endParaRPr>
          </a:p>
          <a:p>
            <a:pPr marL="514350" indent="-514350" algn="just">
              <a:buFont typeface="Wingdings" panose="05000000000000000000" pitchFamily="2" charset="2"/>
              <a:buChar char="Ø"/>
            </a:pPr>
            <a:r>
              <a:rPr lang="en-US" sz="2800">
                <a:solidFill>
                  <a:schemeClr val="bg1"/>
                </a:solidFill>
              </a:rPr>
              <a:t>Những năm tiếp theo, sau khi có chỗ đứng nhất định trong lòng khách hàng, cửa hàng sẽ tập trung nâng cao chất l</a:t>
            </a:r>
            <a:r>
              <a:rPr lang="vi-VN" sz="2800">
                <a:solidFill>
                  <a:schemeClr val="bg1"/>
                </a:solidFill>
              </a:rPr>
              <a:t>ư</a:t>
            </a:r>
            <a:r>
              <a:rPr lang="en-US" sz="2800">
                <a:solidFill>
                  <a:schemeClr val="bg1"/>
                </a:solidFill>
              </a:rPr>
              <a:t>ợng dịch vụ nhằm thu hút them nhiều khách hàng để thu hồi lại vốn và mở rộng quy mô kinh doanh.</a:t>
            </a:r>
          </a:p>
        </p:txBody>
      </p:sp>
    </p:spTree>
    <p:extLst>
      <p:ext uri="{BB962C8B-B14F-4D97-AF65-F5344CB8AC3E}">
        <p14:creationId xmlns:p14="http://schemas.microsoft.com/office/powerpoint/2010/main" val="193470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7</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a:solidFill>
                  <a:schemeClr val="bg1"/>
                </a:solidFill>
                <a:latin typeface="+mn-lt"/>
              </a:rPr>
              <a:t>PHÂN CÔNG CÔNG VIỆC</a:t>
            </a:r>
            <a:endParaRPr lang="en-US" dirty="0">
              <a:solidFill>
                <a:schemeClr val="bg1"/>
              </a:solidFill>
              <a:latin typeface="+mn-lt"/>
            </a:endParaRP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9" name="Picture 2">
            <a:extLst>
              <a:ext uri="{FF2B5EF4-FFF2-40B4-BE49-F238E27FC236}">
                <a16:creationId xmlns:a16="http://schemas.microsoft.com/office/drawing/2014/main" id="{869AFAC3-4080-4BB1-A860-57228378D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048" y="1556864"/>
            <a:ext cx="10566452"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07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8</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dirty="0">
                <a:solidFill>
                  <a:schemeClr val="bg1"/>
                </a:solidFill>
                <a:latin typeface="+mn-lt"/>
              </a:rPr>
              <a:t>KHẢO SÁT</a:t>
            </a: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8" name="Picture 7" descr="A screenshot of a cell phone&#10;&#10;Description automatically generated">
            <a:extLst>
              <a:ext uri="{FF2B5EF4-FFF2-40B4-BE49-F238E27FC236}">
                <a16:creationId xmlns:a16="http://schemas.microsoft.com/office/drawing/2014/main" id="{6CD60472-5A69-4A8B-9D68-6B2E63D43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750" y="1443677"/>
            <a:ext cx="9896475" cy="5096350"/>
          </a:xfrm>
          <a:prstGeom prst="rect">
            <a:avLst/>
          </a:prstGeom>
        </p:spPr>
      </p:pic>
    </p:spTree>
    <p:extLst>
      <p:ext uri="{BB962C8B-B14F-4D97-AF65-F5344CB8AC3E}">
        <p14:creationId xmlns:p14="http://schemas.microsoft.com/office/powerpoint/2010/main" val="3748504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9</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dirty="0">
                <a:solidFill>
                  <a:schemeClr val="bg1"/>
                </a:solidFill>
                <a:latin typeface="+mn-lt"/>
              </a:rPr>
              <a:t>STORYBOARD</a:t>
            </a: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6" name="Picture 5" descr="A close up of a map&#10;&#10;Description automatically generated">
            <a:extLst>
              <a:ext uri="{FF2B5EF4-FFF2-40B4-BE49-F238E27FC236}">
                <a16:creationId xmlns:a16="http://schemas.microsoft.com/office/drawing/2014/main" id="{82B07FD6-BFAD-4FA0-BC80-051A36AB8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50" y="1543052"/>
            <a:ext cx="9582150" cy="4949820"/>
          </a:xfrm>
          <a:prstGeom prst="rect">
            <a:avLst/>
          </a:prstGeom>
        </p:spPr>
      </p:pic>
    </p:spTree>
    <p:extLst>
      <p:ext uri="{BB962C8B-B14F-4D97-AF65-F5344CB8AC3E}">
        <p14:creationId xmlns:p14="http://schemas.microsoft.com/office/powerpoint/2010/main" val="590410442"/>
      </p:ext>
    </p:extLst>
  </p:cSld>
  <p:clrMapOvr>
    <a:masterClrMapping/>
  </p:clrMapOvr>
  <p:transition spd="slow">
    <p:push dir="u"/>
  </p:transition>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0</TotalTime>
  <Words>807</Words>
  <Application>Microsoft Office PowerPoint</Application>
  <PresentationFormat>Widescreen</PresentationFormat>
  <Paragraphs>138</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 </vt:lpstr>
      <vt:lpstr>Arial</vt:lpstr>
      <vt:lpstr>Calibri</vt:lpstr>
      <vt:lpstr>Gill Sans MT</vt:lpstr>
      <vt:lpstr>Wingdings</vt:lpstr>
      <vt:lpstr>Office Theme</vt:lpstr>
      <vt:lpstr>MÔ HÌNH CỬA HÀNG SỬA CHỮA MÁY TÍNH KẾT HỢP QUÁN CÀ PHÊ</vt:lpstr>
      <vt:lpstr>THÀNH VIÊN</vt:lpstr>
      <vt:lpstr>NỘI DUNG</vt:lpstr>
      <vt:lpstr>VẤN ĐỀ</vt:lpstr>
      <vt:lpstr>NỘI DUNG</vt:lpstr>
      <vt:lpstr>MỤC TIÊU</vt:lpstr>
      <vt:lpstr>PHÂN CÔNG CÔNG VIỆC</vt:lpstr>
      <vt:lpstr>KHẢO SÁT</vt:lpstr>
      <vt:lpstr>STORYBOARD</vt:lpstr>
      <vt:lpstr>BUSINESS MODEL CANVAS</vt:lpstr>
      <vt:lpstr>CƠ CẤU CHI PHÍ</vt:lpstr>
      <vt:lpstr>CƠ CẤU CHI PHÍ</vt:lpstr>
      <vt:lpstr>CƠ CẤU CHI PHÍ</vt:lpstr>
      <vt:lpstr>VAY VỐN NGÂN HÀNG</vt:lpstr>
      <vt:lpstr>DÒNG DOANH THU</vt:lpstr>
      <vt:lpstr>DÒNG DOANH THU</vt:lpstr>
      <vt:lpstr>DÒNG DOANH THU</vt:lpstr>
      <vt:lpstr>DÒNG DOANH THU</vt:lpstr>
      <vt:lpstr>DÒNG DOANH THU</vt:lpstr>
      <vt:lpstr>DÒNG DOANH THU</vt:lpstr>
      <vt:lpstr>DÒNG DOANH THU</vt:lpstr>
      <vt:lpstr>DÒNG DOANH THU</vt:lpstr>
      <vt:lpstr>KẾT LUẬN</vt:lpstr>
      <vt:lpstr>TỔNG KẾT – ĐẠT ĐƯỢC</vt:lpstr>
      <vt:lpstr>TỔNG KẾT – HẠN CHẾ</vt:lpstr>
      <vt:lpstr>TỔNG KẾT – 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2020-07-12T13:05:26Z</dcterms:created>
  <dcterms:modified xsi:type="dcterms:W3CDTF">2020-07-17T13:02:46Z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