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3" r:id="rId7"/>
    <p:sldId id="267" r:id="rId8"/>
    <p:sldId id="261" r:id="rId9"/>
    <p:sldId id="265" r:id="rId10"/>
    <p:sldId id="266" r:id="rId11"/>
    <p:sldId id="262" r:id="rId12"/>
    <p:sldId id="264" r:id="rId13"/>
    <p:sldId id="268" r:id="rId14"/>
    <p:sldId id="269" r:id="rId15"/>
    <p:sldId id="270" r:id="rId16"/>
    <p:sldId id="271" r:id="rId17"/>
    <p:sldId id="273" r:id="rId18"/>
    <p:sldId id="275" r:id="rId19"/>
    <p:sldId id="274" r:id="rId20"/>
    <p:sldId id="276" r:id="rId21"/>
    <p:sldId id="277" r:id="rId22"/>
    <p:sldId id="278" r:id="rId23"/>
    <p:sldId id="272"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3830C14-F0BE-44DB-A5F4-D2CBF2C91B8B}" type="datetimeFigureOut">
              <a:rPr lang="es-ES" smtClean="0"/>
              <a:t>14/05/2015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D273E69-FC45-4C75-8A99-004E3D728C30}"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3830C14-F0BE-44DB-A5F4-D2CBF2C91B8B}" type="datetimeFigureOut">
              <a:rPr lang="es-ES" smtClean="0"/>
              <a:t>14/05/2015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D273E69-FC45-4C75-8A99-004E3D728C30}"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3830C14-F0BE-44DB-A5F4-D2CBF2C91B8B}" type="datetimeFigureOut">
              <a:rPr lang="es-ES" smtClean="0"/>
              <a:t>14/05/2015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D273E69-FC45-4C75-8A99-004E3D728C30}" type="slidenum">
              <a:rPr lang="es-ES" smtClean="0"/>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3830C14-F0BE-44DB-A5F4-D2CBF2C91B8B}" type="datetimeFigureOut">
              <a:rPr lang="es-ES" smtClean="0"/>
              <a:t>14/05/2015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D273E69-FC45-4C75-8A99-004E3D728C30}" type="slidenum">
              <a:rPr lang="es-ES" smtClean="0"/>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3830C14-F0BE-44DB-A5F4-D2CBF2C91B8B}" type="datetimeFigureOut">
              <a:rPr lang="es-ES" smtClean="0"/>
              <a:t>14/05/2015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D273E69-FC45-4C75-8A99-004E3D728C30}"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D3830C14-F0BE-44DB-A5F4-D2CBF2C91B8B}" type="datetimeFigureOut">
              <a:rPr lang="es-ES" smtClean="0"/>
              <a:t>14/05/2015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D273E69-FC45-4C75-8A99-004E3D728C30}" type="slidenum">
              <a:rPr lang="es-ES" smtClean="0"/>
              <a:t>‹Nº›</a:t>
            </a:fld>
            <a:endParaRPr lang="es-E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3830C14-F0BE-44DB-A5F4-D2CBF2C91B8B}" type="datetimeFigureOut">
              <a:rPr lang="es-ES" smtClean="0"/>
              <a:t>14/05/2015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D273E69-FC45-4C75-8A99-004E3D728C30}"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D3830C14-F0BE-44DB-A5F4-D2CBF2C91B8B}" type="datetimeFigureOut">
              <a:rPr lang="es-ES" smtClean="0"/>
              <a:t>14/05/2015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D273E69-FC45-4C75-8A99-004E3D728C30}"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3830C14-F0BE-44DB-A5F4-D2CBF2C91B8B}" type="datetimeFigureOut">
              <a:rPr lang="es-ES" smtClean="0"/>
              <a:t>14/05/2015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4D273E69-FC45-4C75-8A99-004E3D728C30}"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3830C14-F0BE-44DB-A5F4-D2CBF2C91B8B}" type="datetimeFigureOut">
              <a:rPr lang="es-ES" smtClean="0"/>
              <a:t>14/05/2015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D273E69-FC45-4C75-8A99-004E3D728C30}" type="slidenum">
              <a:rPr lang="es-ES" smtClean="0"/>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3830C14-F0BE-44DB-A5F4-D2CBF2C91B8B}" type="datetimeFigureOut">
              <a:rPr lang="es-ES" smtClean="0"/>
              <a:t>14/05/2015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D273E69-FC45-4C75-8A99-004E3D728C30}" type="slidenum">
              <a:rPr lang="es-ES" smtClean="0"/>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3830C14-F0BE-44DB-A5F4-D2CBF2C91B8B}" type="datetimeFigureOut">
              <a:rPr lang="es-ES" smtClean="0"/>
              <a:t>14/05/2015</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E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D273E69-FC45-4C75-8A99-004E3D728C30}" type="slidenum">
              <a:rPr lang="es-ES" smtClean="0"/>
              <a:t>‹Nº›</a:t>
            </a:fld>
            <a:endParaRPr lang="es-E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96740"/>
            <a:ext cx="7772400" cy="1780108"/>
          </a:xfrm>
        </p:spPr>
        <p:txBody>
          <a:bodyPr>
            <a:normAutofit/>
          </a:bodyPr>
          <a:lstStyle/>
          <a:p>
            <a:r>
              <a:rPr lang="es-MX" sz="6000" b="1" dirty="0" smtClean="0"/>
              <a:t>EVALPROSOFT</a:t>
            </a:r>
            <a:endParaRPr lang="es-ES" sz="6000" b="1" dirty="0"/>
          </a:p>
        </p:txBody>
      </p:sp>
      <p:sp>
        <p:nvSpPr>
          <p:cNvPr id="3" name="2 Subtítulo"/>
          <p:cNvSpPr>
            <a:spLocks noGrp="1"/>
          </p:cNvSpPr>
          <p:nvPr>
            <p:ph type="subTitle" idx="1"/>
          </p:nvPr>
        </p:nvSpPr>
        <p:spPr>
          <a:xfrm>
            <a:off x="1403648" y="4509120"/>
            <a:ext cx="6400800" cy="1473200"/>
          </a:xfrm>
        </p:spPr>
        <p:txBody>
          <a:bodyPr/>
          <a:lstStyle/>
          <a:p>
            <a:r>
              <a:rPr lang="es-MX" dirty="0" smtClean="0"/>
              <a:t>Equipo 7</a:t>
            </a:r>
          </a:p>
          <a:p>
            <a:endParaRPr lang="es-ES" dirty="0"/>
          </a:p>
        </p:txBody>
      </p:sp>
      <p:sp>
        <p:nvSpPr>
          <p:cNvPr id="4" name="1 Título"/>
          <p:cNvSpPr txBox="1">
            <a:spLocks/>
          </p:cNvSpPr>
          <p:nvPr/>
        </p:nvSpPr>
        <p:spPr>
          <a:xfrm>
            <a:off x="533903" y="620688"/>
            <a:ext cx="7772400" cy="1276052"/>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3200" dirty="0" smtClean="0"/>
              <a:t>Administración de Proyectos</a:t>
            </a:r>
            <a:endParaRPr lang="es-ES" sz="3200" dirty="0"/>
          </a:p>
        </p:txBody>
      </p:sp>
    </p:spTree>
    <p:extLst>
      <p:ext uri="{BB962C8B-B14F-4D97-AF65-F5344CB8AC3E}">
        <p14:creationId xmlns:p14="http://schemas.microsoft.com/office/powerpoint/2010/main" val="3869443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993598" y="2492896"/>
            <a:ext cx="7408333" cy="969557"/>
          </a:xfrm>
        </p:spPr>
        <p:txBody>
          <a:bodyPr/>
          <a:lstStyle/>
          <a:p>
            <a:r>
              <a:rPr lang="es-ES" dirty="0"/>
              <a:t>El grado del cumplimiento del atributo del proceso se califica usando </a:t>
            </a:r>
            <a:r>
              <a:rPr lang="es-ES" dirty="0" smtClean="0"/>
              <a:t>la siguiente escala:</a:t>
            </a:r>
            <a:endParaRPr lang="es-ES" dirty="0"/>
          </a:p>
        </p:txBody>
      </p:sp>
      <p:sp>
        <p:nvSpPr>
          <p:cNvPr id="3" name="2 Título"/>
          <p:cNvSpPr>
            <a:spLocks noGrp="1"/>
          </p:cNvSpPr>
          <p:nvPr>
            <p:ph type="title"/>
          </p:nvPr>
        </p:nvSpPr>
        <p:spPr/>
        <p:txBody>
          <a:bodyPr>
            <a:normAutofit fontScale="90000"/>
          </a:bodyPr>
          <a:lstStyle/>
          <a:p>
            <a:r>
              <a:rPr lang="es-MX" dirty="0" smtClean="0"/>
              <a:t>Calificación de los atributos del proceso </a:t>
            </a:r>
            <a:endParaRPr lang="es-E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291" t="54564" r="37418" b="31944"/>
          <a:stretch/>
        </p:blipFill>
        <p:spPr bwMode="auto">
          <a:xfrm>
            <a:off x="803147" y="3834101"/>
            <a:ext cx="7789237" cy="188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82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55576" y="1771772"/>
            <a:ext cx="7408333" cy="1257589"/>
          </a:xfrm>
        </p:spPr>
        <p:txBody>
          <a:bodyPr>
            <a:normAutofit/>
          </a:bodyPr>
          <a:lstStyle/>
          <a:p>
            <a:r>
              <a:rPr lang="es-ES" sz="2000" dirty="0"/>
              <a:t>El nivel de capacidad alcanzado por proceso se deriva de la calificación de los atributos correspondientes tomando como referencia la siguiente tabla.</a:t>
            </a:r>
          </a:p>
        </p:txBody>
      </p:sp>
      <p:sp>
        <p:nvSpPr>
          <p:cNvPr id="3" name="2 Título"/>
          <p:cNvSpPr>
            <a:spLocks noGrp="1"/>
          </p:cNvSpPr>
          <p:nvPr>
            <p:ph type="title"/>
          </p:nvPr>
        </p:nvSpPr>
        <p:spPr/>
        <p:txBody>
          <a:bodyPr>
            <a:normAutofit fontScale="90000"/>
          </a:bodyPr>
          <a:lstStyle/>
          <a:p>
            <a:r>
              <a:rPr lang="es-MX" dirty="0" smtClean="0"/>
              <a:t>Calificaciones del nivel de capacidad del proceso.</a:t>
            </a:r>
            <a:endParaRPr lang="es-E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773" t="35913" r="31841" b="20833"/>
          <a:stretch/>
        </p:blipFill>
        <p:spPr bwMode="auto">
          <a:xfrm>
            <a:off x="1619672" y="2780928"/>
            <a:ext cx="5832648" cy="379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9857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99592" y="2924944"/>
            <a:ext cx="7408333" cy="3450696"/>
          </a:xfrm>
        </p:spPr>
        <p:txBody>
          <a:bodyPr/>
          <a:lstStyle/>
          <a:p>
            <a:r>
              <a:rPr lang="es-ES" dirty="0"/>
              <a:t>El propósito del procedimiento de evaluación es determinar la ubicación o status de la empresa en relación al modelo </a:t>
            </a:r>
            <a:r>
              <a:rPr lang="es-ES" dirty="0" err="1"/>
              <a:t>MoProSoft</a:t>
            </a:r>
            <a:r>
              <a:rPr lang="es-ES" dirty="0"/>
              <a:t>, y orientarla hacia un camino ordenado de mejoramiento. </a:t>
            </a:r>
          </a:p>
        </p:txBody>
      </p:sp>
      <p:sp>
        <p:nvSpPr>
          <p:cNvPr id="3" name="2 Título"/>
          <p:cNvSpPr>
            <a:spLocks noGrp="1"/>
          </p:cNvSpPr>
          <p:nvPr>
            <p:ph type="title"/>
          </p:nvPr>
        </p:nvSpPr>
        <p:spPr/>
        <p:txBody>
          <a:bodyPr>
            <a:normAutofit fontScale="90000"/>
          </a:bodyPr>
          <a:lstStyle/>
          <a:p>
            <a:r>
              <a:rPr lang="es-MX" dirty="0" smtClean="0"/>
              <a:t>¿Cuál es el objetivo de la Evaluación?</a:t>
            </a:r>
            <a:endParaRPr lang="es-ES" dirty="0"/>
          </a:p>
        </p:txBody>
      </p:sp>
    </p:spTree>
    <p:extLst>
      <p:ext uri="{BB962C8B-B14F-4D97-AF65-F5344CB8AC3E}">
        <p14:creationId xmlns:p14="http://schemas.microsoft.com/office/powerpoint/2010/main" val="2892663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En una evaluación para la acreditación de capacidades, el Promotor selecciona un Evaluador Certificado de la lista vigente de evaluadores certificados, que proporciona el Organismo Rector. Una vez seleccionado, el Evaluador Certificado revisa los datos de la organización de la organización y establece con el Promotor el acuerdo de la evaluación.</a:t>
            </a:r>
          </a:p>
        </p:txBody>
      </p:sp>
      <p:sp>
        <p:nvSpPr>
          <p:cNvPr id="3" name="2 Título"/>
          <p:cNvSpPr>
            <a:spLocks noGrp="1"/>
          </p:cNvSpPr>
          <p:nvPr>
            <p:ph type="title"/>
          </p:nvPr>
        </p:nvSpPr>
        <p:spPr/>
        <p:txBody>
          <a:bodyPr>
            <a:normAutofit fontScale="90000"/>
          </a:bodyPr>
          <a:lstStyle/>
          <a:p>
            <a:r>
              <a:rPr lang="es-MX" dirty="0" smtClean="0"/>
              <a:t>Condiciones para iniciar una evaluación</a:t>
            </a:r>
            <a:endParaRPr lang="es-ES" dirty="0"/>
          </a:p>
        </p:txBody>
      </p:sp>
    </p:spTree>
    <p:extLst>
      <p:ext uri="{BB962C8B-B14F-4D97-AF65-F5344CB8AC3E}">
        <p14:creationId xmlns:p14="http://schemas.microsoft.com/office/powerpoint/2010/main" val="1088836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988840"/>
            <a:ext cx="7876397" cy="4608511"/>
          </a:xfrm>
        </p:spPr>
        <p:txBody>
          <a:bodyPr>
            <a:normAutofit/>
          </a:bodyPr>
          <a:lstStyle/>
          <a:p>
            <a:r>
              <a:rPr lang="es-ES" dirty="0" smtClean="0"/>
              <a:t>Nombre </a:t>
            </a:r>
            <a:r>
              <a:rPr lang="es-ES" dirty="0"/>
              <a:t>de la organización y/o la(s) </a:t>
            </a:r>
            <a:r>
              <a:rPr lang="es-ES" dirty="0" smtClean="0"/>
              <a:t>unidad(es) administrativa(s</a:t>
            </a:r>
            <a:r>
              <a:rPr lang="es-ES" dirty="0"/>
              <a:t>) a evaluar </a:t>
            </a:r>
            <a:endParaRPr lang="es-ES" dirty="0" smtClean="0"/>
          </a:p>
          <a:p>
            <a:r>
              <a:rPr lang="es-ES" dirty="0" smtClean="0"/>
              <a:t>Nombre </a:t>
            </a:r>
            <a:r>
              <a:rPr lang="es-ES" dirty="0"/>
              <a:t>del Promotor y su relación con la organización </a:t>
            </a:r>
            <a:endParaRPr lang="es-ES" dirty="0" smtClean="0"/>
          </a:p>
          <a:p>
            <a:r>
              <a:rPr lang="es-ES" dirty="0" smtClean="0"/>
              <a:t>Organigrama </a:t>
            </a:r>
            <a:r>
              <a:rPr lang="es-ES" dirty="0"/>
              <a:t>de la organización </a:t>
            </a:r>
            <a:endParaRPr lang="es-ES" dirty="0" smtClean="0"/>
          </a:p>
          <a:p>
            <a:r>
              <a:rPr lang="es-ES" dirty="0" smtClean="0"/>
              <a:t>Plan </a:t>
            </a:r>
            <a:r>
              <a:rPr lang="es-ES" dirty="0"/>
              <a:t>de mejora (en caso de existir) </a:t>
            </a:r>
            <a:endParaRPr lang="es-ES" dirty="0" smtClean="0"/>
          </a:p>
          <a:p>
            <a:r>
              <a:rPr lang="es-ES" dirty="0" smtClean="0"/>
              <a:t>Relación </a:t>
            </a:r>
            <a:r>
              <a:rPr lang="es-ES" dirty="0"/>
              <a:t>entre </a:t>
            </a:r>
            <a:r>
              <a:rPr lang="es-ES" dirty="0" smtClean="0"/>
              <a:t>los Requisitos </a:t>
            </a:r>
            <a:r>
              <a:rPr lang="es-ES" dirty="0"/>
              <a:t>de procesos y los procesos de la organización </a:t>
            </a:r>
            <a:endParaRPr lang="es-ES" dirty="0" smtClean="0"/>
          </a:p>
          <a:p>
            <a:r>
              <a:rPr lang="es-ES" dirty="0" smtClean="0"/>
              <a:t>Inventario </a:t>
            </a:r>
            <a:r>
              <a:rPr lang="es-ES" dirty="0"/>
              <a:t>de proyectos dentro del alcance de la evaluación </a:t>
            </a:r>
            <a:endParaRPr lang="es-ES" dirty="0" smtClean="0"/>
          </a:p>
          <a:p>
            <a:r>
              <a:rPr lang="es-ES" dirty="0" smtClean="0"/>
              <a:t>Candidatos </a:t>
            </a:r>
            <a:r>
              <a:rPr lang="es-ES" dirty="0"/>
              <a:t>al Equipo de Evaluación</a:t>
            </a:r>
          </a:p>
        </p:txBody>
      </p:sp>
      <p:sp>
        <p:nvSpPr>
          <p:cNvPr id="3" name="2 Título"/>
          <p:cNvSpPr>
            <a:spLocks noGrp="1"/>
          </p:cNvSpPr>
          <p:nvPr>
            <p:ph type="title"/>
          </p:nvPr>
        </p:nvSpPr>
        <p:spPr/>
        <p:txBody>
          <a:bodyPr>
            <a:normAutofit fontScale="90000"/>
          </a:bodyPr>
          <a:lstStyle/>
          <a:p>
            <a:r>
              <a:rPr lang="es-ES" dirty="0"/>
              <a:t>Los datos de la organización deben contener</a:t>
            </a:r>
          </a:p>
        </p:txBody>
      </p:sp>
    </p:spTree>
    <p:extLst>
      <p:ext uri="{BB962C8B-B14F-4D97-AF65-F5344CB8AC3E}">
        <p14:creationId xmlns:p14="http://schemas.microsoft.com/office/powerpoint/2010/main" val="3362624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99592" y="2492896"/>
            <a:ext cx="7408333" cy="3960440"/>
          </a:xfrm>
        </p:spPr>
        <p:txBody>
          <a:bodyPr>
            <a:noAutofit/>
          </a:bodyPr>
          <a:lstStyle/>
          <a:p>
            <a:r>
              <a:rPr lang="es-ES" sz="1800" dirty="0"/>
              <a:t>Nombre de la organización y/o la(s) unidad(es) administrativa(s) a evaluar </a:t>
            </a:r>
            <a:endParaRPr lang="es-ES" sz="1800" dirty="0" smtClean="0"/>
          </a:p>
          <a:p>
            <a:r>
              <a:rPr lang="es-ES" sz="1800" dirty="0" smtClean="0"/>
              <a:t>Nombre </a:t>
            </a:r>
            <a:r>
              <a:rPr lang="es-ES" sz="1800" dirty="0"/>
              <a:t>del Promotor y su relación con la organización </a:t>
            </a:r>
            <a:endParaRPr lang="es-ES" sz="1800" dirty="0" smtClean="0"/>
          </a:p>
          <a:p>
            <a:r>
              <a:rPr lang="es-ES" sz="1800" dirty="0" smtClean="0"/>
              <a:t>Organigrama </a:t>
            </a:r>
            <a:r>
              <a:rPr lang="es-ES" sz="1800" dirty="0"/>
              <a:t>de la organización </a:t>
            </a:r>
            <a:endParaRPr lang="es-ES" sz="1800" dirty="0" smtClean="0"/>
          </a:p>
          <a:p>
            <a:r>
              <a:rPr lang="es-ES" sz="1800" dirty="0" smtClean="0"/>
              <a:t>Nombre </a:t>
            </a:r>
            <a:r>
              <a:rPr lang="es-ES" sz="1800" dirty="0"/>
              <a:t>del Evaluador Certificado y número de acreditación ante el Organismo Rector </a:t>
            </a:r>
            <a:endParaRPr lang="es-ES" sz="1800" dirty="0" smtClean="0"/>
          </a:p>
          <a:p>
            <a:r>
              <a:rPr lang="es-ES" sz="1800" dirty="0" smtClean="0"/>
              <a:t>Nombre </a:t>
            </a:r>
            <a:r>
              <a:rPr lang="es-ES" sz="1800" dirty="0"/>
              <a:t>del Representante de la Organización </a:t>
            </a:r>
            <a:endParaRPr lang="es-ES" sz="1800" dirty="0" smtClean="0"/>
          </a:p>
          <a:p>
            <a:r>
              <a:rPr lang="es-ES" sz="1800" dirty="0" smtClean="0"/>
              <a:t>Nombre </a:t>
            </a:r>
            <a:r>
              <a:rPr lang="es-ES" sz="1800" dirty="0"/>
              <a:t>del Facilitador de la </a:t>
            </a:r>
            <a:r>
              <a:rPr lang="es-ES" sz="1800" dirty="0" smtClean="0"/>
              <a:t>organización</a:t>
            </a:r>
          </a:p>
          <a:p>
            <a:r>
              <a:rPr lang="es-ES" sz="1800" dirty="0" smtClean="0"/>
              <a:t> </a:t>
            </a:r>
            <a:r>
              <a:rPr lang="es-ES" sz="1800" dirty="0"/>
              <a:t>Propósito de la evaluación, que incluye el tipo de evaluación y los niveles de capacidad esperados</a:t>
            </a:r>
            <a:r>
              <a:rPr lang="es-ES" sz="1800" dirty="0" smtClean="0"/>
              <a:t>.</a:t>
            </a:r>
          </a:p>
        </p:txBody>
      </p:sp>
      <p:sp>
        <p:nvSpPr>
          <p:cNvPr id="3" name="2 Título"/>
          <p:cNvSpPr>
            <a:spLocks noGrp="1"/>
          </p:cNvSpPr>
          <p:nvPr>
            <p:ph type="title"/>
          </p:nvPr>
        </p:nvSpPr>
        <p:spPr/>
        <p:txBody>
          <a:bodyPr>
            <a:normAutofit fontScale="90000"/>
          </a:bodyPr>
          <a:lstStyle/>
          <a:p>
            <a:r>
              <a:rPr lang="es-ES" dirty="0"/>
              <a:t>El acuerdo de la evaluación contiene al menos los siguientes puntos</a:t>
            </a:r>
          </a:p>
        </p:txBody>
      </p:sp>
    </p:spTree>
    <p:extLst>
      <p:ext uri="{BB962C8B-B14F-4D97-AF65-F5344CB8AC3E}">
        <p14:creationId xmlns:p14="http://schemas.microsoft.com/office/powerpoint/2010/main" val="2591561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27584" y="1412776"/>
            <a:ext cx="7408333" cy="5239522"/>
          </a:xfrm>
        </p:spPr>
        <p:txBody>
          <a:bodyPr>
            <a:noAutofit/>
          </a:bodyPr>
          <a:lstStyle/>
          <a:p>
            <a:r>
              <a:rPr lang="es-ES" sz="1800" dirty="0"/>
              <a:t>Alcance de la evaluación. </a:t>
            </a:r>
          </a:p>
          <a:p>
            <a:pPr marL="0" indent="0">
              <a:buNone/>
            </a:pPr>
            <a:r>
              <a:rPr lang="es-ES" sz="1800" dirty="0"/>
              <a:t>Incluye:  unidades administrativas a evaluar y los procesos que se van a revisar de acuerdo a la estrategia de implantación para el modelo, indicando aquellos que queden excluidos por no ser aplicables para la evaluación y su justificación ;  nivel de capacidad mayor a ser investigado para cada proceso; y  unidad administrativa que produce los procesos. </a:t>
            </a:r>
          </a:p>
          <a:p>
            <a:r>
              <a:rPr lang="es-ES" sz="1800" dirty="0"/>
              <a:t> Versión del Método de Evaluación </a:t>
            </a:r>
          </a:p>
          <a:p>
            <a:r>
              <a:rPr lang="es-ES" sz="1800" dirty="0"/>
              <a:t>Duración de la evaluación, fecha de inicio y final </a:t>
            </a:r>
          </a:p>
          <a:p>
            <a:r>
              <a:rPr lang="es-ES" sz="1800" dirty="0"/>
              <a:t>Restricciones, que incluyen la disponibilidad de recursos, cantidad de proyectos a examinar en la evaluación, propietario de los resultados de la evaluación y cualquier restricción de uso de estos resultados. </a:t>
            </a:r>
          </a:p>
          <a:p>
            <a:r>
              <a:rPr lang="es-ES" sz="1800" dirty="0"/>
              <a:t>Acuerdo de confidencialidad general sobre el control de la información resultante de la evaluación. </a:t>
            </a:r>
          </a:p>
          <a:p>
            <a:r>
              <a:rPr lang="es-ES" sz="1800" dirty="0"/>
              <a:t>Procedimiento de control de cambios, mecanismo acordado con el Promotor o la autoridad asignada por él para realizar cualquier cambio en las entradas de la evaluación</a:t>
            </a:r>
          </a:p>
        </p:txBody>
      </p:sp>
      <p:sp>
        <p:nvSpPr>
          <p:cNvPr id="4" name="2 Título"/>
          <p:cNvSpPr>
            <a:spLocks noGrp="1"/>
          </p:cNvSpPr>
          <p:nvPr>
            <p:ph type="title"/>
          </p:nvPr>
        </p:nvSpPr>
        <p:spPr>
          <a:xfrm>
            <a:off x="457200" y="338328"/>
            <a:ext cx="8229600" cy="1252728"/>
          </a:xfrm>
        </p:spPr>
        <p:txBody>
          <a:bodyPr>
            <a:normAutofit/>
          </a:bodyPr>
          <a:lstStyle/>
          <a:p>
            <a:r>
              <a:rPr lang="es-ES" dirty="0" smtClean="0"/>
              <a:t>continuación</a:t>
            </a:r>
            <a:endParaRPr lang="es-ES" dirty="0"/>
          </a:p>
        </p:txBody>
      </p:sp>
    </p:spTree>
    <p:extLst>
      <p:ext uri="{BB962C8B-B14F-4D97-AF65-F5344CB8AC3E}">
        <p14:creationId xmlns:p14="http://schemas.microsoft.com/office/powerpoint/2010/main" val="24566815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844824"/>
            <a:ext cx="7408333" cy="4536504"/>
          </a:xfrm>
        </p:spPr>
        <p:txBody>
          <a:bodyPr>
            <a:normAutofit/>
          </a:bodyPr>
          <a:lstStyle/>
          <a:p>
            <a:r>
              <a:rPr lang="es-ES" dirty="0"/>
              <a:t>El reporte de resultados de la evaluación, que se entrega a la organización, contiene la siguiente información: </a:t>
            </a:r>
            <a:endParaRPr lang="es-ES" dirty="0" smtClean="0"/>
          </a:p>
          <a:p>
            <a:r>
              <a:rPr lang="es-ES" dirty="0" smtClean="0"/>
              <a:t>• </a:t>
            </a:r>
            <a:r>
              <a:rPr lang="es-ES" dirty="0"/>
              <a:t>Nombre de la organización evaluada </a:t>
            </a:r>
            <a:endParaRPr lang="es-ES" dirty="0" smtClean="0"/>
          </a:p>
          <a:p>
            <a:r>
              <a:rPr lang="es-ES" dirty="0" smtClean="0"/>
              <a:t>• </a:t>
            </a:r>
            <a:r>
              <a:rPr lang="es-ES" dirty="0"/>
              <a:t>Nombre del Promotor y su rol dentro de la organización </a:t>
            </a:r>
            <a:endParaRPr lang="es-ES" dirty="0" smtClean="0"/>
          </a:p>
          <a:p>
            <a:r>
              <a:rPr lang="es-ES" dirty="0" smtClean="0"/>
              <a:t>• </a:t>
            </a:r>
            <a:r>
              <a:rPr lang="es-ES" dirty="0"/>
              <a:t>Nombre del Evaluador Certificado, Equipo de Evaluación, y sus roles dentro de la evaluación </a:t>
            </a:r>
            <a:endParaRPr lang="es-ES" dirty="0" smtClean="0"/>
          </a:p>
          <a:p>
            <a:r>
              <a:rPr lang="es-ES" dirty="0" smtClean="0"/>
              <a:t>• </a:t>
            </a:r>
            <a:r>
              <a:rPr lang="es-ES" dirty="0"/>
              <a:t>Versión del Método de Evaluación </a:t>
            </a:r>
            <a:endParaRPr lang="es-ES" dirty="0" smtClean="0"/>
          </a:p>
        </p:txBody>
      </p:sp>
      <p:sp>
        <p:nvSpPr>
          <p:cNvPr id="3" name="2 Título"/>
          <p:cNvSpPr>
            <a:spLocks noGrp="1"/>
          </p:cNvSpPr>
          <p:nvPr>
            <p:ph type="title"/>
          </p:nvPr>
        </p:nvSpPr>
        <p:spPr/>
        <p:txBody>
          <a:bodyPr/>
          <a:lstStyle/>
          <a:p>
            <a:r>
              <a:rPr lang="es-MX" dirty="0" smtClean="0"/>
              <a:t>Resultados de Evaluación</a:t>
            </a:r>
            <a:endParaRPr lang="es-ES" dirty="0"/>
          </a:p>
        </p:txBody>
      </p:sp>
    </p:spTree>
    <p:extLst>
      <p:ext uri="{BB962C8B-B14F-4D97-AF65-F5344CB8AC3E}">
        <p14:creationId xmlns:p14="http://schemas.microsoft.com/office/powerpoint/2010/main" val="1232658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99592" y="1772816"/>
            <a:ext cx="7408333" cy="4536504"/>
          </a:xfrm>
        </p:spPr>
        <p:txBody>
          <a:bodyPr>
            <a:normAutofit lnSpcReduction="10000"/>
          </a:bodyPr>
          <a:lstStyle/>
          <a:p>
            <a:r>
              <a:rPr lang="es-ES" dirty="0"/>
              <a:t>• Procesos evaluados </a:t>
            </a:r>
            <a:endParaRPr lang="es-ES" dirty="0" smtClean="0"/>
          </a:p>
          <a:p>
            <a:r>
              <a:rPr lang="es-ES" dirty="0" smtClean="0"/>
              <a:t>• </a:t>
            </a:r>
            <a:r>
              <a:rPr lang="es-ES" dirty="0"/>
              <a:t>Fechas de la evaluación </a:t>
            </a:r>
          </a:p>
          <a:p>
            <a:r>
              <a:rPr lang="es-ES" dirty="0"/>
              <a:t>• Tabla de perfiles de calificaciones de atributos de cada proceso evaluado. </a:t>
            </a:r>
          </a:p>
          <a:p>
            <a:r>
              <a:rPr lang="es-ES" dirty="0"/>
              <a:t>• Perfil del nivel de capacidad de los procesos implantados y un nivel de madurez de capacidades </a:t>
            </a:r>
            <a:endParaRPr lang="es-ES" dirty="0" smtClean="0"/>
          </a:p>
          <a:p>
            <a:r>
              <a:rPr lang="es-ES" dirty="0" smtClean="0"/>
              <a:t>• </a:t>
            </a:r>
            <a:r>
              <a:rPr lang="es-ES" dirty="0"/>
              <a:t>Resumen de hallazgos detectados para cada proceso </a:t>
            </a:r>
            <a:endParaRPr lang="es-ES" dirty="0" smtClean="0"/>
          </a:p>
          <a:p>
            <a:r>
              <a:rPr lang="es-ES" dirty="0" smtClean="0"/>
              <a:t>• </a:t>
            </a:r>
            <a:r>
              <a:rPr lang="es-ES" dirty="0"/>
              <a:t>Resumen de hallazgos que aplican a varios procesos </a:t>
            </a:r>
            <a:endParaRPr lang="es-ES" dirty="0" smtClean="0"/>
          </a:p>
          <a:p>
            <a:r>
              <a:rPr lang="es-ES" dirty="0" smtClean="0"/>
              <a:t>• </a:t>
            </a:r>
            <a:r>
              <a:rPr lang="es-ES" dirty="0"/>
              <a:t>Hallazgos que no están directamente relacionadas con la </a:t>
            </a:r>
            <a:r>
              <a:rPr lang="es-ES" dirty="0" smtClean="0"/>
              <a:t>parte de requisitos </a:t>
            </a:r>
            <a:r>
              <a:rPr lang="es-ES" dirty="0"/>
              <a:t>de procesos, pero que afectan a la implantación. </a:t>
            </a:r>
          </a:p>
        </p:txBody>
      </p:sp>
      <p:sp>
        <p:nvSpPr>
          <p:cNvPr id="3" name="2 Título"/>
          <p:cNvSpPr>
            <a:spLocks noGrp="1"/>
          </p:cNvSpPr>
          <p:nvPr>
            <p:ph type="title"/>
          </p:nvPr>
        </p:nvSpPr>
        <p:spPr/>
        <p:txBody>
          <a:bodyPr/>
          <a:lstStyle/>
          <a:p>
            <a:r>
              <a:rPr lang="es-MX" dirty="0" smtClean="0"/>
              <a:t>Resultados de Evaluación</a:t>
            </a:r>
            <a:endParaRPr lang="es-ES" dirty="0"/>
          </a:p>
        </p:txBody>
      </p:sp>
    </p:spTree>
    <p:extLst>
      <p:ext uri="{BB962C8B-B14F-4D97-AF65-F5344CB8AC3E}">
        <p14:creationId xmlns:p14="http://schemas.microsoft.com/office/powerpoint/2010/main" val="2545040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Adicionalmente, el Evaluador Certificado elabora y entrega al Organismo Rector el reporte estadístico de la </a:t>
            </a:r>
            <a:r>
              <a:rPr lang="es-ES" dirty="0" smtClean="0"/>
              <a:t>evaluación.</a:t>
            </a:r>
            <a:endParaRPr lang="es-ES" dirty="0"/>
          </a:p>
        </p:txBody>
      </p:sp>
    </p:spTree>
    <p:extLst>
      <p:ext uri="{BB962C8B-B14F-4D97-AF65-F5344CB8AC3E}">
        <p14:creationId xmlns:p14="http://schemas.microsoft.com/office/powerpoint/2010/main" val="1076562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971600" y="3068960"/>
            <a:ext cx="7408333" cy="3450696"/>
          </a:xfrm>
        </p:spPr>
        <p:txBody>
          <a:bodyPr/>
          <a:lstStyle/>
          <a:p>
            <a:pPr marL="0" indent="0" algn="ctr">
              <a:buNone/>
            </a:pPr>
            <a:r>
              <a:rPr lang="es-MX" dirty="0" smtClean="0"/>
              <a:t>Evaluación de Procesos de Software</a:t>
            </a:r>
            <a:endParaRPr lang="es-ES" dirty="0"/>
          </a:p>
        </p:txBody>
      </p:sp>
      <p:sp>
        <p:nvSpPr>
          <p:cNvPr id="3" name="2 Título"/>
          <p:cNvSpPr>
            <a:spLocks noGrp="1"/>
          </p:cNvSpPr>
          <p:nvPr>
            <p:ph type="title"/>
          </p:nvPr>
        </p:nvSpPr>
        <p:spPr/>
        <p:txBody>
          <a:bodyPr/>
          <a:lstStyle/>
          <a:p>
            <a:r>
              <a:rPr lang="es-MX" dirty="0" smtClean="0"/>
              <a:t>¿Qué significa </a:t>
            </a:r>
            <a:r>
              <a:rPr lang="es-MX" dirty="0" err="1" smtClean="0"/>
              <a:t>EvalProsoft</a:t>
            </a:r>
            <a:r>
              <a:rPr lang="es-MX" dirty="0" smtClean="0"/>
              <a:t>?</a:t>
            </a:r>
            <a:endParaRPr lang="es-ES" dirty="0"/>
          </a:p>
        </p:txBody>
      </p:sp>
    </p:spTree>
    <p:extLst>
      <p:ext uri="{BB962C8B-B14F-4D97-AF65-F5344CB8AC3E}">
        <p14:creationId xmlns:p14="http://schemas.microsoft.com/office/powerpoint/2010/main" val="3803808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2060848"/>
            <a:ext cx="7408333" cy="4065315"/>
          </a:xfrm>
        </p:spPr>
        <p:txBody>
          <a:bodyPr>
            <a:normAutofit fontScale="92500"/>
          </a:bodyPr>
          <a:lstStyle/>
          <a:p>
            <a:r>
              <a:rPr lang="es-ES" u="sng" dirty="0"/>
              <a:t>Capacitación</a:t>
            </a:r>
            <a:r>
              <a:rPr lang="es-ES" dirty="0"/>
              <a:t>. Ser un profesional capacitado en la norma Tecnología de la información – Software – Modelo de procesos y método de evaluación para desarrollo y mantenimiento de software por el Organismo Rector o por una organización autorizada por éste. </a:t>
            </a:r>
            <a:endParaRPr lang="es-ES" dirty="0" smtClean="0"/>
          </a:p>
          <a:p>
            <a:r>
              <a:rPr lang="es-ES" u="sng" dirty="0" smtClean="0"/>
              <a:t>Educación</a:t>
            </a:r>
            <a:r>
              <a:rPr lang="es-ES" dirty="0"/>
              <a:t>. Poseer un grado académico o experiencia equivalente en ciencia o ingeniería de computación o área similar. </a:t>
            </a:r>
            <a:endParaRPr lang="es-ES" dirty="0" smtClean="0"/>
          </a:p>
          <a:p>
            <a:r>
              <a:rPr lang="es-ES" u="sng" dirty="0" smtClean="0"/>
              <a:t>Experiencia</a:t>
            </a:r>
            <a:r>
              <a:rPr lang="es-ES" dirty="0"/>
              <a:t>. Tener experiencia laboral o de consultoría en áreas especializadas de desarrollo y mantenimiento de software o aseguramiento de calidad de software. </a:t>
            </a:r>
          </a:p>
        </p:txBody>
      </p:sp>
      <p:sp>
        <p:nvSpPr>
          <p:cNvPr id="3" name="2 Título"/>
          <p:cNvSpPr>
            <a:spLocks noGrp="1"/>
          </p:cNvSpPr>
          <p:nvPr>
            <p:ph type="title"/>
          </p:nvPr>
        </p:nvSpPr>
        <p:spPr/>
        <p:txBody>
          <a:bodyPr/>
          <a:lstStyle/>
          <a:p>
            <a:r>
              <a:rPr lang="es-MX" dirty="0" smtClean="0"/>
              <a:t>Perfil del Evaluador</a:t>
            </a:r>
            <a:endParaRPr lang="es-ES" dirty="0"/>
          </a:p>
        </p:txBody>
      </p:sp>
    </p:spTree>
    <p:extLst>
      <p:ext uri="{BB962C8B-B14F-4D97-AF65-F5344CB8AC3E}">
        <p14:creationId xmlns:p14="http://schemas.microsoft.com/office/powerpoint/2010/main" val="2764654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2060848"/>
            <a:ext cx="7408333" cy="4065315"/>
          </a:xfrm>
        </p:spPr>
        <p:txBody>
          <a:bodyPr>
            <a:normAutofit/>
          </a:bodyPr>
          <a:lstStyle/>
          <a:p>
            <a:r>
              <a:rPr lang="es-ES" dirty="0"/>
              <a:t>Adicionalmente es deseable que posea las siguientes habilidades personales: </a:t>
            </a:r>
            <a:endParaRPr lang="es-ES" dirty="0" smtClean="0"/>
          </a:p>
          <a:p>
            <a:r>
              <a:rPr lang="es-ES" u="sng" dirty="0" smtClean="0"/>
              <a:t>Facilidad </a:t>
            </a:r>
            <a:r>
              <a:rPr lang="es-ES" u="sng" dirty="0"/>
              <a:t>de comunicación verbal y escrita</a:t>
            </a:r>
            <a:r>
              <a:rPr lang="es-ES" dirty="0"/>
              <a:t>. </a:t>
            </a:r>
            <a:r>
              <a:rPr lang="es-ES" dirty="0" smtClean="0"/>
              <a:t>Comunicar de forma clara y precisa el propósito, actividades, tareas del proceso de evaluación y los hallazgos de los procesos evaluados a los miembros de la organización. </a:t>
            </a:r>
          </a:p>
          <a:p>
            <a:r>
              <a:rPr lang="es-ES" u="sng" dirty="0" smtClean="0"/>
              <a:t>Profesionalidad</a:t>
            </a:r>
            <a:r>
              <a:rPr lang="es-ES" dirty="0" smtClean="0"/>
              <a:t>. Actuar de manera imparcial y objetiva, con apego al Método de Evaluación. </a:t>
            </a:r>
            <a:endParaRPr lang="es-ES" dirty="0"/>
          </a:p>
        </p:txBody>
      </p:sp>
      <p:sp>
        <p:nvSpPr>
          <p:cNvPr id="3" name="2 Título"/>
          <p:cNvSpPr>
            <a:spLocks noGrp="1"/>
          </p:cNvSpPr>
          <p:nvPr>
            <p:ph type="title"/>
          </p:nvPr>
        </p:nvSpPr>
        <p:spPr/>
        <p:txBody>
          <a:bodyPr/>
          <a:lstStyle/>
          <a:p>
            <a:r>
              <a:rPr lang="es-MX" dirty="0" smtClean="0"/>
              <a:t>Perfil del Evaluador</a:t>
            </a:r>
            <a:endParaRPr lang="es-ES" dirty="0"/>
          </a:p>
        </p:txBody>
      </p:sp>
    </p:spTree>
    <p:extLst>
      <p:ext uri="{BB962C8B-B14F-4D97-AF65-F5344CB8AC3E}">
        <p14:creationId xmlns:p14="http://schemas.microsoft.com/office/powerpoint/2010/main" val="982251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2060848"/>
            <a:ext cx="7408333" cy="4065315"/>
          </a:xfrm>
        </p:spPr>
        <p:txBody>
          <a:bodyPr>
            <a:normAutofit fontScale="92500" lnSpcReduction="10000"/>
          </a:bodyPr>
          <a:lstStyle/>
          <a:p>
            <a:r>
              <a:rPr lang="es-ES" u="sng" dirty="0"/>
              <a:t>Prudencia</a:t>
            </a:r>
            <a:r>
              <a:rPr lang="es-ES" dirty="0"/>
              <a:t>. Ser capaz de guardar la cordura al ser cuestionado a cerca de su criterio, conocimientos o profesionalismo durante la evaluación</a:t>
            </a:r>
            <a:r>
              <a:rPr lang="es-ES" dirty="0" smtClean="0"/>
              <a:t>.</a:t>
            </a:r>
          </a:p>
          <a:p>
            <a:r>
              <a:rPr lang="es-ES" u="sng" dirty="0" smtClean="0"/>
              <a:t>Discreción</a:t>
            </a:r>
            <a:r>
              <a:rPr lang="es-ES" dirty="0"/>
              <a:t>. Preservar la confidencialidad, durante y después de una evaluación, de los resultados y de la información recibida con estricto apego a los términos del acuerdo de confidencialidad. </a:t>
            </a:r>
            <a:endParaRPr lang="es-ES" dirty="0" smtClean="0"/>
          </a:p>
          <a:p>
            <a:r>
              <a:rPr lang="es-ES" u="sng" dirty="0" smtClean="0"/>
              <a:t>Manejo </a:t>
            </a:r>
            <a:r>
              <a:rPr lang="es-ES" u="sng" dirty="0"/>
              <a:t>de conflictos</a:t>
            </a:r>
            <a:r>
              <a:rPr lang="es-ES" dirty="0"/>
              <a:t>. Manejar los conflictos y resistencias que encuentre durante la evaluación. </a:t>
            </a:r>
            <a:endParaRPr lang="es-ES" dirty="0" smtClean="0"/>
          </a:p>
          <a:p>
            <a:r>
              <a:rPr lang="es-ES" u="sng" dirty="0" smtClean="0"/>
              <a:t>Liderazgo</a:t>
            </a:r>
            <a:r>
              <a:rPr lang="es-ES" dirty="0"/>
              <a:t>. Ser considerado como una persona respetable, confiable, de buen juicio, es decir ser líder del Equipo de Evaluación. </a:t>
            </a:r>
          </a:p>
        </p:txBody>
      </p:sp>
      <p:sp>
        <p:nvSpPr>
          <p:cNvPr id="3" name="2 Título"/>
          <p:cNvSpPr>
            <a:spLocks noGrp="1"/>
          </p:cNvSpPr>
          <p:nvPr>
            <p:ph type="title"/>
          </p:nvPr>
        </p:nvSpPr>
        <p:spPr/>
        <p:txBody>
          <a:bodyPr/>
          <a:lstStyle/>
          <a:p>
            <a:r>
              <a:rPr lang="es-MX" dirty="0" smtClean="0"/>
              <a:t>Perfil del Evaluador</a:t>
            </a:r>
            <a:endParaRPr lang="es-ES" dirty="0"/>
          </a:p>
        </p:txBody>
      </p:sp>
    </p:spTree>
    <p:extLst>
      <p:ext uri="{BB962C8B-B14F-4D97-AF65-F5344CB8AC3E}">
        <p14:creationId xmlns:p14="http://schemas.microsoft.com/office/powerpoint/2010/main" val="6884445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98124" y="3861048"/>
            <a:ext cx="8229600" cy="1252728"/>
          </a:xfrm>
        </p:spPr>
        <p:txBody>
          <a:bodyPr>
            <a:normAutofit fontScale="90000"/>
          </a:bodyPr>
          <a:lstStyle/>
          <a:p>
            <a:r>
              <a:rPr lang="es-MX"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Gracias por su atención.</a:t>
            </a:r>
            <a:br>
              <a:rPr lang="es-MX"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es-MX"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s-ES" dirty="0"/>
          </a:p>
        </p:txBody>
      </p:sp>
      <p:sp>
        <p:nvSpPr>
          <p:cNvPr id="4" name="2 Título"/>
          <p:cNvSpPr txBox="1">
            <a:spLocks/>
          </p:cNvSpPr>
          <p:nvPr/>
        </p:nvSpPr>
        <p:spPr>
          <a:xfrm>
            <a:off x="323528" y="404664"/>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smtClean="0"/>
              <a:t>FIN</a:t>
            </a:r>
            <a:endParaRPr lang="es-ES" dirty="0"/>
          </a:p>
        </p:txBody>
      </p:sp>
    </p:spTree>
    <p:extLst>
      <p:ext uri="{BB962C8B-B14F-4D97-AF65-F5344CB8AC3E}">
        <p14:creationId xmlns:p14="http://schemas.microsoft.com/office/powerpoint/2010/main" val="1724529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smtClean="0"/>
              <a:t>Es una técnica </a:t>
            </a:r>
            <a:r>
              <a:rPr lang="es-ES" dirty="0"/>
              <a:t>para la evaluación de la implementación de la metodología </a:t>
            </a:r>
            <a:r>
              <a:rPr lang="es-ES" dirty="0" err="1" smtClean="0"/>
              <a:t>MoProsoft</a:t>
            </a:r>
            <a:r>
              <a:rPr lang="es-ES" dirty="0" smtClean="0"/>
              <a:t>.</a:t>
            </a:r>
          </a:p>
          <a:p>
            <a:pPr marL="0" indent="0">
              <a:buNone/>
            </a:pPr>
            <a:endParaRPr lang="es-ES" dirty="0" smtClean="0"/>
          </a:p>
          <a:p>
            <a:r>
              <a:rPr lang="es-ES" dirty="0" smtClean="0"/>
              <a:t>Esta técnica </a:t>
            </a:r>
            <a:r>
              <a:rPr lang="es-ES" dirty="0"/>
              <a:t>se plantea desde el punto de vista del Evaluador y propone las </a:t>
            </a:r>
            <a:r>
              <a:rPr lang="es-ES" dirty="0" smtClean="0"/>
              <a:t>métricas </a:t>
            </a:r>
            <a:r>
              <a:rPr lang="es-ES" dirty="0"/>
              <a:t>para la evaluación y confirmación de la ejecución de los procesos del negocio.</a:t>
            </a:r>
          </a:p>
        </p:txBody>
      </p:sp>
      <p:sp>
        <p:nvSpPr>
          <p:cNvPr id="3" name="2 Título"/>
          <p:cNvSpPr>
            <a:spLocks noGrp="1"/>
          </p:cNvSpPr>
          <p:nvPr>
            <p:ph type="title"/>
          </p:nvPr>
        </p:nvSpPr>
        <p:spPr/>
        <p:txBody>
          <a:bodyPr/>
          <a:lstStyle/>
          <a:p>
            <a:r>
              <a:rPr lang="es-MX" dirty="0" smtClean="0"/>
              <a:t>¿Qué es </a:t>
            </a:r>
            <a:r>
              <a:rPr lang="es-MX" dirty="0" err="1" smtClean="0"/>
              <a:t>EvalProSoft</a:t>
            </a:r>
            <a:r>
              <a:rPr lang="es-MX" dirty="0" smtClean="0"/>
              <a:t>?</a:t>
            </a:r>
            <a:endParaRPr lang="es-ES" dirty="0"/>
          </a:p>
        </p:txBody>
      </p:sp>
    </p:spTree>
    <p:extLst>
      <p:ext uri="{BB962C8B-B14F-4D97-AF65-F5344CB8AC3E}">
        <p14:creationId xmlns:p14="http://schemas.microsoft.com/office/powerpoint/2010/main" val="897898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El Método de Evaluación involucra al Organismo Rector y a la organización a </a:t>
            </a:r>
            <a:r>
              <a:rPr lang="es-ES" dirty="0" smtClean="0"/>
              <a:t>evaluar.</a:t>
            </a:r>
            <a:endParaRPr lang="es-ES" dirty="0"/>
          </a:p>
        </p:txBody>
      </p:sp>
      <p:sp>
        <p:nvSpPr>
          <p:cNvPr id="3" name="2 Título"/>
          <p:cNvSpPr>
            <a:spLocks noGrp="1"/>
          </p:cNvSpPr>
          <p:nvPr>
            <p:ph type="title"/>
          </p:nvPr>
        </p:nvSpPr>
        <p:spPr/>
        <p:txBody>
          <a:bodyPr/>
          <a:lstStyle/>
          <a:p>
            <a:r>
              <a:rPr lang="es-MX" dirty="0" smtClean="0"/>
              <a:t>¿Cómo funciona </a:t>
            </a:r>
            <a:r>
              <a:rPr lang="es-MX" dirty="0" err="1" smtClean="0"/>
              <a:t>EvalProSoft</a:t>
            </a:r>
            <a:r>
              <a:rPr lang="es-MX" dirty="0" smtClean="0"/>
              <a:t>?</a:t>
            </a:r>
            <a:endParaRPr lang="es-E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964" t="32540" r="34072" b="45635"/>
          <a:stretch/>
        </p:blipFill>
        <p:spPr bwMode="auto">
          <a:xfrm>
            <a:off x="1259631" y="4005064"/>
            <a:ext cx="6803687" cy="253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7724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2348880"/>
            <a:ext cx="7408333" cy="3777283"/>
          </a:xfrm>
        </p:spPr>
        <p:txBody>
          <a:bodyPr/>
          <a:lstStyle/>
          <a:p>
            <a:r>
              <a:rPr lang="es-ES" dirty="0"/>
              <a:t>El Método de Evaluación usa como modelo de procesos de referencia </a:t>
            </a:r>
            <a:r>
              <a:rPr lang="es-ES" dirty="0" smtClean="0"/>
              <a:t>el modelo de </a:t>
            </a:r>
            <a:r>
              <a:rPr lang="es-ES" dirty="0"/>
              <a:t>procesos basada en </a:t>
            </a:r>
            <a:r>
              <a:rPr lang="es-ES" dirty="0" err="1"/>
              <a:t>MoProSoft</a:t>
            </a:r>
            <a:r>
              <a:rPr lang="es-ES" dirty="0"/>
              <a:t>. </a:t>
            </a:r>
            <a:endParaRPr lang="es-ES" dirty="0" smtClean="0"/>
          </a:p>
          <a:p>
            <a:r>
              <a:rPr lang="es-ES" dirty="0" smtClean="0"/>
              <a:t>Para </a:t>
            </a:r>
            <a:r>
              <a:rPr lang="es-ES" dirty="0"/>
              <a:t>calificar el nivel de capacidad de los procesos, </a:t>
            </a:r>
            <a:r>
              <a:rPr lang="es-ES" dirty="0" smtClean="0"/>
              <a:t>se utiliza el Modelo </a:t>
            </a:r>
            <a:r>
              <a:rPr lang="es-ES" dirty="0"/>
              <a:t>de capacidades de procesos. </a:t>
            </a:r>
            <a:endParaRPr lang="es-ES" dirty="0" smtClean="0"/>
          </a:p>
          <a:p>
            <a:r>
              <a:rPr lang="es-ES" dirty="0"/>
              <a:t>El proceso de evaluación considera las condiciones para iniciar una evaluación, las actividades de planeación, ejecución, generación y entrega de resultados y el cierre. </a:t>
            </a:r>
          </a:p>
        </p:txBody>
      </p:sp>
      <p:sp>
        <p:nvSpPr>
          <p:cNvPr id="3" name="2 Título"/>
          <p:cNvSpPr>
            <a:spLocks noGrp="1"/>
          </p:cNvSpPr>
          <p:nvPr>
            <p:ph type="title"/>
          </p:nvPr>
        </p:nvSpPr>
        <p:spPr/>
        <p:txBody>
          <a:bodyPr>
            <a:normAutofit fontScale="90000"/>
          </a:bodyPr>
          <a:lstStyle/>
          <a:p>
            <a:r>
              <a:rPr lang="es-MX" dirty="0" smtClean="0"/>
              <a:t>Descripción general del método de evaluación.</a:t>
            </a:r>
            <a:endParaRPr lang="es-ES" dirty="0"/>
          </a:p>
        </p:txBody>
      </p:sp>
    </p:spTree>
    <p:extLst>
      <p:ext uri="{BB962C8B-B14F-4D97-AF65-F5344CB8AC3E}">
        <p14:creationId xmlns:p14="http://schemas.microsoft.com/office/powerpoint/2010/main" val="4282261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355976" y="2675467"/>
            <a:ext cx="3924424" cy="3450696"/>
          </a:xfrm>
        </p:spPr>
        <p:txBody>
          <a:bodyPr/>
          <a:lstStyle/>
          <a:p>
            <a:r>
              <a:rPr lang="es-MX" dirty="0" smtClean="0"/>
              <a:t>Se tiene el modelo de referencia «</a:t>
            </a:r>
            <a:r>
              <a:rPr lang="es-MX" dirty="0" err="1" smtClean="0"/>
              <a:t>MoProSoft</a:t>
            </a:r>
            <a:r>
              <a:rPr lang="es-MX" dirty="0" smtClean="0"/>
              <a:t>» :</a:t>
            </a:r>
          </a:p>
          <a:p>
            <a:r>
              <a:rPr lang="es-MX" dirty="0" smtClean="0"/>
              <a:t>La Alta dirección.</a:t>
            </a:r>
          </a:p>
          <a:p>
            <a:r>
              <a:rPr lang="es-MX" dirty="0" smtClean="0"/>
              <a:t>Gestión</a:t>
            </a:r>
          </a:p>
          <a:p>
            <a:r>
              <a:rPr lang="es-MX" dirty="0" smtClean="0"/>
              <a:t>Operación.</a:t>
            </a:r>
            <a:endParaRPr lang="es-ES" dirty="0"/>
          </a:p>
        </p:txBody>
      </p:sp>
      <p:sp>
        <p:nvSpPr>
          <p:cNvPr id="3" name="2 Título"/>
          <p:cNvSpPr>
            <a:spLocks noGrp="1"/>
          </p:cNvSpPr>
          <p:nvPr>
            <p:ph type="title"/>
          </p:nvPr>
        </p:nvSpPr>
        <p:spPr/>
        <p:txBody>
          <a:bodyPr/>
          <a:lstStyle/>
          <a:p>
            <a:r>
              <a:rPr lang="es-MX" dirty="0" err="1" smtClean="0"/>
              <a:t>MoProSoft</a:t>
            </a:r>
            <a:endParaRPr lang="es-E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613" t="29762" r="43666" b="32738"/>
          <a:stretch/>
        </p:blipFill>
        <p:spPr bwMode="auto">
          <a:xfrm>
            <a:off x="539552" y="1844824"/>
            <a:ext cx="3168352" cy="4868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4075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971600" y="3068960"/>
            <a:ext cx="7408333" cy="2448272"/>
          </a:xfrm>
        </p:spPr>
        <p:txBody>
          <a:bodyPr>
            <a:normAutofit/>
          </a:bodyPr>
          <a:lstStyle/>
          <a:p>
            <a:r>
              <a:rPr lang="es-ES" dirty="0" smtClean="0"/>
              <a:t>PRE-EVALUACION.</a:t>
            </a:r>
          </a:p>
          <a:p>
            <a:endParaRPr lang="es-ES" dirty="0"/>
          </a:p>
          <a:p>
            <a:r>
              <a:rPr lang="es-ES" dirty="0" smtClean="0"/>
              <a:t>EVALUACION.</a:t>
            </a:r>
          </a:p>
          <a:p>
            <a:endParaRPr lang="es-ES" dirty="0"/>
          </a:p>
          <a:p>
            <a:r>
              <a:rPr lang="es-ES" dirty="0" smtClean="0"/>
              <a:t>GENERACION </a:t>
            </a:r>
            <a:r>
              <a:rPr lang="es-ES" dirty="0"/>
              <a:t>DE </a:t>
            </a:r>
            <a:r>
              <a:rPr lang="es-ES" dirty="0" smtClean="0"/>
              <a:t>RESULTADOS.</a:t>
            </a:r>
            <a:endParaRPr lang="es-ES" dirty="0"/>
          </a:p>
        </p:txBody>
      </p:sp>
      <p:sp>
        <p:nvSpPr>
          <p:cNvPr id="3" name="2 Título"/>
          <p:cNvSpPr>
            <a:spLocks noGrp="1"/>
          </p:cNvSpPr>
          <p:nvPr>
            <p:ph type="title"/>
          </p:nvPr>
        </p:nvSpPr>
        <p:spPr/>
        <p:txBody>
          <a:bodyPr/>
          <a:lstStyle/>
          <a:p>
            <a:r>
              <a:rPr lang="es-MX" dirty="0" smtClean="0"/>
              <a:t>Procedimiento de Evaluación</a:t>
            </a:r>
            <a:endParaRPr lang="es-ES" dirty="0"/>
          </a:p>
        </p:txBody>
      </p:sp>
    </p:spTree>
    <p:extLst>
      <p:ext uri="{BB962C8B-B14F-4D97-AF65-F5344CB8AC3E}">
        <p14:creationId xmlns:p14="http://schemas.microsoft.com/office/powerpoint/2010/main" val="2243814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dirty="0"/>
              <a:t>La </a:t>
            </a:r>
            <a:r>
              <a:rPr lang="es-ES" u="sng" dirty="0"/>
              <a:t>capacidad de proceso</a:t>
            </a:r>
            <a:r>
              <a:rPr lang="es-ES" dirty="0"/>
              <a:t> se evalúa en una escala de 0 a 5. </a:t>
            </a:r>
            <a:endParaRPr lang="es-ES" dirty="0" smtClean="0"/>
          </a:p>
          <a:p>
            <a:r>
              <a:rPr lang="es-ES" dirty="0" smtClean="0"/>
              <a:t>El </a:t>
            </a:r>
            <a:r>
              <a:rPr lang="es-ES" dirty="0"/>
              <a:t>valor cero se asocia al nivel de capacidad más bajo, y significa que no se alcanza el propósito del proceso. El valor 5 se asocia al nivel de capacidad más alto y significa que se logran las metas de negocio actuales y proyectadas a través de la optimización y mejora continua del proceso. </a:t>
            </a:r>
          </a:p>
        </p:txBody>
      </p:sp>
      <p:sp>
        <p:nvSpPr>
          <p:cNvPr id="3" name="2 Título"/>
          <p:cNvSpPr>
            <a:spLocks noGrp="1"/>
          </p:cNvSpPr>
          <p:nvPr>
            <p:ph type="title"/>
          </p:nvPr>
        </p:nvSpPr>
        <p:spPr/>
        <p:txBody>
          <a:bodyPr/>
          <a:lstStyle/>
          <a:p>
            <a:r>
              <a:rPr lang="es-MX" dirty="0" smtClean="0"/>
              <a:t>¿Cómo se evalúa?</a:t>
            </a:r>
            <a:endParaRPr lang="es-ES" dirty="0"/>
          </a:p>
        </p:txBody>
      </p:sp>
    </p:spTree>
    <p:extLst>
      <p:ext uri="{BB962C8B-B14F-4D97-AF65-F5344CB8AC3E}">
        <p14:creationId xmlns:p14="http://schemas.microsoft.com/office/powerpoint/2010/main" val="3591310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043608" y="1412776"/>
            <a:ext cx="7408333" cy="5256584"/>
          </a:xfrm>
        </p:spPr>
        <p:txBody>
          <a:bodyPr>
            <a:normAutofit/>
          </a:bodyPr>
          <a:lstStyle/>
          <a:p>
            <a:pPr marL="0" indent="0">
              <a:buNone/>
            </a:pPr>
            <a:r>
              <a:rPr lang="es-ES" sz="1800" dirty="0"/>
              <a:t>• </a:t>
            </a:r>
            <a:r>
              <a:rPr lang="es-ES" sz="1800" dirty="0" smtClean="0"/>
              <a:t>Nivel </a:t>
            </a:r>
            <a:r>
              <a:rPr lang="es-ES" sz="1800" dirty="0"/>
              <a:t>0: Proceso incompleto </a:t>
            </a:r>
            <a:endParaRPr lang="es-ES" sz="1800" dirty="0" smtClean="0"/>
          </a:p>
          <a:p>
            <a:pPr marL="0" indent="0">
              <a:buNone/>
            </a:pPr>
            <a:r>
              <a:rPr lang="es-ES" sz="1800" dirty="0" smtClean="0"/>
              <a:t>• </a:t>
            </a:r>
            <a:r>
              <a:rPr lang="es-ES" sz="1800" dirty="0"/>
              <a:t>Nivel 1: Proceso realizado </a:t>
            </a:r>
          </a:p>
          <a:p>
            <a:pPr marL="0" indent="0">
              <a:buNone/>
            </a:pPr>
            <a:r>
              <a:rPr lang="es-ES" sz="1800" dirty="0" smtClean="0"/>
              <a:t>	*Atributo </a:t>
            </a:r>
            <a:r>
              <a:rPr lang="es-ES" sz="1800" dirty="0"/>
              <a:t>de realización del </a:t>
            </a:r>
            <a:r>
              <a:rPr lang="es-ES" sz="1800" dirty="0" smtClean="0"/>
              <a:t>proceso. </a:t>
            </a:r>
          </a:p>
          <a:p>
            <a:pPr marL="0" indent="0">
              <a:buNone/>
            </a:pPr>
            <a:r>
              <a:rPr lang="es-ES" sz="1800" dirty="0" smtClean="0"/>
              <a:t>• </a:t>
            </a:r>
            <a:r>
              <a:rPr lang="es-ES" sz="1800" dirty="0"/>
              <a:t>Nivel 2: Proceso administrado </a:t>
            </a:r>
            <a:endParaRPr lang="es-ES" sz="1800" dirty="0" smtClean="0"/>
          </a:p>
          <a:p>
            <a:pPr marL="0" indent="0">
              <a:buNone/>
            </a:pPr>
            <a:r>
              <a:rPr lang="es-ES" sz="1800" dirty="0"/>
              <a:t>	*</a:t>
            </a:r>
            <a:r>
              <a:rPr lang="es-ES" sz="1800" dirty="0" smtClean="0"/>
              <a:t> </a:t>
            </a:r>
            <a:r>
              <a:rPr lang="es-ES" sz="1800" dirty="0"/>
              <a:t>Atributo de administración de la </a:t>
            </a:r>
            <a:r>
              <a:rPr lang="es-ES" sz="1800" dirty="0" smtClean="0"/>
              <a:t>realización. </a:t>
            </a:r>
          </a:p>
          <a:p>
            <a:pPr marL="0" indent="0">
              <a:buNone/>
            </a:pPr>
            <a:r>
              <a:rPr lang="es-ES" sz="1800" dirty="0"/>
              <a:t>	*</a:t>
            </a:r>
            <a:r>
              <a:rPr lang="es-ES" sz="1800" dirty="0" smtClean="0"/>
              <a:t> </a:t>
            </a:r>
            <a:r>
              <a:rPr lang="es-ES" sz="1800" dirty="0"/>
              <a:t>Atributo de administración del producto </a:t>
            </a:r>
            <a:r>
              <a:rPr lang="es-ES" sz="1800" dirty="0" smtClean="0"/>
              <a:t>de trabajo. </a:t>
            </a:r>
          </a:p>
          <a:p>
            <a:pPr marL="0" indent="0">
              <a:buNone/>
            </a:pPr>
            <a:r>
              <a:rPr lang="es-ES" sz="1800" dirty="0" smtClean="0"/>
              <a:t>• </a:t>
            </a:r>
            <a:r>
              <a:rPr lang="es-ES" sz="1800" dirty="0"/>
              <a:t>Nivel 3: Proceso establecido: </a:t>
            </a:r>
            <a:endParaRPr lang="es-ES" sz="1800" dirty="0" smtClean="0"/>
          </a:p>
          <a:p>
            <a:pPr marL="0" indent="0">
              <a:buNone/>
            </a:pPr>
            <a:r>
              <a:rPr lang="es-ES" sz="1800" dirty="0"/>
              <a:t>	*</a:t>
            </a:r>
            <a:r>
              <a:rPr lang="es-ES" sz="1800" dirty="0" smtClean="0"/>
              <a:t> </a:t>
            </a:r>
            <a:r>
              <a:rPr lang="es-ES" sz="1800" dirty="0"/>
              <a:t>Atributo de definición del </a:t>
            </a:r>
            <a:r>
              <a:rPr lang="es-ES" sz="1800" dirty="0" smtClean="0"/>
              <a:t>proceso.</a:t>
            </a:r>
          </a:p>
          <a:p>
            <a:pPr marL="0" indent="0">
              <a:buNone/>
            </a:pPr>
            <a:r>
              <a:rPr lang="es-ES" sz="1800" dirty="0"/>
              <a:t>	*</a:t>
            </a:r>
            <a:r>
              <a:rPr lang="es-ES" sz="1800" dirty="0" smtClean="0"/>
              <a:t> </a:t>
            </a:r>
            <a:r>
              <a:rPr lang="es-ES" sz="1800" dirty="0"/>
              <a:t>Atributo de implantación del </a:t>
            </a:r>
            <a:r>
              <a:rPr lang="es-ES" sz="1800" dirty="0" smtClean="0"/>
              <a:t>proceso. </a:t>
            </a:r>
            <a:endParaRPr lang="es-ES" sz="1800" dirty="0"/>
          </a:p>
          <a:p>
            <a:pPr marL="0" indent="0">
              <a:buNone/>
            </a:pPr>
            <a:r>
              <a:rPr lang="es-ES" sz="1800" dirty="0" smtClean="0"/>
              <a:t>• </a:t>
            </a:r>
            <a:r>
              <a:rPr lang="es-ES" sz="1800" dirty="0"/>
              <a:t>Nivel 4: Proceso predecible </a:t>
            </a:r>
            <a:endParaRPr lang="es-ES" sz="1800" dirty="0" smtClean="0"/>
          </a:p>
          <a:p>
            <a:pPr marL="0" indent="0">
              <a:buNone/>
            </a:pPr>
            <a:r>
              <a:rPr lang="es-ES" sz="1800" dirty="0"/>
              <a:t>	</a:t>
            </a:r>
            <a:r>
              <a:rPr lang="es-ES" sz="1800" dirty="0" smtClean="0"/>
              <a:t>* </a:t>
            </a:r>
            <a:r>
              <a:rPr lang="es-ES" sz="1800" dirty="0"/>
              <a:t>Atributo de medición del </a:t>
            </a:r>
            <a:r>
              <a:rPr lang="es-ES" sz="1800" dirty="0" smtClean="0"/>
              <a:t>proceso. </a:t>
            </a:r>
          </a:p>
          <a:p>
            <a:pPr marL="0" indent="0">
              <a:buNone/>
            </a:pPr>
            <a:r>
              <a:rPr lang="es-ES" sz="1800" dirty="0" smtClean="0"/>
              <a:t>	* </a:t>
            </a:r>
            <a:r>
              <a:rPr lang="es-ES" sz="1800" dirty="0"/>
              <a:t>Atributo de control del </a:t>
            </a:r>
            <a:r>
              <a:rPr lang="es-ES" sz="1800" dirty="0" smtClean="0"/>
              <a:t>proceso.</a:t>
            </a:r>
          </a:p>
          <a:p>
            <a:pPr marL="0" indent="0">
              <a:buNone/>
            </a:pPr>
            <a:r>
              <a:rPr lang="es-ES" sz="1800" dirty="0" smtClean="0"/>
              <a:t>• </a:t>
            </a:r>
            <a:r>
              <a:rPr lang="es-ES" sz="1800" dirty="0"/>
              <a:t>Nivel 5: Proceso optimizado. </a:t>
            </a:r>
            <a:endParaRPr lang="es-ES" sz="1800" dirty="0" smtClean="0"/>
          </a:p>
          <a:p>
            <a:pPr marL="0" indent="0">
              <a:buNone/>
            </a:pPr>
            <a:r>
              <a:rPr lang="es-ES" sz="1800" dirty="0"/>
              <a:t>	*</a:t>
            </a:r>
            <a:r>
              <a:rPr lang="es-ES" sz="1800" dirty="0" smtClean="0"/>
              <a:t> </a:t>
            </a:r>
            <a:r>
              <a:rPr lang="es-ES" sz="1800" dirty="0"/>
              <a:t>Atributo de innovación del </a:t>
            </a:r>
            <a:r>
              <a:rPr lang="es-ES" sz="1800" dirty="0" smtClean="0"/>
              <a:t>proceso. </a:t>
            </a:r>
          </a:p>
          <a:p>
            <a:pPr marL="0" indent="0">
              <a:buNone/>
            </a:pPr>
            <a:r>
              <a:rPr lang="es-ES" sz="1800" dirty="0"/>
              <a:t>	</a:t>
            </a:r>
            <a:r>
              <a:rPr lang="es-ES" sz="1800" dirty="0" smtClean="0"/>
              <a:t>* </a:t>
            </a:r>
            <a:r>
              <a:rPr lang="es-ES" sz="1800" dirty="0"/>
              <a:t>Atributo de optimización del </a:t>
            </a:r>
            <a:r>
              <a:rPr lang="es-ES" sz="1800" dirty="0" smtClean="0"/>
              <a:t>proceso.</a:t>
            </a:r>
            <a:endParaRPr lang="es-MX" sz="1800" dirty="0"/>
          </a:p>
          <a:p>
            <a:pPr marL="0" indent="0">
              <a:buNone/>
            </a:pPr>
            <a:endParaRPr lang="es-ES" sz="1800" dirty="0"/>
          </a:p>
        </p:txBody>
      </p:sp>
      <p:sp>
        <p:nvSpPr>
          <p:cNvPr id="3" name="2 Título"/>
          <p:cNvSpPr>
            <a:spLocks noGrp="1"/>
          </p:cNvSpPr>
          <p:nvPr>
            <p:ph type="title"/>
          </p:nvPr>
        </p:nvSpPr>
        <p:spPr/>
        <p:txBody>
          <a:bodyPr/>
          <a:lstStyle/>
          <a:p>
            <a:r>
              <a:rPr lang="es-MX" dirty="0" smtClean="0"/>
              <a:t>Descripción de los niveles</a:t>
            </a:r>
            <a:endParaRPr lang="es-ES" dirty="0"/>
          </a:p>
        </p:txBody>
      </p:sp>
    </p:spTree>
    <p:extLst>
      <p:ext uri="{BB962C8B-B14F-4D97-AF65-F5344CB8AC3E}">
        <p14:creationId xmlns:p14="http://schemas.microsoft.com/office/powerpoint/2010/main" val="4036221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227</TotalTime>
  <Words>1157</Words>
  <Application>Microsoft Office PowerPoint</Application>
  <PresentationFormat>Presentación en pantalla (4:3)</PresentationFormat>
  <Paragraphs>107</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Forma de onda</vt:lpstr>
      <vt:lpstr>EVALPROSOFT</vt:lpstr>
      <vt:lpstr>¿Qué significa EvalProsoft?</vt:lpstr>
      <vt:lpstr>¿Qué es EvalProSoft?</vt:lpstr>
      <vt:lpstr>¿Cómo funciona EvalProSoft?</vt:lpstr>
      <vt:lpstr>Descripción general del método de evaluación.</vt:lpstr>
      <vt:lpstr>MoProSoft</vt:lpstr>
      <vt:lpstr>Procedimiento de Evaluación</vt:lpstr>
      <vt:lpstr>¿Cómo se evalúa?</vt:lpstr>
      <vt:lpstr>Descripción de los niveles</vt:lpstr>
      <vt:lpstr>Calificación de los atributos del proceso </vt:lpstr>
      <vt:lpstr>Calificaciones del nivel de capacidad del proceso.</vt:lpstr>
      <vt:lpstr>¿Cuál es el objetivo de la Evaluación?</vt:lpstr>
      <vt:lpstr>Condiciones para iniciar una evaluación</vt:lpstr>
      <vt:lpstr>Los datos de la organización deben contener</vt:lpstr>
      <vt:lpstr>El acuerdo de la evaluación contiene al menos los siguientes puntos</vt:lpstr>
      <vt:lpstr>continuación</vt:lpstr>
      <vt:lpstr>Resultados de Evaluación</vt:lpstr>
      <vt:lpstr>Resultados de Evaluación</vt:lpstr>
      <vt:lpstr>Presentación de PowerPoint</vt:lpstr>
      <vt:lpstr>Perfil del Evaluador</vt:lpstr>
      <vt:lpstr>Perfil del Evaluador</vt:lpstr>
      <vt:lpstr>Perfil del Evaluador</vt:lpstr>
      <vt:lpstr>Gracias por su atención.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EVALPROSOFT</dc:title>
  <dc:creator>Asafmin</dc:creator>
  <cp:lastModifiedBy>Asafmin</cp:lastModifiedBy>
  <cp:revision>11</cp:revision>
  <dcterms:created xsi:type="dcterms:W3CDTF">2015-05-12T16:54:52Z</dcterms:created>
  <dcterms:modified xsi:type="dcterms:W3CDTF">2015-05-14T19:18:40Z</dcterms:modified>
</cp:coreProperties>
</file>