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media/image-5-2.svg" ContentType="image/svg+xml"/>
  <Override PartName="/ppt/media/image-5-4.svg" ContentType="image/svg+xml"/>
  <Override PartName="/ppt/media/image-5-6.svg" ContentType="image/svg+xml"/>
  <Override PartName="/ppt/media/image-6-2.svg" ContentType="image/svg+xml"/>
  <Override PartName="/ppt/media/image-6-4.svg" ContentType="image/svg+xml"/>
  <Override PartName="/ppt/media/image-6-6.svg" ContentType="image/svg+xml"/>
  <Override PartName="/ppt/media/image-7-2.svg" ContentType="image/svg+xml"/>
  <Override PartName="/ppt/media/image-7-4.svg" ContentType="image/svg+xml"/>
  <Override PartName="/ppt/media/image-7-6.svg" ContentType="image/svg+xml"/>
  <Override PartName="/ppt/media/image-7-8.svg" ContentType="image/svg+xml"/>
  <Override PartName="/ppt/media/image-8-2.svg" ContentType="image/svg+xml"/>
  <Override PartName="/ppt/media/image-8-4.svg" ContentType="image/svg+xml"/>
  <Override PartName="/ppt/media/image-8-6.svg" ContentType="image/svg+xml"/>
  <Override PartName="/ppt/media/image-8-8.svg" ContentType="image/svg+xml"/>
  <Override PartName="/ppt/media/image-9-10.svg" ContentType="image/svg+xml"/>
  <Override PartName="/ppt/media/image-9-2.svg" ContentType="image/svg+xml"/>
  <Override PartName="/ppt/media/image-9-4.svg" ContentType="image/svg+xml"/>
  <Override PartName="/ppt/media/image-9-6.svg" ContentType="image/svg+xml"/>
  <Override PartName="/ppt/media/image-9-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roundedCorners val="1"/>
  <c:chart>
    <c:autoTitleDeleted val="1"/>
    <c:plotArea>
      <c:layout/>
      <c:barChart>
        <c:barDir val="col"/>
        <c:grouping val="clustered"/>
        <c:varyColors val="0"/>
        <c:ser>
          <c:idx val="0"/>
          <c:order val="0"/>
          <c:tx>
            <c:strRef>
              <c:f>Sheet1!$B$1</c:f>
              <c:strCache>
                <c:ptCount val="1"/>
                <c:pt idx="0">
                  <c:v>市場規模 (10億ドル)</c:v>
                </c:pt>
              </c:strCache>
            </c:strRef>
          </c:tx>
          <c:spPr>
            <a:solidFill>
              <a:srgbClr val="97B1DF"/>
            </a:solidFill>
            <a:effectLst/>
          </c:spPr>
          <c:invertIfNegative val="0"/>
          <c:dLbls>
            <c:numFmt formatCode="#,##0" sourceLinked="0"/>
            <c:txPr>
              <a:bodyPr/>
              <a:lstStyle/>
              <a:p>
                <a:pPr>
                  <a:defRPr b="0" i="0" strike="noStrike" sz="1200" u="none">
                    <a:solidFill>
                      <a:srgbClr val="030A18"/>
                    </a:solidFill>
                    <a:latin typeface="Arial"/>
                  </a:defRPr>
                </a:pPr>
              </a:p>
            </c:txPr>
            <c:showLegendKey val="0"/>
            <c:showVal val="0"/>
            <c:showCatName val="0"/>
            <c:showSerName val="0"/>
            <c:showPercent val="0"/>
            <c:showBubbleSize val="0"/>
            <c:showLeaderLines val="0"/>
          </c:dLbls>
          <c:cat>
            <c:multiLvlStrRef>
              <c:f>Sheet1!$A$2:$A$3</c:f>
              <c:multiLvlStrCache>
                <c:ptCount val="2"/>
                <c:lvl>
                  <c:pt idx="0">
                    <c:v>2024</c:v>
                  </c:pt>
                  <c:pt idx="1">
                    <c:v>2034</c:v>
                  </c:pt>
                </c:lvl>
              </c:multiLvlStrCache>
            </c:multiLvlStrRef>
          </c:cat>
          <c:val>
            <c:numRef>
              <c:f>Sheet1!$B$2:$B$3</c:f>
              <c:numCache>
                <c:formatCode>General</c:formatCode>
                <c:ptCount val="2"/>
                <c:pt idx="0">
                  <c:v>3.78</c:v>
                </c:pt>
                <c:pt idx="1">
                  <c:v>67.91</c:v>
                </c:pt>
              </c:numCache>
            </c:numRef>
          </c:val>
        </c:ser>
        <c:dLbls>
          <c:numFmt formatCode="#,##0" sourceLinked="0"/>
          <c:txPr>
            <a:bodyPr/>
            <a:lstStyle/>
            <a:p>
              <a:pPr>
                <a:defRPr b="0" i="0" strike="noStrike" sz="1200" u="none">
                  <a:solidFill>
                    <a:srgbClr val="030A18"/>
                  </a:solidFill>
                  <a:latin typeface="Arial"/>
                </a:defRPr>
              </a:pPr>
            </a:p>
          </c:txPr>
          <c:showLegendKey val="0"/>
          <c:showVal val="0"/>
          <c:showCatName val="0"/>
          <c:showSerName val="0"/>
          <c:showPercent val="0"/>
          <c:showBubbleSize val="0"/>
          <c:showLeaderLines val="0"/>
        </c:dLbls>
        <c:gapWidth val="150"/>
        <c:overlap val="0"/>
        <c:axId val="2094734554"/>
        <c:axId val="2094734552"/>
        <c:axId val="2094734556"/>
      </c:barChart>
      <c:catAx>
        <c:axId val="2094734554"/>
        <c:scaling>
          <c:orientation val="minMax"/>
        </c:scaling>
        <c:delete val="0"/>
        <c:axPos val="b"/>
        <c:numFmt formatCode="General" sourceLinked="1"/>
        <c:majorTickMark val="out"/>
        <c:minorTickMark val="none"/>
        <c:tickLblPos val="low"/>
        <c:spPr>
          <a:ln w="12700" cap="flat">
            <a:solidFill>
              <a:srgbClr val="030A18"/>
            </a:solidFill>
            <a:prstDash val="solid"/>
            <a:round/>
          </a:ln>
        </c:spPr>
        <c:txPr>
          <a:bodyPr/>
          <a:lstStyle/>
          <a:p>
            <a:pPr>
              <a:defRPr sz="900" b="0" i="0" u="none" strike="noStrike">
                <a:solidFill>
                  <a:srgbClr val="030A18"/>
                </a:solidFill>
                <a:latin typeface="Arial"/>
              </a:defRPr>
            </a:pPr>
            <a:endParaRPr lang="en-US"/>
          </a:p>
        </c:txPr>
        <c:crossAx val="2094734552"/>
        <c:crosses val="autoZero"/>
        <c:auto val="1"/>
        <c:lblAlgn val="ctr"/>
        <c:noMultiLvlLbl val="1"/>
      </c:catAx>
      <c:valAx>
        <c:axId val="2094734552"/>
        <c:scaling>
          <c:orientation val="minMax"/>
          <c:max val="70"/>
          <c:min val="0"/>
        </c:scaling>
        <c:delete val="0"/>
        <c:axPos val="l"/>
        <c:majorGridlines>
          <c:spPr>
            <a:ln w="12700" cap="flat">
              <a:solidFill>
                <a:srgbClr val="888888"/>
              </a:solidFill>
              <a:prstDash val="solid"/>
              <a:round/>
            </a:ln>
          </c:spPr>
        </c:majorGridlines>
        <c:numFmt formatCode="General" sourceLinked="0"/>
        <c:majorTickMark val="out"/>
        <c:minorTickMark val="none"/>
        <c:tickLblPos val="nextTo"/>
        <c:spPr>
          <a:ln w="12700" cap="flat">
            <a:solidFill>
              <a:srgbClr val="030A18"/>
            </a:solidFill>
            <a:prstDash val="solid"/>
            <a:round/>
          </a:ln>
        </c:spPr>
        <c:txPr>
          <a:bodyPr/>
          <a:lstStyle/>
          <a:p>
            <a:pPr>
              <a:defRPr sz="900" b="0" i="0" u="none" strike="noStrike">
                <a:solidFill>
                  <a:srgbClr val="030A18"/>
                </a:solidFill>
                <a:latin typeface="Arial"/>
              </a:defRPr>
            </a:pPr>
            <a:endParaRPr lang="en-US"/>
          </a:p>
        </c:txPr>
        <c:crossAx val="2094734554"/>
        <c:crosses val="autoZero"/>
        <c:crossBetween val="between"/>
        <c:majorUnit val="20"/>
      </c:valAx>
      <c:spPr>
        <a:noFill/>
        <a:ln>
          <a:noFill/>
        </a:ln>
        <a:effectLst/>
      </c:spPr>
    </c:plotArea>
    <c:plotVisOnly val="1"/>
    <c:dispBlanksAs val="span"/>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hyperlink" Target="https://www.wired.com/story/ai-physical-intelligence-machine-learning/#:~:text=This%20is%20the%20year%2C%20however%2C,effect" TargetMode="External"/><Relationship Id="rId3" Type="http://schemas.openxmlformats.org/officeDocument/2006/relationships/hyperlink" Target="https://marketpulseinsights.wordpress.com/2025/09/18/physical-ai-market/#:~:text=Physical%20AI%20Market%20Size" TargetMode="External"/><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hyperlink" Target="https://www.nasdaq.com/articles/robotics-physical-ai-here-and-its-coming-50-trillion-market#:~:text=Currently%2C%20over%202,stocking%2C%20cooking%2C%20cleaning%2C%20or%20assembling" TargetMode="External"/><Relationship Id="rId2" Type="http://schemas.openxmlformats.org/officeDocument/2006/relationships/hyperlink" Target="https://www.wired.com/story/ai-physical-intelligence-machine-learning/#:~:text=If%202023%20was%20the%20year,tasks%20in%20the%20real%20world" TargetMode="External"/><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hyperlink" Target="https://www.wired.com/story/ai-physical-intelligence-machine-learning/#:~:text=If%202023%20was%20the%20year,tasks%20in%20the%20real%20world" TargetMode="External"/><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hyperlink" Target="https://www.wired.com/story/ai-physical-intelligence-machine-learning/#:~:text=This%20is%20the%20year%2C%20however%2C,effect" TargetMode="External"/><Relationship Id="rId3" Type="http://schemas.openxmlformats.org/officeDocument/2006/relationships/hyperlink" Target="https://www.wired.com/story/ai-physical-intelligence-machine-learning/#:~:text=Physical%20intelligence%20is%20also%20able,%E2%80%9Crobot%20that%20can%20grip%20objects%E2%80%9D" TargetMode="External"/><Relationship Id="rId4" Type="http://schemas.openxmlformats.org/officeDocument/2006/relationships/slideLayout" Target="../slideLayouts/slideLayout1.xml"/><Relationship Id="rId5" Type="http://schemas.openxmlformats.org/officeDocument/2006/relationships/notesSlide" Target="../notesSlides/notesSlide3.xml"/><Relationship Id="rId6" Type="http://schemas.openxmlformats.org/officeDocument/2006/relationships/hyperlink" Target="https://www.wired.com/story/ai-physical-intelligence-machine-learning/#:~:text=Such%20features%20allow%20physical%20intelligence,experience%2C%20just%20like%20humans%20do" TargetMode="External"/></Relationships>
</file>

<file path=ppt/slides/_rels/slide4.xml.rels><?xml version='1.0' encoding='UTF-8' standalone='yes'?>
<Relationships xmlns="http://schemas.openxmlformats.org/package/2006/relationships"><Relationship Id="rId1" Type="http://schemas.openxmlformats.org/officeDocument/2006/relationships/chart" Target="../charts/chart1.xml"/><Relationship Id="rId4" Type="http://schemas.openxmlformats.org/officeDocument/2006/relationships/hyperlink" Target="https://marketpulseinsights.wordpress.com/2025/09/18/physical-ai-market/#:~:text=Leading%20Companies%20in%20the%20Physical,2024" TargetMode="External"/><Relationship Id="rId5" Type="http://schemas.openxmlformats.org/officeDocument/2006/relationships/slideLayout" Target="../slideLayouts/slideLayout1.xml"/><Relationship Id="rId6" Type="http://schemas.openxmlformats.org/officeDocument/2006/relationships/notesSlide" Target="../notesSlides/notesSlide4.xml"/><Relationship Id="rId7" Type="http://schemas.openxmlformats.org/officeDocument/2006/relationships/hyperlink" Target="https://marketpulseinsights.wordpress.com/2025/09/18/physical-ai-market/#:~:text=Physical%20AI%20Market%20Size" TargetMode="External"/><Relationship Id="rId8" Type="http://schemas.openxmlformats.org/officeDocument/2006/relationships/hyperlink" Target="https://www.nasdaq.com/articles/robotics-physical-ai-here-and-its-coming-50-trillion-market#:~:text=Currently%2C%20over%202,stocking%2C%20cooking%2C%20cleaning%2C%20or%20assembling" TargetMode="Externa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svg"/><Relationship Id="rId3" Type="http://schemas.openxmlformats.org/officeDocument/2006/relationships/image" Target="../media/image-5-3.png"/><Relationship Id="rId4" Type="http://schemas.openxmlformats.org/officeDocument/2006/relationships/image" Target="../media/image-5-4.svg"/><Relationship Id="rId5" Type="http://schemas.openxmlformats.org/officeDocument/2006/relationships/image" Target="../media/image-5-5.png"/><Relationship Id="rId6" Type="http://schemas.openxmlformats.org/officeDocument/2006/relationships/image" Target="../media/image-5-6.svg"/><Relationship Id="rId12" Type="http://schemas.openxmlformats.org/officeDocument/2006/relationships/slideLayout" Target="../slideLayouts/slideLayout1.xml"/><Relationship Id="rId13" Type="http://schemas.openxmlformats.org/officeDocument/2006/relationships/notesSlide" Target="../notesSlides/notesSlide5.xml"/><Relationship Id="rId14" Type="http://schemas.openxmlformats.org/officeDocument/2006/relationships/hyperlink" Target="https://research.aimultiple.com/world-foundation-model/#:~:text=Training%20robots%20and%20autonomous%20vehicles,world%20environments" TargetMode="External"/><Relationship Id="rId15" Type="http://schemas.openxmlformats.org/officeDocument/2006/relationships/hyperlink" Target="https://research.aimultiple.com/world-foundation-model/#:~:text=NVIDIA%20announced%20major%20advances%20in,Blackwell%20servers%20with%20DGX%20Cloud" TargetMode="External"/><Relationship Id="rId16" Type="http://schemas.openxmlformats.org/officeDocument/2006/relationships/hyperlink" Target="https://www.wired.com/story/ai-physical-intelligence-machine-learning/#:~:text=Such%20features%20allow%20physical%20intelligence,experience%2C%20just%20like%20humans%20do" TargetMode="External"/><Relationship Id="rId17" Type="http://schemas.openxmlformats.org/officeDocument/2006/relationships/hyperlink" Target="https://www.physicalintelligence.company/blog/pi05#:~:text=We%20have%20been%20developing%20robotic,but%20to%20generalize%20to%20new" TargetMode="External"/><Relationship Id="rId18" Type="http://schemas.openxmlformats.org/officeDocument/2006/relationships/hyperlink" Target="https://research.aimultiple.com/world-foundation-model/#:~:text=On%20the%20AI%20side%2C%20Cosmos,world%20tasks" TargetMode="External"/><Relationship Id="rId19" Type="http://schemas.openxmlformats.org/officeDocument/2006/relationships/hyperlink" Target="https://research.aimultiple.com/world-foundation-model/#:~:text=Meta%20has%20introduced%20V,shot%20robotic%20planning" TargetMode="Externa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svg"/><Relationship Id="rId3" Type="http://schemas.openxmlformats.org/officeDocument/2006/relationships/image" Target="../media/image-6-3.png"/><Relationship Id="rId4" Type="http://schemas.openxmlformats.org/officeDocument/2006/relationships/image" Target="../media/image-6-4.svg"/><Relationship Id="rId5" Type="http://schemas.openxmlformats.org/officeDocument/2006/relationships/image" Target="../media/image-6-5.png"/><Relationship Id="rId6" Type="http://schemas.openxmlformats.org/officeDocument/2006/relationships/image" Target="../media/image-6-6.svg"/><Relationship Id="rId12" Type="http://schemas.openxmlformats.org/officeDocument/2006/relationships/slideLayout" Target="../slideLayouts/slideLayout1.xml"/><Relationship Id="rId13" Type="http://schemas.openxmlformats.org/officeDocument/2006/relationships/notesSlide" Target="../notesSlides/notesSlide6.xml"/><Relationship Id="rId14" Type="http://schemas.openxmlformats.org/officeDocument/2006/relationships/hyperlink" Target="https://www.cio.com/article/4053096/ai-is-here-physical-ai-is-coming-fast.html#:~:text=already%20critical%20to%20factory%20lines,that%20can%20be%20updated%20remotely" TargetMode="External"/><Relationship Id="rId15" Type="http://schemas.openxmlformats.org/officeDocument/2006/relationships/hyperlink" Target="https://www.cio.com/article/4053096/ai-is-here-physical-ai-is-coming-fast.html#:~:text=training%20data%20from%20NVIDIA%E2%80%99s%20Isaac,improve%20planning%20efficiency%20by%2030" TargetMode="External"/><Relationship Id="rId16" Type="http://schemas.openxmlformats.org/officeDocument/2006/relationships/hyperlink" Target="https://www.nasdaq.com/articles/robotics-physical-ai-here-and-its-coming-50-trillion-market#:~:text=,world%E2%80%99s%20first%20humanoid%20robot%20dealership" TargetMode="External"/><Relationship Id="rId17" Type="http://schemas.openxmlformats.org/officeDocument/2006/relationships/hyperlink" Target="https://www.cio.com/article/4053096/ai-is-here-physical-ai-is-coming-fast.html#:~:text=Businesses%20no%20longer%20have%20the,increasing%20throughput%20or%20lowering%20costs" TargetMode="External"/><Relationship Id="rId18" Type="http://schemas.openxmlformats.org/officeDocument/2006/relationships/hyperlink" Target="https://www.cio.com/article/4053096/ai-is-here-physical-ai-is-coming-fast.html#:~:text=human%20intervention,to%20find%20people%20trapped%20underneath" TargetMode="Externa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svg"/><Relationship Id="rId3" Type="http://schemas.openxmlformats.org/officeDocument/2006/relationships/image" Target="../media/image-7-3.png"/><Relationship Id="rId4" Type="http://schemas.openxmlformats.org/officeDocument/2006/relationships/image" Target="../media/image-7-4.svg"/><Relationship Id="rId5" Type="http://schemas.openxmlformats.org/officeDocument/2006/relationships/image" Target="../media/image-7-5.png"/><Relationship Id="rId6" Type="http://schemas.openxmlformats.org/officeDocument/2006/relationships/image" Target="../media/image-7-6.svg"/><Relationship Id="rId7" Type="http://schemas.openxmlformats.org/officeDocument/2006/relationships/image" Target="../media/image-7-7.png"/><Relationship Id="rId8" Type="http://schemas.openxmlformats.org/officeDocument/2006/relationships/image" Target="../media/image-7-8.svg"/><Relationship Id="rId15" Type="http://schemas.openxmlformats.org/officeDocument/2006/relationships/slideLayout" Target="../slideLayouts/slideLayout1.xml"/><Relationship Id="rId16" Type="http://schemas.openxmlformats.org/officeDocument/2006/relationships/notesSlide" Target="../notesSlides/notesSlide7.xml"/><Relationship Id="rId17" Type="http://schemas.openxmlformats.org/officeDocument/2006/relationships/hyperlink" Target="https://www.nasdaq.com/articles/robotics-physical-ai-here-and-its-coming-50-trillion-market#:~:text=,college%20campuses%20and%20suburban%20sidewalks" TargetMode="External"/><Relationship Id="rId18" Type="http://schemas.openxmlformats.org/officeDocument/2006/relationships/hyperlink" Target="https://www.nasdaq.com/articles/robotics-physical-ai-here-and-its-coming-50-trillion-market#:~:text=,world%E2%80%99s%20first%20humanoid%20robot%20dealership" TargetMode="External"/><Relationship Id="rId19" Type="http://schemas.openxmlformats.org/officeDocument/2006/relationships/hyperlink" Target="https://www.palladyneai.com/blog/physical-ai-embracing-ais-moment-in-robotics/#:~:text=A%20revolution%20is%20brewing%20in,change%20in%20automation%20across%20industries" TargetMode="External"/><Relationship Id="rId20" Type="http://schemas.openxmlformats.org/officeDocument/2006/relationships/hyperlink" Target="https://www.palladyneai.com/blog/physical-ai-embracing-ais-moment-in-robotics/#:~:text=At%20the%20core%20of%20the,sets%2C%20and%20lower%20power%20requirements" TargetMode="External"/><Relationship Id="rId21" Type="http://schemas.openxmlformats.org/officeDocument/2006/relationships/hyperlink" Target="https://www.cio.com/article/4053096/ai-is-here-physical-ai-is-coming-fast.html#:~:text=training%20data%20from%20NVIDIA%E2%80%99s%20Isaac,improve%20planning%20efficiency%20by%2030" TargetMode="External"/><Relationship Id="rId22" Type="http://schemas.openxmlformats.org/officeDocument/2006/relationships/hyperlink" Target="https://www.wired.com/story/ai-physical-intelligence-machine-learning/#:~:text=Other%20labs%20are%20also%20making,network%20trained%20via%20reinforcement%20learning" TargetMode="Externa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svg"/><Relationship Id="rId3" Type="http://schemas.openxmlformats.org/officeDocument/2006/relationships/image" Target="../media/image-8-3.png"/><Relationship Id="rId4" Type="http://schemas.openxmlformats.org/officeDocument/2006/relationships/image" Target="../media/image-8-4.svg"/><Relationship Id="rId5" Type="http://schemas.openxmlformats.org/officeDocument/2006/relationships/image" Target="../media/image-8-5.png"/><Relationship Id="rId6" Type="http://schemas.openxmlformats.org/officeDocument/2006/relationships/image" Target="../media/image-8-6.svg"/><Relationship Id="rId7" Type="http://schemas.openxmlformats.org/officeDocument/2006/relationships/image" Target="../media/image-8-7.png"/><Relationship Id="rId8" Type="http://schemas.openxmlformats.org/officeDocument/2006/relationships/image" Target="../media/image-8-8.svg"/><Relationship Id="rId15" Type="http://schemas.openxmlformats.org/officeDocument/2006/relationships/slideLayout" Target="../slideLayouts/slideLayout1.xml"/><Relationship Id="rId16" Type="http://schemas.openxmlformats.org/officeDocument/2006/relationships/notesSlide" Target="../notesSlides/notesSlide8.xml"/><Relationship Id="rId17" Type="http://schemas.openxmlformats.org/officeDocument/2006/relationships/hyperlink" Target="https://www.cio.com/article/4053096/ai-is-here-physical-ai-is-coming-fast.html#:~:text=1,ready%20data" TargetMode="External"/><Relationship Id="rId18" Type="http://schemas.openxmlformats.org/officeDocument/2006/relationships/hyperlink" Target="https://www.cio.com/article/4053096/ai-is-here-physical-ai-is-coming-fast.html#:~:text=Think%20about%20AI%20landing%20your,not%20taking%20over%20controls%20entirely" TargetMode="External"/><Relationship Id="rId19" Type="http://schemas.openxmlformats.org/officeDocument/2006/relationships/hyperlink" Target="https://www.therobotreport.com/enter-physical-intelligence-era-2025-robotics-summit/#:~:text=Physical%20Intelligence%20is%20achieved%20when,sensors%2C%20and%20other%20edge%20devices" TargetMode="External"/><Relationship Id="rId20" Type="http://schemas.openxmlformats.org/officeDocument/2006/relationships/hyperlink" Target="https://www.nasdaq.com/articles/robotics-physical-ai-here-and-its-coming-50-trillion-market#:~:text=What%20changed%3F%20Why%20is%20the,so%20swiftly%20at%20the%20moment" TargetMode="External"/><Relationship Id="rId21" Type="http://schemas.openxmlformats.org/officeDocument/2006/relationships/hyperlink" Target="https://www.physicalintelligence.company/blog/pi05" TargetMode="External"/><Relationship Id="rId22" Type="http://schemas.openxmlformats.org/officeDocument/2006/relationships/hyperlink" Target="https://www.physicalintelligence.company/blog/pi05#:~:text=training%20our%20VLA%20model%20on,robots%20in%20less%20diverse%20environments" TargetMode="Externa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svg"/><Relationship Id="rId3" Type="http://schemas.openxmlformats.org/officeDocument/2006/relationships/image" Target="../media/image-9-3.png"/><Relationship Id="rId4" Type="http://schemas.openxmlformats.org/officeDocument/2006/relationships/image" Target="../media/image-9-4.svg"/><Relationship Id="rId5" Type="http://schemas.openxmlformats.org/officeDocument/2006/relationships/image" Target="../media/image-9-5.png"/><Relationship Id="rId6" Type="http://schemas.openxmlformats.org/officeDocument/2006/relationships/image" Target="../media/image-9-6.svg"/><Relationship Id="rId7" Type="http://schemas.openxmlformats.org/officeDocument/2006/relationships/image" Target="../media/image-9-7.png"/><Relationship Id="rId8" Type="http://schemas.openxmlformats.org/officeDocument/2006/relationships/image" Target="../media/image-9-8.svg"/><Relationship Id="rId9" Type="http://schemas.openxmlformats.org/officeDocument/2006/relationships/image" Target="../media/image-9-9.png"/><Relationship Id="rId10" Type="http://schemas.openxmlformats.org/officeDocument/2006/relationships/image" Target="../media/image-9-10.svg"/><Relationship Id="rId11" Type="http://schemas.openxmlformats.org/officeDocument/2006/relationships/hyperlink" Target="https://research.aimultiple.com/world-foundation-model/#:~:text=NVIDIA%20announced%20major%20advances%20in,Blackwell%20servers%20with%20DGX%20Cloud" TargetMode="External"/><Relationship Id="rId12" Type="http://schemas.openxmlformats.org/officeDocument/2006/relationships/hyperlink" Target="https://research.aimultiple.com/world-foundation-model/#:~:text=Meta%20has%20introduced%20V,shot%20robotic%20planning" TargetMode="External"/><Relationship Id="rId14" Type="http://schemas.openxmlformats.org/officeDocument/2006/relationships/hyperlink" Target="https://marketpulseinsights.wordpress.com/2025/09/18/physical-ai-market/#:~:text=Emerging%20Trends%20%26%20Their%20Market,Impact" TargetMode="External"/><Relationship Id="rId16" Type="http://schemas.openxmlformats.org/officeDocument/2006/relationships/slideLayout" Target="../slideLayouts/slideLayout1.xml"/><Relationship Id="rId17" Type="http://schemas.openxmlformats.org/officeDocument/2006/relationships/notesSlide" Target="../notesSlides/notesSlide9.xml"/><Relationship Id="rId18" Type="http://schemas.openxmlformats.org/officeDocument/2006/relationships/hyperlink" Target="https://www.nasdaq.com/articles/robotics-physical-ai-here-and-its-coming-50-trillion-market#:~:text=All%20the%20missing%20pieces%20are,coming%20together%20quickly" TargetMode="External"/><Relationship Id="rId19" Type="http://schemas.openxmlformats.org/officeDocument/2006/relationships/hyperlink" Target="https://marketpulseinsights.wordpress.com/2025/09/18/physical-ai-market/#:~:text=,cities%2C%20with%20regional%20diversification%20strategi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5F5F5"/>
        </a:solidFill>
      </p:bgPr>
    </p:bg>
    <p:spTree>
      <p:nvGrpSpPr>
        <p:cNvPr id="1" name=""/>
        <p:cNvGrpSpPr/>
        <p:nvPr/>
      </p:nvGrpSpPr>
      <p:grpSpPr>
        <a:xfrm>
          <a:off x="0" y="0"/>
          <a:ext cx="0" cy="0"/>
          <a:chOff x="0" y="0"/>
          <a:chExt cx="0" cy="0"/>
        </a:xfrm>
      </p:grpSpPr>
      <p:pic>
        <p:nvPicPr>
          <p:cNvPr id="2" name="Image 0" descr="/home/oai/share/537625d4-dfd8-4057-bbf9-5160d3981258.png">    </p:cNvPr>
          <p:cNvPicPr>
            <a:picLocks noChangeAspect="1"/>
          </p:cNvPicPr>
          <p:nvPr/>
        </p:nvPicPr>
        <p:blipFill>
          <a:blip r:embed="rId1"/>
          <a:srcRect l="16667" r="16667" t="0" b="0"/>
          <a:stretch/>
        </p:blipFill>
        <p:spPr>
          <a:xfrm>
            <a:off x="5029200" y="514350"/>
            <a:ext cx="4114800" cy="4114800"/>
          </a:xfrm>
          <a:prstGeom prst="rect">
            <a:avLst/>
          </a:prstGeom>
        </p:spPr>
      </p:pic>
      <p:sp>
        <p:nvSpPr>
          <p:cNvPr id="3" name="Text 0"/>
          <p:cNvSpPr/>
          <p:nvPr/>
        </p:nvSpPr>
        <p:spPr>
          <a:xfrm>
            <a:off x="457200" y="1280160"/>
            <a:ext cx="4114800" cy="1097280"/>
          </a:xfrm>
          <a:prstGeom prst="rect">
            <a:avLst/>
          </a:prstGeom>
          <a:noFill/>
          <a:ln/>
        </p:spPr>
        <p:txBody>
          <a:bodyPr wrap="square" rtlCol="0" anchor="ctr"/>
          <a:lstStyle/>
          <a:p>
            <a:pPr algn="l" indent="0" marL="0">
              <a:buNone/>
            </a:pPr>
            <a:r>
              <a:rPr lang="en-US" sz="3600" b="1" dirty="0">
                <a:solidFill>
                  <a:srgbClr val="030A18"/>
                </a:solidFill>
              </a:rPr>
              <a:t>Physical AI</a:t>
            </a:r>
            <a:pPr algn="l" indent="0" marL="0">
              <a:buNone/>
            </a:pPr>
            <a:endParaRPr lang="en-US" sz="3600" dirty="0"/>
          </a:p>
          <a:p>
            <a:pPr algn="l" indent="0" marL="0">
              <a:buNone/>
            </a:pPr>
            <a:r>
              <a:rPr lang="en-US" sz="3600" b="1" dirty="0">
                <a:solidFill>
                  <a:srgbClr val="030A18"/>
                </a:solidFill>
              </a:rPr>
              <a:t>最新動向</a:t>
            </a:r>
            <a:endParaRPr lang="en-US" sz="3600" dirty="0"/>
          </a:p>
        </p:txBody>
      </p:sp>
      <p:sp>
        <p:nvSpPr>
          <p:cNvPr id="4" name="Text 1"/>
          <p:cNvSpPr/>
          <p:nvPr/>
        </p:nvSpPr>
        <p:spPr>
          <a:xfrm>
            <a:off x="457200" y="2377440"/>
            <a:ext cx="4114800" cy="548640"/>
          </a:xfrm>
          <a:prstGeom prst="rect">
            <a:avLst/>
          </a:prstGeom>
          <a:noFill/>
          <a:ln/>
        </p:spPr>
        <p:txBody>
          <a:bodyPr wrap="square" rtlCol="0" anchor="ctr"/>
          <a:lstStyle/>
          <a:p>
            <a:pPr indent="0" marL="0">
              <a:buNone/>
            </a:pPr>
            <a:r>
              <a:rPr lang="en-US" sz="1200" i="1" dirty="0">
                <a:solidFill>
                  <a:srgbClr val="030A18"/>
                </a:solidFill>
              </a:rPr>
              <a:t>Emerging technologies bridging AI and the physical world</a:t>
            </a:r>
            <a:endParaRPr lang="en-US" sz="1200" dirty="0"/>
          </a:p>
        </p:txBody>
      </p:sp>
      <p:sp>
        <p:nvSpPr>
          <p:cNvPr id="5" name="Text 2"/>
          <p:cNvSpPr/>
          <p:nvPr/>
        </p:nvSpPr>
        <p:spPr>
          <a:xfrm>
            <a:off x="457200" y="4389120"/>
            <a:ext cx="3200400" cy="274320"/>
          </a:xfrm>
          <a:prstGeom prst="rect">
            <a:avLst/>
          </a:prstGeom>
          <a:noFill/>
          <a:ln/>
        </p:spPr>
        <p:txBody>
          <a:bodyPr wrap="square" rtlCol="0" anchor="ctr"/>
          <a:lstStyle/>
          <a:p>
            <a:pPr indent="0" marL="0">
              <a:buNone/>
            </a:pPr>
            <a:r>
              <a:rPr lang="en-US" sz="1200" dirty="0">
                <a:solidFill>
                  <a:srgbClr val="030A18"/>
                </a:solidFill>
              </a:rPr>
              <a:t>2025年9月28日</a:t>
            </a:r>
            <a:endParaRPr lang="en-US" sz="1200" dirty="0"/>
          </a:p>
        </p:txBody>
      </p:sp>
      <p:sp>
        <p:nvSpPr>
          <p:cNvPr id="6" name="Text 3"/>
          <p:cNvSpPr/>
          <p:nvPr/>
        </p:nvSpPr>
        <p:spPr>
          <a:xfrm>
            <a:off x="457200" y="4823460"/>
            <a:ext cx="3657600" cy="228600"/>
          </a:xfrm>
          <a:prstGeom prst="rect">
            <a:avLst/>
          </a:prstGeom>
          <a:noFill/>
          <a:ln/>
        </p:spPr>
        <p:txBody>
          <a:bodyPr wrap="square" rtlCol="0" anchor="ctr"/>
          <a:lstStyle/>
          <a:p>
            <a:pPr algn="l" indent="0" marL="0">
              <a:buNone/>
            </a:pPr>
            <a:r>
              <a:rPr lang="en-US" sz="600" u="sng" dirty="0">
                <a:solidFill>
                  <a:srgbClr val="97B1DF"/>
                </a:solidFill>
                <a:hlinkClick r:id="rId2"/>
              </a:rPr>
              <a:t>[1]</a:t>
            </a:r>
            <a:pPr algn="l" indent="0" marL="0">
              <a:buNone/>
            </a:pPr>
            <a:r>
              <a:rPr lang="en-US" sz="600" dirty="0">
                <a:solidFill>
                  <a:srgbClr val="000000"/>
                </a:solidFill>
              </a:rPr>
              <a:t> </a:t>
            </a:r>
            <a:pPr algn="l" indent="0" marL="0">
              <a:buNone/>
            </a:pPr>
            <a:r>
              <a:rPr lang="en-US" sz="600" u="sng" dirty="0">
                <a:solidFill>
                  <a:srgbClr val="97B1DF"/>
                </a:solidFill>
                <a:hlinkClick r:id="rId3"/>
              </a:rPr>
              <a:t>[2]</a:t>
            </a:r>
            <a:endParaRPr lang="en-US" sz="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まとめと展望</a:t>
            </a:r>
            <a:endParaRPr lang="en-US" sz="2400" dirty="0"/>
          </a:p>
        </p:txBody>
      </p:sp>
      <p:sp>
        <p:nvSpPr>
          <p:cNvPr id="3" name="Text 1"/>
          <p:cNvSpPr/>
          <p:nvPr/>
        </p:nvSpPr>
        <p:spPr>
          <a:xfrm>
            <a:off x="457200" y="1371600"/>
            <a:ext cx="8686800" cy="3200400"/>
          </a:xfrm>
          <a:prstGeom prst="rect">
            <a:avLst/>
          </a:prstGeom>
          <a:noFill/>
          <a:ln/>
        </p:spPr>
        <p:txBody>
          <a:bodyPr wrap="square" rtlCol="0" anchor="ctr"/>
          <a:lstStyle/>
          <a:p>
            <a:pPr indent="0" marL="0">
              <a:buNone/>
            </a:pPr>
            <a:r>
              <a:rPr lang="en-US" sz="2100" b="1" dirty="0">
                <a:solidFill>
                  <a:srgbClr val="030A18"/>
                </a:solidFill>
              </a:rPr>
              <a:t>物理AIはデジタルと物理の境界を越え、AIの新たな時代を拓いています。
</a:t>
            </a:r>
            <a:pPr indent="0" marL="0">
              <a:buNone/>
            </a:pPr>
            <a:r>
              <a:rPr lang="en-US" sz="1200" dirty="0">
                <a:solidFill>
                  <a:srgbClr val="030A18"/>
                </a:solidFill>
              </a:rPr>
              <a:t>• 市場は10年で桁違いの成長を遂げ、多様な産業で活用が進んでいます。
</a:t>
            </a:r>
            <a:pPr indent="0" marL="0">
              <a:buNone/>
            </a:pPr>
            <a:r>
              <a:rPr lang="en-US" sz="1200" dirty="0">
                <a:solidFill>
                  <a:srgbClr val="030A18"/>
                </a:solidFill>
              </a:rPr>
              <a:t>• シミュレーション、基盤モデル、マルチモーダル学習が進化を支えています。
</a:t>
            </a:r>
            <a:pPr indent="0" marL="0">
              <a:buNone/>
            </a:pPr>
            <a:r>
              <a:rPr lang="en-US" sz="1200" dirty="0">
                <a:solidFill>
                  <a:srgbClr val="030A18"/>
                </a:solidFill>
              </a:rPr>
              <a:t>• データ品質、信頼、安全、エネルギー効率、一般化などの課題に取り組むことが必要です。
</a:t>
            </a:r>
            <a:pPr indent="0" marL="0">
              <a:buNone/>
            </a:pPr>
            <a:r>
              <a:rPr lang="en-US" sz="1200" dirty="0">
                <a:solidFill>
                  <a:srgbClr val="030A18"/>
                </a:solidFill>
              </a:rPr>
              <a:t>• 政策・規制を整備し、倫理的配慮を徹底した上で、クロスドメイン協働による革新を推進しましょう。</a:t>
            </a:r>
            <a:endParaRPr lang="en-US" sz="2100" dirty="0"/>
          </a:p>
        </p:txBody>
      </p:sp>
      <p:sp>
        <p:nvSpPr>
          <p:cNvPr id="4" name="Text 2"/>
          <p:cNvSpPr/>
          <p:nvPr/>
        </p:nvSpPr>
        <p:spPr>
          <a:xfrm>
            <a:off x="457200" y="4823460"/>
            <a:ext cx="4114800" cy="228600"/>
          </a:xfrm>
          <a:prstGeom prst="rect">
            <a:avLst/>
          </a:prstGeom>
          <a:noFill/>
          <a:ln/>
        </p:spPr>
        <p:txBody>
          <a:bodyPr wrap="square" rtlCol="0" anchor="ctr"/>
          <a:lstStyle/>
          <a:p>
            <a:pPr indent="0" marL="0">
              <a:buNone/>
            </a:pPr>
            <a:r>
              <a:rPr lang="en-US" sz="600" u="sng" dirty="0">
                <a:solidFill>
                  <a:srgbClr val="97B1DF"/>
                </a:solidFill>
                <a:hlinkClick r:id="rId1"/>
              </a:rPr>
              <a:t>[37]</a:t>
            </a:r>
            <a:pPr indent="0" marL="0">
              <a:buNone/>
            </a:pPr>
            <a:r>
              <a:rPr lang="en-US" sz="600" dirty="0">
                <a:solidFill>
                  <a:srgbClr val="000000"/>
                </a:solidFill>
              </a:rPr>
              <a:t> </a:t>
            </a:r>
            <a:pPr indent="0" marL="0">
              <a:buNone/>
            </a:pPr>
            <a:r>
              <a:rPr lang="en-US" sz="600" u="sng" dirty="0">
                <a:solidFill>
                  <a:srgbClr val="97B1DF"/>
                </a:solidFill>
                <a:hlinkClick r:id="rId2"/>
              </a:rPr>
              <a:t>[38]</a:t>
            </a:r>
            <a:endParaRPr lang="en-US" sz="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アジェンダ</a:t>
            </a:r>
            <a:endParaRPr lang="en-US" sz="2400" dirty="0"/>
          </a:p>
        </p:txBody>
      </p:sp>
      <p:sp>
        <p:nvSpPr>
          <p:cNvPr id="3" name="Text 1"/>
          <p:cNvSpPr/>
          <p:nvPr/>
        </p:nvSpPr>
        <p:spPr>
          <a:xfrm>
            <a:off x="640080" y="1645920"/>
            <a:ext cx="7772400" cy="3200400"/>
          </a:xfrm>
          <a:prstGeom prst="rect">
            <a:avLst/>
          </a:prstGeom>
          <a:noFill/>
          <a:ln/>
        </p:spPr>
        <p:txBody>
          <a:bodyPr wrap="square" lIns="0" tIns="0" rIns="0" bIns="0" rtlCol="0" anchor="ctr"/>
          <a:lstStyle/>
          <a:p>
            <a:pPr indent="0" marL="0">
              <a:buNone/>
            </a:pPr>
            <a:r>
              <a:rPr lang="en-US" sz="1200" dirty="0">
                <a:solidFill>
                  <a:srgbClr val="030A18"/>
                </a:solidFill>
              </a:rPr>
              <a:t>• 物理AIの概念と定義
</a:t>
            </a:r>
            <a:endParaRPr lang="en-US" sz="1200" dirty="0"/>
          </a:p>
          <a:p>
            <a:pPr indent="0" marL="0">
              <a:buNone/>
            </a:pPr>
            <a:r>
              <a:rPr lang="en-US" sz="1200" dirty="0">
                <a:solidFill>
                  <a:srgbClr val="030A18"/>
                </a:solidFill>
              </a:rPr>
              <a:t>• 市場規模と主要プレーヤー
</a:t>
            </a:r>
            <a:endParaRPr lang="en-US" sz="1200" dirty="0"/>
          </a:p>
          <a:p>
            <a:pPr indent="0" marL="0">
              <a:buNone/>
            </a:pPr>
            <a:r>
              <a:rPr lang="en-US" sz="1200" dirty="0">
                <a:solidFill>
                  <a:srgbClr val="030A18"/>
                </a:solidFill>
              </a:rPr>
              <a:t>• 技術基盤：シミュレーションとモデル
</a:t>
            </a:r>
            <a:endParaRPr lang="en-US" sz="1200" dirty="0"/>
          </a:p>
          <a:p>
            <a:pPr indent="0" marL="0">
              <a:buNone/>
            </a:pPr>
            <a:r>
              <a:rPr lang="en-US" sz="1200" dirty="0">
                <a:solidFill>
                  <a:srgbClr val="030A18"/>
                </a:solidFill>
              </a:rPr>
              <a:t>• 産業別応用例
</a:t>
            </a:r>
            <a:endParaRPr lang="en-US" sz="1200" dirty="0"/>
          </a:p>
          <a:p>
            <a:pPr indent="0" marL="0">
              <a:buNone/>
            </a:pPr>
            <a:r>
              <a:rPr lang="en-US" sz="1200" dirty="0">
                <a:solidFill>
                  <a:srgbClr val="030A18"/>
                </a:solidFill>
              </a:rPr>
              <a:t>• 課題・倫理・安全性
</a:t>
            </a:r>
            <a:endParaRPr lang="en-US" sz="1200" dirty="0"/>
          </a:p>
          <a:p>
            <a:pPr indent="0" marL="0">
              <a:buNone/>
            </a:pPr>
            <a:r>
              <a:rPr lang="en-US" sz="1200" dirty="0">
                <a:solidFill>
                  <a:srgbClr val="030A18"/>
                </a:solidFill>
              </a:rPr>
              <a:t>• 今後の展望とまとめ
</a:t>
            </a:r>
            <a:endParaRPr lang="en-US" sz="1200" dirty="0"/>
          </a:p>
        </p:txBody>
      </p:sp>
      <p:sp>
        <p:nvSpPr>
          <p:cNvPr id="4" name="Text 2"/>
          <p:cNvSpPr/>
          <p:nvPr/>
        </p:nvSpPr>
        <p:spPr>
          <a:xfrm>
            <a:off x="457200" y="4823460"/>
            <a:ext cx="914400" cy="228600"/>
          </a:xfrm>
          <a:prstGeom prst="rect">
            <a:avLst/>
          </a:prstGeom>
          <a:noFill/>
          <a:ln/>
        </p:spPr>
        <p:txBody>
          <a:bodyPr wrap="square" rtlCol="0" anchor="ctr"/>
          <a:lstStyle/>
          <a:p>
            <a:pPr indent="0" marL="0">
              <a:buNone/>
            </a:pPr>
            <a:r>
              <a:rPr lang="en-US" sz="600" u="sng" dirty="0">
                <a:solidFill>
                  <a:srgbClr val="97B1DF"/>
                </a:solidFill>
                <a:hlinkClick r:id="rId1"/>
              </a:rPr>
              <a:t>[3]</a:t>
            </a:r>
            <a:endParaRPr lang="en-US" sz="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物理AIの概念</a:t>
            </a:r>
            <a:endParaRPr lang="en-US" sz="2400" dirty="0"/>
          </a:p>
        </p:txBody>
      </p:sp>
      <p:sp>
        <p:nvSpPr>
          <p:cNvPr id="3" name="Shape 1"/>
          <p:cNvSpPr/>
          <p:nvPr/>
        </p:nvSpPr>
        <p:spPr>
          <a:xfrm>
            <a:off x="457200" y="1828800"/>
            <a:ext cx="2377440" cy="914400"/>
          </a:xfrm>
          <a:prstGeom prst="roundRect">
            <a:avLst>
              <a:gd name="adj" fmla="val 10000"/>
            </a:avLst>
          </a:prstGeom>
          <a:solidFill>
            <a:srgbClr val="97B1DF"/>
          </a:solidFill>
          <a:ln w="12700">
            <a:solidFill>
              <a:srgbClr val="97B1DF"/>
            </a:solidFill>
            <a:prstDash val="solid"/>
          </a:ln>
        </p:spPr>
        <p:txBody>
          <a:bodyPr/>
          <a:p/>
        </p:txBody>
      </p:sp>
      <p:sp>
        <p:nvSpPr>
          <p:cNvPr id="4" name="Text 2"/>
          <p:cNvSpPr/>
          <p:nvPr/>
        </p:nvSpPr>
        <p:spPr>
          <a:xfrm>
            <a:off x="457200" y="1965960"/>
            <a:ext cx="2377440" cy="914400"/>
          </a:xfrm>
          <a:prstGeom prst="rect">
            <a:avLst/>
          </a:prstGeom>
          <a:noFill/>
          <a:ln/>
        </p:spPr>
        <p:txBody>
          <a:bodyPr wrap="square" rtlCol="0" anchor="ctr"/>
          <a:lstStyle/>
          <a:p>
            <a:pPr algn="ctr" indent="0" marL="0">
              <a:buNone/>
            </a:pPr>
            <a:r>
              <a:rPr lang="en-US" sz="1600" b="1" dirty="0">
                <a:solidFill>
                  <a:srgbClr val="FFFFFF"/>
                </a:solidFill>
              </a:rPr>
              <a:t>デジタルAI</a:t>
            </a:r>
            <a:pPr algn="ctr" indent="0" marL="0">
              <a:buNone/>
            </a:pPr>
            <a:endParaRPr lang="en-US" sz="1600" dirty="0"/>
          </a:p>
          <a:p>
            <a:pPr algn="ctr" indent="0" marL="0">
              <a:buNone/>
            </a:pPr>
            <a:r>
              <a:rPr lang="en-US" sz="800" dirty="0">
                <a:solidFill>
                  <a:srgbClr val="FFFFFF"/>
                </a:solidFill>
              </a:rPr>
              <a:t>LLMや生成AI</a:t>
            </a:r>
            <a:endParaRPr lang="en-US" sz="1600" dirty="0"/>
          </a:p>
        </p:txBody>
      </p:sp>
      <p:sp>
        <p:nvSpPr>
          <p:cNvPr id="5" name="Shape 3"/>
          <p:cNvSpPr/>
          <p:nvPr/>
        </p:nvSpPr>
        <p:spPr>
          <a:xfrm>
            <a:off x="3291840" y="1828800"/>
            <a:ext cx="2377440" cy="914400"/>
          </a:xfrm>
          <a:prstGeom prst="roundRect">
            <a:avLst>
              <a:gd name="adj" fmla="val 10000"/>
            </a:avLst>
          </a:prstGeom>
          <a:solidFill>
            <a:srgbClr val="A4B6B8"/>
          </a:solidFill>
          <a:ln w="12700">
            <a:solidFill>
              <a:srgbClr val="A4B6B8"/>
            </a:solidFill>
            <a:prstDash val="solid"/>
          </a:ln>
        </p:spPr>
        <p:txBody>
          <a:bodyPr/>
          <a:p/>
        </p:txBody>
      </p:sp>
      <p:sp>
        <p:nvSpPr>
          <p:cNvPr id="6" name="Text 4"/>
          <p:cNvSpPr/>
          <p:nvPr/>
        </p:nvSpPr>
        <p:spPr>
          <a:xfrm>
            <a:off x="3291840" y="1965960"/>
            <a:ext cx="2377440" cy="914400"/>
          </a:xfrm>
          <a:prstGeom prst="rect">
            <a:avLst/>
          </a:prstGeom>
          <a:noFill/>
          <a:ln/>
        </p:spPr>
        <p:txBody>
          <a:bodyPr wrap="square" rtlCol="0" anchor="ctr"/>
          <a:lstStyle/>
          <a:p>
            <a:pPr algn="ctr" indent="0" marL="0">
              <a:buNone/>
            </a:pPr>
            <a:r>
              <a:rPr lang="en-US" sz="1600" b="1" dirty="0">
                <a:solidFill>
                  <a:srgbClr val="030A18"/>
                </a:solidFill>
              </a:rPr>
              <a:t>ロボット＆センサー</a:t>
            </a:r>
            <a:pPr algn="ctr" indent="0" marL="0">
              <a:buNone/>
            </a:pPr>
            <a:endParaRPr lang="en-US" sz="1600" dirty="0"/>
          </a:p>
          <a:p>
            <a:pPr algn="ctr" indent="0" marL="0">
              <a:buNone/>
            </a:pPr>
            <a:r>
              <a:rPr lang="en-US" sz="800" dirty="0">
                <a:solidFill>
                  <a:srgbClr val="030A18"/>
                </a:solidFill>
              </a:rPr>
              <a:t>物理世界の入力</a:t>
            </a:r>
            <a:endParaRPr lang="en-US" sz="1600" dirty="0"/>
          </a:p>
        </p:txBody>
      </p:sp>
      <p:sp>
        <p:nvSpPr>
          <p:cNvPr id="7" name="Shape 5"/>
          <p:cNvSpPr/>
          <p:nvPr/>
        </p:nvSpPr>
        <p:spPr>
          <a:xfrm>
            <a:off x="6126480" y="1828800"/>
            <a:ext cx="2377440" cy="914400"/>
          </a:xfrm>
          <a:prstGeom prst="roundRect">
            <a:avLst>
              <a:gd name="adj" fmla="val 10000"/>
            </a:avLst>
          </a:prstGeom>
          <a:solidFill>
            <a:srgbClr val="97B1DF"/>
          </a:solidFill>
          <a:ln w="12700">
            <a:solidFill>
              <a:srgbClr val="97B1DF"/>
            </a:solidFill>
            <a:prstDash val="solid"/>
          </a:ln>
        </p:spPr>
        <p:txBody>
          <a:bodyPr/>
          <a:p/>
        </p:txBody>
      </p:sp>
      <p:sp>
        <p:nvSpPr>
          <p:cNvPr id="8" name="Text 6"/>
          <p:cNvSpPr/>
          <p:nvPr/>
        </p:nvSpPr>
        <p:spPr>
          <a:xfrm>
            <a:off x="6126480" y="1965960"/>
            <a:ext cx="2377440" cy="914400"/>
          </a:xfrm>
          <a:prstGeom prst="rect">
            <a:avLst/>
          </a:prstGeom>
          <a:noFill/>
          <a:ln/>
        </p:spPr>
        <p:txBody>
          <a:bodyPr wrap="square" rtlCol="0" anchor="ctr"/>
          <a:lstStyle/>
          <a:p>
            <a:pPr algn="ctr" indent="0" marL="0">
              <a:buNone/>
            </a:pPr>
            <a:r>
              <a:rPr lang="en-US" sz="1600" b="1" dirty="0">
                <a:solidFill>
                  <a:srgbClr val="FFFFFF"/>
                </a:solidFill>
              </a:rPr>
              <a:t>物理AI</a:t>
            </a:r>
            <a:pPr algn="ctr" indent="0" marL="0">
              <a:buNone/>
            </a:pPr>
            <a:endParaRPr lang="en-US" sz="1600" dirty="0"/>
          </a:p>
          <a:p>
            <a:pPr algn="ctr" indent="0" marL="0">
              <a:buNone/>
            </a:pPr>
            <a:r>
              <a:rPr lang="en-US" sz="800" dirty="0">
                <a:solidFill>
                  <a:srgbClr val="FFFFFF"/>
                </a:solidFill>
              </a:rPr>
              <a:t>物理法則を理解し適応</a:t>
            </a:r>
            <a:endParaRPr lang="en-US" sz="1600" dirty="0"/>
          </a:p>
        </p:txBody>
      </p:sp>
      <p:sp>
        <p:nvSpPr>
          <p:cNvPr id="9" name="Shape 7"/>
          <p:cNvSpPr/>
          <p:nvPr/>
        </p:nvSpPr>
        <p:spPr>
          <a:xfrm>
            <a:off x="2834640" y="2194560"/>
            <a:ext cx="457200" cy="137160"/>
          </a:xfrm>
          <a:prstGeom prst="rightArrow">
            <a:avLst/>
          </a:prstGeom>
          <a:solidFill>
            <a:srgbClr val="030A18"/>
          </a:solidFill>
          <a:ln w="12700">
            <a:solidFill>
              <a:srgbClr val="030A18"/>
            </a:solidFill>
            <a:prstDash val="solid"/>
          </a:ln>
        </p:spPr>
        <p:txBody>
          <a:bodyPr/>
          <a:p/>
        </p:txBody>
      </p:sp>
      <p:sp>
        <p:nvSpPr>
          <p:cNvPr id="10" name="Shape 8"/>
          <p:cNvSpPr/>
          <p:nvPr/>
        </p:nvSpPr>
        <p:spPr>
          <a:xfrm>
            <a:off x="5669280" y="2194560"/>
            <a:ext cx="457200" cy="137160"/>
          </a:xfrm>
          <a:prstGeom prst="rightArrow">
            <a:avLst/>
          </a:prstGeom>
          <a:solidFill>
            <a:srgbClr val="030A18"/>
          </a:solidFill>
          <a:ln w="12700">
            <a:solidFill>
              <a:srgbClr val="030A18"/>
            </a:solidFill>
            <a:prstDash val="solid"/>
          </a:ln>
        </p:spPr>
        <p:txBody>
          <a:bodyPr/>
          <a:p/>
        </p:txBody>
      </p:sp>
      <p:sp>
        <p:nvSpPr>
          <p:cNvPr id="11" name="Text 9"/>
          <p:cNvSpPr/>
          <p:nvPr/>
        </p:nvSpPr>
        <p:spPr>
          <a:xfrm>
            <a:off x="640080" y="2971800"/>
            <a:ext cx="8229600" cy="1280160"/>
          </a:xfrm>
          <a:prstGeom prst="rect">
            <a:avLst/>
          </a:prstGeom>
          <a:noFill/>
          <a:ln/>
        </p:spPr>
        <p:txBody>
          <a:bodyPr wrap="square" rtlCol="0" anchor="ctr"/>
          <a:lstStyle/>
          <a:p>
            <a:pPr indent="0" marL="0">
              <a:buNone/>
            </a:pPr>
            <a:r>
              <a:rPr lang="en-US" sz="1200" dirty="0">
                <a:solidFill>
                  <a:srgbClr val="030A18"/>
                </a:solidFill>
              </a:rPr>
              <a:t>• 物理AIはデジタル知能とロボットを融合し、因果律と物理法則に根ざした意思決定を行う
</a:t>
            </a:r>
            <a:pPr indent="0" marL="0">
              <a:buNone/>
            </a:pPr>
            <a:r>
              <a:rPr lang="en-US" sz="1200" dirty="0">
                <a:solidFill>
                  <a:srgbClr val="030A18"/>
                </a:solidFill>
              </a:rPr>
              <a:t>• MITの液体ネットワークは環境変化に応じて学習し続ける</a:t>
            </a:r>
            <a:r>
              <a:rPr u="sng" sz="1200">
                <a:solidFill>
                  <a:schemeClr val="accent6"/>
                </a:solidFill>
                <a:hlinkClick r:id="rId6"/>
              </a:rPr>
              <a:t>(www.wired.com)</a:t>
            </a:r>
            <a:r>
              <a:rPr/>
              <a:t>
</a:t>
            </a:r>
            <a:pPr indent="0" marL="0">
              <a:buNone/>
            </a:pPr>
            <a:r>
              <a:rPr lang="en-US" sz="1200" dirty="0">
                <a:solidFill>
                  <a:srgbClr val="030A18"/>
                </a:solidFill>
              </a:rPr>
              <a:t>• テキストや画像から設計し、3Dプリントでロボットを自動生成する試みも進行中</a:t>
            </a:r>
            <a:endParaRPr lang="en-US" sz="1200" dirty="0"/>
          </a:p>
        </p:txBody>
      </p:sp>
      <p:sp>
        <p:nvSpPr>
          <p:cNvPr id="12" name="Text 10"/>
          <p:cNvSpPr/>
          <p:nvPr/>
        </p:nvSpPr>
        <p:spPr>
          <a:xfrm>
            <a:off x="457200" y="4823460"/>
            <a:ext cx="4114800" cy="228600"/>
          </a:xfrm>
          <a:prstGeom prst="rect">
            <a:avLst/>
          </a:prstGeom>
          <a:noFill/>
          <a:ln/>
        </p:spPr>
        <p:txBody>
          <a:bodyPr wrap="square" rtlCol="0" anchor="ctr"/>
          <a:lstStyle/>
          <a:p>
            <a:pPr indent="0" marL="0">
              <a:buNone/>
            </a:pPr>
            <a:r>
              <a:rPr lang="en-US" sz="600" u="sng" dirty="0">
                <a:solidFill>
                  <a:srgbClr val="97B1DF"/>
                </a:solidFill>
                <a:hlinkClick r:id="rId1"/>
              </a:rPr>
              <a:t>[4]</a:t>
            </a:r>
            <a:pPr indent="0" marL="0">
              <a:buNone/>
            </a:pPr>
            <a:r>
              <a:rPr lang="en-US" sz="600" dirty="0">
                <a:solidFill>
                  <a:srgbClr val="000000"/>
                </a:solidFill>
              </a:rPr>
              <a:t> </a:t>
            </a:r>
            <a:pPr indent="0" marL="0">
              <a:buNone/>
            </a:pPr>
            <a:r>
              <a:rPr lang="en-US" sz="600" u="sng" dirty="0">
                <a:solidFill>
                  <a:srgbClr val="97B1DF"/>
                </a:solidFill>
                <a:hlinkClick r:id="rId6"/>
              </a:rPr>
              <a:t>[5]</a:t>
            </a:r>
            <a:pPr indent="0" marL="0">
              <a:buNone/>
            </a:pPr>
            <a:r>
              <a:rPr lang="en-US" sz="600" dirty="0">
                <a:solidFill>
                  <a:srgbClr val="000000"/>
                </a:solidFill>
              </a:rPr>
              <a:t> </a:t>
            </a:r>
            <a:pPr indent="0" marL="0">
              <a:buNone/>
            </a:pPr>
            <a:r>
              <a:rPr lang="en-US" sz="600" u="sng" dirty="0">
                <a:solidFill>
                  <a:srgbClr val="97B1DF"/>
                </a:solidFill>
                <a:hlinkClick r:id="rId3"/>
              </a:rPr>
              <a:t>[6]</a:t>
            </a:r>
            <a:endParaRPr lang="en-US" sz="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市場規模とリーダー</a:t>
            </a:r>
            <a:endParaRPr lang="en-US" sz="2400" dirty="0"/>
          </a:p>
        </p:txBody>
      </p:sp>
      <p:graphicFrame>
        <p:nvGraphicFramePr>
          <p:cNvPr id="3" name="Chart 0" descr=""/>
          <p:cNvGraphicFramePr/>
          <p:nvPr/>
        </p:nvGraphicFramePr>
        <p:xfrm>
          <a:off x="457200" y="1371600"/>
          <a:ext cx="4114800" cy="2286000"/>
        </p:xfrm>
        <a:graphic xmlns:a="http://schemas.openxmlformats.org/drawingml/2006/main">
          <a:graphicData uri="http://schemas.openxmlformats.org/drawingml/2006/chart">
            <c:chart xmlns:c="http://schemas.openxmlformats.org/drawingml/2006/chart" r:id="rId1"/>
          </a:graphicData>
        </a:graphic>
      </p:graphicFrame>
      <p:sp>
        <p:nvSpPr>
          <p:cNvPr id="4" name="Text 1"/>
          <p:cNvSpPr/>
          <p:nvPr/>
        </p:nvSpPr>
        <p:spPr>
          <a:xfrm>
            <a:off x="4663440" y="1554480"/>
            <a:ext cx="4023360" cy="2103120"/>
          </a:xfrm>
          <a:prstGeom prst="rect">
            <a:avLst/>
          </a:prstGeom>
          <a:noFill/>
          <a:ln/>
        </p:spPr>
        <p:txBody>
          <a:bodyPr wrap="square" rtlCol="0" anchor="ctr"/>
          <a:lstStyle/>
          <a:p>
            <a:pPr indent="0" marL="0">
              <a:buNone/>
            </a:pPr>
            <a:r>
              <a:rPr lang="en-US" sz="1200" dirty="0">
                <a:solidFill>
                  <a:srgbClr val="030A18"/>
                </a:solidFill>
              </a:rPr>
              <a:t>• 市場は2034年までに約68億ドルへ拡大し、年平均成長率は33.49%</a:t>
            </a:r>
            <a:r>
              <a:rPr u="sng" sz="1200">
                <a:solidFill>
                  <a:schemeClr val="accent6"/>
                </a:solidFill>
                <a:hlinkClick r:id="rId7"/>
              </a:rPr>
              <a:t>(marketpulseinsights.wordpress.com)</a:t>
            </a:r>
            <a:r>
              <a:rPr/>
              <a:t>
</a:t>
            </a:r>
            <a:pPr indent="0" marL="0">
              <a:buNone/>
            </a:pPr>
            <a:r>
              <a:rPr lang="en-US" sz="1200" dirty="0">
                <a:solidFill>
                  <a:srgbClr val="030A18"/>
                </a:solidFill>
              </a:rPr>
              <a:t>• 世界の労働人口の50兆ドル規模の仕事が自動化対象</a:t>
            </a:r>
            <a:r>
              <a:rPr u="sng" sz="1200">
                <a:solidFill>
                  <a:schemeClr val="accent6"/>
                </a:solidFill>
                <a:hlinkClick r:id="rId8"/>
              </a:rPr>
              <a:t>(www.nasdaq.com)</a:t>
            </a:r>
            <a:r>
              <a:rPr/>
              <a:t>
</a:t>
            </a:r>
            <a:pPr indent="0" marL="0">
              <a:buNone/>
            </a:pPr>
            <a:r>
              <a:rPr lang="en-US" sz="1200" dirty="0">
                <a:solidFill>
                  <a:srgbClr val="030A18"/>
                </a:solidFill>
              </a:rPr>
              <a:t>• 主要企業: Amazon/Walmart (物流), Tesla (ヒューマノイド), NVIDIA/Meta (基盤モデル), ABB/FANUC (産業ロボット)</a:t>
            </a:r>
            <a:endParaRPr lang="en-US" sz="1200" dirty="0"/>
          </a:p>
        </p:txBody>
      </p:sp>
      <p:sp>
        <p:nvSpPr>
          <p:cNvPr id="5" name="Text 2"/>
          <p:cNvSpPr/>
          <p:nvPr/>
        </p:nvSpPr>
        <p:spPr>
          <a:xfrm>
            <a:off x="457200" y="4823460"/>
            <a:ext cx="4572000" cy="228600"/>
          </a:xfrm>
          <a:prstGeom prst="rect">
            <a:avLst/>
          </a:prstGeom>
          <a:noFill/>
          <a:ln/>
        </p:spPr>
        <p:txBody>
          <a:bodyPr wrap="square" rtlCol="0" anchor="ctr"/>
          <a:lstStyle/>
          <a:p>
            <a:pPr indent="0" marL="0">
              <a:buNone/>
            </a:pPr>
            <a:r>
              <a:rPr lang="en-US" sz="600" u="sng" dirty="0">
                <a:solidFill>
                  <a:srgbClr val="97B1DF"/>
                </a:solidFill>
                <a:hlinkClick r:id="rId7"/>
              </a:rPr>
              <a:t>[7]</a:t>
            </a:r>
            <a:pPr indent="0" marL="0">
              <a:buNone/>
            </a:pPr>
            <a:r>
              <a:rPr lang="en-US" sz="600" dirty="0">
                <a:solidFill>
                  <a:srgbClr val="000000"/>
                </a:solidFill>
              </a:rPr>
              <a:t> </a:t>
            </a:r>
            <a:pPr indent="0" marL="0">
              <a:buNone/>
            </a:pPr>
            <a:r>
              <a:rPr lang="en-US" sz="600" u="sng" dirty="0">
                <a:solidFill>
                  <a:srgbClr val="97B1DF"/>
                </a:solidFill>
                <a:hlinkClick r:id="rId8"/>
              </a:rPr>
              <a:t>[8]</a:t>
            </a:r>
            <a:pPr indent="0" marL="0">
              <a:buNone/>
            </a:pPr>
            <a:r>
              <a:rPr lang="en-US" sz="600" dirty="0">
                <a:solidFill>
                  <a:srgbClr val="000000"/>
                </a:solidFill>
              </a:rPr>
              <a:t> </a:t>
            </a:r>
            <a:pPr indent="0" marL="0">
              <a:buNone/>
            </a:pPr>
            <a:r>
              <a:rPr lang="en-US" sz="600" u="sng" dirty="0">
                <a:solidFill>
                  <a:srgbClr val="97B1DF"/>
                </a:solidFill>
                <a:hlinkClick r:id="rId4"/>
              </a:rPr>
              <a:t>[9]</a:t>
            </a:r>
            <a:endParaRPr lang="en-US" sz="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技術基盤：シミュレーションとモデル</a:t>
            </a:r>
            <a:endParaRPr lang="en-US" sz="2400" dirty="0"/>
          </a:p>
        </p:txBody>
      </p:sp>
      <p:pic>
        <p:nvPicPr>
          <p:cNvPr id="3"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57200" y="1371600"/>
            <a:ext cx="320040" cy="320040"/>
          </a:xfrm>
          <a:prstGeom prst="rect">
            <a:avLst/>
          </a:prstGeom>
        </p:spPr>
      </p:pic>
      <p:sp>
        <p:nvSpPr>
          <p:cNvPr id="4" name="Text 1"/>
          <p:cNvSpPr/>
          <p:nvPr/>
        </p:nvSpPr>
        <p:spPr>
          <a:xfrm>
            <a:off x="822960" y="1371600"/>
            <a:ext cx="2194560" cy="365760"/>
          </a:xfrm>
          <a:prstGeom prst="rect">
            <a:avLst/>
          </a:prstGeom>
          <a:noFill/>
          <a:ln/>
        </p:spPr>
        <p:txBody>
          <a:bodyPr wrap="square" rtlCol="0" anchor="ctr"/>
          <a:lstStyle/>
          <a:p>
            <a:pPr indent="0" marL="0">
              <a:buNone/>
            </a:pPr>
            <a:r>
              <a:rPr lang="en-US" sz="1600" b="1" dirty="0">
                <a:solidFill>
                  <a:srgbClr val="030A18"/>
                </a:solidFill>
              </a:rPr>
              <a:t>シミュレーション</a:t>
            </a:r>
            <a:endParaRPr lang="en-US" sz="1600" dirty="0"/>
          </a:p>
        </p:txBody>
      </p:sp>
      <p:sp>
        <p:nvSpPr>
          <p:cNvPr id="5" name="Text 2"/>
          <p:cNvSpPr/>
          <p:nvPr/>
        </p:nvSpPr>
        <p:spPr>
          <a:xfrm>
            <a:off x="457200" y="1828800"/>
            <a:ext cx="2560320" cy="1828800"/>
          </a:xfrm>
          <a:prstGeom prst="rect">
            <a:avLst/>
          </a:prstGeom>
          <a:noFill/>
          <a:ln/>
        </p:spPr>
        <p:txBody>
          <a:bodyPr wrap="square" rtlCol="0" anchor="ctr"/>
          <a:lstStyle/>
          <a:p>
            <a:pPr indent="0" marL="0">
              <a:buNone/>
            </a:pPr>
            <a:r>
              <a:rPr lang="en-US" sz="800" dirty="0">
                <a:solidFill>
                  <a:srgbClr val="030A18"/>
                </a:solidFill>
              </a:rPr>
              <a:t>• 世界モデルによりロボットは仮想環境で空間認識とタスク一般化を獲得</a:t>
            </a:r>
            <a:r>
              <a:rPr u="sng" sz="800">
                <a:solidFill>
                  <a:schemeClr val="accent6"/>
                </a:solidFill>
                <a:hlinkClick r:id="rId14"/>
              </a:rPr>
              <a:t>(research.aimultiple.com)</a:t>
            </a:r>
            <a:r>
              <a:rPr/>
              <a:t>
</a:t>
            </a:r>
            <a:pPr indent="0" marL="0">
              <a:buNone/>
            </a:pPr>
            <a:r>
              <a:rPr lang="en-US" sz="800" dirty="0">
                <a:solidFill>
                  <a:srgbClr val="030A18"/>
                </a:solidFill>
              </a:rPr>
              <a:t>• NVIDIA Isaac Sim / Omniverse でフォトリアルな合成データを生成</a:t>
            </a:r>
            <a:r>
              <a:rPr u="sng" sz="800">
                <a:solidFill>
                  <a:schemeClr val="accent6"/>
                </a:solidFill>
                <a:hlinkClick r:id="rId15"/>
              </a:rPr>
              <a:t>(research.aimultiple.com)</a:t>
            </a:r>
            <a:r>
              <a:rPr/>
              <a:t>
</a:t>
            </a:r>
            <a:endParaRPr lang="en-US" sz="800" dirty="0"/>
          </a:p>
        </p:txBody>
      </p:sp>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00400" y="1371600"/>
            <a:ext cx="320040" cy="320040"/>
          </a:xfrm>
          <a:prstGeom prst="rect">
            <a:avLst/>
          </a:prstGeom>
        </p:spPr>
      </p:pic>
      <p:sp>
        <p:nvSpPr>
          <p:cNvPr id="7" name="Text 3"/>
          <p:cNvSpPr/>
          <p:nvPr/>
        </p:nvSpPr>
        <p:spPr>
          <a:xfrm>
            <a:off x="3566160" y="1371600"/>
            <a:ext cx="2194560" cy="365760"/>
          </a:xfrm>
          <a:prstGeom prst="rect">
            <a:avLst/>
          </a:prstGeom>
          <a:noFill/>
          <a:ln/>
        </p:spPr>
        <p:txBody>
          <a:bodyPr wrap="square" rtlCol="0" anchor="ctr"/>
          <a:lstStyle/>
          <a:p>
            <a:pPr indent="0" marL="0">
              <a:buNone/>
            </a:pPr>
            <a:r>
              <a:rPr lang="en-US" sz="1600" b="1" dirty="0">
                <a:solidFill>
                  <a:srgbClr val="030A18"/>
                </a:solidFill>
              </a:rPr>
              <a:t>学習モデル</a:t>
            </a:r>
            <a:endParaRPr lang="en-US" sz="1600" dirty="0"/>
          </a:p>
        </p:txBody>
      </p:sp>
      <p:sp>
        <p:nvSpPr>
          <p:cNvPr id="8" name="Text 4"/>
          <p:cNvSpPr/>
          <p:nvPr/>
        </p:nvSpPr>
        <p:spPr>
          <a:xfrm>
            <a:off x="3200400" y="1828800"/>
            <a:ext cx="2560320" cy="1828800"/>
          </a:xfrm>
          <a:prstGeom prst="rect">
            <a:avLst/>
          </a:prstGeom>
          <a:noFill/>
          <a:ln/>
        </p:spPr>
        <p:txBody>
          <a:bodyPr wrap="square" rtlCol="0" anchor="ctr"/>
          <a:lstStyle/>
          <a:p>
            <a:pPr indent="0" marL="0">
              <a:buNone/>
            </a:pPr>
            <a:r>
              <a:rPr lang="en-US" sz="800" dirty="0">
                <a:solidFill>
                  <a:srgbClr val="030A18"/>
                </a:solidFill>
              </a:rPr>
              <a:t>• MITの液体ネットワークは環境に応じて継続学習</a:t>
            </a:r>
            <a:r>
              <a:rPr u="sng" sz="800">
                <a:solidFill>
                  <a:schemeClr val="accent6"/>
                </a:solidFill>
                <a:hlinkClick r:id="rId16"/>
              </a:rPr>
              <a:t>(www.wired.com)</a:t>
            </a:r>
            <a:r>
              <a:rPr/>
              <a:t>
</a:t>
            </a:r>
            <a:pPr indent="0" marL="0">
              <a:buNone/>
            </a:pPr>
            <a:r>
              <a:rPr lang="en-US" sz="800" dirty="0">
                <a:solidFill>
                  <a:srgbClr val="030A18"/>
                </a:solidFill>
              </a:rPr>
              <a:t>• Physical Intelligence社の π 0.5 は多様なデータを共同学習して新環境へ一般化</a:t>
            </a:r>
            <a:r>
              <a:rPr u="sng" sz="800">
                <a:solidFill>
                  <a:schemeClr val="accent6"/>
                </a:solidFill>
                <a:hlinkClick r:id="rId17"/>
              </a:rPr>
              <a:t>(www.physicalintelligence.company)</a:t>
            </a:r>
            <a:r>
              <a:rPr/>
              <a:t>
</a:t>
            </a:r>
            <a:endParaRPr lang="en-US" sz="800" dirty="0"/>
          </a:p>
        </p:txBody>
      </p:sp>
      <p:pic>
        <p:nvPicPr>
          <p:cNvPr id="9"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43600" y="1371600"/>
            <a:ext cx="320040" cy="320040"/>
          </a:xfrm>
          <a:prstGeom prst="rect">
            <a:avLst/>
          </a:prstGeom>
        </p:spPr>
      </p:pic>
      <p:sp>
        <p:nvSpPr>
          <p:cNvPr id="10" name="Text 5"/>
          <p:cNvSpPr/>
          <p:nvPr/>
        </p:nvSpPr>
        <p:spPr>
          <a:xfrm>
            <a:off x="6309360" y="1371600"/>
            <a:ext cx="2194560" cy="365760"/>
          </a:xfrm>
          <a:prstGeom prst="rect">
            <a:avLst/>
          </a:prstGeom>
          <a:noFill/>
          <a:ln/>
        </p:spPr>
        <p:txBody>
          <a:bodyPr wrap="square" rtlCol="0" anchor="ctr"/>
          <a:lstStyle/>
          <a:p>
            <a:pPr indent="0" marL="0">
              <a:buNone/>
            </a:pPr>
            <a:r>
              <a:rPr lang="en-US" sz="1600" b="1" dirty="0">
                <a:solidFill>
                  <a:srgbClr val="030A18"/>
                </a:solidFill>
              </a:rPr>
              <a:t>世界モデル</a:t>
            </a:r>
            <a:endParaRPr lang="en-US" sz="1600" dirty="0"/>
          </a:p>
        </p:txBody>
      </p:sp>
      <p:sp>
        <p:nvSpPr>
          <p:cNvPr id="11" name="Text 6"/>
          <p:cNvSpPr/>
          <p:nvPr/>
        </p:nvSpPr>
        <p:spPr>
          <a:xfrm>
            <a:off x="5943600" y="1828800"/>
            <a:ext cx="2560320" cy="1828800"/>
          </a:xfrm>
          <a:prstGeom prst="rect">
            <a:avLst/>
          </a:prstGeom>
          <a:noFill/>
          <a:ln/>
        </p:spPr>
        <p:txBody>
          <a:bodyPr wrap="square" rtlCol="0" anchor="ctr"/>
          <a:lstStyle/>
          <a:p>
            <a:pPr indent="0" marL="0">
              <a:buNone/>
            </a:pPr>
            <a:r>
              <a:rPr lang="en-US" sz="800" dirty="0">
                <a:solidFill>
                  <a:srgbClr val="030A18"/>
                </a:solidFill>
              </a:rPr>
              <a:t>• NVIDIA Cosmos Reason は7Bパラメータの視覚–言語モデル</a:t>
            </a:r>
            <a:r>
              <a:rPr u="sng" sz="800">
                <a:solidFill>
                  <a:schemeClr val="accent6"/>
                </a:solidFill>
                <a:hlinkClick r:id="rId18"/>
              </a:rPr>
              <a:t>(research.aimultiple.com)</a:t>
            </a:r>
            <a:r>
              <a:rPr/>
              <a:t>
</a:t>
            </a:r>
            <a:pPr indent="0" marL="0">
              <a:buNone/>
            </a:pPr>
            <a:r>
              <a:rPr lang="en-US" sz="800" dirty="0">
                <a:solidFill>
                  <a:srgbClr val="030A18"/>
                </a:solidFill>
              </a:rPr>
              <a:t>• MetaのV‑JEPA 2は1M時間の動画とロボットデータで物理推論を学習</a:t>
            </a:r>
            <a:r>
              <a:rPr u="sng" sz="800">
                <a:solidFill>
                  <a:schemeClr val="accent6"/>
                </a:solidFill>
                <a:hlinkClick r:id="rId19"/>
              </a:rPr>
              <a:t>(research.aimultiple.com)</a:t>
            </a:r>
            <a:r>
              <a:rPr/>
              <a:t>
</a:t>
            </a:r>
            <a:endParaRPr lang="en-US" sz="800" dirty="0"/>
          </a:p>
        </p:txBody>
      </p:sp>
      <p:sp>
        <p:nvSpPr>
          <p:cNvPr id="12" name="Text 7"/>
          <p:cNvSpPr/>
          <p:nvPr/>
        </p:nvSpPr>
        <p:spPr>
          <a:xfrm>
            <a:off x="457200" y="4823460"/>
            <a:ext cx="8686800" cy="228600"/>
          </a:xfrm>
          <a:prstGeom prst="rect">
            <a:avLst/>
          </a:prstGeom>
          <a:noFill/>
          <a:ln/>
        </p:spPr>
        <p:txBody>
          <a:bodyPr wrap="square" rtlCol="0" anchor="ctr"/>
          <a:lstStyle/>
          <a:p>
            <a:pPr indent="0" marL="0">
              <a:buNone/>
            </a:pPr>
            <a:r>
              <a:rPr lang="en-US" sz="600" u="sng" dirty="0">
                <a:solidFill>
                  <a:srgbClr val="97B1DF"/>
                </a:solidFill>
                <a:hlinkClick r:id="rId14"/>
              </a:rPr>
              <a:t>[10]</a:t>
            </a:r>
            <a:pPr indent="0" marL="0">
              <a:buNone/>
            </a:pPr>
            <a:r>
              <a:rPr lang="en-US" sz="600" dirty="0">
                <a:solidFill>
                  <a:srgbClr val="000000"/>
                </a:solidFill>
              </a:rPr>
              <a:t> </a:t>
            </a:r>
            <a:pPr indent="0" marL="0">
              <a:buNone/>
            </a:pPr>
            <a:r>
              <a:rPr lang="en-US" sz="600" u="sng" dirty="0">
                <a:solidFill>
                  <a:srgbClr val="97B1DF"/>
                </a:solidFill>
                <a:hlinkClick r:id="rId15"/>
              </a:rPr>
              <a:t>[11]</a:t>
            </a:r>
            <a:pPr indent="0" marL="0">
              <a:buNone/>
            </a:pPr>
            <a:r>
              <a:rPr lang="en-US" sz="600" dirty="0">
                <a:solidFill>
                  <a:srgbClr val="000000"/>
                </a:solidFill>
              </a:rPr>
              <a:t> </a:t>
            </a:r>
            <a:pPr indent="0" marL="0">
              <a:buNone/>
            </a:pPr>
            <a:r>
              <a:rPr lang="en-US" sz="600" u="sng" dirty="0">
                <a:solidFill>
                  <a:srgbClr val="97B1DF"/>
                </a:solidFill>
                <a:hlinkClick r:id="rId18"/>
              </a:rPr>
              <a:t>[12]</a:t>
            </a:r>
            <a:pPr indent="0" marL="0">
              <a:buNone/>
            </a:pPr>
            <a:r>
              <a:rPr lang="en-US" sz="600" dirty="0">
                <a:solidFill>
                  <a:srgbClr val="000000"/>
                </a:solidFill>
              </a:rPr>
              <a:t> </a:t>
            </a:r>
            <a:pPr indent="0" marL="0">
              <a:buNone/>
            </a:pPr>
            <a:r>
              <a:rPr lang="en-US" sz="600" u="sng" dirty="0">
                <a:solidFill>
                  <a:srgbClr val="97B1DF"/>
                </a:solidFill>
                <a:hlinkClick r:id="rId17"/>
              </a:rPr>
              <a:t>[13]</a:t>
            </a:r>
            <a:pPr indent="0" marL="0">
              <a:buNone/>
            </a:pPr>
            <a:r>
              <a:rPr lang="en-US" sz="600" dirty="0">
                <a:solidFill>
                  <a:srgbClr val="000000"/>
                </a:solidFill>
              </a:rPr>
              <a:t> </a:t>
            </a:r>
            <a:pPr indent="0" marL="0">
              <a:buNone/>
            </a:pPr>
            <a:r>
              <a:rPr lang="en-US" sz="600" u="sng" dirty="0">
                <a:solidFill>
                  <a:srgbClr val="97B1DF"/>
                </a:solidFill>
                <a:hlinkClick r:id="rId19"/>
              </a:rPr>
              <a:t>[14]</a:t>
            </a:r>
            <a:endParaRPr lang="en-US" sz="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用途別応用例</a:t>
            </a:r>
            <a:endParaRPr lang="en-US" sz="2400" dirty="0"/>
          </a:p>
        </p:txBody>
      </p:sp>
      <p:pic>
        <p:nvPicPr>
          <p:cNvPr id="3"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57200" y="1371600"/>
            <a:ext cx="320040" cy="320040"/>
          </a:xfrm>
          <a:prstGeom prst="rect">
            <a:avLst/>
          </a:prstGeom>
        </p:spPr>
      </p:pic>
      <p:sp>
        <p:nvSpPr>
          <p:cNvPr id="4" name="Text 1"/>
          <p:cNvSpPr/>
          <p:nvPr/>
        </p:nvSpPr>
        <p:spPr>
          <a:xfrm>
            <a:off x="822960" y="1371600"/>
            <a:ext cx="2194560" cy="320040"/>
          </a:xfrm>
          <a:prstGeom prst="rect">
            <a:avLst/>
          </a:prstGeom>
          <a:noFill/>
          <a:ln/>
        </p:spPr>
        <p:txBody>
          <a:bodyPr wrap="square" rtlCol="0" anchor="ctr"/>
          <a:lstStyle/>
          <a:p>
            <a:pPr indent="0" marL="0">
              <a:buNone/>
            </a:pPr>
            <a:r>
              <a:rPr lang="en-US" sz="1600" b="1" dirty="0">
                <a:solidFill>
                  <a:srgbClr val="030A18"/>
                </a:solidFill>
              </a:rPr>
              <a:t>製造・物流</a:t>
            </a:r>
            <a:endParaRPr lang="en-US" sz="1600" dirty="0"/>
          </a:p>
        </p:txBody>
      </p:sp>
      <p:sp>
        <p:nvSpPr>
          <p:cNvPr id="5" name="Text 2"/>
          <p:cNvSpPr/>
          <p:nvPr/>
        </p:nvSpPr>
        <p:spPr>
          <a:xfrm>
            <a:off x="457200" y="1737360"/>
            <a:ext cx="2651760" cy="2286000"/>
          </a:xfrm>
          <a:prstGeom prst="rect">
            <a:avLst/>
          </a:prstGeom>
          <a:noFill/>
          <a:ln/>
        </p:spPr>
        <p:txBody>
          <a:bodyPr wrap="square" rtlCol="0" anchor="ctr"/>
          <a:lstStyle/>
          <a:p>
            <a:pPr indent="0" marL="0">
              <a:buNone/>
            </a:pPr>
            <a:r>
              <a:rPr lang="en-US" sz="800" dirty="0">
                <a:solidFill>
                  <a:srgbClr val="030A18"/>
                </a:solidFill>
              </a:rPr>
              <a:t>• 組立ライン、溶接・塗装ロボット
</a:t>
            </a:r>
            <a:pPr indent="0" marL="0">
              <a:buNone/>
            </a:pPr>
            <a:r>
              <a:rPr lang="en-US" sz="800" dirty="0">
                <a:solidFill>
                  <a:srgbClr val="030A18"/>
                </a:solidFill>
              </a:rPr>
              <a:t>• ピッキング・仕分け・梱包自動化</a:t>
            </a:r>
            <a:r>
              <a:rPr u="sng" sz="800">
                <a:solidFill>
                  <a:schemeClr val="accent6"/>
                </a:solidFill>
                <a:hlinkClick r:id="rId14"/>
              </a:rPr>
              <a:t>(www.cio.com)</a:t>
            </a:r>
            <a:r>
              <a:rPr/>
              <a:t>
</a:t>
            </a:r>
            <a:pPr indent="0" marL="0">
              <a:buNone/>
            </a:pPr>
            <a:r>
              <a:rPr lang="en-US" sz="800" dirty="0">
                <a:solidFill>
                  <a:srgbClr val="030A18"/>
                </a:solidFill>
              </a:rPr>
              <a:t>• デジタルツイン工場で計画効率30%向上</a:t>
            </a:r>
            <a:r>
              <a:rPr u="sng" sz="800">
                <a:solidFill>
                  <a:schemeClr val="accent6"/>
                </a:solidFill>
                <a:hlinkClick r:id="rId15"/>
              </a:rPr>
              <a:t>(www.cio.com)</a:t>
            </a:r>
            <a:r>
              <a:rPr/>
              <a:t>
</a:t>
            </a:r>
            <a:endParaRPr lang="en-US" sz="800" dirty="0"/>
          </a:p>
        </p:txBody>
      </p:sp>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00400" y="1371600"/>
            <a:ext cx="320040" cy="320040"/>
          </a:xfrm>
          <a:prstGeom prst="rect">
            <a:avLst/>
          </a:prstGeom>
        </p:spPr>
      </p:pic>
      <p:sp>
        <p:nvSpPr>
          <p:cNvPr id="7" name="Text 3"/>
          <p:cNvSpPr/>
          <p:nvPr/>
        </p:nvSpPr>
        <p:spPr>
          <a:xfrm>
            <a:off x="3566160" y="1371600"/>
            <a:ext cx="2194560" cy="320040"/>
          </a:xfrm>
          <a:prstGeom prst="rect">
            <a:avLst/>
          </a:prstGeom>
          <a:noFill/>
          <a:ln/>
        </p:spPr>
        <p:txBody>
          <a:bodyPr wrap="square" rtlCol="0" anchor="ctr"/>
          <a:lstStyle/>
          <a:p>
            <a:pPr indent="0" marL="0">
              <a:buNone/>
            </a:pPr>
            <a:r>
              <a:rPr lang="en-US" sz="1600" b="1" dirty="0">
                <a:solidFill>
                  <a:srgbClr val="030A18"/>
                </a:solidFill>
              </a:rPr>
              <a:t>農業・小売</a:t>
            </a:r>
            <a:endParaRPr lang="en-US" sz="1600" dirty="0"/>
          </a:p>
        </p:txBody>
      </p:sp>
      <p:sp>
        <p:nvSpPr>
          <p:cNvPr id="8" name="Text 4"/>
          <p:cNvSpPr/>
          <p:nvPr/>
        </p:nvSpPr>
        <p:spPr>
          <a:xfrm>
            <a:off x="3200400" y="1737360"/>
            <a:ext cx="2651760" cy="2286000"/>
          </a:xfrm>
          <a:prstGeom prst="rect">
            <a:avLst/>
          </a:prstGeom>
          <a:noFill/>
          <a:ln/>
        </p:spPr>
        <p:txBody>
          <a:bodyPr wrap="square" rtlCol="0" anchor="ctr"/>
          <a:lstStyle/>
          <a:p>
            <a:pPr indent="0" marL="0">
              <a:buNone/>
            </a:pPr>
            <a:r>
              <a:rPr lang="en-US" sz="800" dirty="0">
                <a:solidFill>
                  <a:srgbClr val="030A18"/>
                </a:solidFill>
              </a:rPr>
              <a:t>• 自律トラクターと収穫支援ドローン</a:t>
            </a:r>
            <a:r>
              <a:rPr u="sng" sz="800">
                <a:solidFill>
                  <a:schemeClr val="accent6"/>
                </a:solidFill>
                <a:hlinkClick r:id="rId14"/>
              </a:rPr>
              <a:t>(www.cio.com)</a:t>
            </a:r>
            <a:r>
              <a:rPr/>
              <a:t>
</a:t>
            </a:r>
            <a:pPr indent="0" marL="0">
              <a:buNone/>
            </a:pPr>
            <a:r>
              <a:rPr lang="en-US" sz="800" dirty="0">
                <a:solidFill>
                  <a:srgbClr val="030A18"/>
                </a:solidFill>
              </a:rPr>
              <a:t>• 棚の在庫スキャンと夜間補充ロボット</a:t>
            </a:r>
            <a:r>
              <a:rPr u="sng" sz="800">
                <a:solidFill>
                  <a:schemeClr val="accent6"/>
                </a:solidFill>
                <a:hlinkClick r:id="rId14"/>
              </a:rPr>
              <a:t>(www.cio.com)</a:t>
            </a:r>
            <a:r>
              <a:rPr/>
              <a:t>
</a:t>
            </a:r>
            <a:pPr indent="0" marL="0">
              <a:buNone/>
            </a:pPr>
            <a:r>
              <a:rPr lang="en-US" sz="800" dirty="0">
                <a:solidFill>
                  <a:srgbClr val="030A18"/>
                </a:solidFill>
              </a:rPr>
              <a:t>• サービスロボットによる接客や案内
</a:t>
            </a:r>
            <a:endParaRPr lang="en-US" sz="800" dirty="0"/>
          </a:p>
        </p:txBody>
      </p:sp>
      <p:pic>
        <p:nvPicPr>
          <p:cNvPr id="9"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43600" y="1371600"/>
            <a:ext cx="320040" cy="320040"/>
          </a:xfrm>
          <a:prstGeom prst="rect">
            <a:avLst/>
          </a:prstGeom>
        </p:spPr>
      </p:pic>
      <p:sp>
        <p:nvSpPr>
          <p:cNvPr id="10" name="Text 5"/>
          <p:cNvSpPr/>
          <p:nvPr/>
        </p:nvSpPr>
        <p:spPr>
          <a:xfrm>
            <a:off x="6309360" y="1371600"/>
            <a:ext cx="2194560" cy="320040"/>
          </a:xfrm>
          <a:prstGeom prst="rect">
            <a:avLst/>
          </a:prstGeom>
          <a:noFill/>
          <a:ln/>
        </p:spPr>
        <p:txBody>
          <a:bodyPr wrap="square" rtlCol="0" anchor="ctr"/>
          <a:lstStyle/>
          <a:p>
            <a:pPr indent="0" marL="0">
              <a:buNone/>
            </a:pPr>
            <a:r>
              <a:rPr lang="en-US" sz="1600" b="1" dirty="0">
                <a:solidFill>
                  <a:srgbClr val="030A18"/>
                </a:solidFill>
              </a:rPr>
              <a:t>輸送・医療</a:t>
            </a:r>
            <a:endParaRPr lang="en-US" sz="1600" dirty="0"/>
          </a:p>
        </p:txBody>
      </p:sp>
      <p:sp>
        <p:nvSpPr>
          <p:cNvPr id="11" name="Text 6"/>
          <p:cNvSpPr/>
          <p:nvPr/>
        </p:nvSpPr>
        <p:spPr>
          <a:xfrm>
            <a:off x="5943600" y="1737360"/>
            <a:ext cx="2651760" cy="2286000"/>
          </a:xfrm>
          <a:prstGeom prst="rect">
            <a:avLst/>
          </a:prstGeom>
          <a:noFill/>
          <a:ln/>
        </p:spPr>
        <p:txBody>
          <a:bodyPr wrap="square" rtlCol="0" anchor="ctr"/>
          <a:lstStyle/>
          <a:p>
            <a:pPr indent="0" marL="0">
              <a:buNone/>
            </a:pPr>
            <a:r>
              <a:rPr lang="en-US" sz="800" dirty="0">
                <a:solidFill>
                  <a:srgbClr val="030A18"/>
                </a:solidFill>
              </a:rPr>
              <a:t>• 自動運転車・トラックが物流を支える</a:t>
            </a:r>
            <a:r>
              <a:rPr u="sng" sz="800">
                <a:solidFill>
                  <a:schemeClr val="accent6"/>
                </a:solidFill>
                <a:hlinkClick r:id="rId16"/>
              </a:rPr>
              <a:t>(www.nasdaq.com)</a:t>
            </a:r>
            <a:r>
              <a:rPr/>
              <a:t>
</a:t>
            </a:r>
            <a:pPr indent="0" marL="0">
              <a:buNone/>
            </a:pPr>
            <a:r>
              <a:rPr lang="en-US" sz="800" dirty="0">
                <a:solidFill>
                  <a:srgbClr val="030A18"/>
                </a:solidFill>
              </a:rPr>
              <a:t>• 病院のロボットが薬剤配送・消毒・補充</a:t>
            </a:r>
            <a:r>
              <a:rPr u="sng" sz="800">
                <a:solidFill>
                  <a:schemeClr val="accent6"/>
                </a:solidFill>
                <a:hlinkClick r:id="rId17"/>
              </a:rPr>
              <a:t>(www.cio.com)</a:t>
            </a:r>
            <a:r>
              <a:rPr/>
              <a:t>
</a:t>
            </a:r>
            <a:pPr indent="0" marL="0">
              <a:buNone/>
            </a:pPr>
            <a:r>
              <a:rPr lang="en-US" sz="800" dirty="0">
                <a:solidFill>
                  <a:srgbClr val="030A18"/>
                </a:solidFill>
              </a:rPr>
              <a:t>• 災害救助用ロボットが瓦礫の中を探索</a:t>
            </a:r>
            <a:r>
              <a:rPr u="sng" sz="800">
                <a:solidFill>
                  <a:schemeClr val="accent6"/>
                </a:solidFill>
                <a:hlinkClick r:id="rId18"/>
              </a:rPr>
              <a:t>(www.cio.com)</a:t>
            </a:r>
            <a:r>
              <a:rPr/>
              <a:t>
</a:t>
            </a:r>
            <a:endParaRPr lang="en-US" sz="800" dirty="0"/>
          </a:p>
        </p:txBody>
      </p:sp>
      <p:sp>
        <p:nvSpPr>
          <p:cNvPr id="12" name="Text 7"/>
          <p:cNvSpPr/>
          <p:nvPr/>
        </p:nvSpPr>
        <p:spPr>
          <a:xfrm>
            <a:off x="457200" y="4823460"/>
            <a:ext cx="8686800" cy="228600"/>
          </a:xfrm>
          <a:prstGeom prst="rect">
            <a:avLst/>
          </a:prstGeom>
          <a:noFill/>
          <a:ln/>
        </p:spPr>
        <p:txBody>
          <a:bodyPr wrap="square" rtlCol="0" anchor="ctr"/>
          <a:lstStyle/>
          <a:p>
            <a:pPr indent="0" marL="0">
              <a:buNone/>
            </a:pPr>
            <a:r>
              <a:rPr lang="en-US" sz="600" u="sng" dirty="0">
                <a:solidFill>
                  <a:srgbClr val="97B1DF"/>
                </a:solidFill>
                <a:hlinkClick r:id="rId14"/>
              </a:rPr>
              <a:t>[15]</a:t>
            </a:r>
            <a:pPr indent="0" marL="0">
              <a:buNone/>
            </a:pPr>
            <a:r>
              <a:rPr lang="en-US" sz="600" dirty="0">
                <a:solidFill>
                  <a:srgbClr val="000000"/>
                </a:solidFill>
              </a:rPr>
              <a:t> </a:t>
            </a:r>
            <a:pPr indent="0" marL="0">
              <a:buNone/>
            </a:pPr>
            <a:r>
              <a:rPr lang="en-US" sz="600" u="sng" dirty="0">
                <a:solidFill>
                  <a:srgbClr val="97B1DF"/>
                </a:solidFill>
                <a:hlinkClick r:id="rId15"/>
              </a:rPr>
              <a:t>[16]</a:t>
            </a:r>
            <a:pPr indent="0" marL="0">
              <a:buNone/>
            </a:pPr>
            <a:r>
              <a:rPr lang="en-US" sz="600" dirty="0">
                <a:solidFill>
                  <a:srgbClr val="000000"/>
                </a:solidFill>
              </a:rPr>
              <a:t> </a:t>
            </a:r>
            <a:pPr indent="0" marL="0">
              <a:buNone/>
            </a:pPr>
            <a:r>
              <a:rPr lang="en-US" sz="600" u="sng" dirty="0">
                <a:solidFill>
                  <a:srgbClr val="97B1DF"/>
                </a:solidFill>
                <a:hlinkClick r:id="rId16"/>
              </a:rPr>
              <a:t>[17]</a:t>
            </a:r>
            <a:pPr indent="0" marL="0">
              <a:buNone/>
            </a:pPr>
            <a:r>
              <a:rPr lang="en-US" sz="600" dirty="0">
                <a:solidFill>
                  <a:srgbClr val="000000"/>
                </a:solidFill>
              </a:rPr>
              <a:t> </a:t>
            </a:r>
            <a:pPr indent="0" marL="0">
              <a:buNone/>
            </a:pPr>
            <a:r>
              <a:rPr lang="en-US" sz="600" u="sng" dirty="0">
                <a:solidFill>
                  <a:srgbClr val="97B1DF"/>
                </a:solidFill>
                <a:hlinkClick r:id="rId17"/>
              </a:rPr>
              <a:t>[18]</a:t>
            </a:r>
            <a:pPr indent="0" marL="0">
              <a:buNone/>
            </a:pPr>
            <a:r>
              <a:rPr lang="en-US" sz="600" dirty="0">
                <a:solidFill>
                  <a:srgbClr val="000000"/>
                </a:solidFill>
              </a:rPr>
              <a:t> </a:t>
            </a:r>
            <a:pPr indent="0" marL="0">
              <a:buNone/>
            </a:pPr>
            <a:r>
              <a:rPr lang="en-US" sz="600" u="sng" dirty="0">
                <a:solidFill>
                  <a:srgbClr val="97B1DF"/>
                </a:solidFill>
                <a:hlinkClick r:id="rId18"/>
              </a:rPr>
              <a:t>[19]</a:t>
            </a:r>
            <a:endParaRPr lang="en-US" sz="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ケーススタディと主要企業</a:t>
            </a:r>
            <a:endParaRPr lang="en-US" sz="2400" dirty="0"/>
          </a:p>
        </p:txBody>
      </p:sp>
      <p:pic>
        <p:nvPicPr>
          <p:cNvPr id="3"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57200" y="1463040"/>
            <a:ext cx="320040" cy="320040"/>
          </a:xfrm>
          <a:prstGeom prst="rect">
            <a:avLst/>
          </a:prstGeom>
        </p:spPr>
      </p:pic>
      <p:sp>
        <p:nvSpPr>
          <p:cNvPr id="4" name="Text 1"/>
          <p:cNvSpPr/>
          <p:nvPr/>
        </p:nvSpPr>
        <p:spPr>
          <a:xfrm>
            <a:off x="822960" y="1463040"/>
            <a:ext cx="3749040" cy="274320"/>
          </a:xfrm>
          <a:prstGeom prst="rect">
            <a:avLst/>
          </a:prstGeom>
          <a:noFill/>
          <a:ln/>
        </p:spPr>
        <p:txBody>
          <a:bodyPr wrap="square" rtlCol="0" anchor="ctr"/>
          <a:lstStyle/>
          <a:p>
            <a:pPr indent="0" marL="0">
              <a:buNone/>
            </a:pPr>
            <a:r>
              <a:rPr lang="en-US" sz="1600" b="1" dirty="0">
                <a:solidFill>
                  <a:srgbClr val="030A18"/>
                </a:solidFill>
              </a:rPr>
              <a:t>Amazon / Walmart</a:t>
            </a:r>
            <a:endParaRPr lang="en-US" sz="1600" dirty="0"/>
          </a:p>
        </p:txBody>
      </p:sp>
      <p:sp>
        <p:nvSpPr>
          <p:cNvPr id="5" name="Text 2"/>
          <p:cNvSpPr/>
          <p:nvPr/>
        </p:nvSpPr>
        <p:spPr>
          <a:xfrm>
            <a:off x="457200" y="1783080"/>
            <a:ext cx="4206240" cy="822960"/>
          </a:xfrm>
          <a:prstGeom prst="rect">
            <a:avLst/>
          </a:prstGeom>
          <a:noFill/>
          <a:ln/>
        </p:spPr>
        <p:txBody>
          <a:bodyPr wrap="square" rtlCol="0" anchor="ctr"/>
          <a:lstStyle/>
          <a:p>
            <a:pPr indent="0" marL="0">
              <a:buNone/>
            </a:pPr>
            <a:r>
              <a:rPr lang="en-US" sz="800" dirty="0">
                <a:solidFill>
                  <a:srgbClr val="030A18"/>
                </a:solidFill>
              </a:rPr>
              <a:t>75万台超のロボットが倉庫で稼働、物流センターを完全自動化</a:t>
            </a:r>
            <a:r>
              <a:rPr u="sng" sz="800">
                <a:solidFill>
                  <a:schemeClr val="accent6"/>
                </a:solidFill>
                <a:hlinkClick r:id="rId17"/>
              </a:rPr>
              <a:t>(www.nasdaq.com)</a:t>
            </a:r>
            <a:r>
              <a:rPr/>
              <a:t/>
            </a:r>
            <a:endParaRPr lang="en-US" sz="800" dirty="0"/>
          </a:p>
        </p:txBody>
      </p:sp>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6320" y="1463040"/>
            <a:ext cx="320040" cy="320040"/>
          </a:xfrm>
          <a:prstGeom prst="rect">
            <a:avLst/>
          </a:prstGeom>
        </p:spPr>
      </p:pic>
      <p:sp>
        <p:nvSpPr>
          <p:cNvPr id="7" name="Text 3"/>
          <p:cNvSpPr/>
          <p:nvPr/>
        </p:nvSpPr>
        <p:spPr>
          <a:xfrm>
            <a:off x="5212080" y="1463040"/>
            <a:ext cx="3749040" cy="274320"/>
          </a:xfrm>
          <a:prstGeom prst="rect">
            <a:avLst/>
          </a:prstGeom>
          <a:noFill/>
          <a:ln/>
        </p:spPr>
        <p:txBody>
          <a:bodyPr wrap="square" rtlCol="0" anchor="ctr"/>
          <a:lstStyle/>
          <a:p>
            <a:pPr indent="0" marL="0">
              <a:buNone/>
            </a:pPr>
            <a:r>
              <a:rPr lang="en-US" sz="1600" b="1" dirty="0">
                <a:solidFill>
                  <a:srgbClr val="030A18"/>
                </a:solidFill>
              </a:rPr>
              <a:t>Tesla</a:t>
            </a:r>
            <a:endParaRPr lang="en-US" sz="1600" dirty="0"/>
          </a:p>
        </p:txBody>
      </p:sp>
      <p:sp>
        <p:nvSpPr>
          <p:cNvPr id="8" name="Text 4"/>
          <p:cNvSpPr/>
          <p:nvPr/>
        </p:nvSpPr>
        <p:spPr>
          <a:xfrm>
            <a:off x="4846320" y="1783080"/>
            <a:ext cx="4206240" cy="822960"/>
          </a:xfrm>
          <a:prstGeom prst="rect">
            <a:avLst/>
          </a:prstGeom>
          <a:noFill/>
          <a:ln/>
        </p:spPr>
        <p:txBody>
          <a:bodyPr wrap="square" rtlCol="0" anchor="ctr"/>
          <a:lstStyle/>
          <a:p>
            <a:pPr indent="0" marL="0">
              <a:buNone/>
            </a:pPr>
            <a:r>
              <a:rPr lang="en-US" sz="800" dirty="0">
                <a:solidFill>
                  <a:srgbClr val="030A18"/>
                </a:solidFill>
              </a:rPr>
              <a:t>ヒューマノイド "Optimus" と Robotaxi プログラムを開発</a:t>
            </a:r>
            <a:r>
              <a:rPr u="sng" sz="800">
                <a:solidFill>
                  <a:schemeClr val="accent6"/>
                </a:solidFill>
                <a:hlinkClick r:id="rId18"/>
              </a:rPr>
              <a:t>(www.nasdaq.com)</a:t>
            </a:r>
            <a:r>
              <a:rPr/>
              <a:t/>
            </a:r>
            <a:endParaRPr lang="en-US" sz="800" dirty="0"/>
          </a:p>
        </p:txBody>
      </p:sp>
      <p:pic>
        <p:nvPicPr>
          <p:cNvPr id="9"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7200" y="2743200"/>
            <a:ext cx="320040" cy="320040"/>
          </a:xfrm>
          <a:prstGeom prst="rect">
            <a:avLst/>
          </a:prstGeom>
        </p:spPr>
      </p:pic>
      <p:sp>
        <p:nvSpPr>
          <p:cNvPr id="10" name="Text 5"/>
          <p:cNvSpPr/>
          <p:nvPr/>
        </p:nvSpPr>
        <p:spPr>
          <a:xfrm>
            <a:off x="822960" y="2743200"/>
            <a:ext cx="3749040" cy="274320"/>
          </a:xfrm>
          <a:prstGeom prst="rect">
            <a:avLst/>
          </a:prstGeom>
          <a:noFill/>
          <a:ln/>
        </p:spPr>
        <p:txBody>
          <a:bodyPr wrap="square" rtlCol="0" anchor="ctr"/>
          <a:lstStyle/>
          <a:p>
            <a:pPr indent="0" marL="0">
              <a:buNone/>
            </a:pPr>
            <a:r>
              <a:rPr lang="en-US" sz="1600" b="1" dirty="0">
                <a:solidFill>
                  <a:srgbClr val="030A18"/>
                </a:solidFill>
              </a:rPr>
              <a:t>Palladyne AI</a:t>
            </a:r>
            <a:endParaRPr lang="en-US" sz="1600" dirty="0"/>
          </a:p>
        </p:txBody>
      </p:sp>
      <p:sp>
        <p:nvSpPr>
          <p:cNvPr id="11" name="Text 6"/>
          <p:cNvSpPr/>
          <p:nvPr/>
        </p:nvSpPr>
        <p:spPr>
          <a:xfrm>
            <a:off x="457200" y="3063240"/>
            <a:ext cx="4206240" cy="822960"/>
          </a:xfrm>
          <a:prstGeom prst="rect">
            <a:avLst/>
          </a:prstGeom>
          <a:noFill/>
          <a:ln/>
        </p:spPr>
        <p:txBody>
          <a:bodyPr wrap="square" rtlCol="0" anchor="ctr"/>
          <a:lstStyle/>
          <a:p>
            <a:pPr indent="0" marL="0">
              <a:buNone/>
            </a:pPr>
            <a:r>
              <a:rPr lang="en-US" sz="800" dirty="0">
                <a:solidFill>
                  <a:srgbClr val="030A18"/>
                </a:solidFill>
              </a:rPr>
              <a:t>CES2025で物理AIを"ChatGPTの瞬間"と宣言、閉ループ自律と自然言語指示を提供</a:t>
            </a:r>
            <a:r>
              <a:rPr u="sng" sz="800">
                <a:solidFill>
                  <a:schemeClr val="accent6"/>
                </a:solidFill>
                <a:hlinkClick r:id="rId19"/>
              </a:rPr>
              <a:t>(www.palladyneai.com)</a:t>
            </a:r>
            <a:r>
              <a:rPr/>
              <a:t/>
            </a:r>
            <a:r>
              <a:rPr u="sng">
                <a:solidFill>
                  <a:schemeClr val="accent6"/>
                </a:solidFill>
                <a:hlinkClick r:id="rId20"/>
              </a:rPr>
              <a:t>(www.palladyneai.com)</a:t>
            </a:r>
            <a:r>
              <a:rPr/>
              <a:t/>
            </a:r>
            <a:endParaRPr lang="en-US" sz="800" dirty="0"/>
          </a:p>
        </p:txBody>
      </p:sp>
      <p:pic>
        <p:nvPicPr>
          <p:cNvPr id="12"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46320" y="2743200"/>
            <a:ext cx="320040" cy="320040"/>
          </a:xfrm>
          <a:prstGeom prst="rect">
            <a:avLst/>
          </a:prstGeom>
        </p:spPr>
      </p:pic>
      <p:sp>
        <p:nvSpPr>
          <p:cNvPr id="13" name="Text 7"/>
          <p:cNvSpPr/>
          <p:nvPr/>
        </p:nvSpPr>
        <p:spPr>
          <a:xfrm>
            <a:off x="5212080" y="2743200"/>
            <a:ext cx="3749040" cy="274320"/>
          </a:xfrm>
          <a:prstGeom prst="rect">
            <a:avLst/>
          </a:prstGeom>
          <a:noFill/>
          <a:ln/>
        </p:spPr>
        <p:txBody>
          <a:bodyPr wrap="square" rtlCol="0" anchor="ctr"/>
          <a:lstStyle/>
          <a:p>
            <a:pPr indent="0" marL="0">
              <a:buNone/>
            </a:pPr>
            <a:r>
              <a:rPr lang="en-US" sz="1600" b="1" dirty="0">
                <a:solidFill>
                  <a:srgbClr val="030A18"/>
                </a:solidFill>
              </a:rPr>
              <a:t>BMW / Covariant</a:t>
            </a:r>
            <a:endParaRPr lang="en-US" sz="1600" dirty="0"/>
          </a:p>
        </p:txBody>
      </p:sp>
      <p:sp>
        <p:nvSpPr>
          <p:cNvPr id="14" name="Text 8"/>
          <p:cNvSpPr/>
          <p:nvPr/>
        </p:nvSpPr>
        <p:spPr>
          <a:xfrm>
            <a:off x="4846320" y="3063240"/>
            <a:ext cx="4206240" cy="822960"/>
          </a:xfrm>
          <a:prstGeom prst="rect">
            <a:avLst/>
          </a:prstGeom>
          <a:noFill/>
          <a:ln/>
        </p:spPr>
        <p:txBody>
          <a:bodyPr wrap="square" rtlCol="0" anchor="ctr"/>
          <a:lstStyle/>
          <a:p>
            <a:pPr indent="0" marL="0">
              <a:buNone/>
            </a:pPr>
            <a:r>
              <a:rPr lang="en-US" sz="800" dirty="0">
                <a:solidFill>
                  <a:srgbClr val="030A18"/>
                </a:solidFill>
              </a:rPr>
              <a:t>デジタルツイン工場で開発を加速、チャットボットがロボットアームを操作</a:t>
            </a:r>
            <a:r>
              <a:rPr u="sng" sz="800">
                <a:solidFill>
                  <a:schemeClr val="accent6"/>
                </a:solidFill>
                <a:hlinkClick r:id="rId21"/>
              </a:rPr>
              <a:t>(www.cio.com)</a:t>
            </a:r>
            <a:r>
              <a:rPr/>
              <a:t/>
            </a:r>
            <a:r>
              <a:rPr u="sng">
                <a:solidFill>
                  <a:schemeClr val="accent6"/>
                </a:solidFill>
                <a:hlinkClick r:id="rId22"/>
              </a:rPr>
              <a:t>(www.wired.com)</a:t>
            </a:r>
            <a:r>
              <a:rPr/>
              <a:t/>
            </a:r>
            <a:endParaRPr lang="en-US" sz="800" dirty="0"/>
          </a:p>
        </p:txBody>
      </p:sp>
      <p:sp>
        <p:nvSpPr>
          <p:cNvPr id="15" name="Text 9"/>
          <p:cNvSpPr/>
          <p:nvPr/>
        </p:nvSpPr>
        <p:spPr>
          <a:xfrm>
            <a:off x="457200" y="4823460"/>
            <a:ext cx="8686800" cy="228600"/>
          </a:xfrm>
          <a:prstGeom prst="rect">
            <a:avLst/>
          </a:prstGeom>
          <a:noFill/>
          <a:ln/>
        </p:spPr>
        <p:txBody>
          <a:bodyPr wrap="square" rtlCol="0" anchor="ctr"/>
          <a:lstStyle/>
          <a:p>
            <a:pPr indent="0" marL="0">
              <a:buNone/>
            </a:pPr>
            <a:r>
              <a:rPr lang="en-US" sz="600" u="sng" dirty="0">
                <a:solidFill>
                  <a:srgbClr val="97B1DF"/>
                </a:solidFill>
                <a:hlinkClick r:id="rId17"/>
              </a:rPr>
              <a:t>[20]</a:t>
            </a:r>
            <a:pPr indent="0" marL="0">
              <a:buNone/>
            </a:pPr>
            <a:r>
              <a:rPr lang="en-US" sz="600" dirty="0">
                <a:solidFill>
                  <a:srgbClr val="000000"/>
                </a:solidFill>
              </a:rPr>
              <a:t> </a:t>
            </a:r>
            <a:pPr indent="0" marL="0">
              <a:buNone/>
            </a:pPr>
            <a:r>
              <a:rPr lang="en-US" sz="600" u="sng" dirty="0">
                <a:solidFill>
                  <a:srgbClr val="97B1DF"/>
                </a:solidFill>
                <a:hlinkClick r:id="rId18"/>
              </a:rPr>
              <a:t>[21]</a:t>
            </a:r>
            <a:pPr indent="0" marL="0">
              <a:buNone/>
            </a:pPr>
            <a:r>
              <a:rPr lang="en-US" sz="600" dirty="0">
                <a:solidFill>
                  <a:srgbClr val="000000"/>
                </a:solidFill>
              </a:rPr>
              <a:t> </a:t>
            </a:r>
            <a:pPr indent="0" marL="0">
              <a:buNone/>
            </a:pPr>
            <a:r>
              <a:rPr lang="en-US" sz="600" u="sng" dirty="0">
                <a:solidFill>
                  <a:srgbClr val="97B1DF"/>
                </a:solidFill>
                <a:hlinkClick r:id="rId19"/>
              </a:rPr>
              <a:t>[22]</a:t>
            </a:r>
            <a:pPr indent="0" marL="0">
              <a:buNone/>
            </a:pPr>
            <a:r>
              <a:rPr lang="en-US" sz="600" dirty="0">
                <a:solidFill>
                  <a:srgbClr val="000000"/>
                </a:solidFill>
              </a:rPr>
              <a:t> </a:t>
            </a:r>
            <a:pPr indent="0" marL="0">
              <a:buNone/>
            </a:pPr>
            <a:r>
              <a:rPr lang="en-US" sz="600" u="sng" dirty="0">
                <a:solidFill>
                  <a:srgbClr val="97B1DF"/>
                </a:solidFill>
                <a:hlinkClick r:id="rId20"/>
              </a:rPr>
              <a:t>[23]</a:t>
            </a:r>
            <a:pPr indent="0" marL="0">
              <a:buNone/>
            </a:pPr>
            <a:r>
              <a:rPr lang="en-US" sz="600" dirty="0">
                <a:solidFill>
                  <a:srgbClr val="000000"/>
                </a:solidFill>
              </a:rPr>
              <a:t> </a:t>
            </a:r>
            <a:pPr indent="0" marL="0">
              <a:buNone/>
            </a:pPr>
            <a:r>
              <a:rPr lang="en-US" sz="600" u="sng" dirty="0">
                <a:solidFill>
                  <a:srgbClr val="97B1DF"/>
                </a:solidFill>
                <a:hlinkClick r:id="rId21"/>
              </a:rPr>
              <a:t>[24]</a:t>
            </a:r>
            <a:pPr indent="0" marL="0">
              <a:buNone/>
            </a:pPr>
            <a:r>
              <a:rPr lang="en-US" sz="600" dirty="0">
                <a:solidFill>
                  <a:srgbClr val="000000"/>
                </a:solidFill>
              </a:rPr>
              <a:t> </a:t>
            </a:r>
            <a:pPr indent="0" marL="0">
              <a:buNone/>
            </a:pPr>
            <a:r>
              <a:rPr lang="en-US" sz="600" u="sng" dirty="0">
                <a:solidFill>
                  <a:srgbClr val="97B1DF"/>
                </a:solidFill>
                <a:hlinkClick r:id="rId22"/>
              </a:rPr>
              <a:t>[25]</a:t>
            </a:r>
            <a:endParaRPr lang="en-US" sz="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課題と倫理</a:t>
            </a:r>
            <a:endParaRPr lang="en-US" sz="2400" dirty="0"/>
          </a:p>
        </p:txBody>
      </p:sp>
      <p:pic>
        <p:nvPicPr>
          <p:cNvPr id="3"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57200" y="1463040"/>
            <a:ext cx="320040" cy="320040"/>
          </a:xfrm>
          <a:prstGeom prst="rect">
            <a:avLst/>
          </a:prstGeom>
        </p:spPr>
      </p:pic>
      <p:sp>
        <p:nvSpPr>
          <p:cNvPr id="4" name="Text 1"/>
          <p:cNvSpPr/>
          <p:nvPr/>
        </p:nvSpPr>
        <p:spPr>
          <a:xfrm>
            <a:off x="822960" y="1463040"/>
            <a:ext cx="3474720" cy="274320"/>
          </a:xfrm>
          <a:prstGeom prst="rect">
            <a:avLst/>
          </a:prstGeom>
          <a:noFill/>
          <a:ln/>
        </p:spPr>
        <p:txBody>
          <a:bodyPr wrap="square" rtlCol="0" anchor="ctr"/>
          <a:lstStyle/>
          <a:p>
            <a:pPr indent="0" marL="0">
              <a:buNone/>
            </a:pPr>
            <a:r>
              <a:rPr lang="en-US" sz="1600" b="1" dirty="0">
                <a:solidFill>
                  <a:srgbClr val="030A18"/>
                </a:solidFill>
              </a:rPr>
              <a:t>データ品質</a:t>
            </a:r>
            <a:endParaRPr lang="en-US" sz="1600" dirty="0"/>
          </a:p>
        </p:txBody>
      </p:sp>
      <p:sp>
        <p:nvSpPr>
          <p:cNvPr id="5" name="Text 2"/>
          <p:cNvSpPr/>
          <p:nvPr/>
        </p:nvSpPr>
        <p:spPr>
          <a:xfrm>
            <a:off x="457200" y="1783080"/>
            <a:ext cx="3931920" cy="914400"/>
          </a:xfrm>
          <a:prstGeom prst="rect">
            <a:avLst/>
          </a:prstGeom>
          <a:noFill/>
          <a:ln/>
        </p:spPr>
        <p:txBody>
          <a:bodyPr wrap="square" rtlCol="0" anchor="ctr"/>
          <a:lstStyle/>
          <a:p>
            <a:pPr indent="0" marL="0">
              <a:buNone/>
            </a:pPr>
            <a:r>
              <a:rPr lang="en-US" sz="800" dirty="0">
                <a:solidFill>
                  <a:srgbClr val="030A18"/>
                </a:solidFill>
              </a:rPr>
              <a:t>• AI-readyデータの標準化と監査が不可欠</a:t>
            </a:r>
            <a:r>
              <a:rPr u="sng" sz="800">
                <a:solidFill>
                  <a:schemeClr val="accent6"/>
                </a:solidFill>
                <a:hlinkClick r:id="rId17"/>
              </a:rPr>
              <a:t>(www.cio.com)</a:t>
            </a:r>
            <a:r>
              <a:rPr/>
              <a:t>
</a:t>
            </a:r>
            <a:pPr indent="0" marL="0">
              <a:buNone/>
            </a:pPr>
            <a:r>
              <a:rPr lang="en-US" sz="800" dirty="0">
                <a:solidFill>
                  <a:srgbClr val="030A18"/>
                </a:solidFill>
              </a:rPr>
              <a:t>• 誤ラベルや欠損がロボットの行動に直結
</a:t>
            </a:r>
            <a:endParaRPr lang="en-US" sz="800" dirty="0"/>
          </a:p>
        </p:txBody>
      </p:sp>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00600" y="1463040"/>
            <a:ext cx="320040" cy="320040"/>
          </a:xfrm>
          <a:prstGeom prst="rect">
            <a:avLst/>
          </a:prstGeom>
        </p:spPr>
      </p:pic>
      <p:sp>
        <p:nvSpPr>
          <p:cNvPr id="7" name="Text 3"/>
          <p:cNvSpPr/>
          <p:nvPr/>
        </p:nvSpPr>
        <p:spPr>
          <a:xfrm>
            <a:off x="5166360" y="1463040"/>
            <a:ext cx="3474720" cy="274320"/>
          </a:xfrm>
          <a:prstGeom prst="rect">
            <a:avLst/>
          </a:prstGeom>
          <a:noFill/>
          <a:ln/>
        </p:spPr>
        <p:txBody>
          <a:bodyPr wrap="square" rtlCol="0" anchor="ctr"/>
          <a:lstStyle/>
          <a:p>
            <a:pPr indent="0" marL="0">
              <a:buNone/>
            </a:pPr>
            <a:r>
              <a:rPr lang="en-US" sz="1600" b="1" dirty="0">
                <a:solidFill>
                  <a:srgbClr val="030A18"/>
                </a:solidFill>
              </a:rPr>
              <a:t>信頼と安全</a:t>
            </a:r>
            <a:endParaRPr lang="en-US" sz="1600" dirty="0"/>
          </a:p>
        </p:txBody>
      </p:sp>
      <p:sp>
        <p:nvSpPr>
          <p:cNvPr id="8" name="Text 4"/>
          <p:cNvSpPr/>
          <p:nvPr/>
        </p:nvSpPr>
        <p:spPr>
          <a:xfrm>
            <a:off x="4800600" y="1783080"/>
            <a:ext cx="3931920" cy="914400"/>
          </a:xfrm>
          <a:prstGeom prst="rect">
            <a:avLst/>
          </a:prstGeom>
          <a:noFill/>
          <a:ln/>
        </p:spPr>
        <p:txBody>
          <a:bodyPr wrap="square" rtlCol="0" anchor="ctr"/>
          <a:lstStyle/>
          <a:p>
            <a:pPr indent="0" marL="0">
              <a:buNone/>
            </a:pPr>
            <a:r>
              <a:rPr lang="en-US" sz="800" dirty="0">
                <a:solidFill>
                  <a:srgbClr val="030A18"/>
                </a:solidFill>
              </a:rPr>
              <a:t>• 人間を介在させたガバナンスと説明可能性が必要</a:t>
            </a:r>
            <a:r>
              <a:rPr u="sng" sz="800">
                <a:solidFill>
                  <a:schemeClr val="accent6"/>
                </a:solidFill>
                <a:hlinkClick r:id="rId18"/>
              </a:rPr>
              <a:t>(www.cio.com)</a:t>
            </a:r>
            <a:r>
              <a:rPr/>
              <a:t>
</a:t>
            </a:r>
            <a:pPr indent="0" marL="0">
              <a:buNone/>
            </a:pPr>
            <a:r>
              <a:rPr lang="en-US" sz="800" dirty="0">
                <a:solidFill>
                  <a:srgbClr val="030A18"/>
                </a:solidFill>
              </a:rPr>
              <a:t>• AIが人間の価値観に沿って行動するよう監督
</a:t>
            </a:r>
            <a:endParaRPr lang="en-US" sz="800" dirty="0"/>
          </a:p>
        </p:txBody>
      </p:sp>
      <p:pic>
        <p:nvPicPr>
          <p:cNvPr id="9"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7200" y="2926080"/>
            <a:ext cx="320040" cy="320040"/>
          </a:xfrm>
          <a:prstGeom prst="rect">
            <a:avLst/>
          </a:prstGeom>
        </p:spPr>
      </p:pic>
      <p:sp>
        <p:nvSpPr>
          <p:cNvPr id="10" name="Text 5"/>
          <p:cNvSpPr/>
          <p:nvPr/>
        </p:nvSpPr>
        <p:spPr>
          <a:xfrm>
            <a:off x="822960" y="2926080"/>
            <a:ext cx="3474720" cy="274320"/>
          </a:xfrm>
          <a:prstGeom prst="rect">
            <a:avLst/>
          </a:prstGeom>
          <a:noFill/>
          <a:ln/>
        </p:spPr>
        <p:txBody>
          <a:bodyPr wrap="square" rtlCol="0" anchor="ctr"/>
          <a:lstStyle/>
          <a:p>
            <a:pPr indent="0" marL="0">
              <a:buNone/>
            </a:pPr>
            <a:r>
              <a:rPr lang="en-US" sz="1600" b="1" dirty="0">
                <a:solidFill>
                  <a:srgbClr val="030A18"/>
                </a:solidFill>
              </a:rPr>
              <a:t>エネルギー効率</a:t>
            </a:r>
            <a:endParaRPr lang="en-US" sz="1600" dirty="0"/>
          </a:p>
        </p:txBody>
      </p:sp>
      <p:sp>
        <p:nvSpPr>
          <p:cNvPr id="11" name="Text 6"/>
          <p:cNvSpPr/>
          <p:nvPr/>
        </p:nvSpPr>
        <p:spPr>
          <a:xfrm>
            <a:off x="457200" y="3246120"/>
            <a:ext cx="3931920" cy="914400"/>
          </a:xfrm>
          <a:prstGeom prst="rect">
            <a:avLst/>
          </a:prstGeom>
          <a:noFill/>
          <a:ln/>
        </p:spPr>
        <p:txBody>
          <a:bodyPr wrap="square" rtlCol="0" anchor="ctr"/>
          <a:lstStyle/>
          <a:p>
            <a:pPr indent="0" marL="0">
              <a:buNone/>
            </a:pPr>
            <a:r>
              <a:rPr lang="en-US" sz="800" dirty="0">
                <a:solidFill>
                  <a:srgbClr val="030A18"/>
                </a:solidFill>
              </a:rPr>
              <a:t>• ロボットやセンサーで動作する省電力AIが求められる</a:t>
            </a:r>
            <a:r>
              <a:rPr u="sng" sz="800">
                <a:solidFill>
                  <a:schemeClr val="accent6"/>
                </a:solidFill>
                <a:hlinkClick r:id="rId19"/>
              </a:rPr>
              <a:t>(www.therobotreport.com)</a:t>
            </a:r>
            <a:r>
              <a:rPr/>
              <a:t>
</a:t>
            </a:r>
            <a:pPr indent="0" marL="0">
              <a:buNone/>
            </a:pPr>
            <a:r>
              <a:rPr lang="en-US" sz="800" dirty="0">
                <a:solidFill>
                  <a:srgbClr val="030A18"/>
                </a:solidFill>
              </a:rPr>
              <a:t>• 低コストセンサーと専用チップ（Orin/Dojo）が普及</a:t>
            </a:r>
            <a:r>
              <a:rPr u="sng" sz="800">
                <a:solidFill>
                  <a:schemeClr val="accent6"/>
                </a:solidFill>
                <a:hlinkClick r:id="rId20"/>
              </a:rPr>
              <a:t>(www.nasdaq.com)</a:t>
            </a:r>
            <a:r>
              <a:rPr/>
              <a:t>
</a:t>
            </a:r>
            <a:endParaRPr lang="en-US" sz="800" dirty="0"/>
          </a:p>
        </p:txBody>
      </p:sp>
      <p:pic>
        <p:nvPicPr>
          <p:cNvPr id="12"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00600" y="2926080"/>
            <a:ext cx="320040" cy="320040"/>
          </a:xfrm>
          <a:prstGeom prst="rect">
            <a:avLst/>
          </a:prstGeom>
        </p:spPr>
      </p:pic>
      <p:sp>
        <p:nvSpPr>
          <p:cNvPr id="13" name="Text 7"/>
          <p:cNvSpPr/>
          <p:nvPr/>
        </p:nvSpPr>
        <p:spPr>
          <a:xfrm>
            <a:off x="5166360" y="2926080"/>
            <a:ext cx="3474720" cy="274320"/>
          </a:xfrm>
          <a:prstGeom prst="rect">
            <a:avLst/>
          </a:prstGeom>
          <a:noFill/>
          <a:ln/>
        </p:spPr>
        <p:txBody>
          <a:bodyPr wrap="square" rtlCol="0" anchor="ctr"/>
          <a:lstStyle/>
          <a:p>
            <a:pPr indent="0" marL="0">
              <a:buNone/>
            </a:pPr>
            <a:r>
              <a:rPr lang="en-US" sz="1600" b="1" dirty="0">
                <a:solidFill>
                  <a:srgbClr val="030A18"/>
                </a:solidFill>
              </a:rPr>
              <a:t>一般化能力</a:t>
            </a:r>
            <a:endParaRPr lang="en-US" sz="1600" dirty="0"/>
          </a:p>
        </p:txBody>
      </p:sp>
      <p:sp>
        <p:nvSpPr>
          <p:cNvPr id="14" name="Text 8"/>
          <p:cNvSpPr/>
          <p:nvPr/>
        </p:nvSpPr>
        <p:spPr>
          <a:xfrm>
            <a:off x="4800600" y="3246120"/>
            <a:ext cx="3931920" cy="914400"/>
          </a:xfrm>
          <a:prstGeom prst="rect">
            <a:avLst/>
          </a:prstGeom>
          <a:noFill/>
          <a:ln/>
        </p:spPr>
        <p:txBody>
          <a:bodyPr wrap="square" rtlCol="0" anchor="ctr"/>
          <a:lstStyle/>
          <a:p>
            <a:pPr indent="0" marL="0">
              <a:buNone/>
            </a:pPr>
            <a:r>
              <a:rPr lang="en-US" sz="800" dirty="0">
                <a:solidFill>
                  <a:srgbClr val="030A18"/>
                </a:solidFill>
              </a:rPr>
              <a:t>• 未見の環境・物体への適応が課題</a:t>
            </a:r>
            <a:r>
              <a:rPr u="sng" sz="800">
                <a:solidFill>
                  <a:schemeClr val="accent6"/>
                </a:solidFill>
                <a:hlinkClick r:id="rId21"/>
              </a:rPr>
              <a:t>(www.physicalintelligence.company)</a:t>
            </a:r>
            <a:r>
              <a:rPr/>
              <a:t>
</a:t>
            </a:r>
            <a:pPr indent="0" marL="0">
              <a:buNone/>
            </a:pPr>
            <a:r>
              <a:rPr lang="en-US" sz="800" dirty="0">
                <a:solidFill>
                  <a:srgbClr val="030A18"/>
                </a:solidFill>
              </a:rPr>
              <a:t>• 多様なデータの共同学習で柔軟性を高める</a:t>
            </a:r>
            <a:r>
              <a:rPr u="sng" sz="800">
                <a:solidFill>
                  <a:schemeClr val="accent6"/>
                </a:solidFill>
                <a:hlinkClick r:id="rId22"/>
              </a:rPr>
              <a:t>(www.physicalintelligence.company)</a:t>
            </a:r>
            <a:r>
              <a:rPr/>
              <a:t>
</a:t>
            </a:r>
            <a:endParaRPr lang="en-US" sz="800" dirty="0"/>
          </a:p>
        </p:txBody>
      </p:sp>
      <p:sp>
        <p:nvSpPr>
          <p:cNvPr id="15" name="Text 9"/>
          <p:cNvSpPr/>
          <p:nvPr/>
        </p:nvSpPr>
        <p:spPr>
          <a:xfrm>
            <a:off x="457200" y="4823460"/>
            <a:ext cx="8686800" cy="228600"/>
          </a:xfrm>
          <a:prstGeom prst="rect">
            <a:avLst/>
          </a:prstGeom>
          <a:noFill/>
          <a:ln/>
        </p:spPr>
        <p:txBody>
          <a:bodyPr wrap="square" rtlCol="0" anchor="ctr"/>
          <a:lstStyle/>
          <a:p>
            <a:pPr indent="0" marL="0">
              <a:buNone/>
            </a:pPr>
            <a:r>
              <a:rPr lang="en-US" sz="600" u="sng" dirty="0">
                <a:solidFill>
                  <a:srgbClr val="97B1DF"/>
                </a:solidFill>
                <a:hlinkClick r:id="rId17"/>
              </a:rPr>
              <a:t>[26]</a:t>
            </a:r>
            <a:pPr indent="0" marL="0">
              <a:buNone/>
            </a:pPr>
            <a:r>
              <a:rPr lang="en-US" sz="600" dirty="0">
                <a:solidFill>
                  <a:srgbClr val="000000"/>
                </a:solidFill>
              </a:rPr>
              <a:t> </a:t>
            </a:r>
            <a:pPr indent="0" marL="0">
              <a:buNone/>
            </a:pPr>
            <a:r>
              <a:rPr lang="en-US" sz="600" u="sng" dirty="0">
                <a:solidFill>
                  <a:srgbClr val="97B1DF"/>
                </a:solidFill>
                <a:hlinkClick r:id="rId18"/>
              </a:rPr>
              <a:t>[27]</a:t>
            </a:r>
            <a:pPr indent="0" marL="0">
              <a:buNone/>
            </a:pPr>
            <a:r>
              <a:rPr lang="en-US" sz="600" dirty="0">
                <a:solidFill>
                  <a:srgbClr val="000000"/>
                </a:solidFill>
              </a:rPr>
              <a:t> </a:t>
            </a:r>
            <a:pPr indent="0" marL="0">
              <a:buNone/>
            </a:pPr>
            <a:r>
              <a:rPr lang="en-US" sz="600" u="sng" dirty="0">
                <a:solidFill>
                  <a:srgbClr val="97B1DF"/>
                </a:solidFill>
                <a:hlinkClick r:id="rId19"/>
              </a:rPr>
              <a:t>[28]</a:t>
            </a:r>
            <a:pPr indent="0" marL="0">
              <a:buNone/>
            </a:pPr>
            <a:r>
              <a:rPr lang="en-US" sz="600" dirty="0">
                <a:solidFill>
                  <a:srgbClr val="000000"/>
                </a:solidFill>
              </a:rPr>
              <a:t> </a:t>
            </a:r>
            <a:pPr indent="0" marL="0">
              <a:buNone/>
            </a:pPr>
            <a:r>
              <a:rPr lang="en-US" sz="600" u="sng" dirty="0">
                <a:solidFill>
                  <a:srgbClr val="97B1DF"/>
                </a:solidFill>
                <a:hlinkClick r:id="rId20"/>
              </a:rPr>
              <a:t>[29]</a:t>
            </a:r>
            <a:pPr indent="0" marL="0">
              <a:buNone/>
            </a:pPr>
            <a:r>
              <a:rPr lang="en-US" sz="600" dirty="0">
                <a:solidFill>
                  <a:srgbClr val="000000"/>
                </a:solidFill>
              </a:rPr>
              <a:t> </a:t>
            </a:r>
            <a:pPr indent="0" marL="0">
              <a:buNone/>
            </a:pPr>
            <a:r>
              <a:rPr lang="en-US" sz="600" u="sng" dirty="0">
                <a:solidFill>
                  <a:srgbClr val="97B1DF"/>
                </a:solidFill>
                <a:hlinkClick r:id="rId21"/>
              </a:rPr>
              <a:t>[30]</a:t>
            </a:r>
            <a:pPr indent="0" marL="0">
              <a:buNone/>
            </a:pPr>
            <a:r>
              <a:rPr lang="en-US" sz="600" dirty="0">
                <a:solidFill>
                  <a:srgbClr val="000000"/>
                </a:solidFill>
              </a:rPr>
              <a:t> </a:t>
            </a:r>
            <a:pPr indent="0" marL="0">
              <a:buNone/>
            </a:pPr>
            <a:r>
              <a:rPr lang="en-US" sz="600" u="sng" dirty="0">
                <a:solidFill>
                  <a:srgbClr val="97B1DF"/>
                </a:solidFill>
                <a:hlinkClick r:id="rId22"/>
              </a:rPr>
              <a:t>[31]</a:t>
            </a:r>
            <a:endParaRPr lang="en-US" sz="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今後の展望</a:t>
            </a:r>
            <a:endParaRPr lang="en-US" sz="2400" dirty="0"/>
          </a:p>
        </p:txBody>
      </p:sp>
      <p:pic>
        <p:nvPicPr>
          <p:cNvPr id="3"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57200" y="1463040"/>
            <a:ext cx="320040" cy="320040"/>
          </a:xfrm>
          <a:prstGeom prst="rect">
            <a:avLst/>
          </a:prstGeom>
        </p:spPr>
      </p:pic>
      <p:sp>
        <p:nvSpPr>
          <p:cNvPr id="4" name="Text 1"/>
          <p:cNvSpPr/>
          <p:nvPr/>
        </p:nvSpPr>
        <p:spPr>
          <a:xfrm>
            <a:off x="822960" y="1463040"/>
            <a:ext cx="7955280" cy="320040"/>
          </a:xfrm>
          <a:prstGeom prst="rect">
            <a:avLst/>
          </a:prstGeom>
          <a:noFill/>
          <a:ln/>
        </p:spPr>
        <p:txBody>
          <a:bodyPr wrap="square" rtlCol="0" anchor="ctr"/>
          <a:lstStyle/>
          <a:p>
            <a:pPr indent="0" marL="0">
              <a:buNone/>
            </a:pPr>
            <a:r>
              <a:rPr lang="en-US" sz="800" dirty="0">
                <a:solidFill>
                  <a:srgbClr val="030A18"/>
                </a:solidFill>
              </a:rPr>
              <a:t>シミュレーションとデジタルツインの進化が開発を加速</a:t>
            </a:r>
            <a:endParaRPr lang="en-US" sz="800" dirty="0"/>
          </a:p>
        </p:txBody>
      </p:sp>
      <p:pic>
        <p:nvPicPr>
          <p:cNvPr id="5"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7200" y="2103120"/>
            <a:ext cx="320040" cy="320040"/>
          </a:xfrm>
          <a:prstGeom prst="rect">
            <a:avLst/>
          </a:prstGeom>
        </p:spPr>
      </p:pic>
      <p:sp>
        <p:nvSpPr>
          <p:cNvPr id="6" name="Text 2"/>
          <p:cNvSpPr/>
          <p:nvPr/>
        </p:nvSpPr>
        <p:spPr>
          <a:xfrm>
            <a:off x="822960" y="2103120"/>
            <a:ext cx="7955280" cy="320040"/>
          </a:xfrm>
          <a:prstGeom prst="rect">
            <a:avLst/>
          </a:prstGeom>
          <a:noFill/>
          <a:ln/>
        </p:spPr>
        <p:txBody>
          <a:bodyPr wrap="square" rtlCol="0" anchor="ctr"/>
          <a:lstStyle/>
          <a:p>
            <a:pPr indent="0" marL="0">
              <a:buNone/>
            </a:pPr>
            <a:r>
              <a:rPr lang="en-US" sz="800" dirty="0">
                <a:solidFill>
                  <a:srgbClr val="030A18"/>
                </a:solidFill>
              </a:rPr>
              <a:t>ワールド・ファウンデーション・モデルとVLAのさらなる拡張</a:t>
            </a:r>
            <a:endParaRPr lang="en-US" sz="800" dirty="0"/>
          </a:p>
        </p:txBody>
      </p:sp>
      <p:pic>
        <p:nvPicPr>
          <p:cNvPr id="7"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7200" y="2743200"/>
            <a:ext cx="320040" cy="320040"/>
          </a:xfrm>
          <a:prstGeom prst="rect">
            <a:avLst/>
          </a:prstGeom>
        </p:spPr>
      </p:pic>
      <p:sp>
        <p:nvSpPr>
          <p:cNvPr id="8" name="Text 3"/>
          <p:cNvSpPr/>
          <p:nvPr/>
        </p:nvSpPr>
        <p:spPr>
          <a:xfrm>
            <a:off x="822960" y="2743200"/>
            <a:ext cx="7955280" cy="320040"/>
          </a:xfrm>
          <a:prstGeom prst="rect">
            <a:avLst/>
          </a:prstGeom>
          <a:noFill/>
          <a:ln/>
        </p:spPr>
        <p:txBody>
          <a:bodyPr wrap="square" rtlCol="0" anchor="ctr"/>
          <a:lstStyle/>
          <a:p>
            <a:pPr indent="0" marL="0">
              <a:buNone/>
            </a:pPr>
            <a:r>
              <a:rPr lang="en-US" sz="800" dirty="0">
                <a:solidFill>
                  <a:srgbClr val="030A18"/>
                </a:solidFill>
              </a:rPr>
              <a:t>低コストセンサーとエッジAIで大量展開が容易に</a:t>
            </a:r>
            <a:endParaRPr lang="en-US" sz="800" dirty="0"/>
          </a:p>
        </p:txBody>
      </p:sp>
      <p:pic>
        <p:nvPicPr>
          <p:cNvPr id="9"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7200" y="3383280"/>
            <a:ext cx="320040" cy="320040"/>
          </a:xfrm>
          <a:prstGeom prst="rect">
            <a:avLst/>
          </a:prstGeom>
        </p:spPr>
      </p:pic>
      <p:sp>
        <p:nvSpPr>
          <p:cNvPr id="10" name="Text 4"/>
          <p:cNvSpPr/>
          <p:nvPr/>
        </p:nvSpPr>
        <p:spPr>
          <a:xfrm>
            <a:off x="822960" y="3383280"/>
            <a:ext cx="7955280" cy="320040"/>
          </a:xfrm>
          <a:prstGeom prst="rect">
            <a:avLst/>
          </a:prstGeom>
          <a:noFill/>
          <a:ln/>
        </p:spPr>
        <p:txBody>
          <a:bodyPr wrap="square" rtlCol="0" anchor="ctr"/>
          <a:lstStyle/>
          <a:p>
            <a:pPr indent="0" marL="0">
              <a:buNone/>
            </a:pPr>
            <a:r>
              <a:rPr lang="en-US" sz="800" dirty="0">
                <a:solidFill>
                  <a:srgbClr val="030A18"/>
                </a:solidFill>
              </a:rPr>
              <a:t>ロボティクス・アズ・ア・サービス (RaaS) と新しい産業エコシステムの台頭</a:t>
            </a:r>
            <a:r>
              <a:rPr u="sng" sz="800">
                <a:solidFill>
                  <a:schemeClr val="accent6"/>
                </a:solidFill>
                <a:hlinkClick r:id="rId18"/>
              </a:rPr>
              <a:t>(www.nasdaq.com)</a:t>
            </a:r>
            <a:r>
              <a:rPr/>
              <a:t/>
            </a:r>
            <a:endParaRPr lang="en-US" sz="800" dirty="0"/>
          </a:p>
        </p:txBody>
      </p:sp>
      <p:pic>
        <p:nvPicPr>
          <p:cNvPr id="11" name="Image 4" descr="preencoded.png">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7200" y="4023360"/>
            <a:ext cx="320040" cy="320040"/>
          </a:xfrm>
          <a:prstGeom prst="rect">
            <a:avLst/>
          </a:prstGeom>
        </p:spPr>
      </p:pic>
      <p:sp>
        <p:nvSpPr>
          <p:cNvPr id="12" name="Text 5"/>
          <p:cNvSpPr/>
          <p:nvPr/>
        </p:nvSpPr>
        <p:spPr>
          <a:xfrm>
            <a:off x="822960" y="4023360"/>
            <a:ext cx="7955280" cy="320040"/>
          </a:xfrm>
          <a:prstGeom prst="rect">
            <a:avLst/>
          </a:prstGeom>
          <a:noFill/>
          <a:ln/>
        </p:spPr>
        <p:txBody>
          <a:bodyPr wrap="square" rtlCol="0" anchor="ctr"/>
          <a:lstStyle/>
          <a:p>
            <a:pPr indent="0" marL="0">
              <a:buNone/>
            </a:pPr>
            <a:r>
              <a:rPr lang="en-US" sz="800" dirty="0">
                <a:solidFill>
                  <a:srgbClr val="030A18"/>
                </a:solidFill>
              </a:rPr>
              <a:t>AI法規制と倫理基準の整備が普及の鍵</a:t>
            </a:r>
            <a:r>
              <a:rPr u="sng" sz="800">
                <a:solidFill>
                  <a:schemeClr val="accent6"/>
                </a:solidFill>
                <a:hlinkClick r:id="rId19"/>
              </a:rPr>
              <a:t>(marketpulseinsights.wordpress.com)</a:t>
            </a:r>
            <a:r>
              <a:rPr/>
              <a:t/>
            </a:r>
            <a:endParaRPr lang="en-US" sz="800" dirty="0"/>
          </a:p>
        </p:txBody>
      </p:sp>
      <p:sp>
        <p:nvSpPr>
          <p:cNvPr id="13" name="Text 6"/>
          <p:cNvSpPr/>
          <p:nvPr/>
        </p:nvSpPr>
        <p:spPr>
          <a:xfrm>
            <a:off x="457200" y="4823460"/>
            <a:ext cx="8686800" cy="228600"/>
          </a:xfrm>
          <a:prstGeom prst="rect">
            <a:avLst/>
          </a:prstGeom>
          <a:noFill/>
          <a:ln/>
        </p:spPr>
        <p:txBody>
          <a:bodyPr wrap="square" rtlCol="0" anchor="ctr"/>
          <a:lstStyle/>
          <a:p>
            <a:pPr indent="0" marL="0">
              <a:buNone/>
            </a:pPr>
            <a:r>
              <a:rPr lang="en-US" sz="600" u="sng" dirty="0">
                <a:solidFill>
                  <a:srgbClr val="97B1DF"/>
                </a:solidFill>
                <a:hlinkClick r:id="rId11"/>
              </a:rPr>
              <a:t>[32]</a:t>
            </a:r>
            <a:pPr indent="0" marL="0">
              <a:buNone/>
            </a:pPr>
            <a:r>
              <a:rPr lang="en-US" sz="600" dirty="0">
                <a:solidFill>
                  <a:srgbClr val="000000"/>
                </a:solidFill>
              </a:rPr>
              <a:t> </a:t>
            </a:r>
            <a:pPr indent="0" marL="0">
              <a:buNone/>
            </a:pPr>
            <a:r>
              <a:rPr lang="en-US" sz="600" u="sng" dirty="0">
                <a:solidFill>
                  <a:srgbClr val="97B1DF"/>
                </a:solidFill>
                <a:hlinkClick r:id="rId12"/>
              </a:rPr>
              <a:t>[33]</a:t>
            </a:r>
            <a:pPr indent="0" marL="0">
              <a:buNone/>
            </a:pPr>
            <a:r>
              <a:rPr lang="en-US" sz="600" dirty="0">
                <a:solidFill>
                  <a:srgbClr val="000000"/>
                </a:solidFill>
              </a:rPr>
              <a:t> </a:t>
            </a:r>
            <a:pPr indent="0" marL="0">
              <a:buNone/>
            </a:pPr>
            <a:r>
              <a:rPr lang="en-US" sz="600" u="sng" dirty="0">
                <a:solidFill>
                  <a:srgbClr val="97B1DF"/>
                </a:solidFill>
                <a:hlinkClick r:id="rId18"/>
              </a:rPr>
              <a:t>[34]</a:t>
            </a:r>
            <a:pPr indent="0" marL="0">
              <a:buNone/>
            </a:pPr>
            <a:r>
              <a:rPr lang="en-US" sz="600" dirty="0">
                <a:solidFill>
                  <a:srgbClr val="000000"/>
                </a:solidFill>
              </a:rPr>
              <a:t> </a:t>
            </a:r>
            <a:pPr indent="0" marL="0">
              <a:buNone/>
            </a:pPr>
            <a:r>
              <a:rPr lang="en-US" sz="600" u="sng" dirty="0">
                <a:solidFill>
                  <a:srgbClr val="97B1DF"/>
                </a:solidFill>
                <a:hlinkClick r:id="rId14"/>
              </a:rPr>
              <a:t>[35]</a:t>
            </a:r>
            <a:pPr indent="0" marL="0">
              <a:buNone/>
            </a:pPr>
            <a:r>
              <a:rPr lang="en-US" sz="600" dirty="0">
                <a:solidFill>
                  <a:srgbClr val="000000"/>
                </a:solidFill>
              </a:rPr>
              <a:t> </a:t>
            </a:r>
            <a:pPr indent="0" marL="0">
              <a:buNone/>
            </a:pPr>
            <a:r>
              <a:rPr lang="en-US" sz="600" u="sng" dirty="0">
                <a:solidFill>
                  <a:srgbClr val="97B1DF"/>
                </a:solidFill>
                <a:hlinkClick r:id="rId19"/>
              </a:rPr>
              <a:t>[36]</a:t>
            </a:r>
            <a:endParaRPr lang="en-US" sz="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2025-09-28T02:53:23Z</dcterms:created>
  <dcterms:modified xsi:type="dcterms:W3CDTF">2025-09-28T02:53:23Z</dcterms:modified>
</cp:coreProperties>
</file>