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6" r:id="rId5"/>
    <p:sldId id="265" r:id="rId6"/>
    <p:sldId id="257" r:id="rId7"/>
    <p:sldId id="258" r:id="rId8"/>
    <p:sldId id="259" r:id="rId9"/>
    <p:sldId id="260" r:id="rId10"/>
    <p:sldId id="262" r:id="rId11"/>
    <p:sldId id="267" r:id="rId12"/>
    <p:sldId id="268" r:id="rId13"/>
  </p:sldIdLst>
  <p:sldSz cx="5715000" cy="9144000" type="screen16x10"/>
  <p:notesSz cx="6858000" cy="9144000"/>
  <p:custDataLst>
    <p:tags r:id="rId17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9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9.png"/><Relationship Id="rId2" Type="http://schemas.openxmlformats.org/officeDocument/2006/relationships/tags" Target="../tags/tag7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2.xml"/><Relationship Id="rId10" Type="http://schemas.openxmlformats.org/officeDocument/2006/relationships/image" Target="../media/image2.png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10.png"/><Relationship Id="rId2" Type="http://schemas.openxmlformats.org/officeDocument/2006/relationships/tags" Target="../tags/tag8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1.xml"/><Relationship Id="rId10" Type="http://schemas.openxmlformats.org/officeDocument/2006/relationships/image" Target="../media/image2.png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.xml"/><Relationship Id="rId10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3.png"/><Relationship Id="rId2" Type="http://schemas.openxmlformats.org/officeDocument/2006/relationships/tags" Target="../tags/tag1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0.xml"/><Relationship Id="rId10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2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4.png"/><Relationship Id="rId2" Type="http://schemas.openxmlformats.org/officeDocument/2006/relationships/tags" Target="../tags/tag3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7.xml"/><Relationship Id="rId10" Type="http://schemas.openxmlformats.org/officeDocument/2006/relationships/image" Target="../media/image2.png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46.xml"/><Relationship Id="rId10" Type="http://schemas.openxmlformats.org/officeDocument/2006/relationships/image" Target="../media/image2.png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6.png"/><Relationship Id="rId2" Type="http://schemas.openxmlformats.org/officeDocument/2006/relationships/tags" Target="../tags/tag4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5.xml"/><Relationship Id="rId10" Type="http://schemas.openxmlformats.org/officeDocument/2006/relationships/image" Target="../media/image2.png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7.png"/><Relationship Id="rId2" Type="http://schemas.openxmlformats.org/officeDocument/2006/relationships/tags" Target="../tags/tag5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4.xml"/><Relationship Id="rId10" Type="http://schemas.openxmlformats.org/officeDocument/2006/relationships/image" Target="../media/image2.png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8.png"/><Relationship Id="rId2" Type="http://schemas.openxmlformats.org/officeDocument/2006/relationships/tags" Target="../tags/tag66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3.xml"/><Relationship Id="rId10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794000"/>
            <a:ext cx="5143500" cy="1524000"/>
          </a:xfrm>
        </p:spPr>
        <p:txBody>
          <a:bodyPr/>
          <a:lstStyle/>
          <a:p>
            <a:r>
              <a:rPr lang="zh-CN" altLang="en-US" dirty="0"/>
              <a:t>数字信号处理纸质作业二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总分: 105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54000" y="2312947"/>
                <a:ext cx="4889500" cy="414611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b="1" dirty="0"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第九题：</a:t>
                </a:r>
                <a:r>
                  <a:rPr lang="zh-CN" sz="2800" b="1" dirty="0"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频谱分析</a:t>
                </a:r>
                <a:endParaRPr lang="zh-CN" sz="2800" b="1" dirty="0"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t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cos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300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π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t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,请进行下列计算</a:t>
                </a:r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1）已知经过某个采样后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t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cos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0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.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25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πn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求在当前采样频率</a:t>
                </a:r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2）若对第1问得到的使用DFT进行频谱分析，需要采样至少多少个点，才能看到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一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条清晰的谱线，谱线位置又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在哪里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？（只讨论区间）？</a:t>
                </a:r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54000" y="2312947"/>
                <a:ext cx="4889500" cy="4146115"/>
              </a:xfrm>
              <a:prstGeom prst="rect">
                <a:avLst/>
              </a:prstGeom>
              <a:blipFill rotWithShape="1">
                <a:blip r:embed="rId3"/>
                <a:stretch>
                  <a:fillRect t="-11754" b="-11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36550" y="1176020"/>
                <a:ext cx="4889500" cy="519176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b="1" dirty="0"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第十题：系统的频率响应</a:t>
                </a:r>
                <a:endParaRPr lang="en-US" altLang="zh-CN" sz="2800" b="1" dirty="0"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假设一个系统对应的脉冲响应为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h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n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]=[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0.5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0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0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0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,−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0.5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], 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n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=−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2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:</m:t>
                    </m:r>
                    <m:r>
                      <a:rPr lang="en-US" altLang="zh-CN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Cambria Math" panose="02040503050406030204" pitchFamily="18" charset="0"/>
                        <a:sym typeface="+mn-ea"/>
                      </a:rPr>
                      <m:t>2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;</a:t>
                </a:r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 请</a:t>
                </a:r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1）计算该系统的频率响应</a:t>
                </a:r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2）请根据该系统的频率响应讨论这个系统对应的滤波器是哪一种，并计算相关的截止频率</a:t>
                </a:r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3)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请依据频响，判断该系统性质（低通，高通，带通）</a:t>
                </a:r>
                <a:endParaRPr lang="zh-CN" altLang="en-US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36550" y="1176020"/>
                <a:ext cx="4889500" cy="5191760"/>
              </a:xfrm>
              <a:prstGeom prst="rect">
                <a:avLst/>
              </a:prstGeom>
              <a:blipFill rotWithShape="1">
                <a:blip r:embed="rId3"/>
                <a:stretch>
                  <a:fillRect t="-11644" b="-11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71500" y="973455"/>
                <a:ext cx="4866640" cy="457581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dirty="0"/>
                  <a:t>第一题：线性</a:t>
                </a:r>
                <a:r>
                  <a:rPr lang="en-US" altLang="zh-CN" sz="2800" dirty="0"/>
                  <a:t>/</a:t>
                </a:r>
                <a:r>
                  <a:rPr lang="zh-CN" altLang="en-US" sz="2800" dirty="0"/>
                  <a:t>时不变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系统的判断</a:t>
                </a:r>
                <a:endParaRPr lang="en-US" altLang="zh-CN" sz="2800" dirty="0"/>
              </a:p>
              <a:p>
                <a:endPara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ahoma" panose="020B0604030504040204" pitchFamily="2" charset="0"/>
                  </a:rPr>
                  <a:t>设系统可以用下面的差分方程描述， </a:t>
                </a:r>
                <a:r>
                  <a:rPr lang="en-US" altLang="zh-CN" sz="2400" i="1" dirty="0">
                    <a:latin typeface="Times New Roman" panose="02020603050405020304" pitchFamily="2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2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2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2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2" charset="0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2" charset="0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2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2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2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2" charset="0"/>
                  </a:rPr>
                  <a:t>分</a:t>
                </a:r>
                <a:r>
                  <a:rPr lang="zh-CN" altLang="en-US" sz="2400" dirty="0">
                    <a:latin typeface="Tahoma" panose="020B0604030504040204" pitchFamily="2" charset="0"/>
                  </a:rPr>
                  <a:t>别表示系统输入和输出， 判断系统是否是线性及非时变的。</a:t>
                </a:r>
                <a:endParaRPr lang="en-US" altLang="zh-CN" sz="2400" dirty="0">
                  <a:latin typeface="Tahoma" panose="020B0604030504040204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Tahoma" panose="020B0604030504040204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Tahoma" panose="020B0604030504040204" pitchFamily="2" charset="0"/>
                  </a:rPr>
                  <a:t>（</a:t>
                </a:r>
                <a:r>
                  <a:rPr lang="en-US" altLang="zh-CN" sz="2000" dirty="0">
                    <a:latin typeface="Tahoma" panose="020B0604030504040204" pitchFamily="2" charset="0"/>
                  </a:rPr>
                  <a:t>1</a:t>
                </a:r>
                <a:r>
                  <a:rPr lang="zh-CN" altLang="en-US" sz="2000" dirty="0">
                    <a:latin typeface="Tahoma" panose="020B0604030504040204" pitchFamily="2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－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－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2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2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2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α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α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71500" y="973455"/>
                <a:ext cx="4866640" cy="4575810"/>
              </a:xfrm>
              <a:prstGeom prst="rect">
                <a:avLst/>
              </a:prstGeom>
              <a:blipFill rotWithShape="1">
                <a:blip r:embed="rId3"/>
                <a:stretch>
                  <a:fillRect r="-3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35635" y="1976755"/>
                <a:ext cx="4572000" cy="4926556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ctr"/>
                <a:r>
                  <a:rPr lang="zh-CN" altLang="en-US" sz="2800" dirty="0">
                    <a:sym typeface="+mn-ea"/>
                  </a:rPr>
                  <a:t>第二题：</a:t>
                </a:r>
                <a:r>
                  <a:rPr lang="zh-CN" sz="2800" dirty="0">
                    <a:sym typeface="+mn-ea"/>
                  </a:rPr>
                  <a:t>系统脉冲响应的运算</a:t>
                </a:r>
                <a:endPara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r>
                  <a:rPr lang="zh-CN" sz="2400" dirty="0">
                    <a:latin typeface="Tahoma" panose="020B0604030504040204" pitchFamily="2" charset="0"/>
                  </a:rPr>
                  <a:t>假设系统为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endParaRPr lang="en-US" altLang="zh-CN" sz="2400" dirty="0">
                  <a:latin typeface="Tahoma" panose="020B0604030504040204" pitchFamily="2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2400" dirty="0">
                  <a:latin typeface="Tahoma" panose="020B0604030504040204" pitchFamily="2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000" dirty="0">
                    <a:latin typeface="Tahoma" panose="020B0604030504040204" pitchFamily="2" charset="0"/>
                  </a:rPr>
                  <a:t>1. </a:t>
                </a:r>
                <a:r>
                  <a:rPr lang="zh-CN" altLang="en-US" sz="2000" dirty="0">
                    <a:latin typeface="Tahoma" panose="020B0604030504040204" pitchFamily="2" charset="0"/>
                  </a:rPr>
                  <a:t>给出系统的脉冲响应公式</a:t>
                </a:r>
                <a:endParaRPr lang="zh-CN" altLang="en-US" sz="2000" dirty="0">
                  <a:latin typeface="Tahoma" panose="020B0604030504040204" pitchFamily="2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000" dirty="0">
                    <a:latin typeface="Tahoma" panose="020B0604030504040204" pitchFamily="2" charset="0"/>
                  </a:rPr>
                  <a:t>2. </a:t>
                </a:r>
                <a:r>
                  <a:rPr lang="zh-CN" altLang="en-US" sz="2000" dirty="0">
                    <a:latin typeface="Tahoma" panose="020B0604030504040204" pitchFamily="2" charset="0"/>
                  </a:rPr>
                  <a:t>基于脉冲响应判断系统的功能（提示将脉冲响应拆分成两个，分析并用语言描述）</a:t>
                </a:r>
                <a:endParaRPr lang="zh-CN" altLang="en-US" sz="2000" dirty="0">
                  <a:latin typeface="Tahoma" panose="020B0604030504040204" pitchFamily="2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000" dirty="0">
                    <a:latin typeface="Tahoma" panose="020B0604030504040204" pitchFamily="2" charset="0"/>
                  </a:rPr>
                  <a:t>3. </a:t>
                </a:r>
                <a:r>
                  <a:rPr lang="zh-CN" altLang="en-US" sz="2000" dirty="0">
                    <a:latin typeface="Tahoma" panose="020B0604030504040204" pitchFamily="2" charset="0"/>
                  </a:rPr>
                  <a:t>基于脉冲响应分析因果性</a:t>
                </a:r>
                <a:endParaRPr lang="zh-CN" altLang="en-US" sz="2000" dirty="0">
                  <a:latin typeface="Tahoma" panose="020B0604030504040204" pitchFamily="2" charset="0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  <a:latin typeface="Tahoma" panose="020B0604030504040204" pitchFamily="2" charset="0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endPara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35635" y="1976755"/>
                <a:ext cx="4572000" cy="4926556"/>
              </a:xfrm>
              <a:prstGeom prst="rect">
                <a:avLst/>
              </a:prstGeom>
              <a:blipFill rotWithShape="1">
                <a:blip r:embed="rId3"/>
                <a:stretch>
                  <a:fillRect t="-11858" b="-1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35635" y="1976755"/>
            <a:ext cx="4572000" cy="492655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2800" dirty="0">
                <a:sym typeface="+mn-ea"/>
              </a:rPr>
              <a:t>第三题：简单系统的认知</a:t>
            </a:r>
            <a:endParaRPr lang="en-US" altLang="zh-CN" sz="2800" dirty="0">
              <a:sym typeface="+mn-ea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Tahoma" panose="020B0604030504040204" pitchFamily="2" charset="0"/>
              </a:rPr>
              <a:t>请给出累加器的如下性质</a:t>
            </a:r>
            <a:endParaRPr lang="en-US" altLang="zh-CN" sz="2400" dirty="0">
              <a:latin typeface="Tahoma" panose="020B0604030504040204" pitchFamily="2" charset="0"/>
            </a:endParaRPr>
          </a:p>
          <a:p>
            <a:endParaRPr lang="en-US" altLang="zh-CN" sz="2400" dirty="0">
              <a:latin typeface="Tahoma" panose="020B0604030504040204" pitchFamily="2" charset="0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Tahoma" panose="020B0604030504040204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ahoma" panose="020B0604030504040204" pitchFamily="2" charset="0"/>
              </a:rPr>
              <a:t>1. </a:t>
            </a:r>
            <a:r>
              <a:rPr lang="zh-CN" altLang="en-US" sz="2000" dirty="0">
                <a:latin typeface="Tahoma" panose="020B0604030504040204" pitchFamily="2" charset="0"/>
              </a:rPr>
              <a:t>给出电路图</a:t>
            </a:r>
            <a:endParaRPr lang="zh-CN" altLang="en-US" sz="2000" dirty="0">
              <a:latin typeface="Tahoma" panose="020B0604030504040204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ahoma" panose="020B0604030504040204" pitchFamily="2" charset="0"/>
              </a:rPr>
              <a:t>2. </a:t>
            </a:r>
            <a:r>
              <a:rPr lang="zh-CN" altLang="en-US" sz="2000" dirty="0">
                <a:latin typeface="Tahoma" panose="020B0604030504040204" pitchFamily="2" charset="0"/>
              </a:rPr>
              <a:t>计算</a:t>
            </a:r>
            <a:r>
              <a:rPr lang="zh-CN" altLang="en-US" sz="2000" dirty="0">
                <a:latin typeface="Tahoma" panose="020B0604030504040204" pitchFamily="2" charset="0"/>
              </a:rPr>
              <a:t>其脉冲响应</a:t>
            </a:r>
            <a:endParaRPr lang="zh-CN" altLang="en-US" sz="2000" dirty="0">
              <a:latin typeface="Tahoma" panose="020B0604030504040204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ahoma" panose="020B0604030504040204" pitchFamily="2" charset="0"/>
              </a:rPr>
              <a:t>3. </a:t>
            </a:r>
            <a:r>
              <a:rPr lang="zh-CN" altLang="en-US" sz="2000" dirty="0">
                <a:latin typeface="Tahoma" panose="020B0604030504040204" pitchFamily="2" charset="0"/>
              </a:rPr>
              <a:t>分析线性性</a:t>
            </a:r>
            <a:endParaRPr lang="zh-CN" altLang="en-US" sz="2000" dirty="0">
              <a:latin typeface="Tahoma" panose="020B0604030504040204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ahoma" panose="020B0604030504040204" pitchFamily="2" charset="0"/>
              </a:rPr>
              <a:t>4. </a:t>
            </a:r>
            <a:r>
              <a:rPr lang="zh-CN" altLang="en-US" sz="2000" dirty="0">
                <a:latin typeface="Tahoma" panose="020B0604030504040204" pitchFamily="2" charset="0"/>
              </a:rPr>
              <a:t>分析因果性</a:t>
            </a:r>
            <a:endParaRPr lang="zh-CN" altLang="en-US" sz="2000" dirty="0">
              <a:latin typeface="Tahoma" panose="020B0604030504040204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ahoma" panose="020B0604030504040204" pitchFamily="2" charset="0"/>
              </a:rPr>
              <a:t>5. </a:t>
            </a:r>
            <a:r>
              <a:rPr lang="zh-CN" altLang="en-US" sz="2000" dirty="0">
                <a:latin typeface="Tahoma" panose="020B0604030504040204" pitchFamily="2" charset="0"/>
              </a:rPr>
              <a:t>分析其时不变性</a:t>
            </a:r>
            <a:endParaRPr lang="zh-CN" altLang="en-US" sz="2000" dirty="0">
              <a:latin typeface="Tahoma" panose="020B0604030504040204" pitchFamily="2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ahoma" panose="020B0604030504040204" pitchFamily="2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6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71500" y="905859"/>
                <a:ext cx="4572000" cy="5210826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第四题 基本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DFT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计算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计算下面序列的</a:t>
                </a:r>
                <a:r>
                  <a:rPr lang="en-US" altLang="zh-CN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N</a:t>
                </a:r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</a:t>
                </a:r>
                <a:r>
                  <a:rPr lang="en-US" altLang="zh-CN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DFT</a:t>
                </a:r>
                <a:endParaRPr lang="en-US" altLang="zh-CN" sz="2400" b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ct val="50000"/>
                  </a:spcBef>
                  <a:buAutoNum type="arabicParenR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400" b="0" dirty="0">
                  <a:latin typeface="Tahoma" panose="020B0604030504040204" pitchFamily="2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ct val="50000"/>
                  </a:spcBef>
                  <a:buAutoNum type="arabicParenR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endParaRPr lang="en-US" altLang="zh-CN" sz="2400" dirty="0">
                  <a:latin typeface="Tahoma" panose="020B0604030504040204" pitchFamily="2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ct val="50000"/>
                  </a:spcBef>
                  <a:buAutoNum type="arabicParenR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>
                  <a:latin typeface="Tahoma" panose="020B0604030504040204" pitchFamily="2" charset="0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endParaRPr lang="en-US" altLang="zh-CN" sz="2000" dirty="0">
                  <a:latin typeface="Tahoma" panose="020B0604030504040204" pitchFamily="2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71500" y="905859"/>
                <a:ext cx="4572000" cy="5210826"/>
              </a:xfrm>
              <a:prstGeom prst="rect">
                <a:avLst/>
              </a:prstGeom>
              <a:blipFill rotWithShape="1">
                <a:blip r:embed="rId3"/>
                <a:stretch>
                  <a:fillRect t="-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71500" y="1349244"/>
                <a:ext cx="4572000" cy="614509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第五题：傅里叶性质的相关计算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傅里叶变换为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计算下列傅里叶变换</a:t>
                </a:r>
                <a:endParaRPr lang="en-US" altLang="zh-CN" sz="2400" b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i="1" dirty="0">
                    <a:latin typeface="Tahoma" panose="020B0604030504040204" pitchFamily="2" charset="0"/>
                    <a:cs typeface="Cambria Math" panose="02040503050406030204" pitchFamily="18" charset="0"/>
                  </a:rPr>
                  <a:t>1</a:t>
                </a:r>
                <a:r>
                  <a:rPr lang="zh-CN" altLang="en-US" sz="2400" i="1" dirty="0">
                    <a:latin typeface="Tahoma" panose="020B0604030504040204" pitchFamily="2" charset="0"/>
                    <a:cs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arenR" startAt="2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arenR" startAt="2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AutoNum type="arabicParenR" startAt="2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zh-CN" sz="2400" dirty="0">
                  <a:latin typeface="Times New Roman" panose="02020603050405020304" pitchFamily="2" charset="0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71500" y="1349244"/>
                <a:ext cx="4572000" cy="6145095"/>
              </a:xfrm>
              <a:prstGeom prst="rect">
                <a:avLst/>
              </a:prstGeom>
              <a:blipFill rotWithShape="1">
                <a:blip r:embed="rId3"/>
                <a:stretch>
                  <a:fillRect t="-2902" b="-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17487" y="859128"/>
                <a:ext cx="5280025" cy="63169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第六题：复杂序列的傅里叶变换</a:t>
                </a:r>
                <a:r>
                  <a:rPr lang="en-US" altLang="zh-CN" sz="2800" b="1" dirty="0"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1</a:t>
                </a:r>
                <a:endParaRPr lang="en-US" altLang="zh-CN" sz="2800" b="1" dirty="0"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endParaRPr lang="en-US" altLang="zh-CN" sz="28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如果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+mn-ea"/>
                          </a:rPr>
                          <m:t>𝑥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时一个周期为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的序列，那么他也是周期为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2N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的周期序列。</a:t>
                </a:r>
                <a:endParaRPr lang="en-US" altLang="zh-CN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此时把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400">
                            <a:solidFill>
                              <a:srgbClr val="000000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solidFill>
                              <a:srgbClr val="000000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  <a:sym typeface="+mn-ea"/>
                          </a:rPr>
                          <m:t>x</m:t>
                        </m:r>
                      </m:e>
                    </m:acc>
                    <m:r>
                      <a:rPr lang="en-US" altLang="zh-CN" sz="2400" b="0" dirty="0">
                        <a:solidFill>
                          <a:srgbClr val="0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b="0" i="1" dirty="0">
                        <a:solidFill>
                          <a:srgbClr val="0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sym typeface="+mn-ea"/>
                      </a:rPr>
                      <m:t>n</m:t>
                    </m:r>
                    <m:r>
                      <a:rPr lang="en-US" altLang="zh-CN" sz="2400" b="0" dirty="0">
                        <a:solidFill>
                          <a:srgbClr val="0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sym typeface="+mn-ea"/>
                      </a:rPr>
                      <m:t>]</m:t>
                    </m:r>
                    <m:r>
                      <a:rPr lang="zh-CN" altLang="en-US" sz="2400" b="0" dirty="0">
                        <a:solidFill>
                          <a:srgbClr val="0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sym typeface="+mn-ea"/>
                      </a:rPr>
                      <m:t>看作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周期为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dirty="0">
                        <a:solidFill>
                          <a:srgbClr val="0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sym typeface="+mn-ea"/>
                      </a:rPr>
                      <m:t>N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的序列，则有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  <a:sym typeface="+mn-ea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  <a:sym typeface="+mn-ea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↔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仿宋" panose="02010609060101010101" pitchFamily="49" charset="-122"/>
                                <a:ea typeface="仿宋" panose="02010609060101010101" pitchFamily="49" charset="-122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仿宋" panose="02010609060101010101" pitchFamily="49" charset="-122"/>
                                <a:ea typeface="仿宋" panose="02010609060101010101" pitchFamily="49" charset="-122"/>
                                <a:sym typeface="+mn-ea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;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而把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+mn-ea"/>
                          </a:rPr>
                          <m:t>𝑥</m:t>
                        </m:r>
                      </m:e>
                    </m:acc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[</m:t>
                    </m:r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𝑛</m:t>
                    </m:r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看作周期为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2N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的序列，则有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↔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sym typeface="+mn-ea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[</m:t>
                    </m:r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𝑘</m:t>
                    </m:r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请用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sym typeface="+mn-ea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]</m:t>
                    </m:r>
                    <m:r>
                      <a:rPr lang="zh-CN" altLang="en-US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表示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sym typeface="+mn-ea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[</m:t>
                    </m:r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𝑘</m:t>
                    </m:r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+mn-ea"/>
                      </a:rPr>
                      <m:t>]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sz="2000" dirty="0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17487" y="859128"/>
                <a:ext cx="5280025" cy="6316925"/>
              </a:xfrm>
              <a:prstGeom prst="rect">
                <a:avLst/>
              </a:prstGeom>
              <a:blipFill rotWithShape="1">
                <a:blip r:embed="rId3"/>
                <a:stretch>
                  <a:fillRect l="-6" t="-10" r="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71500" y="1844758"/>
                <a:ext cx="45720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第七题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复杂序列的傅里叶变换</a:t>
                </a:r>
                <a:r>
                  <a:rPr lang="en-US" altLang="zh-CN" sz="2800" b="1" dirty="0"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2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N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离散傅里叶变换，由离散傅里叶变换性质可知，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也是一个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N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点序列。如果在对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进行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离散傅里叶变换，进而得到一个序列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请讨论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的关系</a:t>
                </a:r>
                <a:endParaRPr lang="zh-CN" altLang="en-US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71500" y="1844758"/>
                <a:ext cx="45720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t="-30758" b="-30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71500" y="1844758"/>
                <a:ext cx="45720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第八题：特定序列的傅里叶变换计算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1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微软雅黑" panose="020B0503020204020204" pitchFamily="34" charset="-122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微软雅黑" panose="020B0503020204020204" pitchFamily="34" charset="-122"/>
                  </a:rPr>
                  <a:t>计算下列有限长序列的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微软雅黑" panose="020B0503020204020204" pitchFamily="34" charset="-122"/>
                  </a:rPr>
                  <a:t>DFT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微软雅黑" panose="020B0503020204020204" pitchFamily="34" charset="-122"/>
                  </a:rPr>
                  <a:t>，</a:t>
                </a:r>
                <a:endParaRPr lang="en-US" altLang="zh-CN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微软雅黑" panose="020B0503020204020204" pitchFamily="34" charset="-122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微软雅黑" panose="020B0503020204020204" pitchFamily="34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1</m:t>
                    </m:r>
                  </m:oMath>
                </a14:m>
                <a:endParaRPr lang="en-US" altLang="zh-CN" sz="2400" b="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微软雅黑" panose="020B0503020204020204" pitchFamily="34" charset="-122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微软雅黑" panose="020B0503020204020204" pitchFamily="34" charset="-122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,−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,−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sym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sym typeface="微软雅黑" panose="020B0503020204020204" pitchFamily="34" charset="-122"/>
                      </a:rPr>
                      <m:t>3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71500" y="1844758"/>
                <a:ext cx="45720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t="-18781" b="-18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p="http://schemas.openxmlformats.org/presentationml/2006/main">
  <p:tag name="RAINPROBLEM" val="ProblemBody"/>
</p:tagLst>
</file>

<file path=ppt/tags/tag13.xml><?xml version="1.0" encoding="utf-8"?>
<p:tagLst xmlns:p="http://schemas.openxmlformats.org/presentationml/2006/main">
  <p:tag name="RAINPROBLEM" val="ProblemBody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ShortAnswer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" val="ProblemSetting"/>
  <p:tag name="RAINPROBLEMTYPE" val="ShortAnswer"/>
</p:tagLst>
</file>

<file path=ppt/tags/tag2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9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" val="ProblemBody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" val="ProblemSetting"/>
  <p:tag name="RAINPROBLEMTYPE" val="ShortAnswer"/>
</p:tagLst>
</file>

<file path=ppt/tags/tag37.xml><?xml version="1.0" encoding="utf-8"?>
<p:tagLst xmlns:p="http://schemas.openxmlformats.org/presentationml/2006/main">
  <p:tag name="RAINPROBLEM" val="ShortAnswer"/>
  <p:tag name="PROBLEMVOICEALLOWED" val="False"/>
  <p:tag name="PROBLEMSCORE" val="10.0"/>
</p:tagLst>
</file>

<file path=ppt/tags/tag38.xml><?xml version="1.0" encoding="utf-8"?>
<p:tagLst xmlns:p="http://schemas.openxmlformats.org/presentationml/2006/main">
  <p:tag name="RAINPROBLEM" val="ProblemBody"/>
</p:tagLst>
</file>

<file path=ppt/tags/tag39.xml><?xml version="1.0" encoding="utf-8"?>
<p:tagLst xmlns:p="http://schemas.openxmlformats.org/presentationml/2006/main">
  <p:tag name="RAINPROBLEM" val="ProblemBody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" val="ProblemSetting"/>
  <p:tag name="RAINPROBLEMTYPE" val="ShortAnswer"/>
</p:tagLst>
</file>

<file path=ppt/tags/tag46.xml><?xml version="1.0" encoding="utf-8"?>
<p:tagLst xmlns:p="http://schemas.openxmlformats.org/presentationml/2006/main">
  <p:tag name="RAINPROBLEM" val="ShortAnswer"/>
  <p:tag name="PROBLEMVOICEALLOWED" val="False"/>
  <p:tag name="PROBLEMSCORE" val="10.0"/>
</p:tagLst>
</file>

<file path=ppt/tags/tag47.xml><?xml version="1.0" encoding="utf-8"?>
<p:tagLst xmlns:p="http://schemas.openxmlformats.org/presentationml/2006/main">
  <p:tag name="RAINPROBLEM" val="ProblemBody"/>
</p:tagLst>
</file>

<file path=ppt/tags/tag48.xml><?xml version="1.0" encoding="utf-8"?>
<p:tagLst xmlns:p="http://schemas.openxmlformats.org/presentationml/2006/main">
  <p:tag name="RAINPROBLEM" val="ProblemBody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" val="ProblemSetting"/>
  <p:tag name="RAINPROBLEMTYPE" val="ShortAnswer"/>
</p:tagLst>
</file>

<file path=ppt/tags/tag55.xml><?xml version="1.0" encoding="utf-8"?>
<p:tagLst xmlns:p="http://schemas.openxmlformats.org/presentationml/2006/main">
  <p:tag name="RAINPROBLEM" val="ShortAnswer"/>
  <p:tag name="PROBLEMVOICEALLOWED" val="False"/>
  <p:tag name="PROBLEMSCORE" val="10.0"/>
</p:tagLst>
</file>

<file path=ppt/tags/tag56.xml><?xml version="1.0" encoding="utf-8"?>
<p:tagLst xmlns:p="http://schemas.openxmlformats.org/presentationml/2006/main">
  <p:tag name="RAINPROBLEM" val="ProblemBody"/>
</p:tagLst>
</file>

<file path=ppt/tags/tag57.xml><?xml version="1.0" encoding="utf-8"?>
<p:tagLst xmlns:p="http://schemas.openxmlformats.org/presentationml/2006/main">
  <p:tag name="RAINPROBLEM" val="ProblemBody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" val="ProblemSetting"/>
  <p:tag name="RAINPROBLEMTYPE" val="ShortAnswer"/>
</p:tagLst>
</file>

<file path=ppt/tags/tag64.xml><?xml version="1.0" encoding="utf-8"?>
<p:tagLst xmlns:p="http://schemas.openxmlformats.org/presentationml/2006/main">
  <p:tag name="RAINPROBLEM" val="ShortAnswer"/>
  <p:tag name="PROBLEMVOICEALLOWED" val="False"/>
  <p:tag name="PROBLEMSCORE" val="10.0"/>
</p:tagLst>
</file>

<file path=ppt/tags/tag65.xml><?xml version="1.0" encoding="utf-8"?>
<p:tagLst xmlns:p="http://schemas.openxmlformats.org/presentationml/2006/main">
  <p:tag name="RAINPROBLEM" val="ProblemBody"/>
</p:tagLst>
</file>

<file path=ppt/tags/tag66.xml><?xml version="1.0" encoding="utf-8"?>
<p:tagLst xmlns:p="http://schemas.openxmlformats.org/presentationml/2006/main">
  <p:tag name="RAINPROBLEM" val="ProblemBody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" val="ProblemSetting"/>
  <p:tag name="RAINPROBLEMTYPE" val="ShortAnswer"/>
</p:tagLst>
</file>

<file path=ppt/tags/tag73.xml><?xml version="1.0" encoding="utf-8"?>
<p:tagLst xmlns:p="http://schemas.openxmlformats.org/presentationml/2006/main">
  <p:tag name="RAINPROBLEM" val="ShortAnswer"/>
  <p:tag name="PROBLEMVOICEALLOWED" val="False"/>
  <p:tag name="PROBLEMSCORE" val="10.0"/>
</p:tagLst>
</file>

<file path=ppt/tags/tag74.xml><?xml version="1.0" encoding="utf-8"?>
<p:tagLst xmlns:p="http://schemas.openxmlformats.org/presentationml/2006/main">
  <p:tag name="RAINPROBLEM" val="ProblemBody"/>
  <p:tag name="KSO_WM_BEAUTIFY_FLAG" val=""/>
</p:tagLst>
</file>

<file path=ppt/tags/tag75.xml><?xml version="1.0" encoding="utf-8"?>
<p:tagLst xmlns:p="http://schemas.openxmlformats.org/presentationml/2006/main">
  <p:tag name="RAINPROBLEM" val="ProblemBody"/>
  <p:tag name="KSO_WM_BEAUTIFY_FLAG" val="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" val="ProblemSetting"/>
  <p:tag name="RAINPROBLEMTYPE" val="ShortAnswer"/>
</p:tagLst>
</file>

<file path=ppt/tags/tag82.xml><?xml version="1.0" encoding="utf-8"?>
<p:tagLst xmlns:p="http://schemas.openxmlformats.org/presentationml/2006/main">
  <p:tag name="RAINPROBLEM" val="ShortAnswer"/>
  <p:tag name="PROBLEMVOICEALLOWED" val="False"/>
  <p:tag name="PROBLEMSCORE" val="10.0"/>
</p:tagLst>
</file>

<file path=ppt/tags/tag83.xml><?xml version="1.0" encoding="utf-8"?>
<p:tagLst xmlns:p="http://schemas.openxmlformats.org/presentationml/2006/main">
  <p:tag name="RAINPROBLEM" val="ProblemBody"/>
</p:tagLst>
</file>

<file path=ppt/tags/tag84.xml><?xml version="1.0" encoding="utf-8"?>
<p:tagLst xmlns:p="http://schemas.openxmlformats.org/presentationml/2006/main">
  <p:tag name="RAINPROBLEM" val="ProblemBody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ags/tag90.xml><?xml version="1.0" encoding="utf-8"?>
<p:tagLst xmlns:p="http://schemas.openxmlformats.org/presentationml/2006/main">
  <p:tag name="RAINPROBLEM" val="ProblemSetting"/>
  <p:tag name="RAINPROBLEMTYPE" val="ShortAnswer"/>
</p:tagLst>
</file>

<file path=ppt/tags/tag91.xml><?xml version="1.0" encoding="utf-8"?>
<p:tagLst xmlns:p="http://schemas.openxmlformats.org/presentationml/2006/main">
  <p:tag name="RAINPROBLEM" val="ShortAnswer"/>
  <p:tag name="PROBLEMVOICEALLOWED" val="False"/>
  <p:tag name="PROBLEMSCORE" val="10.0"/>
</p:tagLst>
</file>

<file path=ppt/tags/tag92.xml><?xml version="1.0" encoding="utf-8"?>
<p:tagLst xmlns:p="http://schemas.openxmlformats.org/presentationml/2006/main">
  <p:tag name="KSO_WPP_MARK_KEY" val="e202a55d-9bb9-40a3-ac1a-53461fb8d49a"/>
  <p:tag name="COMMONDATA" val="eyJoZGlkIjoiZTNiMmJjMGUyMDNhMGI0MjllZTc4OTE3ODRjOTBjM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全屏显示(16:10)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Tahoma</vt:lpstr>
      <vt:lpstr>Times New Roman</vt:lpstr>
      <vt:lpstr>Cambria Math</vt:lpstr>
      <vt:lpstr>仿宋</vt:lpstr>
      <vt:lpstr>MS Mincho</vt:lpstr>
      <vt:lpstr>等线 Light</vt:lpstr>
      <vt:lpstr>等线</vt:lpstr>
      <vt:lpstr>Arial Unicode MS</vt:lpstr>
      <vt:lpstr>Calibri</vt:lpstr>
      <vt:lpstr>Segoe Print</vt:lpstr>
      <vt:lpstr>Office 主题​​</vt:lpstr>
      <vt:lpstr>数字信号处理纸质作业二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数字信号处理纸质作业一</dc:title>
  <dc:creator>liu liangrui</dc:creator>
  <cp:lastModifiedBy>李岳</cp:lastModifiedBy>
  <cp:revision>30</cp:revision>
  <dcterms:created xsi:type="dcterms:W3CDTF">2022-11-09T13:33:00Z</dcterms:created>
  <dcterms:modified xsi:type="dcterms:W3CDTF">2023-12-15T17:24:32Z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1DAF3286542048F892E7820DA75AC63B_13</vt:lpwstr>
  </property>
  <property fmtid="{D5CDD505-2E9C-101B-9397-08002B2CF9AE}" pid="3" name="KSOProductBuildVer">
    <vt:lpwstr>2052-12.1.0.15990</vt:lpwstr>
  </property>
</Properties>
</file>