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666" r:id="rId2"/>
    <p:sldMasterId id="2147483652" r:id="rId3"/>
  </p:sldMasterIdLst>
  <p:notesMasterIdLst>
    <p:notesMasterId r:id="rId11"/>
  </p:notesMasterIdLst>
  <p:sldIdLst>
    <p:sldId id="306" r:id="rId4"/>
    <p:sldId id="295" r:id="rId5"/>
    <p:sldId id="302" r:id="rId6"/>
    <p:sldId id="303" r:id="rId7"/>
    <p:sldId id="304" r:id="rId8"/>
    <p:sldId id="305" r:id="rId9"/>
    <p:sldId id="272" r:id="rId10"/>
  </p:sldIdLst>
  <p:sldSz cx="12192000" cy="6858000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6E2"/>
    <a:srgbClr val="4472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95412" autoAdjust="0"/>
  </p:normalViewPr>
  <p:slideViewPr>
    <p:cSldViewPr snapToGrid="0" snapToObjects="1">
      <p:cViewPr varScale="1">
        <p:scale>
          <a:sx n="55" d="100"/>
          <a:sy n="55" d="100"/>
        </p:scale>
        <p:origin x="5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r">
              <a:defRPr sz="1300"/>
            </a:lvl1pPr>
          </a:lstStyle>
          <a:p>
            <a:fld id="{54CECBD4-7036-4040-B365-6EFE9282A025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6" rIns="96012" bIns="480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070" y="4779486"/>
            <a:ext cx="5496560" cy="3910489"/>
          </a:xfrm>
          <a:prstGeom prst="rect">
            <a:avLst/>
          </a:prstGeom>
        </p:spPr>
        <p:txBody>
          <a:bodyPr vert="horz" lIns="96012" tIns="48006" rIns="96012" bIns="4800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1807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r">
              <a:defRPr sz="1300"/>
            </a:lvl1pPr>
          </a:lstStyle>
          <a:p>
            <a:fld id="{277CF96D-7F93-AE45-827D-44FE88F4D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94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3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631BD-CF9C-42A8-81CF-B9AE649FF154}" type="slidenum">
              <a:rPr kumimoji="1" lang="en-US" altLang="ja-JP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3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5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C5B09-E452-794F-A174-32214C9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605" y="6538913"/>
            <a:ext cx="386396" cy="319088"/>
          </a:xfrm>
          <a:prstGeom prst="rect">
            <a:avLst/>
          </a:prstGeom>
        </p:spPr>
        <p:txBody>
          <a:bodyPr/>
          <a:lstStyle>
            <a:lvl1pPr>
              <a:defRPr sz="1000" b="1" i="0">
                <a:solidFill>
                  <a:schemeClr val="accent1"/>
                </a:solidFill>
                <a:latin typeface="News Gothic MT" panose="020B0503020103020203" pitchFamily="34" charset="0"/>
              </a:defRPr>
            </a:lvl1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48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5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2E9E-4C52-4452-BA03-F3343A86F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5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10160000" cy="609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AE5B-C19F-4D5A-B880-78FBC3EA99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5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9326880" cy="609600"/>
          </a:xfrm>
        </p:spPr>
        <p:txBody>
          <a:bodyPr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30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99453" y="133435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328053" y="511810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79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F66FD8-BF87-4856-992C-DD022BB10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381"/>
            <a:ext cx="12192000" cy="6857619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3375" y="6586539"/>
            <a:ext cx="438150" cy="26174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"/>
            <a:ext cx="12192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11736858" y="6642162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1050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50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9049882" y="6583663"/>
            <a:ext cx="2591057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2020 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66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6EC8CE9-A762-4EFA-9524-67E3E52FF6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41DD0D-D662-482B-9403-2525D0BB9CE7}"/>
              </a:ext>
            </a:extLst>
          </p:cNvPr>
          <p:cNvSpPr txBox="1"/>
          <p:nvPr/>
        </p:nvSpPr>
        <p:spPr>
          <a:xfrm>
            <a:off x="1425470" y="2551837"/>
            <a:ext cx="9341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このファイルは、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からの自動転記のためのテンプレートです。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以下のスライド　３，４，５，６　については、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から自動転記の仕組みを用意してあります。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自動転記された内容は通常のテキストとして転記されています（リンクではない）のでコピーや編集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をしても相互に影響することはありません。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スライド２、７の内容は自動転記していないので、手作業にて書き換えを行ってください。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1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取引審査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56394" y="939934"/>
            <a:ext cx="11479212" cy="5688013"/>
          </a:xfrm>
        </p:spPr>
        <p:txBody>
          <a:bodyPr rtlCol="0">
            <a:noAutofit/>
          </a:bodyPr>
          <a:lstStyle/>
          <a:p>
            <a:pPr marL="457200" lvl="1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貨物の輸出及び技術の提供に関して取引審査を行い、法令上問題がないと判断し、取引を承認した。審査実績を表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に、関連データを別表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に示す。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個別審査の非該当品の輸出件数等は、昨年同時期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-35%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。リスト規制品（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エピウエハ・少額特例含む）の出荷件数は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やや増（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+13%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年間登録の出荷件数は、昨年同時期比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-34%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2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-457200" algn="just"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輸出管理統括管理者（取締役）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による特一包括輸出許可証使用輸出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エピタキシャル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ウエハ（貨物）：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SiC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ウエハの分析と返送（貨物と技術）： 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。委任による少額特例適用案件は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。公知特例適用は</a:t>
            </a:r>
            <a:r>
              <a:rPr lang="en-US" altLang="ja-JP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件。個別許可申請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件。詳細は、別紙の通り。</a:t>
            </a:r>
            <a:endParaRPr lang="ja-JP" altLang="en-US" sz="2000" strike="dblStrike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4"/>
          <p:cNvSpPr txBox="1">
            <a:spLocks noChangeArrowheads="1"/>
          </p:cNvSpPr>
          <p:nvPr/>
        </p:nvSpPr>
        <p:spPr bwMode="auto">
          <a:xfrm>
            <a:off x="2003425" y="851546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審査実績（昨年同時期比較・年次推移）</a:t>
            </a:r>
          </a:p>
        </p:txBody>
      </p:sp>
      <p:graphicFrame>
        <p:nvGraphicFramePr>
          <p:cNvPr id="9" name="表１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847"/>
              </p:ext>
            </p:extLst>
          </p:nvPr>
        </p:nvGraphicFramePr>
        <p:xfrm>
          <a:off x="946673" y="1555651"/>
          <a:ext cx="10607040" cy="41030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63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分類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2018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>
                        <a:tabLst>
                          <a:tab pos="1339850" algn="l"/>
                        </a:tabLst>
                      </a:pP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l" rtl="0" fontAlgn="ctr">
                        <a:tabLst>
                          <a:tab pos="1339850" algn="l"/>
                        </a:tabLst>
                      </a:pPr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リスト規制該当</a:t>
                      </a: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174625" indent="0" algn="r" rtl="0" fontAlgn="ctr">
                        <a:tabLst>
                          <a:tab pos="174625" algn="l"/>
                        </a:tabLst>
                      </a:pP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適用取引単位で計数）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個別許可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包括許可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特例適用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国内取引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リスト規制非該当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135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180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小計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148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年間登録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出荷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424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1359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1344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外国出張に伴うＰＣ携行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0800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122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246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年間審査件数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698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689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2341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年間出荷件数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1965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1928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9951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823791" y="4600648"/>
            <a:ext cx="1431235" cy="368917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01953" y="1555651"/>
            <a:ext cx="2651760" cy="410301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graphicFrame>
        <p:nvGraphicFramePr>
          <p:cNvPr id="28120" name="別表２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92346677"/>
              </p:ext>
            </p:extLst>
          </p:nvPr>
        </p:nvGraphicFramePr>
        <p:xfrm>
          <a:off x="4758878" y="1306358"/>
          <a:ext cx="2872738" cy="39896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取引内容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無償提供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28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展示・デモ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貸出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製造・評価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修理・交換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返却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プログラム提供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33301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その他の案件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  <p:graphicFrame>
        <p:nvGraphicFramePr>
          <p:cNvPr id="28123" name="Group 475"/>
          <p:cNvGraphicFramePr>
            <a:graphicFrameLocks noGrp="1"/>
          </p:cNvGraphicFramePr>
          <p:nvPr>
            <p:ph sz="quarter" idx="4294967295"/>
          </p:nvPr>
        </p:nvGraphicFramePr>
        <p:xfrm>
          <a:off x="8585281" y="4628713"/>
          <a:ext cx="2615038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国名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全世界</a:t>
                      </a:r>
                    </a:p>
                  </a:txBody>
                  <a:tcPr marL="180000" marR="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180000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109" name="別表３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87933"/>
              </p:ext>
            </p:extLst>
          </p:nvPr>
        </p:nvGraphicFramePr>
        <p:xfrm>
          <a:off x="8585280" y="1301651"/>
          <a:ext cx="2615039" cy="18853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73" name="Text Box 307"/>
          <p:cNvSpPr txBox="1">
            <a:spLocks noChangeArrowheads="1"/>
          </p:cNvSpPr>
          <p:nvPr/>
        </p:nvSpPr>
        <p:spPr bwMode="auto">
          <a:xfrm>
            <a:off x="1008724" y="828976"/>
            <a:ext cx="2879725" cy="400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1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本部別審査実績</a:t>
            </a:r>
          </a:p>
        </p:txBody>
      </p:sp>
      <p:sp>
        <p:nvSpPr>
          <p:cNvPr id="9374" name="Text Box 308"/>
          <p:cNvSpPr txBox="1">
            <a:spLocks noChangeArrowheads="1"/>
          </p:cNvSpPr>
          <p:nvPr/>
        </p:nvSpPr>
        <p:spPr bwMode="auto">
          <a:xfrm>
            <a:off x="4725931" y="828976"/>
            <a:ext cx="293863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2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取引内容別実績</a:t>
            </a:r>
          </a:p>
        </p:txBody>
      </p:sp>
      <p:sp>
        <p:nvSpPr>
          <p:cNvPr id="7326" name="Text Box 309"/>
          <p:cNvSpPr txBox="1">
            <a:spLocks noChangeArrowheads="1"/>
          </p:cNvSpPr>
          <p:nvPr/>
        </p:nvSpPr>
        <p:spPr bwMode="auto">
          <a:xfrm>
            <a:off x="8502044" y="828976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3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主な仕向地</a:t>
            </a:r>
          </a:p>
        </p:txBody>
      </p:sp>
      <p:sp>
        <p:nvSpPr>
          <p:cNvPr id="7327" name="Text Box 311"/>
          <p:cNvSpPr txBox="1">
            <a:spLocks noChangeArrowheads="1"/>
          </p:cNvSpPr>
          <p:nvPr/>
        </p:nvSpPr>
        <p:spPr bwMode="auto">
          <a:xfrm>
            <a:off x="8650581" y="4189830"/>
            <a:ext cx="2484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4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主な出張先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401878" y="4189830"/>
            <a:ext cx="3140765" cy="1720640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別表１">
            <a:extLst>
              <a:ext uri="{FF2B5EF4-FFF2-40B4-BE49-F238E27FC236}">
                <a16:creationId xmlns:a16="http://schemas.microsoft.com/office/drawing/2014/main" id="{2573579B-9C1E-4E53-9413-16C9EA9AB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608395"/>
              </p:ext>
            </p:extLst>
          </p:nvPr>
        </p:nvGraphicFramePr>
        <p:xfrm>
          <a:off x="1167510" y="1301651"/>
          <a:ext cx="2637705" cy="51711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90">
                  <a:extLst>
                    <a:ext uri="{9D8B030D-6E8A-4147-A177-3AD203B41FA5}">
                      <a16:colId xmlns:a16="http://schemas.microsoft.com/office/drawing/2014/main" val="226735102"/>
                    </a:ext>
                  </a:extLst>
                </a:gridCol>
                <a:gridCol w="784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5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組織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四半期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登録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ＶＣ本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西本部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セ事本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ＣＩ本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6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ＡＩ本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ＮＳ本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08920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ＲＤＣ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2639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２０推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456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ＩＯ推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9404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営推部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52553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情セ部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9099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ＤＸ部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512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経企部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8934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総務部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1260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人事部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820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考査部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52818"/>
                  </a:ext>
                </a:extLst>
              </a:tr>
              <a:tr h="1945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監査室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2"/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4" name="特一包括適用"/>
          <p:cNvGraphicFramePr>
            <a:graphicFrameLocks noGrp="1"/>
          </p:cNvGraphicFramePr>
          <p:nvPr/>
        </p:nvGraphicFramePr>
        <p:xfrm>
          <a:off x="516367" y="1201260"/>
          <a:ext cx="11247009" cy="42363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096"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GaN/InAlN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layers on 6 inch Si substrate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W&amp;H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 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Si)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イギリス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Cambridge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Sheffield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AlGaN/GaN HEMT on Si)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WaveTek Microelectronics Corp.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648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20742314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GLC Semiconductor Group (TW) Co.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1200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48560641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SiC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基板（顧客試料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TanKeBlue Semiconductor Co.Ltd.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588676475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(6inch, 8inch)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Power Technology Corporation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56819140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Lextar Electronics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3800723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［無償提供］窒化物エピタキシャルウエハ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Wind semiconductor 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Taiwan University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44266090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ロシア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Progress Research &amp; Production Ltd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Research University of 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42435208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X-FAB Dresden GmbH &amp; Co., KG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91702939"/>
                  </a:ext>
                </a:extLst>
              </a:tr>
            </a:tbl>
          </a:graphicData>
        </a:graphic>
      </p:graphicFrame>
      <p:sp>
        <p:nvSpPr>
          <p:cNvPr id="8269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9" name="テキスト ボックス 2"/>
          <p:cNvSpPr txBox="1">
            <a:spLocks noChangeArrowheads="1"/>
          </p:cNvSpPr>
          <p:nvPr/>
        </p:nvSpPr>
        <p:spPr bwMode="auto">
          <a:xfrm rot="5400000">
            <a:off x="601339" y="384022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特一包括適用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8270" name="テキスト ボックス 4"/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(1/2)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5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601338" y="502343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少額特例適用"/>
          <p:cNvGraphicFramePr>
            <a:graphicFrameLocks noGrp="1"/>
          </p:cNvGraphicFramePr>
          <p:nvPr/>
        </p:nvGraphicFramePr>
        <p:xfrm>
          <a:off x="516366" y="1658090"/>
          <a:ext cx="11247009" cy="27091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-2020-0111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wafer on Si with In-situ SiN cap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韓国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RFHIC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754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 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InAlN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HEMT)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Suzhou Nanowin Science and Techn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780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2inch GaN wafer on Sapphire,6 inch GaN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California Riverside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同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106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28907783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オーストラリア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Griffith University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302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715061939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(InAlN/GaN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Southern University of Science 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3310814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-2020-0184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(4inch InAlN/GaN HEMT on Si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Nanyang Technological University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410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0667302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(3inch InAlN/GaN on SiC)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450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531239499"/>
                  </a:ext>
                </a:extLst>
              </a:tr>
            </a:tbl>
          </a:graphicData>
        </a:graphic>
      </p:graphicFrame>
      <p:graphicFrame>
        <p:nvGraphicFramePr>
          <p:cNvPr id="6" name="少額特例適用見出し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1726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  <p:sp>
        <p:nvSpPr>
          <p:cNvPr id="7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9CE05A67-82FC-4862-9790-AEC080B06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9" name="テキスト ボックス 4">
            <a:extLst>
              <a:ext uri="{FF2B5EF4-FFF2-40B4-BE49-F238E27FC236}">
                <a16:creationId xmlns:a16="http://schemas.microsoft.com/office/drawing/2014/main" id="{FB3506FB-57ED-4ACB-A229-EC4677C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(2/2)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6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3487" y="943939"/>
            <a:ext cx="11706896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取引審査以外の業務状況</a:t>
            </a: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該非判定通知書発行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13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輸出許可通知書の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＆保管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202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監査（予定）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考査部の内部監査に立会い予定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（内部監査に合わせて輸出管理の観点で監査させていただきます。ご協力をお願いします。）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７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　技術輸出管理研修」（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ラーニング研修）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対象：全社員・役員および輸出業務従事の派遣社員・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ATCR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特記：特一包括許可に対し全社教育が義務付けられ、実績を経産省へ毎年報告</a:t>
            </a:r>
            <a:endParaRPr lang="en-US" altLang="ja-JP" sz="24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1" indent="-355600"/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487" y="2165251"/>
            <a:ext cx="11706896" cy="414278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79362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Office PowerPoint</Application>
  <PresentationFormat>ワイド画面</PresentationFormat>
  <Paragraphs>315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BIZ UDPゴシック</vt:lpstr>
      <vt:lpstr>ＭＳ Ｐゴシック</vt:lpstr>
      <vt:lpstr>Meiryo</vt:lpstr>
      <vt:lpstr>Meiryo</vt:lpstr>
      <vt:lpstr>游ゴシック</vt:lpstr>
      <vt:lpstr>游ゴシック Light</vt:lpstr>
      <vt:lpstr>Arial</vt:lpstr>
      <vt:lpstr>Garamond</vt:lpstr>
      <vt:lpstr>News Gothic MT</vt:lpstr>
      <vt:lpstr>Times New Roman</vt:lpstr>
      <vt:lpstr>デザインの設定</vt:lpstr>
      <vt:lpstr>2_デザインの設定</vt:lpstr>
      <vt:lpstr>1_デザインの設定</vt:lpstr>
      <vt:lpstr>PowerPoint プレゼンテーション</vt:lpstr>
      <vt:lpstr>4．取引審査</vt:lpstr>
      <vt:lpstr>PowerPoint プレゼンテーション</vt:lpstr>
      <vt:lpstr>　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2019-07-26T01:20:43Z</dcterms:created>
  <dcterms:modified xsi:type="dcterms:W3CDTF">2021-02-22T14:18:23Z</dcterms:modified>
</cp:coreProperties>
</file>