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41"/>
  </p:notesMasterIdLst>
  <p:handoutMasterIdLst>
    <p:handoutMasterId r:id="rId42"/>
  </p:handoutMasterIdLst>
  <p:sldIdLst>
    <p:sldId id="256" r:id="rId3"/>
    <p:sldId id="261" r:id="rId4"/>
    <p:sldId id="259" r:id="rId5"/>
    <p:sldId id="262" r:id="rId6"/>
    <p:sldId id="263" r:id="rId7"/>
    <p:sldId id="264" r:id="rId8"/>
    <p:sldId id="265" r:id="rId9"/>
    <p:sldId id="268" r:id="rId10"/>
    <p:sldId id="269" r:id="rId11"/>
    <p:sldId id="321" r:id="rId12"/>
    <p:sldId id="322" r:id="rId13"/>
    <p:sldId id="312" r:id="rId14"/>
    <p:sldId id="274" r:id="rId15"/>
    <p:sldId id="294" r:id="rId16"/>
    <p:sldId id="275" r:id="rId17"/>
    <p:sldId id="287" r:id="rId18"/>
    <p:sldId id="288" r:id="rId19"/>
    <p:sldId id="279" r:id="rId20"/>
    <p:sldId id="284" r:id="rId21"/>
    <p:sldId id="282" r:id="rId22"/>
    <p:sldId id="295" r:id="rId23"/>
    <p:sldId id="277" r:id="rId24"/>
    <p:sldId id="285" r:id="rId25"/>
    <p:sldId id="289" r:id="rId26"/>
    <p:sldId id="276" r:id="rId27"/>
    <p:sldId id="290" r:id="rId28"/>
    <p:sldId id="291" r:id="rId29"/>
    <p:sldId id="317" r:id="rId30"/>
    <p:sldId id="310" r:id="rId31"/>
    <p:sldId id="311" r:id="rId32"/>
    <p:sldId id="309" r:id="rId33"/>
    <p:sldId id="316" r:id="rId34"/>
    <p:sldId id="305" r:id="rId35"/>
    <p:sldId id="323" r:id="rId36"/>
    <p:sldId id="324" r:id="rId37"/>
    <p:sldId id="318" r:id="rId38"/>
    <p:sldId id="319" r:id="rId39"/>
    <p:sldId id="320" r:id="rId40"/>
  </p:sldIdLst>
  <p:sldSz cx="9906000" cy="6858000" type="A4"/>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p15:clr>
            <a:srgbClr val="A4A3A4"/>
          </p15:clr>
        </p15:guide>
        <p15:guide id="2" pos="3120">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1D8D7"/>
    <a:srgbClr val="0033CC"/>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9623" autoAdjust="0"/>
  </p:normalViewPr>
  <p:slideViewPr>
    <p:cSldViewPr>
      <p:cViewPr>
        <p:scale>
          <a:sx n="80" d="100"/>
          <a:sy n="80" d="100"/>
        </p:scale>
        <p:origin x="822" y="216"/>
      </p:cViewPr>
      <p:guideLst>
        <p:guide orient="horz" pos="935"/>
        <p:guide pos="312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5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9099" cy="496967"/>
          </a:xfrm>
          <a:prstGeom prst="rect">
            <a:avLst/>
          </a:prstGeom>
        </p:spPr>
        <p:txBody>
          <a:bodyPr vert="horz" lIns="92226" tIns="46113" rIns="92226" bIns="46113"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4939" y="0"/>
            <a:ext cx="2949099" cy="496967"/>
          </a:xfrm>
          <a:prstGeom prst="rect">
            <a:avLst/>
          </a:prstGeom>
        </p:spPr>
        <p:txBody>
          <a:bodyPr vert="horz" lIns="92226" tIns="46113" rIns="92226" bIns="46113" rtlCol="0"/>
          <a:lstStyle>
            <a:lvl1pPr algn="r">
              <a:defRPr sz="1200"/>
            </a:lvl1pPr>
          </a:lstStyle>
          <a:p>
            <a:fld id="{2D4C863A-6112-4B52-B598-487D0B62B62D}" type="datetimeFigureOut">
              <a:rPr kumimoji="1" lang="ja-JP" altLang="en-US" smtClean="0"/>
              <a:t>2020/10/30</a:t>
            </a:fld>
            <a:endParaRPr kumimoji="1" lang="ja-JP" altLang="en-US"/>
          </a:p>
        </p:txBody>
      </p:sp>
      <p:sp>
        <p:nvSpPr>
          <p:cNvPr id="4" name="フッター プレースホルダー 3"/>
          <p:cNvSpPr>
            <a:spLocks noGrp="1"/>
          </p:cNvSpPr>
          <p:nvPr>
            <p:ph type="ftr" sz="quarter" idx="2"/>
          </p:nvPr>
        </p:nvSpPr>
        <p:spPr>
          <a:xfrm>
            <a:off x="1" y="9440646"/>
            <a:ext cx="2949099" cy="496967"/>
          </a:xfrm>
          <a:prstGeom prst="rect">
            <a:avLst/>
          </a:prstGeom>
        </p:spPr>
        <p:txBody>
          <a:bodyPr vert="horz" lIns="92226" tIns="46113" rIns="92226" bIns="46113"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4939" y="9440646"/>
            <a:ext cx="2949099" cy="496967"/>
          </a:xfrm>
          <a:prstGeom prst="rect">
            <a:avLst/>
          </a:prstGeom>
        </p:spPr>
        <p:txBody>
          <a:bodyPr vert="horz" lIns="92226" tIns="46113" rIns="92226" bIns="46113" rtlCol="0" anchor="b"/>
          <a:lstStyle>
            <a:lvl1pPr algn="r">
              <a:defRPr sz="1200"/>
            </a:lvl1pPr>
          </a:lstStyle>
          <a:p>
            <a:fld id="{2AE3D7B2-0306-46E4-B5FA-28804152A544}" type="slidenum">
              <a:rPr kumimoji="1" lang="ja-JP" altLang="en-US" smtClean="0"/>
              <a:t>‹#›</a:t>
            </a:fld>
            <a:endParaRPr kumimoji="1" lang="ja-JP" altLang="en-US"/>
          </a:p>
        </p:txBody>
      </p:sp>
    </p:spTree>
    <p:extLst>
      <p:ext uri="{BB962C8B-B14F-4D97-AF65-F5344CB8AC3E}">
        <p14:creationId xmlns:p14="http://schemas.microsoft.com/office/powerpoint/2010/main" val="2883955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9099" cy="496967"/>
          </a:xfrm>
          <a:prstGeom prst="rect">
            <a:avLst/>
          </a:prstGeom>
        </p:spPr>
        <p:txBody>
          <a:bodyPr vert="horz" lIns="92226" tIns="46113" rIns="92226" bIns="4611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39" y="0"/>
            <a:ext cx="2949099" cy="496967"/>
          </a:xfrm>
          <a:prstGeom prst="rect">
            <a:avLst/>
          </a:prstGeom>
        </p:spPr>
        <p:txBody>
          <a:bodyPr vert="horz" lIns="92226" tIns="46113" rIns="92226" bIns="46113" rtlCol="0"/>
          <a:lstStyle>
            <a:lvl1pPr algn="r">
              <a:defRPr sz="1200"/>
            </a:lvl1pPr>
          </a:lstStyle>
          <a:p>
            <a:fld id="{2046F226-125B-4012-9856-F66B64B915A6}" type="datetimeFigureOut">
              <a:rPr kumimoji="1" lang="ja-JP" altLang="en-US" smtClean="0"/>
              <a:t>2020/10/30</a:t>
            </a:fld>
            <a:endParaRPr kumimoji="1" lang="ja-JP" altLang="en-US"/>
          </a:p>
        </p:txBody>
      </p:sp>
      <p:sp>
        <p:nvSpPr>
          <p:cNvPr id="4" name="スライド イメージ プレースホルダー 3"/>
          <p:cNvSpPr>
            <a:spLocks noGrp="1" noRot="1" noChangeAspect="1"/>
          </p:cNvSpPr>
          <p:nvPr>
            <p:ph type="sldImg" idx="2"/>
          </p:nvPr>
        </p:nvSpPr>
        <p:spPr>
          <a:xfrm>
            <a:off x="709613" y="744538"/>
            <a:ext cx="5386387" cy="3729037"/>
          </a:xfrm>
          <a:prstGeom prst="rect">
            <a:avLst/>
          </a:prstGeom>
          <a:noFill/>
          <a:ln w="12700">
            <a:solidFill>
              <a:prstClr val="black"/>
            </a:solidFill>
          </a:ln>
        </p:spPr>
        <p:txBody>
          <a:bodyPr vert="horz" lIns="92226" tIns="46113" rIns="92226" bIns="46113" rtlCol="0" anchor="ctr"/>
          <a:lstStyle/>
          <a:p>
            <a:endParaRPr lang="ja-JP" altLang="en-US"/>
          </a:p>
        </p:txBody>
      </p:sp>
      <p:sp>
        <p:nvSpPr>
          <p:cNvPr id="5" name="ノート プレースホルダー 4"/>
          <p:cNvSpPr>
            <a:spLocks noGrp="1"/>
          </p:cNvSpPr>
          <p:nvPr>
            <p:ph type="body" sz="quarter" idx="3"/>
          </p:nvPr>
        </p:nvSpPr>
        <p:spPr>
          <a:xfrm>
            <a:off x="680562" y="4721187"/>
            <a:ext cx="5444490" cy="4472702"/>
          </a:xfrm>
          <a:prstGeom prst="rect">
            <a:avLst/>
          </a:prstGeom>
        </p:spPr>
        <p:txBody>
          <a:bodyPr vert="horz" lIns="92226" tIns="46113" rIns="92226" bIns="4611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6"/>
            <a:ext cx="2949099" cy="496967"/>
          </a:xfrm>
          <a:prstGeom prst="rect">
            <a:avLst/>
          </a:prstGeom>
        </p:spPr>
        <p:txBody>
          <a:bodyPr vert="horz" lIns="92226" tIns="46113" rIns="92226" bIns="4611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39" y="9440646"/>
            <a:ext cx="2949099" cy="496967"/>
          </a:xfrm>
          <a:prstGeom prst="rect">
            <a:avLst/>
          </a:prstGeom>
        </p:spPr>
        <p:txBody>
          <a:bodyPr vert="horz" lIns="92226" tIns="46113" rIns="92226" bIns="46113" rtlCol="0" anchor="b"/>
          <a:lstStyle>
            <a:lvl1pPr algn="r">
              <a:defRPr sz="1200"/>
            </a:lvl1pPr>
          </a:lstStyle>
          <a:p>
            <a:fld id="{5A00527C-B424-42E3-8616-D5C129E901B8}" type="slidenum">
              <a:rPr kumimoji="1" lang="ja-JP" altLang="en-US" smtClean="0"/>
              <a:t>‹#›</a:t>
            </a:fld>
            <a:endParaRPr kumimoji="1" lang="ja-JP" altLang="en-US"/>
          </a:p>
        </p:txBody>
      </p:sp>
    </p:spTree>
    <p:extLst>
      <p:ext uri="{BB962C8B-B14F-4D97-AF65-F5344CB8AC3E}">
        <p14:creationId xmlns:p14="http://schemas.microsoft.com/office/powerpoint/2010/main" val="12359346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1" eaLnBrk="0" fontAlgn="base" hangingPunct="0">
              <a:spcBef>
                <a:spcPct val="30000"/>
              </a:spcBef>
              <a:spcAft>
                <a:spcPct val="0"/>
              </a:spcAft>
              <a:defRPr/>
            </a:pPr>
            <a:r>
              <a:rPr lang="ja-JP" altLang="en-US" dirty="0" smtClean="0"/>
              <a:t>第</a:t>
            </a:r>
            <a:r>
              <a:rPr lang="en-US" altLang="ja-JP" dirty="0" smtClean="0"/>
              <a:t>2</a:t>
            </a:r>
            <a:r>
              <a:rPr lang="ja-JP" altLang="en-US" dirty="0" smtClean="0"/>
              <a:t>として米国輸出規制の大幅な再拡大に関してご説明します。</a:t>
            </a:r>
            <a:endParaRPr lang="en-US" altLang="ja-JP" dirty="0" smtClean="0"/>
          </a:p>
          <a:p>
            <a:pPr marL="0" lvl="1" eaLnBrk="0" fontAlgn="base" hangingPunct="0">
              <a:spcBef>
                <a:spcPct val="30000"/>
              </a:spcBef>
              <a:spcAft>
                <a:spcPct val="0"/>
              </a:spcAft>
              <a:defRPr/>
            </a:pPr>
            <a:r>
              <a:rPr lang="ja-JP" altLang="en-US" dirty="0" smtClean="0"/>
              <a:t>米国輸出管理法は、米国の域外でも再輸出規制を行っています。</a:t>
            </a:r>
            <a:endParaRPr lang="en-US" altLang="ja-JP" dirty="0" smtClean="0"/>
          </a:p>
          <a:p>
            <a:pPr marL="0" lvl="1" eaLnBrk="0" fontAlgn="base" hangingPunct="0">
              <a:spcBef>
                <a:spcPct val="30000"/>
              </a:spcBef>
              <a:spcAft>
                <a:spcPct val="0"/>
              </a:spcAft>
              <a:defRPr/>
            </a:pPr>
            <a:r>
              <a:rPr lang="ja-JP" altLang="en-US" dirty="0" smtClean="0"/>
              <a:t>米中貿易摩擦を反映し、この度、規制が再強化されています。</a:t>
            </a:r>
            <a:endParaRPr lang="en-US" altLang="ja-JP" dirty="0" smtClean="0"/>
          </a:p>
          <a:p>
            <a:pPr marL="0" lvl="1" eaLnBrk="0" fontAlgn="base" hangingPunct="0">
              <a:spcBef>
                <a:spcPct val="30000"/>
              </a:spcBef>
              <a:spcAft>
                <a:spcPct val="0"/>
              </a:spcAft>
              <a:defRPr/>
            </a:pPr>
            <a:r>
              <a:rPr lang="ja-JP" altLang="en-US" dirty="0" smtClean="0"/>
              <a:t>ひとつ目は取引に際し、許可が必要な顧客リストである</a:t>
            </a:r>
            <a:r>
              <a:rPr lang="en-US" altLang="ja-JP" dirty="0" smtClean="0"/>
              <a:t>Entity</a:t>
            </a:r>
            <a:r>
              <a:rPr lang="en-US" altLang="ja-JP" baseline="0" dirty="0" smtClean="0"/>
              <a:t> List</a:t>
            </a:r>
            <a:r>
              <a:rPr lang="ja-JP" altLang="en-US" baseline="0" dirty="0" smtClean="0"/>
              <a:t>の追加があり、直近四半期で百社以上追加されています。</a:t>
            </a:r>
            <a:endParaRPr lang="en-US" altLang="ja-JP" baseline="0" dirty="0" smtClean="0"/>
          </a:p>
          <a:p>
            <a:pPr marL="0" lvl="1" eaLnBrk="0" fontAlgn="base" hangingPunct="0">
              <a:spcBef>
                <a:spcPct val="30000"/>
              </a:spcBef>
              <a:spcAft>
                <a:spcPct val="0"/>
              </a:spcAft>
              <a:defRPr/>
            </a:pPr>
            <a:r>
              <a:rPr lang="ja-JP" altLang="en-US" baseline="0" dirty="0" smtClean="0"/>
              <a:t>二つ目は、米国原産の技術・ソフトを直接利用し米国外で製造された直接製品への規制の拡大です。</a:t>
            </a:r>
            <a:endParaRPr lang="en-US" altLang="ja-JP" baseline="0" dirty="0" smtClean="0"/>
          </a:p>
          <a:p>
            <a:pPr marL="0" lvl="1" eaLnBrk="0" fontAlgn="base" hangingPunct="0">
              <a:spcBef>
                <a:spcPct val="30000"/>
              </a:spcBef>
              <a:spcAft>
                <a:spcPct val="0"/>
              </a:spcAft>
              <a:defRPr/>
            </a:pPr>
            <a:r>
              <a:rPr lang="ja-JP" altLang="en-US" baseline="0" dirty="0" smtClean="0"/>
              <a:t>直接製品の製造装置で米国外で製造された製品をファーウェイグループへ供給することを禁止するものです。</a:t>
            </a:r>
            <a:endParaRPr lang="en-US" altLang="ja-JP" baseline="0" dirty="0" smtClean="0"/>
          </a:p>
          <a:p>
            <a:pPr marL="0" lvl="1" eaLnBrk="0" fontAlgn="base" hangingPunct="0">
              <a:spcBef>
                <a:spcPct val="30000"/>
              </a:spcBef>
              <a:spcAft>
                <a:spcPct val="0"/>
              </a:spcAft>
              <a:defRPr/>
            </a:pPr>
            <a:r>
              <a:rPr lang="ja-JP" altLang="en-US" dirty="0" smtClean="0"/>
              <a:t>これら米国規制に対し、今後の</a:t>
            </a:r>
            <a:r>
              <a:rPr lang="en-US" altLang="ja-JP" dirty="0" smtClean="0"/>
              <a:t>AT</a:t>
            </a:r>
            <a:r>
              <a:rPr lang="ja-JP" altLang="en-US" dirty="0" smtClean="0"/>
              <a:t>社としての対応として：</a:t>
            </a:r>
            <a:endParaRPr lang="en-US" altLang="ja-JP" dirty="0" smtClean="0"/>
          </a:p>
          <a:p>
            <a:pPr marL="0" lvl="1" eaLnBrk="0" fontAlgn="base" hangingPunct="0">
              <a:spcBef>
                <a:spcPct val="30000"/>
              </a:spcBef>
              <a:spcAft>
                <a:spcPct val="0"/>
              </a:spcAft>
              <a:defRPr/>
            </a:pPr>
            <a:r>
              <a:rPr lang="en-US" altLang="ja-JP" dirty="0" smtClean="0"/>
              <a:t>A:,B:</a:t>
            </a:r>
            <a:r>
              <a:rPr lang="ja-JP" altLang="en-US" dirty="0" smtClean="0"/>
              <a:t>の販売・サービス提供に関して、需要者確認として</a:t>
            </a:r>
            <a:r>
              <a:rPr lang="en-US" altLang="ja-JP" dirty="0" smtClean="0"/>
              <a:t>EL</a:t>
            </a:r>
            <a:r>
              <a:rPr lang="ja-JP" altLang="en-US" dirty="0" smtClean="0"/>
              <a:t>掲載の継続チェックを実施。</a:t>
            </a:r>
            <a:endParaRPr lang="en-US" altLang="ja-JP" dirty="0" smtClean="0"/>
          </a:p>
          <a:p>
            <a:pPr marL="0" lvl="1" eaLnBrk="0" fontAlgn="base" hangingPunct="0">
              <a:spcBef>
                <a:spcPct val="30000"/>
              </a:spcBef>
              <a:spcAft>
                <a:spcPct val="0"/>
              </a:spcAft>
              <a:defRPr/>
            </a:pPr>
            <a:r>
              <a:rPr lang="en-US" altLang="ja-JP" dirty="0" smtClean="0"/>
              <a:t>C:</a:t>
            </a:r>
            <a:r>
              <a:rPr lang="ja-JP" altLang="en-US" dirty="0" smtClean="0"/>
              <a:t>調達・社内利用購買に関しても、米国国防権限法の観点から充分注意を払う。</a:t>
            </a:r>
            <a:endParaRPr lang="en-US" altLang="ja-JP" dirty="0" smtClean="0"/>
          </a:p>
          <a:p>
            <a:pPr marL="0" lvl="1" eaLnBrk="0" fontAlgn="base" hangingPunct="0">
              <a:spcBef>
                <a:spcPct val="30000"/>
              </a:spcBef>
              <a:spcAft>
                <a:spcPct val="0"/>
              </a:spcAft>
              <a:defRPr/>
            </a:pPr>
            <a:r>
              <a:rPr lang="ja-JP" altLang="en-US" dirty="0" smtClean="0"/>
              <a:t>以上は、持株から調査報告を求められることが予告されています。</a:t>
            </a:r>
            <a:endParaRPr lang="en-US" altLang="ja-JP" dirty="0" smtClean="0"/>
          </a:p>
          <a:p>
            <a:pPr marL="0" lvl="1" eaLnBrk="0" fontAlgn="base" hangingPunct="0">
              <a:spcBef>
                <a:spcPct val="30000"/>
              </a:spcBef>
              <a:spcAft>
                <a:spcPct val="0"/>
              </a:spcAft>
              <a:defRPr/>
            </a:pPr>
            <a:r>
              <a:rPr lang="ja-JP" altLang="en-US" dirty="0" smtClean="0"/>
              <a:t>何か懸念があれば、直ぐに経輸出へ相談してください。</a:t>
            </a: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7631BD-CF9C-42A8-81CF-B9AE649FF154}" type="slidenum">
              <a:rPr kumimoji="1" lang="en-US" altLang="ja-JP"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en-US" altLang="ja-JP"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536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8818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grpSp>
        <p:nvGrpSpPr>
          <p:cNvPr id="2" name="グループ化 1"/>
          <p:cNvGrpSpPr/>
          <p:nvPr userDrawn="1"/>
        </p:nvGrpSpPr>
        <p:grpSpPr>
          <a:xfrm>
            <a:off x="159683" y="116632"/>
            <a:ext cx="544845" cy="401191"/>
            <a:chOff x="90488" y="197257"/>
            <a:chExt cx="544845" cy="401191"/>
          </a:xfrm>
        </p:grpSpPr>
        <p:sp>
          <p:nvSpPr>
            <p:cNvPr id="3" name="Rectangle 10"/>
            <p:cNvSpPr>
              <a:spLocks noChangeArrowheads="1"/>
            </p:cNvSpPr>
            <p:nvPr/>
          </p:nvSpPr>
          <p:spPr bwMode="auto">
            <a:xfrm>
              <a:off x="90488" y="197257"/>
              <a:ext cx="470024" cy="401191"/>
            </a:xfrm>
            <a:prstGeom prst="rect">
              <a:avLst/>
            </a:prstGeom>
            <a:solidFill>
              <a:schemeClr val="bg1"/>
            </a:solidFill>
            <a:ln w="25400">
              <a:solidFill>
                <a:srgbClr val="0000FF"/>
              </a:solidFill>
              <a:miter lim="800000"/>
              <a:headEnd/>
              <a:tailEnd/>
            </a:ln>
          </p:spPr>
          <p:txBody>
            <a:bodyPr wrap="square" anchor="ctr">
              <a:spAutoFit/>
            </a:bodyPr>
            <a:lstStyle/>
            <a:p>
              <a:endParaRPr lang="ja-JP"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 Box 11"/>
            <p:cNvSpPr txBox="1">
              <a:spLocks noChangeArrowheads="1"/>
            </p:cNvSpPr>
            <p:nvPr/>
          </p:nvSpPr>
          <p:spPr bwMode="auto">
            <a:xfrm>
              <a:off x="174834" y="234712"/>
              <a:ext cx="460499" cy="33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defRPr/>
              </a:pPr>
              <a:r>
                <a:rPr lang="en-US" altLang="ja-JP" sz="24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C</a:t>
              </a:r>
              <a:endParaRPr lang="ja-JP" altLang="en-US" sz="24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13364944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0532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タイトル 1"/>
          <p:cNvSpPr>
            <a:spLocks noGrp="1"/>
          </p:cNvSpPr>
          <p:nvPr>
            <p:ph type="title"/>
          </p:nvPr>
        </p:nvSpPr>
        <p:spPr>
          <a:xfrm>
            <a:off x="0" y="121920"/>
            <a:ext cx="7578090" cy="609600"/>
          </a:xfrm>
        </p:spPr>
        <p:txBody>
          <a:bodyPr bIns="0" anchor="b"/>
          <a:lstStyle>
            <a:lvl1pPr marL="144463" indent="0" algn="l">
              <a:defRPr sz="1950" b="1">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マスタ タイトルの書式設定</a:t>
            </a:r>
          </a:p>
        </p:txBody>
      </p:sp>
    </p:spTree>
    <p:extLst>
      <p:ext uri="{BB962C8B-B14F-4D97-AF65-F5344CB8AC3E}">
        <p14:creationId xmlns:p14="http://schemas.microsoft.com/office/powerpoint/2010/main" val="8645124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タイトル 1"/>
          <p:cNvSpPr>
            <a:spLocks noGrp="1"/>
          </p:cNvSpPr>
          <p:nvPr>
            <p:ph type="title"/>
          </p:nvPr>
        </p:nvSpPr>
        <p:spPr>
          <a:xfrm>
            <a:off x="0" y="342900"/>
            <a:ext cx="7578090" cy="388620"/>
          </a:xfrm>
        </p:spPr>
        <p:txBody>
          <a:bodyPr tIns="36000" bIns="0" anchor="b"/>
          <a:lstStyle>
            <a:lvl1pPr marL="144463" indent="0" algn="l">
              <a:defRPr sz="1950" b="1">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マスタ タイトルの書式設定</a:t>
            </a:r>
          </a:p>
        </p:txBody>
      </p:sp>
      <p:sp>
        <p:nvSpPr>
          <p:cNvPr id="3" name="テキスト プレースホルダー 2"/>
          <p:cNvSpPr>
            <a:spLocks noGrp="1"/>
          </p:cNvSpPr>
          <p:nvPr>
            <p:ph type="body" sz="quarter" idx="10" hasCustomPrompt="1"/>
          </p:nvPr>
        </p:nvSpPr>
        <p:spPr>
          <a:xfrm>
            <a:off x="80806" y="133436"/>
            <a:ext cx="6303921" cy="234179"/>
          </a:xfrm>
          <a:prstGeom prst="rect">
            <a:avLst/>
          </a:prstGeom>
        </p:spPr>
        <p:txBody>
          <a:bodyPr bIns="0" anchor="b"/>
          <a:lstStyle>
            <a:lvl1pPr marL="0" indent="0">
              <a:buNone/>
              <a:defRPr sz="975" b="1">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dirty="0" smtClean="0"/>
              <a:t>サブタイトルの書式設定</a:t>
            </a:r>
            <a:endParaRPr kumimoji="1" lang="ja-JP" altLang="en-US" dirty="0"/>
          </a:p>
        </p:txBody>
      </p:sp>
    </p:spTree>
    <p:extLst>
      <p:ext uri="{BB962C8B-B14F-4D97-AF65-F5344CB8AC3E}">
        <p14:creationId xmlns:p14="http://schemas.microsoft.com/office/powerpoint/2010/main" val="68883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5" name="タイトル 1"/>
          <p:cNvSpPr>
            <a:spLocks noGrp="1"/>
          </p:cNvSpPr>
          <p:nvPr>
            <p:ph type="title"/>
          </p:nvPr>
        </p:nvSpPr>
        <p:spPr>
          <a:xfrm>
            <a:off x="0" y="161290"/>
            <a:ext cx="7578090" cy="388620"/>
          </a:xfrm>
        </p:spPr>
        <p:txBody>
          <a:bodyPr tIns="36000" bIns="0" anchor="b"/>
          <a:lstStyle>
            <a:lvl1pPr marL="144463" indent="0" algn="l">
              <a:defRPr sz="1950" b="1">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マスタ タイトルの書式設定</a:t>
            </a:r>
            <a:endParaRPr lang="ja-JP" altLang="en-US" dirty="0"/>
          </a:p>
        </p:txBody>
      </p:sp>
      <p:sp>
        <p:nvSpPr>
          <p:cNvPr id="7" name="テキスト プレースホルダー 2"/>
          <p:cNvSpPr>
            <a:spLocks noGrp="1"/>
          </p:cNvSpPr>
          <p:nvPr>
            <p:ph type="body" sz="quarter" idx="10" hasCustomPrompt="1"/>
          </p:nvPr>
        </p:nvSpPr>
        <p:spPr>
          <a:xfrm>
            <a:off x="266543" y="511811"/>
            <a:ext cx="6303921" cy="234179"/>
          </a:xfrm>
          <a:prstGeom prst="rect">
            <a:avLst/>
          </a:prstGeom>
        </p:spPr>
        <p:txBody>
          <a:bodyPr bIns="0" anchor="b"/>
          <a:lstStyle>
            <a:lvl1pPr marL="0" indent="0">
              <a:buNone/>
              <a:defRPr sz="975" b="1">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dirty="0" smtClean="0"/>
              <a:t>サブタイトルの書式設定</a:t>
            </a:r>
            <a:endParaRPr kumimoji="1" lang="ja-JP" altLang="en-US" dirty="0"/>
          </a:p>
        </p:txBody>
      </p:sp>
    </p:spTree>
    <p:extLst>
      <p:ext uri="{BB962C8B-B14F-4D97-AF65-F5344CB8AC3E}">
        <p14:creationId xmlns:p14="http://schemas.microsoft.com/office/powerpoint/2010/main" val="246059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04D2DE94-DB5F-4C90-B687-69CCB4C4269C}" type="datetimeFigureOut">
              <a:rPr lang="ja-JP" altLang="en-US"/>
              <a:pPr>
                <a:defRPr/>
              </a:pPr>
              <a:t>2020/10/30</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CDEF7809-4ADF-415C-9B29-4B15DC736441}" type="slidenum">
              <a:rPr lang="en-US" altLang="ja-JP"/>
              <a:pPr>
                <a:defRPr/>
              </a:pPr>
              <a:t>‹#›</a:t>
            </a:fld>
            <a:endParaRPr lang="en-US" altLang="ja-JP"/>
          </a:p>
        </p:txBody>
      </p:sp>
    </p:spTree>
    <p:extLst>
      <p:ext uri="{BB962C8B-B14F-4D97-AF65-F5344CB8AC3E}">
        <p14:creationId xmlns:p14="http://schemas.microsoft.com/office/powerpoint/2010/main" val="31677813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778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descr="スクリーンショット が含まれている画像&#10;&#10;自動的に生成された説明">
            <a:extLst>
              <a:ext uri="{FF2B5EF4-FFF2-40B4-BE49-F238E27FC236}">
                <a16:creationId xmlns:a16="http://schemas.microsoft.com/office/drawing/2014/main" id="{EB34509E-A7E8-4EEB-BA55-924404529266}"/>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0" y="191"/>
            <a:ext cx="9906000" cy="6857619"/>
          </a:xfrm>
          <a:prstGeom prst="rect">
            <a:avLst/>
          </a:prstGeom>
        </p:spPr>
      </p:pic>
      <p:sp>
        <p:nvSpPr>
          <p:cNvPr id="4" name="Rectangle 14"/>
          <p:cNvSpPr txBox="1">
            <a:spLocks noChangeArrowheads="1"/>
          </p:cNvSpPr>
          <p:nvPr userDrawn="1"/>
        </p:nvSpPr>
        <p:spPr bwMode="auto">
          <a:xfrm>
            <a:off x="9536197" y="6642162"/>
            <a:ext cx="309563"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ja-JP"/>
            </a:defPPr>
            <a:lvl1pPr marL="0" algn="r" defTabSz="914400" rtl="0" eaLnBrk="1" latinLnBrk="0" hangingPunct="1">
              <a:defRPr kumimoji="1" sz="1000" i="1" kern="1200" baseline="0">
                <a:solidFill>
                  <a:srgbClr val="1E7FA2"/>
                </a:solidFill>
                <a:latin typeface="Times New Roman" panose="02020603050405020304" pitchFamily="18" charset="0"/>
                <a:ea typeface="ＭＳ Ｐゴシック" panose="020B0600070205080204" pitchFamily="50" charset="-128"/>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742950" rtl="0" eaLnBrk="1" fontAlgn="auto" latinLnBrk="0" hangingPunct="1">
              <a:lnSpc>
                <a:spcPct val="100000"/>
              </a:lnSpc>
              <a:spcBef>
                <a:spcPts val="0"/>
              </a:spcBef>
              <a:spcAft>
                <a:spcPts val="0"/>
              </a:spcAft>
              <a:buClrTx/>
              <a:buSzTx/>
              <a:buFontTx/>
              <a:buNone/>
              <a:tabLst/>
              <a:defRPr/>
            </a:pPr>
            <a:fld id="{D120EE09-8D70-4C9D-B38B-C3B90309ECE6}" type="slidenum">
              <a:rPr kumimoji="1" lang="en-US" altLang="ja-JP" sz="853" b="0" i="1" u="none" strike="noStrike" kern="1200" cap="none" spc="0" normalizeH="0" baseline="0" noProof="0" smtClean="0">
                <a:ln>
                  <a:noFill/>
                </a:ln>
                <a:solidFill>
                  <a:srgbClr val="1E7FA2"/>
                </a:solidFill>
                <a:effectLst/>
                <a:uLnTx/>
                <a:uFillTx/>
                <a:latin typeface="Times New Roman" panose="02020603050405020304" pitchFamily="18" charset="0"/>
                <a:ea typeface="ＭＳ Ｐゴシック" panose="020B0600070205080204" pitchFamily="50" charset="-128"/>
                <a:cs typeface="Arial" panose="020B0604020202020204" pitchFamily="34" charset="0"/>
              </a:rPr>
              <a:pPr marL="0" marR="0" lvl="0" indent="0" algn="r" defTabSz="742950" rtl="0" eaLnBrk="1" fontAlgn="auto" latinLnBrk="0" hangingPunct="1">
                <a:lnSpc>
                  <a:spcPct val="100000"/>
                </a:lnSpc>
                <a:spcBef>
                  <a:spcPts val="0"/>
                </a:spcBef>
                <a:spcAft>
                  <a:spcPts val="0"/>
                </a:spcAft>
                <a:buClrTx/>
                <a:buSzTx/>
                <a:buFontTx/>
                <a:buNone/>
                <a:tabLst/>
                <a:defRPr/>
              </a:pPr>
              <a:t>‹#›</a:t>
            </a:fld>
            <a:endParaRPr kumimoji="1" lang="en-US" altLang="ja-JP" sz="853" b="0" i="1" u="none" strike="noStrike" kern="1200" cap="none" spc="0" normalizeH="0" baseline="0" noProof="0" dirty="0">
              <a:ln>
                <a:noFill/>
              </a:ln>
              <a:solidFill>
                <a:srgbClr val="1E7FA2"/>
              </a:solidFill>
              <a:effectLst/>
              <a:uLnTx/>
              <a:uFillTx/>
              <a:latin typeface="Times New Roman" panose="02020603050405020304" pitchFamily="18" charset="0"/>
              <a:ea typeface="ＭＳ Ｐゴシック" panose="020B0600070205080204" pitchFamily="50" charset="-128"/>
              <a:cs typeface="Arial" panose="020B0604020202020204" pitchFamily="34" charset="0"/>
            </a:endParaRPr>
          </a:p>
        </p:txBody>
      </p:sp>
      <p:sp>
        <p:nvSpPr>
          <p:cNvPr id="6" name="テキスト プレースホルダー 11">
            <a:extLst>
              <a:ext uri="{FF2B5EF4-FFF2-40B4-BE49-F238E27FC236}">
                <a16:creationId xmlns:a16="http://schemas.microsoft.com/office/drawing/2014/main" id="{64FD86D1-9121-4B2C-89D7-D39181DB7552}"/>
              </a:ext>
            </a:extLst>
          </p:cNvPr>
          <p:cNvSpPr txBox="1">
            <a:spLocks/>
          </p:cNvSpPr>
          <p:nvPr userDrawn="1"/>
        </p:nvSpPr>
        <p:spPr>
          <a:xfrm>
            <a:off x="7353029" y="6583664"/>
            <a:ext cx="2105234" cy="282575"/>
          </a:xfrm>
          <a:prstGeom prst="rect">
            <a:avLst/>
          </a:prstGeom>
        </p:spPr>
        <p:txBody>
          <a:bodyPr anchor="ctr" anchorCtr="1"/>
          <a:lstStyle>
            <a:lvl1pPr marL="0" indent="0" algn="l" defTabSz="914400" rtl="0" eaLnBrk="1" latinLnBrk="0" hangingPunct="1">
              <a:lnSpc>
                <a:spcPct val="90000"/>
              </a:lnSpc>
              <a:spcBef>
                <a:spcPts val="1000"/>
              </a:spcBef>
              <a:buFont typeface="Arial" panose="020B0604020202020204" pitchFamily="34" charset="0"/>
              <a:buNone/>
              <a:defRPr kumimoji="1" lang="en-US" altLang="ja-JP" sz="900" b="0" i="0" u="none" strike="noStrike" kern="1200" baseline="0" smtClean="0">
                <a:solidFill>
                  <a:schemeClr val="bg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742950" rtl="0" eaLnBrk="1" fontAlgn="auto" latinLnBrk="0" hangingPunct="1">
              <a:lnSpc>
                <a:spcPct val="90000"/>
              </a:lnSpc>
              <a:spcBef>
                <a:spcPts val="813"/>
              </a:spcBef>
              <a:spcAft>
                <a:spcPts val="0"/>
              </a:spcAft>
              <a:buClrTx/>
              <a:buSzTx/>
              <a:buFont typeface="Arial" panose="020B0604020202020204" pitchFamily="34" charset="0"/>
              <a:buNone/>
              <a:tabLst/>
              <a:defRPr/>
            </a:pPr>
            <a:r>
              <a:rPr kumimoji="1" lang="en-US" altLang="ja-JP" sz="650" b="0" i="1" u="none" strike="noStrike" kern="1200" cap="none" spc="0" normalizeH="0" baseline="0" noProof="0" dirty="0">
                <a:ln>
                  <a:noFill/>
                </a:ln>
                <a:solidFill>
                  <a:srgbClr val="0070C0"/>
                </a:solidFill>
                <a:effectLst/>
                <a:uLnTx/>
                <a:uFillTx/>
                <a:latin typeface="Garamond" panose="02020404030301010803" pitchFamily="18" charset="0"/>
                <a:ea typeface="游ゴシック" panose="020B0400000000000000" pitchFamily="50" charset="-128"/>
                <a:cs typeface="+mn-cs"/>
              </a:rPr>
              <a:t>Copyright© </a:t>
            </a:r>
            <a:r>
              <a:rPr kumimoji="1" lang="en-US" altLang="ja-JP" sz="650" b="0" i="1" u="none" strike="noStrike" kern="1200" cap="none" spc="0" normalizeH="0" baseline="0" noProof="0" dirty="0" smtClean="0">
                <a:ln>
                  <a:noFill/>
                </a:ln>
                <a:solidFill>
                  <a:srgbClr val="0070C0"/>
                </a:solidFill>
                <a:effectLst/>
                <a:uLnTx/>
                <a:uFillTx/>
                <a:latin typeface="Garamond" panose="02020404030301010803" pitchFamily="18" charset="0"/>
                <a:ea typeface="游ゴシック" panose="020B0400000000000000" pitchFamily="50" charset="-128"/>
                <a:cs typeface="+mn-cs"/>
              </a:rPr>
              <a:t>2020 </a:t>
            </a:r>
            <a:r>
              <a:rPr kumimoji="1" lang="en-US" altLang="ja-JP" sz="650" b="0" i="1" u="none" strike="noStrike" kern="1200" cap="none" spc="0" normalizeH="0" baseline="0" noProof="0" dirty="0">
                <a:ln>
                  <a:noFill/>
                </a:ln>
                <a:solidFill>
                  <a:srgbClr val="0070C0"/>
                </a:solidFill>
                <a:effectLst/>
                <a:uLnTx/>
                <a:uFillTx/>
                <a:latin typeface="Garamond" panose="02020404030301010803" pitchFamily="18" charset="0"/>
                <a:ea typeface="游ゴシック" panose="020B0400000000000000" pitchFamily="50" charset="-128"/>
                <a:cs typeface="+mn-cs"/>
              </a:rPr>
              <a:t>NTT Advanced Technology Corporation</a:t>
            </a:r>
          </a:p>
        </p:txBody>
      </p:sp>
    </p:spTree>
    <p:extLst>
      <p:ext uri="{BB962C8B-B14F-4D97-AF65-F5344CB8AC3E}">
        <p14:creationId xmlns:p14="http://schemas.microsoft.com/office/powerpoint/2010/main" val="3545957177"/>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hf sldNum="0"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cistec.or.jp/export/express/200508/1_newsrelease_userlist.pdf"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deepforest.qlookblog.net/2011/07/29-44.jpg"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thumbnail.image.rakuten.co.jp/s/?@0_mall/topgun/cabinet/hobby72/ha2402.jp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eepforest.qlookblog.net/2011/07/29-44.jpg"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thumbnail.image.rakuten.co.jp/s/?@0_mall/topgun/cabinet/hobby72/ha2402.jp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eti.go.jp/policy/anpo/seminer/shiryo/setsumei_anpokanri.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5.png"/><Relationship Id="rId3" Type="http://schemas.openxmlformats.org/officeDocument/2006/relationships/image" Target="../media/image7.wmf"/><Relationship Id="rId7" Type="http://schemas.openxmlformats.org/officeDocument/2006/relationships/image" Target="../media/image11.wmf"/><Relationship Id="rId12" Type="http://schemas.openxmlformats.org/officeDocument/2006/relationships/image" Target="../media/image14.png"/><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wmf"/><Relationship Id="rId11" Type="http://schemas.openxmlformats.org/officeDocument/2006/relationships/image" Target="../media/image13.jpeg"/><Relationship Id="rId5" Type="http://schemas.openxmlformats.org/officeDocument/2006/relationships/image" Target="../media/image9.png"/><Relationship Id="rId10" Type="http://schemas.openxmlformats.org/officeDocument/2006/relationships/hyperlink" Target="http://www.google.co.jp/url?sa=i&amp;rct=j&amp;q=&amp;esrc=s&amp;frm=1&amp;source=images&amp;cd=&amp;cad=rja&amp;uact=8&amp;ved=0CAcQjRw&amp;url=http://www.ntt-electronics.com/new/information/2009/09/ibc.html&amp;ei=9SqCVeGZNYL88QWM5oDgDw&amp;bvm=bv.96041959,d.dGc&amp;psig=AFQjCNETGzECgVAteNOpRU-35uifcF9xiQ&amp;ust=1434680407405148" TargetMode="External"/><Relationship Id="rId4" Type="http://schemas.openxmlformats.org/officeDocument/2006/relationships/image" Target="../media/image8.wmf"/><Relationship Id="rId9" Type="http://schemas.openxmlformats.org/officeDocument/2006/relationships/image" Target="../media/image4.wmf"/><Relationship Id="rId1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ChangeArrowheads="1"/>
          </p:cNvSpPr>
          <p:nvPr/>
        </p:nvSpPr>
        <p:spPr bwMode="auto">
          <a:xfrm>
            <a:off x="373195" y="622300"/>
            <a:ext cx="6884061" cy="503238"/>
          </a:xfrm>
          <a:prstGeom prst="rect">
            <a:avLst/>
          </a:prstGeom>
          <a:gradFill rotWithShape="1">
            <a:gsLst>
              <a:gs pos="0">
                <a:srgbClr val="333399"/>
              </a:gs>
              <a:gs pos="100000">
                <a:srgbClr val="6969B4"/>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 name="Rectangle 14"/>
          <p:cNvSpPr>
            <a:spLocks noChangeArrowheads="1"/>
          </p:cNvSpPr>
          <p:nvPr/>
        </p:nvSpPr>
        <p:spPr bwMode="auto">
          <a:xfrm>
            <a:off x="6969224" y="622300"/>
            <a:ext cx="2574529" cy="503238"/>
          </a:xfrm>
          <a:prstGeom prst="rect">
            <a:avLst/>
          </a:prstGeom>
          <a:gradFill rotWithShape="1">
            <a:gsLst>
              <a:gs pos="0">
                <a:srgbClr val="000066"/>
              </a:gs>
              <a:gs pos="100000">
                <a:srgbClr val="00002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 name="Rectangle 15"/>
          <p:cNvSpPr>
            <a:spLocks noChangeArrowheads="1"/>
          </p:cNvSpPr>
          <p:nvPr/>
        </p:nvSpPr>
        <p:spPr bwMode="auto">
          <a:xfrm>
            <a:off x="373196" y="1119188"/>
            <a:ext cx="9170558" cy="149572"/>
          </a:xfrm>
          <a:prstGeom prst="rect">
            <a:avLst/>
          </a:prstGeom>
          <a:gradFill rotWithShape="1">
            <a:gsLst>
              <a:gs pos="0">
                <a:schemeClr val="bg2">
                  <a:alpha val="39998"/>
                </a:schemeClr>
              </a:gs>
              <a:gs pos="100000">
                <a:schemeClr val="bg1">
                  <a:alpha val="39998"/>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 name="Rectangle 9"/>
          <p:cNvSpPr>
            <a:spLocks noChangeArrowheads="1"/>
          </p:cNvSpPr>
          <p:nvPr/>
        </p:nvSpPr>
        <p:spPr bwMode="auto">
          <a:xfrm>
            <a:off x="82551" y="66674"/>
            <a:ext cx="2784829" cy="555625"/>
          </a:xfrm>
          <a:prstGeom prst="rect">
            <a:avLst/>
          </a:prstGeom>
          <a:solidFill>
            <a:schemeClr val="bg1"/>
          </a:solidFill>
          <a:ln w="25400">
            <a:solidFill>
              <a:srgbClr val="0000FF"/>
            </a:solidFill>
            <a:miter lim="800000"/>
            <a:headEnd/>
            <a:tailEnd/>
          </a:ln>
        </p:spPr>
        <p:txBody>
          <a:bodyPr wrap="none" anchor="ctr"/>
          <a:lstStyle/>
          <a:p>
            <a:endParaRPr lang="ja-JP" altLang="ja-JP">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ext Box 10"/>
          <p:cNvSpPr txBox="1">
            <a:spLocks noChangeArrowheads="1"/>
          </p:cNvSpPr>
          <p:nvPr/>
        </p:nvSpPr>
        <p:spPr bwMode="auto">
          <a:xfrm>
            <a:off x="56912" y="15477"/>
            <a:ext cx="417309" cy="51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399" tIns="42200" rIns="84399" bIns="42200">
            <a:spAutoFit/>
          </a:bodyPr>
          <a:lstStyle>
            <a:lvl1pPr defTabSz="844550">
              <a:defRPr kumimoji="1">
                <a:solidFill>
                  <a:schemeClr val="tx1"/>
                </a:solidFill>
                <a:latin typeface="Arial" charset="0"/>
                <a:ea typeface="ＭＳ Ｐゴシック" charset="-128"/>
              </a:defRPr>
            </a:lvl1pPr>
            <a:lvl2pPr marL="742950" indent="-285750" defTabSz="844550">
              <a:defRPr kumimoji="1">
                <a:solidFill>
                  <a:schemeClr val="tx1"/>
                </a:solidFill>
                <a:latin typeface="Arial" charset="0"/>
                <a:ea typeface="ＭＳ Ｐゴシック" charset="-128"/>
              </a:defRPr>
            </a:lvl2pPr>
            <a:lvl3pPr marL="1143000" indent="-228600" defTabSz="844550">
              <a:defRPr kumimoji="1">
                <a:solidFill>
                  <a:schemeClr val="tx1"/>
                </a:solidFill>
                <a:latin typeface="Arial" charset="0"/>
                <a:ea typeface="ＭＳ Ｐゴシック" charset="-128"/>
              </a:defRPr>
            </a:lvl3pPr>
            <a:lvl4pPr marL="1600200" indent="-228600" defTabSz="844550">
              <a:defRPr kumimoji="1">
                <a:solidFill>
                  <a:schemeClr val="tx1"/>
                </a:solidFill>
                <a:latin typeface="Arial" charset="0"/>
                <a:ea typeface="ＭＳ Ｐゴシック" charset="-128"/>
              </a:defRPr>
            </a:lvl4pPr>
            <a:lvl5pPr marL="2057400" indent="-228600" defTabSz="844550">
              <a:defRPr kumimoji="1">
                <a:solidFill>
                  <a:schemeClr val="tx1"/>
                </a:solidFill>
                <a:latin typeface="Arial" charset="0"/>
                <a:ea typeface="ＭＳ Ｐゴシック" charset="-128"/>
              </a:defRPr>
            </a:lvl5pPr>
            <a:lvl6pPr marL="2514600" indent="-228600" defTabSz="844550" fontAlgn="base">
              <a:spcBef>
                <a:spcPct val="0"/>
              </a:spcBef>
              <a:spcAft>
                <a:spcPct val="0"/>
              </a:spcAft>
              <a:defRPr kumimoji="1">
                <a:solidFill>
                  <a:schemeClr val="tx1"/>
                </a:solidFill>
                <a:latin typeface="Arial" charset="0"/>
                <a:ea typeface="ＭＳ Ｐゴシック" charset="-128"/>
              </a:defRPr>
            </a:lvl6pPr>
            <a:lvl7pPr marL="2971800" indent="-228600" defTabSz="844550" fontAlgn="base">
              <a:spcBef>
                <a:spcPct val="0"/>
              </a:spcBef>
              <a:spcAft>
                <a:spcPct val="0"/>
              </a:spcAft>
              <a:defRPr kumimoji="1">
                <a:solidFill>
                  <a:schemeClr val="tx1"/>
                </a:solidFill>
                <a:latin typeface="Arial" charset="0"/>
                <a:ea typeface="ＭＳ Ｐゴシック" charset="-128"/>
              </a:defRPr>
            </a:lvl7pPr>
            <a:lvl8pPr marL="3429000" indent="-228600" defTabSz="844550" fontAlgn="base">
              <a:spcBef>
                <a:spcPct val="0"/>
              </a:spcBef>
              <a:spcAft>
                <a:spcPct val="0"/>
              </a:spcAft>
              <a:defRPr kumimoji="1">
                <a:solidFill>
                  <a:schemeClr val="tx1"/>
                </a:solidFill>
                <a:latin typeface="Arial" charset="0"/>
                <a:ea typeface="ＭＳ Ｐゴシック" charset="-128"/>
              </a:defRPr>
            </a:lvl8pPr>
            <a:lvl9pPr marL="3886200" indent="-228600" defTabSz="844550" fontAlgn="base">
              <a:spcBef>
                <a:spcPct val="0"/>
              </a:spcBef>
              <a:spcAft>
                <a:spcPct val="0"/>
              </a:spcAft>
              <a:defRPr kumimoji="1">
                <a:solidFill>
                  <a:schemeClr val="tx1"/>
                </a:solidFill>
                <a:latin typeface="Arial" charset="0"/>
                <a:ea typeface="ＭＳ Ｐゴシック" charset="-128"/>
              </a:defRPr>
            </a:lvl9pPr>
          </a:lstStyle>
          <a:p>
            <a:pPr>
              <a:defRPr/>
            </a:pPr>
            <a:r>
              <a:rPr lang="en-US" altLang="ja-JP" sz="2800" b="1"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C</a:t>
            </a:r>
            <a:endParaRPr lang="ja-JP" altLang="en-US" sz="2800" b="1"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Text Box 11"/>
          <p:cNvSpPr txBox="1">
            <a:spLocks noChangeArrowheads="1"/>
          </p:cNvSpPr>
          <p:nvPr/>
        </p:nvSpPr>
        <p:spPr bwMode="auto">
          <a:xfrm>
            <a:off x="662608" y="36514"/>
            <a:ext cx="1663038" cy="31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399" tIns="42200" rIns="84399" bIns="42200">
            <a:spAutoFit/>
          </a:bodyPr>
          <a:lstStyle>
            <a:lvl1pPr defTabSz="844550">
              <a:defRPr kumimoji="1">
                <a:solidFill>
                  <a:schemeClr val="tx1"/>
                </a:solidFill>
                <a:latin typeface="Arial" charset="0"/>
                <a:ea typeface="ＭＳ Ｐゴシック" charset="-128"/>
              </a:defRPr>
            </a:lvl1pPr>
            <a:lvl2pPr marL="742950" indent="-285750" defTabSz="844550">
              <a:defRPr kumimoji="1">
                <a:solidFill>
                  <a:schemeClr val="tx1"/>
                </a:solidFill>
                <a:latin typeface="Arial" charset="0"/>
                <a:ea typeface="ＭＳ Ｐゴシック" charset="-128"/>
              </a:defRPr>
            </a:lvl2pPr>
            <a:lvl3pPr marL="1143000" indent="-228600" defTabSz="844550">
              <a:defRPr kumimoji="1">
                <a:solidFill>
                  <a:schemeClr val="tx1"/>
                </a:solidFill>
                <a:latin typeface="Arial" charset="0"/>
                <a:ea typeface="ＭＳ Ｐゴシック" charset="-128"/>
              </a:defRPr>
            </a:lvl3pPr>
            <a:lvl4pPr marL="1600200" indent="-228600" defTabSz="844550">
              <a:defRPr kumimoji="1">
                <a:solidFill>
                  <a:schemeClr val="tx1"/>
                </a:solidFill>
                <a:latin typeface="Arial" charset="0"/>
                <a:ea typeface="ＭＳ Ｐゴシック" charset="-128"/>
              </a:defRPr>
            </a:lvl4pPr>
            <a:lvl5pPr marL="2057400" indent="-228600" defTabSz="844550">
              <a:defRPr kumimoji="1">
                <a:solidFill>
                  <a:schemeClr val="tx1"/>
                </a:solidFill>
                <a:latin typeface="Arial" charset="0"/>
                <a:ea typeface="ＭＳ Ｐゴシック" charset="-128"/>
              </a:defRPr>
            </a:lvl5pPr>
            <a:lvl6pPr marL="2514600" indent="-228600" defTabSz="844550" fontAlgn="base">
              <a:spcBef>
                <a:spcPct val="0"/>
              </a:spcBef>
              <a:spcAft>
                <a:spcPct val="0"/>
              </a:spcAft>
              <a:defRPr kumimoji="1">
                <a:solidFill>
                  <a:schemeClr val="tx1"/>
                </a:solidFill>
                <a:latin typeface="Arial" charset="0"/>
                <a:ea typeface="ＭＳ Ｐゴシック" charset="-128"/>
              </a:defRPr>
            </a:lvl6pPr>
            <a:lvl7pPr marL="2971800" indent="-228600" defTabSz="844550" fontAlgn="base">
              <a:spcBef>
                <a:spcPct val="0"/>
              </a:spcBef>
              <a:spcAft>
                <a:spcPct val="0"/>
              </a:spcAft>
              <a:defRPr kumimoji="1">
                <a:solidFill>
                  <a:schemeClr val="tx1"/>
                </a:solidFill>
                <a:latin typeface="Arial" charset="0"/>
                <a:ea typeface="ＭＳ Ｐゴシック" charset="-128"/>
              </a:defRPr>
            </a:lvl7pPr>
            <a:lvl8pPr marL="3429000" indent="-228600" defTabSz="844550" fontAlgn="base">
              <a:spcBef>
                <a:spcPct val="0"/>
              </a:spcBef>
              <a:spcAft>
                <a:spcPct val="0"/>
              </a:spcAft>
              <a:defRPr kumimoji="1">
                <a:solidFill>
                  <a:schemeClr val="tx1"/>
                </a:solidFill>
                <a:latin typeface="Arial" charset="0"/>
                <a:ea typeface="ＭＳ Ｐゴシック" charset="-128"/>
              </a:defRPr>
            </a:lvl8pPr>
            <a:lvl9pPr marL="3886200" indent="-228600" defTabSz="844550" fontAlgn="base">
              <a:spcBef>
                <a:spcPct val="0"/>
              </a:spcBef>
              <a:spcAft>
                <a:spcPct val="0"/>
              </a:spcAft>
              <a:defRPr kumimoji="1">
                <a:solidFill>
                  <a:schemeClr val="tx1"/>
                </a:solidFill>
                <a:latin typeface="Arial" charset="0"/>
                <a:ea typeface="ＭＳ Ｐゴシック" charset="-128"/>
              </a:defRPr>
            </a:lvl9pPr>
          </a:lstStyle>
          <a:p>
            <a:pPr algn="dist">
              <a:defRPr/>
            </a:pPr>
            <a:r>
              <a:rPr kumimoji="0" lang="ja-JP" altLang="en-US" sz="1500" b="1"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社内</a:t>
            </a:r>
            <a:r>
              <a:rPr kumimoji="0" lang="ja-JP" altLang="en-US" sz="1500" b="1" u="sng"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限り</a:t>
            </a:r>
            <a:endParaRPr kumimoji="0" lang="en-US" altLang="ja-JP" sz="1500" b="1" u="sng"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Text Box 12"/>
          <p:cNvSpPr txBox="1">
            <a:spLocks noChangeArrowheads="1"/>
          </p:cNvSpPr>
          <p:nvPr/>
        </p:nvSpPr>
        <p:spPr bwMode="auto">
          <a:xfrm>
            <a:off x="344488" y="304801"/>
            <a:ext cx="2522892" cy="3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399" tIns="42200" rIns="84399" bIns="42200">
            <a:spAutoFit/>
          </a:bodyPr>
          <a:lstStyle>
            <a:lvl1pPr defTabSz="844550">
              <a:defRPr kumimoji="1">
                <a:solidFill>
                  <a:schemeClr val="tx1"/>
                </a:solidFill>
                <a:latin typeface="Arial" charset="0"/>
                <a:ea typeface="ＭＳ Ｐゴシック" charset="-128"/>
              </a:defRPr>
            </a:lvl1pPr>
            <a:lvl2pPr marL="742950" indent="-285750" defTabSz="844550">
              <a:defRPr kumimoji="1">
                <a:solidFill>
                  <a:schemeClr val="tx1"/>
                </a:solidFill>
                <a:latin typeface="Arial" charset="0"/>
                <a:ea typeface="ＭＳ Ｐゴシック" charset="-128"/>
              </a:defRPr>
            </a:lvl2pPr>
            <a:lvl3pPr marL="1143000" indent="-228600" defTabSz="844550">
              <a:defRPr kumimoji="1">
                <a:solidFill>
                  <a:schemeClr val="tx1"/>
                </a:solidFill>
                <a:latin typeface="Arial" charset="0"/>
                <a:ea typeface="ＭＳ Ｐゴシック" charset="-128"/>
              </a:defRPr>
            </a:lvl3pPr>
            <a:lvl4pPr marL="1600200" indent="-228600" defTabSz="844550">
              <a:defRPr kumimoji="1">
                <a:solidFill>
                  <a:schemeClr val="tx1"/>
                </a:solidFill>
                <a:latin typeface="Arial" charset="0"/>
                <a:ea typeface="ＭＳ Ｐゴシック" charset="-128"/>
              </a:defRPr>
            </a:lvl4pPr>
            <a:lvl5pPr marL="2057400" indent="-228600" defTabSz="844550">
              <a:defRPr kumimoji="1">
                <a:solidFill>
                  <a:schemeClr val="tx1"/>
                </a:solidFill>
                <a:latin typeface="Arial" charset="0"/>
                <a:ea typeface="ＭＳ Ｐゴシック" charset="-128"/>
              </a:defRPr>
            </a:lvl5pPr>
            <a:lvl6pPr marL="2514600" indent="-228600" defTabSz="844550" fontAlgn="base">
              <a:spcBef>
                <a:spcPct val="0"/>
              </a:spcBef>
              <a:spcAft>
                <a:spcPct val="0"/>
              </a:spcAft>
              <a:defRPr kumimoji="1">
                <a:solidFill>
                  <a:schemeClr val="tx1"/>
                </a:solidFill>
                <a:latin typeface="Arial" charset="0"/>
                <a:ea typeface="ＭＳ Ｐゴシック" charset="-128"/>
              </a:defRPr>
            </a:lvl6pPr>
            <a:lvl7pPr marL="2971800" indent="-228600" defTabSz="844550" fontAlgn="base">
              <a:spcBef>
                <a:spcPct val="0"/>
              </a:spcBef>
              <a:spcAft>
                <a:spcPct val="0"/>
              </a:spcAft>
              <a:defRPr kumimoji="1">
                <a:solidFill>
                  <a:schemeClr val="tx1"/>
                </a:solidFill>
                <a:latin typeface="Arial" charset="0"/>
                <a:ea typeface="ＭＳ Ｐゴシック" charset="-128"/>
              </a:defRPr>
            </a:lvl7pPr>
            <a:lvl8pPr marL="3429000" indent="-228600" defTabSz="844550" fontAlgn="base">
              <a:spcBef>
                <a:spcPct val="0"/>
              </a:spcBef>
              <a:spcAft>
                <a:spcPct val="0"/>
              </a:spcAft>
              <a:defRPr kumimoji="1">
                <a:solidFill>
                  <a:schemeClr val="tx1"/>
                </a:solidFill>
                <a:latin typeface="Arial" charset="0"/>
                <a:ea typeface="ＭＳ Ｐゴシック" charset="-128"/>
              </a:defRPr>
            </a:lvl8pPr>
            <a:lvl9pPr marL="3886200" indent="-228600" defTabSz="844550" fontAlgn="base">
              <a:spcBef>
                <a:spcPct val="0"/>
              </a:spcBef>
              <a:spcAft>
                <a:spcPct val="0"/>
              </a:spcAft>
              <a:defRPr kumimoji="1">
                <a:solidFill>
                  <a:schemeClr val="tx1"/>
                </a:solidFill>
                <a:latin typeface="Arial" charset="0"/>
                <a:ea typeface="ＭＳ Ｐゴシック" charset="-128"/>
              </a:defRPr>
            </a:lvl9pPr>
          </a:lstStyle>
          <a:p>
            <a:pPr>
              <a:defRPr/>
            </a:pPr>
            <a:r>
              <a:rPr lang="en-US" altLang="ja-JP" sz="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東日本、</a:t>
            </a:r>
            <a:r>
              <a:rPr lang="en-US" altLang="ja-JP" sz="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東日本グループ会社に限る</a:t>
            </a:r>
            <a:endParaRPr lang="en-US" altLang="ja-JP" sz="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a:p>
            <a:pPr>
              <a:defRPr/>
            </a:pPr>
            <a:r>
              <a:rPr lang="ja-JP" altLang="en-US" sz="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作成組織：デジタル革新本部　企画部　企画総務部門</a:t>
            </a:r>
          </a:p>
        </p:txBody>
      </p:sp>
      <p:sp>
        <p:nvSpPr>
          <p:cNvPr id="14" name="Rectangle 25"/>
          <p:cNvSpPr>
            <a:spLocks noChangeArrowheads="1"/>
          </p:cNvSpPr>
          <p:nvPr/>
        </p:nvSpPr>
        <p:spPr bwMode="auto">
          <a:xfrm>
            <a:off x="497021" y="5589241"/>
            <a:ext cx="890028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2020</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mm</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dirty="0" err="1" smtClean="0">
                <a:latin typeface="Meiryo UI" panose="020B0604030504040204" pitchFamily="50" charset="-128"/>
                <a:ea typeface="Meiryo UI" panose="020B0604030504040204" pitchFamily="50" charset="-128"/>
                <a:cs typeface="Meiryo UI" panose="020B0604030504040204" pitchFamily="50" charset="-128"/>
              </a:rPr>
              <a:t>dd</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日</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第</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回</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mm</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dirty="0" err="1" smtClean="0">
                <a:latin typeface="Meiryo UI" panose="020B0604030504040204" pitchFamily="50" charset="-128"/>
                <a:ea typeface="Meiryo UI" panose="020B0604030504040204" pitchFamily="50" charset="-128"/>
                <a:cs typeface="Meiryo UI" panose="020B0604030504040204" pitchFamily="50" charset="-128"/>
              </a:rPr>
              <a:t>dd</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日</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第</a:t>
            </a:r>
            <a:r>
              <a:rPr lang="en-US" altLang="ja-JP" dirty="0">
                <a:latin typeface="Meiryo UI" panose="020B0604030504040204" pitchFamily="50" charset="-128"/>
                <a:ea typeface="Meiryo UI" panose="020B0604030504040204" pitchFamily="50" charset="-128"/>
                <a:cs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回</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pPr algn="ctr">
              <a:spcBef>
                <a:spcPct val="20000"/>
              </a:spcBef>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技術輸出</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管理室</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（総務人事部　法務部門　知的財産</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担当</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latin typeface="Meiryo UI" panose="020B0604030504040204" pitchFamily="50" charset="-128"/>
                <a:ea typeface="Meiryo UI" panose="020B0604030504040204" pitchFamily="50" charset="-128"/>
                <a:cs typeface="Meiryo UI" panose="020B0604030504040204" pitchFamily="50" charset="-128"/>
              </a:rPr>
              <a:pPr algn="ctr"/>
              <a:t>1</a:t>
            </a:fld>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2"/>
          <p:cNvSpPr txBox="1">
            <a:spLocks noChangeArrowheads="1"/>
          </p:cNvSpPr>
          <p:nvPr/>
        </p:nvSpPr>
        <p:spPr>
          <a:xfrm>
            <a:off x="632520" y="2133600"/>
            <a:ext cx="6786298" cy="1079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HGP創英角ｺﾞｼｯｸUB" pitchFamily="50" charset="-128"/>
                <a:ea typeface="HGP創英角ｺﾞｼｯｸUB" pitchFamily="50" charset="-128"/>
                <a:cs typeface="+mj-cs"/>
              </a:defRPr>
            </a:lvl1pPr>
          </a:lstStyle>
          <a:p>
            <a:pPr algn="l"/>
            <a:r>
              <a:rPr lang="ja-JP" altLang="en-US" dirty="0">
                <a:latin typeface="Meiryo UI" panose="020B0604030504040204" pitchFamily="50" charset="-128"/>
                <a:ea typeface="Meiryo UI" panose="020B0604030504040204" pitchFamily="50" charset="-128"/>
                <a:cs typeface="Meiryo UI" panose="020B0604030504040204" pitchFamily="50" charset="-128"/>
              </a:rPr>
              <a:t>技術輸出管理担当者研修</a:t>
            </a:r>
            <a:endParaRPr lang="ja-JP" altLang="en-US"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txBox="1">
            <a:spLocks noChangeArrowheads="1"/>
          </p:cNvSpPr>
          <p:nvPr/>
        </p:nvSpPr>
        <p:spPr bwMode="auto">
          <a:xfrm>
            <a:off x="632520" y="3357563"/>
            <a:ext cx="6786298" cy="7921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0" indent="0" algn="ctr" defTabSz="914400" rtl="0" eaLnBrk="1" latinLnBrk="0" hangingPunct="1">
              <a:spcBef>
                <a:spcPct val="20000"/>
              </a:spcBef>
              <a:buFontTx/>
              <a:buNone/>
              <a:defRPr kumimoji="1" sz="2400" kern="1200">
                <a:solidFill>
                  <a:schemeClr val="tx1">
                    <a:tint val="75000"/>
                  </a:schemeClr>
                </a:solidFill>
                <a:latin typeface="HGP創英角ｺﾞｼｯｸUB" pitchFamily="50" charset="-128"/>
                <a:ea typeface="HGP創英角ｺﾞｼｯｸUB" pitchFamily="50" charset="-128"/>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l"/>
            <a:r>
              <a:rPr lang="en-US" altLang="ja-JP" dirty="0" smtClean="0">
                <a:latin typeface="Meiryo UI" panose="020B0604030504040204" pitchFamily="50" charset="-128"/>
                <a:ea typeface="Meiryo UI" panose="020B0604030504040204" pitchFamily="50" charset="-128"/>
                <a:cs typeface="Meiryo UI" panose="020B0604030504040204" pitchFamily="50" charset="-128"/>
              </a:rPr>
              <a:t>2020</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年版</a:t>
            </a:r>
            <a:endParaRPr lang="ja-JP" altLang="en-US"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96563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参考）リスト規制一覧（</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項）</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9" name="グループ化 8"/>
          <p:cNvGrpSpPr/>
          <p:nvPr/>
        </p:nvGrpSpPr>
        <p:grpSpPr>
          <a:xfrm>
            <a:off x="488504" y="686888"/>
            <a:ext cx="8928992" cy="6043558"/>
            <a:chOff x="933660" y="793152"/>
            <a:chExt cx="8038680" cy="6043558"/>
          </a:xfrm>
        </p:grpSpPr>
        <p:pic>
          <p:nvPicPr>
            <p:cNvPr id="5" name="図 4"/>
            <p:cNvPicPr>
              <a:picLocks noChangeAspect="1"/>
            </p:cNvPicPr>
            <p:nvPr/>
          </p:nvPicPr>
          <p:blipFill>
            <a:blip r:embed="rId2"/>
            <a:stretch>
              <a:fillRect/>
            </a:stretch>
          </p:blipFill>
          <p:spPr>
            <a:xfrm>
              <a:off x="933660" y="793152"/>
              <a:ext cx="8038680" cy="6043558"/>
            </a:xfrm>
            <a:prstGeom prst="rect">
              <a:avLst/>
            </a:prstGeom>
          </p:spPr>
        </p:pic>
        <p:sp>
          <p:nvSpPr>
            <p:cNvPr id="6" name="テキスト ボックス 5"/>
            <p:cNvSpPr txBox="1"/>
            <p:nvPr/>
          </p:nvSpPr>
          <p:spPr>
            <a:xfrm>
              <a:off x="6518205" y="4509120"/>
              <a:ext cx="595035" cy="215444"/>
            </a:xfrm>
            <a:prstGeom prst="rect">
              <a:avLst/>
            </a:prstGeom>
            <a:solidFill>
              <a:srgbClr val="FFFF00"/>
            </a:solidFill>
            <a:ln>
              <a:solidFill>
                <a:srgbClr val="CC6600"/>
              </a:solidFill>
            </a:ln>
          </p:spPr>
          <p:txBody>
            <a:bodyPr wrap="none" rtlCol="0">
              <a:spAutoFit/>
            </a:bodyPr>
            <a:lstStyle/>
            <a:p>
              <a:r>
                <a:rPr kumimoji="1" lang="ja-JP" altLang="en-US" sz="800" b="1" dirty="0" smtClean="0">
                  <a:solidFill>
                    <a:srgbClr val="FF0000"/>
                  </a:solidFill>
                </a:rPr>
                <a:t>ドローン</a:t>
              </a:r>
              <a:endParaRPr kumimoji="1" lang="ja-JP" altLang="en-US" sz="800" b="1" dirty="0">
                <a:solidFill>
                  <a:srgbClr val="FF0000"/>
                </a:solidFill>
              </a:endParaRPr>
            </a:p>
          </p:txBody>
        </p:sp>
        <p:cxnSp>
          <p:nvCxnSpPr>
            <p:cNvPr id="7" name="直線コネクタ 6"/>
            <p:cNvCxnSpPr/>
            <p:nvPr/>
          </p:nvCxnSpPr>
          <p:spPr>
            <a:xfrm>
              <a:off x="5346493" y="4532002"/>
              <a:ext cx="864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8642773" y="6464487"/>
              <a:ext cx="274924"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41509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参考）リスト規制一覧（</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6</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15</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項）</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p:cNvPicPr>
            <a:picLocks noChangeAspect="1"/>
          </p:cNvPicPr>
          <p:nvPr/>
        </p:nvPicPr>
        <p:blipFill>
          <a:blip r:embed="rId2"/>
          <a:stretch>
            <a:fillRect/>
          </a:stretch>
        </p:blipFill>
        <p:spPr>
          <a:xfrm>
            <a:off x="488504" y="719208"/>
            <a:ext cx="8928992" cy="5944758"/>
          </a:xfrm>
          <a:prstGeom prst="rect">
            <a:avLst/>
          </a:prstGeom>
        </p:spPr>
      </p:pic>
      <p:grpSp>
        <p:nvGrpSpPr>
          <p:cNvPr id="12" name="グループ化 11"/>
          <p:cNvGrpSpPr/>
          <p:nvPr/>
        </p:nvGrpSpPr>
        <p:grpSpPr>
          <a:xfrm>
            <a:off x="1568624" y="1712539"/>
            <a:ext cx="7799328" cy="4873662"/>
            <a:chOff x="1568624" y="1712539"/>
            <a:chExt cx="7799328" cy="4873662"/>
          </a:xfrm>
        </p:grpSpPr>
        <p:cxnSp>
          <p:nvCxnSpPr>
            <p:cNvPr id="7" name="直線コネクタ 6"/>
            <p:cNvCxnSpPr/>
            <p:nvPr/>
          </p:nvCxnSpPr>
          <p:spPr>
            <a:xfrm>
              <a:off x="7630346" y="1879343"/>
              <a:ext cx="6480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350911" y="1712539"/>
              <a:ext cx="595035" cy="215444"/>
            </a:xfrm>
            <a:prstGeom prst="rect">
              <a:avLst/>
            </a:prstGeom>
            <a:solidFill>
              <a:srgbClr val="FFFF00"/>
            </a:solidFill>
            <a:ln>
              <a:solidFill>
                <a:srgbClr val="CC6600"/>
              </a:solidFill>
            </a:ln>
            <a:effectLst>
              <a:outerShdw blurRad="50800" dist="38100" dir="2700000" algn="tl" rotWithShape="0">
                <a:prstClr val="black">
                  <a:alpha val="40000"/>
                </a:prstClr>
              </a:outerShdw>
            </a:effectLst>
          </p:spPr>
          <p:txBody>
            <a:bodyPr wrap="none" rtlCol="0">
              <a:spAutoFit/>
            </a:bodyPr>
            <a:lstStyle/>
            <a:p>
              <a:r>
                <a:rPr kumimoji="1" lang="ja-JP" altLang="en-US" sz="800" b="1" dirty="0" smtClean="0">
                  <a:solidFill>
                    <a:srgbClr val="FF0000"/>
                  </a:solidFill>
                </a:rPr>
                <a:t>ドローン</a:t>
              </a:r>
              <a:endParaRPr kumimoji="1" lang="ja-JP" altLang="en-US" sz="800" b="1" dirty="0">
                <a:solidFill>
                  <a:srgbClr val="FF0000"/>
                </a:solidFill>
              </a:endParaRPr>
            </a:p>
          </p:txBody>
        </p:sp>
        <p:sp>
          <p:nvSpPr>
            <p:cNvPr id="9" name="正方形/長方形 8"/>
            <p:cNvSpPr/>
            <p:nvPr/>
          </p:nvSpPr>
          <p:spPr>
            <a:xfrm>
              <a:off x="2720752" y="2492896"/>
              <a:ext cx="2232248" cy="273630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00" dirty="0">
                <a:solidFill>
                  <a:schemeClr val="bg2"/>
                </a:solidFill>
              </a:endParaRPr>
            </a:p>
          </p:txBody>
        </p:sp>
        <p:sp>
          <p:nvSpPr>
            <p:cNvPr id="10" name="雲形吹き出し 9"/>
            <p:cNvSpPr/>
            <p:nvPr/>
          </p:nvSpPr>
          <p:spPr>
            <a:xfrm>
              <a:off x="1568624" y="5303278"/>
              <a:ext cx="1317104" cy="718010"/>
            </a:xfrm>
            <a:prstGeom prst="cloudCallout">
              <a:avLst>
                <a:gd name="adj1" fmla="val 46817"/>
                <a:gd name="adj2" fmla="val -138167"/>
              </a:avLst>
            </a:prstGeom>
            <a:solidFill>
              <a:srgbClr val="F1D8D7"/>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NTT</a:t>
              </a:r>
              <a:r>
                <a:rPr kumimoji="1" lang="ja-JP" altLang="en-US" sz="10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東日本に関連の深い商品</a:t>
              </a:r>
              <a:endParaRPr kumimoji="1" lang="ja-JP" altLang="en-US" sz="10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9062579" y="6491890"/>
              <a:ext cx="305373" cy="94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4435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2"/>
          <p:cNvSpPr txBox="1">
            <a:spLocks noChangeArrowheads="1"/>
          </p:cNvSpPr>
          <p:nvPr/>
        </p:nvSpPr>
        <p:spPr bwMode="auto">
          <a:xfrm>
            <a:off x="704528" y="44624"/>
            <a:ext cx="909987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参考）</a:t>
            </a:r>
            <a:r>
              <a:rPr lang="ja-JP" altLang="en-US" sz="2800" b="1" dirty="0">
                <a:latin typeface="Meiryo UI" panose="020B0604030504040204" pitchFamily="50" charset="-128"/>
                <a:ea typeface="Meiryo UI" panose="020B0604030504040204" pitchFamily="50" charset="-128"/>
                <a:cs typeface="Meiryo UI" panose="020B0604030504040204" pitchFamily="50" charset="-128"/>
              </a:rPr>
              <a:t>外国</a:t>
            </a:r>
            <a:r>
              <a:rPr lang="ja-JP" altLang="en-US" sz="2800" b="1" dirty="0" smtClean="0">
                <a:latin typeface="Meiryo UI" panose="020B0604030504040204" pitchFamily="50" charset="-128"/>
                <a:ea typeface="Meiryo UI" panose="020B0604030504040204" pitchFamily="50" charset="-128"/>
                <a:cs typeface="Meiryo UI" panose="020B0604030504040204" pitchFamily="50" charset="-128"/>
              </a:rPr>
              <a:t>ユーザーリスト　</a:t>
            </a:r>
            <a:r>
              <a:rPr lang="en-US" altLang="ja-JP" sz="1800" b="1"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cs typeface="Meiryo UI" panose="020B0604030504040204" pitchFamily="50" charset="-128"/>
              </a:rPr>
              <a:t>2020</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800" b="1" dirty="0">
                <a:latin typeface="Meiryo UI" panose="020B0604030504040204" pitchFamily="50" charset="-128"/>
                <a:ea typeface="Meiryo UI" panose="020B0604030504040204" pitchFamily="50" charset="-128"/>
                <a:cs typeface="Meiryo UI" panose="020B0604030504040204" pitchFamily="50" charset="-128"/>
              </a:rPr>
              <a:t>5</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800" b="1" dirty="0">
                <a:latin typeface="Meiryo UI" panose="020B0604030504040204" pitchFamily="50" charset="-128"/>
                <a:ea typeface="Meiryo UI" panose="020B0604030504040204" pitchFamily="50" charset="-128"/>
                <a:cs typeface="Meiryo UI" panose="020B0604030504040204" pitchFamily="50" charset="-128"/>
              </a:rPr>
              <a:t>8</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日改正（</a:t>
            </a:r>
            <a:r>
              <a:rPr lang="en-US" altLang="ja-JP" sz="1800" b="1" dirty="0">
                <a:latin typeface="Meiryo UI" panose="020B0604030504040204" pitchFamily="50" charset="-128"/>
                <a:ea typeface="Meiryo UI" panose="020B0604030504040204" pitchFamily="50" charset="-128"/>
                <a:cs typeface="Meiryo UI" panose="020B0604030504040204" pitchFamily="50" charset="-128"/>
              </a:rPr>
              <a:t>5</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800" b="1" dirty="0">
                <a:latin typeface="Meiryo UI" panose="020B0604030504040204" pitchFamily="50" charset="-128"/>
                <a:ea typeface="Meiryo UI" panose="020B0604030504040204" pitchFamily="50" charset="-128"/>
                <a:cs typeface="Meiryo UI" panose="020B0604030504040204" pitchFamily="50" charset="-128"/>
              </a:rPr>
              <a:t>14</a:t>
            </a:r>
            <a:r>
              <a:rPr lang="ja-JP" altLang="en-US" sz="1800" b="1" dirty="0">
                <a:latin typeface="Meiryo UI" panose="020B0604030504040204" pitchFamily="50" charset="-128"/>
                <a:ea typeface="Meiryo UI" panose="020B0604030504040204" pitchFamily="50" charset="-128"/>
                <a:cs typeface="Meiryo UI" panose="020B0604030504040204" pitchFamily="50" charset="-128"/>
              </a:rPr>
              <a:t>日一部修正</a:t>
            </a:r>
            <a:r>
              <a:rPr lang="ja-JP" altLang="en-US" sz="1800" b="1"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スライド番号プレースホルダー 3"/>
          <p:cNvSpPr txBox="1">
            <a:spLocks/>
          </p:cNvSpPr>
          <p:nvPr/>
        </p:nvSpPr>
        <p:spPr>
          <a:xfrm>
            <a:off x="7103569" y="5669875"/>
            <a:ext cx="21336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F2263A2C-0CAD-4357-95C2-1F633E9ACC89}" type="slidenum">
              <a:rPr lang="ja-JP" altLang="en-US" smtClean="0"/>
              <a:pPr/>
              <a:t>12</a:t>
            </a:fld>
            <a:endParaRPr lang="ja-JP" altLang="en-US" dirty="0"/>
          </a:p>
        </p:txBody>
      </p:sp>
      <p:sp>
        <p:nvSpPr>
          <p:cNvPr id="6" name="テキスト ボックス 5"/>
          <p:cNvSpPr txBox="1"/>
          <p:nvPr/>
        </p:nvSpPr>
        <p:spPr>
          <a:xfrm>
            <a:off x="272480" y="942325"/>
            <a:ext cx="4007224" cy="2169825"/>
          </a:xfrm>
          <a:prstGeom prst="rect">
            <a:avLst/>
          </a:prstGeom>
          <a:noFill/>
          <a:ln>
            <a:solidFill>
              <a:schemeClr val="tx1"/>
            </a:solidFill>
            <a:prstDash val="sysDash"/>
          </a:ln>
        </p:spPr>
        <p:txBody>
          <a:bodyPr wrap="square" rtlCol="0">
            <a:spAutoFit/>
          </a:bodyPr>
          <a:lstStyle/>
          <a:p>
            <a:r>
              <a:rPr kumimoji="1" lang="ja-JP" altLang="en-US" sz="1500" dirty="0" smtClean="0">
                <a:latin typeface="Meiryo UI" panose="020B0604030504040204" pitchFamily="50" charset="-128"/>
                <a:ea typeface="Meiryo UI" panose="020B0604030504040204" pitchFamily="50" charset="-128"/>
                <a:cs typeface="Meiryo UI" panose="020B0604030504040204" pitchFamily="50" charset="-128"/>
              </a:rPr>
              <a:t>◆経済産業省が、大量破壊兵器等の開発</a:t>
            </a:r>
            <a:r>
              <a:rPr kumimoji="1" lang="ja-JP" altLang="en-US" sz="1500" dirty="0">
                <a:latin typeface="Meiryo UI" panose="020B0604030504040204" pitchFamily="50" charset="-128"/>
                <a:ea typeface="Meiryo UI" panose="020B0604030504040204" pitchFamily="50" charset="-128"/>
                <a:cs typeface="Meiryo UI" panose="020B0604030504040204" pitchFamily="50" charset="-128"/>
              </a:rPr>
              <a:t>等</a:t>
            </a:r>
            <a:r>
              <a:rPr kumimoji="1" lang="ja-JP" altLang="en-US" sz="1500" dirty="0" smtClean="0">
                <a:latin typeface="Meiryo UI" panose="020B0604030504040204" pitchFamily="50" charset="-128"/>
                <a:ea typeface="Meiryo UI" panose="020B0604030504040204" pitchFamily="50" charset="-128"/>
                <a:cs typeface="Meiryo UI" panose="020B0604030504040204" pitchFamily="50" charset="-128"/>
              </a:rPr>
              <a:t>への</a:t>
            </a:r>
            <a:endParaRPr kumimoji="1" lang="en-US" altLang="ja-JP" sz="15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50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500" dirty="0" smtClean="0">
                <a:latin typeface="Meiryo UI" panose="020B0604030504040204" pitchFamily="50" charset="-128"/>
                <a:ea typeface="Meiryo UI" panose="020B0604030504040204" pitchFamily="50" charset="-128"/>
                <a:cs typeface="Meiryo UI" panose="020B0604030504040204" pitchFamily="50" charset="-128"/>
              </a:rPr>
              <a:t>関与が懸念される企業・組織を掲載し公表して</a:t>
            </a:r>
            <a:endParaRPr kumimoji="1" lang="en-US" altLang="ja-JP" sz="15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sz="1500" dirty="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500" dirty="0" smtClean="0">
                <a:latin typeface="Meiryo UI" panose="020B0604030504040204" pitchFamily="50" charset="-128"/>
                <a:ea typeface="Meiryo UI" panose="020B0604030504040204" pitchFamily="50" charset="-128"/>
                <a:cs typeface="Meiryo UI" panose="020B0604030504040204" pitchFamily="50" charset="-128"/>
              </a:rPr>
              <a:t>いるリスト</a:t>
            </a:r>
            <a:endParaRPr kumimoji="1" lang="en-US" altLang="ja-JP" sz="15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5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5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掲載企業などに輸出等を行う場合</a:t>
            </a:r>
            <a:r>
              <a:rPr kumimoji="1" lang="ja-JP" altLang="en-US" sz="1500" dirty="0" smtClean="0">
                <a:latin typeface="Meiryo UI" panose="020B0604030504040204" pitchFamily="50" charset="-128"/>
                <a:ea typeface="Meiryo UI" panose="020B0604030504040204" pitchFamily="50" charset="-128"/>
                <a:cs typeface="Meiryo UI" panose="020B0604030504040204" pitchFamily="50" charset="-128"/>
              </a:rPr>
              <a:t>には、大量</a:t>
            </a:r>
            <a:r>
              <a:rPr kumimoji="1" lang="ja-JP" altLang="en-US" sz="1500" dirty="0">
                <a:latin typeface="Meiryo UI" panose="020B0604030504040204" pitchFamily="50" charset="-128"/>
                <a:ea typeface="Meiryo UI" panose="020B0604030504040204" pitchFamily="50" charset="-128"/>
                <a:cs typeface="Meiryo UI" panose="020B0604030504040204" pitchFamily="50" charset="-128"/>
              </a:rPr>
              <a:t>破壊兵器等</a:t>
            </a:r>
            <a:r>
              <a:rPr kumimoji="1" lang="ja-JP" altLang="en-US" sz="1500" dirty="0" smtClean="0">
                <a:latin typeface="Meiryo UI" panose="020B0604030504040204" pitchFamily="50" charset="-128"/>
                <a:ea typeface="Meiryo UI" panose="020B0604030504040204" pitchFamily="50" charset="-128"/>
                <a:cs typeface="Meiryo UI" panose="020B0604030504040204" pitchFamily="50" charset="-128"/>
              </a:rPr>
              <a:t>の開発等に用いられないことが明らかな場合を除き</a:t>
            </a:r>
            <a:r>
              <a:rPr kumimoji="1" lang="ja-JP" altLang="en-US" sz="15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経済産業大臣の許可が必要</a:t>
            </a:r>
            <a:r>
              <a:rPr kumimoji="1" lang="ja-JP" altLang="en-US" sz="15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500" b="1"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（経験上、「明らか」であることの立証のハードルは高い。掲載相手との取引について、税関は本省に連絡）</a:t>
            </a:r>
            <a:endParaRPr kumimoji="1" lang="en-US" altLang="ja-JP" sz="1500" b="1"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272480" y="3327375"/>
            <a:ext cx="4145554" cy="261610"/>
          </a:xfrm>
          <a:prstGeom prst="rect">
            <a:avLst/>
          </a:prstGeom>
          <a:noFill/>
        </p:spPr>
        <p:txBody>
          <a:bodyPr wrap="square" rtlCol="0">
            <a:spAutoFit/>
          </a:bodyPr>
          <a:lstStyle/>
          <a:p>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注）外国ﾕｰｻﾞｰﾘｽﾄは毎年改正されるので最新版の入手が必要！</a:t>
            </a:r>
            <a:endParaRPr kumimoji="1"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632520" y="4038669"/>
            <a:ext cx="1034257" cy="461665"/>
          </a:xfrm>
          <a:prstGeom prst="rect">
            <a:avLst/>
          </a:prstGeom>
          <a:noFill/>
        </p:spPr>
        <p:txBody>
          <a:bodyPr wrap="none" rtlCol="0">
            <a:spAutoFit/>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国別の掲載</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企業・組織数</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4639744" y="6381328"/>
            <a:ext cx="5266256" cy="261610"/>
          </a:xfrm>
          <a:prstGeom prst="rect">
            <a:avLst/>
          </a:prstGeom>
        </p:spPr>
        <p:txBody>
          <a:bodyPr wrap="square">
            <a:spAutoFit/>
          </a:bodyPr>
          <a:lstStyle/>
          <a:p>
            <a:r>
              <a:rPr lang="ja-JP" altLang="en-US" sz="1100" b="1" dirty="0" smtClean="0">
                <a:latin typeface="Meiryo UI" panose="020B0604030504040204" pitchFamily="50" charset="-128"/>
                <a:ea typeface="Meiryo UI" panose="020B0604030504040204" pitchFamily="50" charset="-128"/>
                <a:cs typeface="Meiryo UI" panose="020B0604030504040204" pitchFamily="50" charset="-128"/>
              </a:rPr>
              <a:t>出典</a:t>
            </a:r>
            <a:r>
              <a:rPr lang="ja-JP" altLang="en-US" sz="1100" b="1"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latin typeface="Meiryo UI" panose="020B0604030504040204" pitchFamily="50" charset="-128"/>
                <a:ea typeface="Meiryo UI" panose="020B0604030504040204" pitchFamily="50" charset="-128"/>
                <a:cs typeface="Meiryo UI" panose="020B0604030504040204" pitchFamily="50" charset="-128"/>
              </a:rPr>
              <a:t>https://www.meti.go.jp/policy/anpo/law05.html#user-list</a:t>
            </a:r>
            <a:endParaRPr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12</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5089597" y="4724845"/>
            <a:ext cx="4366550" cy="230832"/>
          </a:xfrm>
          <a:prstGeom prst="rect">
            <a:avLst/>
          </a:prstGeom>
          <a:noFill/>
        </p:spPr>
        <p:txBody>
          <a:bodyPr wrap="square" rtlCol="0">
            <a:spAutoFit/>
          </a:bodyPr>
          <a:lstStyle/>
          <a:p>
            <a:r>
              <a:rPr lang="en-US" altLang="ja-JP" sz="900" dirty="0">
                <a:latin typeface="BIZ UDゴシック" panose="020B0400000000000000" pitchFamily="49" charset="-128"/>
                <a:ea typeface="BIZ UDゴシック" panose="020B0400000000000000" pitchFamily="49" charset="-128"/>
                <a:hlinkClick r:id="rId2"/>
              </a:rPr>
              <a:t>https://www.cistec.or.jp/export/express/200508/1_newsrelease_userlist.pdf</a:t>
            </a:r>
            <a:endParaRPr kumimoji="1" lang="ja-JP" altLang="en-US" sz="900" dirty="0">
              <a:latin typeface="BIZ UDゴシック" panose="020B0400000000000000" pitchFamily="49" charset="-128"/>
              <a:ea typeface="BIZ UDゴシック" panose="020B0400000000000000" pitchFamily="49" charset="-128"/>
            </a:endParaRPr>
          </a:p>
        </p:txBody>
      </p:sp>
      <p:pic>
        <p:nvPicPr>
          <p:cNvPr id="16" name="図 15"/>
          <p:cNvPicPr>
            <a:picLocks noChangeAspect="1"/>
          </p:cNvPicPr>
          <p:nvPr/>
        </p:nvPicPr>
        <p:blipFill>
          <a:blip r:embed="rId3"/>
          <a:stretch>
            <a:fillRect/>
          </a:stretch>
        </p:blipFill>
        <p:spPr>
          <a:xfrm>
            <a:off x="1748847" y="3588985"/>
            <a:ext cx="2002684" cy="2857999"/>
          </a:xfrm>
          <a:prstGeom prst="rect">
            <a:avLst/>
          </a:prstGeom>
          <a:effectLst>
            <a:outerShdw blurRad="50800" dist="38100" dir="2700000" algn="tl" rotWithShape="0">
              <a:prstClr val="black">
                <a:alpha val="40000"/>
              </a:prstClr>
            </a:outerShdw>
          </a:effectLst>
        </p:spPr>
      </p:pic>
      <p:pic>
        <p:nvPicPr>
          <p:cNvPr id="17" name="図 16"/>
          <p:cNvPicPr>
            <a:picLocks noChangeAspect="1"/>
          </p:cNvPicPr>
          <p:nvPr/>
        </p:nvPicPr>
        <p:blipFill>
          <a:blip r:embed="rId4"/>
          <a:stretch>
            <a:fillRect/>
          </a:stretch>
        </p:blipFill>
        <p:spPr>
          <a:xfrm>
            <a:off x="4639744" y="929749"/>
            <a:ext cx="4770095" cy="54431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85626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Rectangle 35" descr="横線"/>
          <p:cNvSpPr>
            <a:spLocks noChangeArrowheads="1"/>
          </p:cNvSpPr>
          <p:nvPr/>
        </p:nvSpPr>
        <p:spPr bwMode="auto">
          <a:xfrm>
            <a:off x="7258050" y="773985"/>
            <a:ext cx="2544648" cy="301799"/>
          </a:xfrm>
          <a:prstGeom prst="rect">
            <a:avLst/>
          </a:prstGeom>
          <a:pattFill prst="ltHorz">
            <a:fgClr>
              <a:srgbClr val="C0C0C0"/>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1-5. </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制度</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のまとめ</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13</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ectangle 18"/>
          <p:cNvSpPr>
            <a:spLocks noChangeArrowheads="1"/>
          </p:cNvSpPr>
          <p:nvPr/>
        </p:nvSpPr>
        <p:spPr bwMode="auto">
          <a:xfrm>
            <a:off x="101858" y="939628"/>
            <a:ext cx="9702542" cy="5009652"/>
          </a:xfrm>
          <a:prstGeom prst="rect">
            <a:avLst/>
          </a:prstGeom>
          <a:solidFill>
            <a:srgbClr val="FFFFFF"/>
          </a:solidFill>
          <a:ln w="9525">
            <a:noFill/>
            <a:miter lim="800000"/>
            <a:headEnd/>
            <a:tailEnd/>
          </a:ln>
        </p:spPr>
        <p:txBody>
          <a:bodyPr anchor="t"/>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442913" marR="0" lvl="0" indent="-442913" defTabSz="914400" eaLnBrk="1" fontAlgn="base" latinLnBrk="0" hangingPunct="1">
              <a:lnSpc>
                <a:spcPct val="100000"/>
              </a:lnSpc>
              <a:spcBef>
                <a:spcPts val="600"/>
              </a:spcBef>
              <a:spcAft>
                <a:spcPct val="0"/>
              </a:spcAft>
              <a:buClrTx/>
              <a:buSzTx/>
              <a:buFontTx/>
              <a:buNone/>
              <a:tabLst>
                <a:tab pos="442913" algn="l"/>
              </a:tabLst>
              <a:defRPr/>
            </a:pP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①</a:t>
            </a:r>
            <a:r>
              <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貨物・技術は国境を越えたら「輸出」</a:t>
            </a:r>
            <a:r>
              <a:rPr kumimoji="1" lang="en-US" altLang="ja-JP" sz="2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r>
            <a:br>
              <a:rPr kumimoji="1" lang="en-US" altLang="ja-JP" sz="2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b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技術は国境を越えなく</a:t>
            </a:r>
            <a:r>
              <a:rPr lang="ja-JP" altLang="en-US" sz="2400" i="0" kern="0"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ても</a:t>
            </a:r>
            <a:r>
              <a:rPr kumimoji="1" lang="ja-JP" altLang="en-US" sz="2400" b="0" i="0" u="none" strike="noStrike" kern="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「非居住者」に提供したら「輸出」</a:t>
            </a:r>
            <a:endPar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442913" marR="0" lvl="0" indent="-442913" defTabSz="914400" eaLnBrk="1" fontAlgn="base" latinLnBrk="0" hangingPunct="1">
              <a:lnSpc>
                <a:spcPct val="100000"/>
              </a:lnSpc>
              <a:spcBef>
                <a:spcPts val="600"/>
              </a:spcBef>
              <a:spcAft>
                <a:spcPct val="0"/>
              </a:spcAft>
              <a:buClrTx/>
              <a:buSzTx/>
              <a:buFontTx/>
              <a:buNone/>
              <a:tabLst>
                <a:tab pos="442913" algn="l"/>
              </a:tabLst>
              <a:defRPr/>
            </a:pP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規制には、貨物</a:t>
            </a:r>
            <a:r>
              <a:rPr lang="ja-JP" altLang="en-US" sz="24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・技術の仕様</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に着目した「リスト規制」と、用途・需要者に着目した「キャッチオール規制」の</a:t>
            </a:r>
            <a:r>
              <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種類がある。</a:t>
            </a:r>
            <a:endPar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442913" marR="0" lvl="0" indent="-442913" defTabSz="914400" eaLnBrk="1" fontAlgn="base" latinLnBrk="0" hangingPunct="1">
              <a:lnSpc>
                <a:spcPct val="100000"/>
              </a:lnSpc>
              <a:spcBef>
                <a:spcPts val="600"/>
              </a:spcBef>
              <a:spcAft>
                <a:spcPct val="0"/>
              </a:spcAft>
              <a:buClrTx/>
              <a:buSzTx/>
              <a:buFontTx/>
              <a:buNone/>
              <a:tabLst>
                <a:tab pos="442913" algn="l"/>
              </a:tabLst>
              <a:defRPr/>
            </a:pP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③</a:t>
            </a:r>
            <a:r>
              <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「リスト規制」に該当する</a:t>
            </a:r>
            <a:r>
              <a:rPr lang="ja-JP" altLang="en-US" sz="24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貨物</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・技術の輸出は、原則、許可申請が必要。</a:t>
            </a:r>
            <a:endPar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442913" marR="0" lvl="0" indent="-442913" defTabSz="914400" eaLnBrk="1" fontAlgn="base" latinLnBrk="0" hangingPunct="1">
              <a:lnSpc>
                <a:spcPct val="100000"/>
              </a:lnSpc>
              <a:spcBef>
                <a:spcPts val="600"/>
              </a:spcBef>
              <a:spcAft>
                <a:spcPct val="0"/>
              </a:spcAft>
              <a:buClrTx/>
              <a:buSzTx/>
              <a:buFontTx/>
              <a:buNone/>
              <a:tabLst>
                <a:tab pos="442913" algn="l"/>
              </a:tabLst>
              <a:defRPr/>
            </a:pP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④</a:t>
            </a:r>
            <a:r>
              <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「キャッチオール規制」では、「リスト規制」に該当しない</a:t>
            </a:r>
            <a:r>
              <a:rPr lang="ja-JP" altLang="en-US" sz="24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貨物</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・技術であっても、用途・需要者に懸念がある場合や、経産省から通知</a:t>
            </a:r>
            <a:r>
              <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インフォーム</a:t>
            </a:r>
            <a:r>
              <a:rPr lang="en-US" altLang="ja-JP" sz="24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を受けた場合に許可申請が必要。</a:t>
            </a:r>
            <a:endPar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442913" marR="0" lvl="0" indent="-442913" defTabSz="914400" eaLnBrk="1" fontAlgn="base" latinLnBrk="0" hangingPunct="1">
              <a:lnSpc>
                <a:spcPct val="100000"/>
              </a:lnSpc>
              <a:spcBef>
                <a:spcPts val="600"/>
              </a:spcBef>
              <a:spcAft>
                <a:spcPct val="0"/>
              </a:spcAft>
              <a:buClrTx/>
              <a:buSzTx/>
              <a:buFontTx/>
              <a:buNone/>
              <a:tabLst>
                <a:tab pos="442913" algn="l"/>
              </a:tabLst>
              <a:defRPr/>
            </a:pP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⑤</a:t>
            </a:r>
            <a:r>
              <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「グループ</a:t>
            </a:r>
            <a:r>
              <a:rPr kumimoji="1" lang="en-US" altLang="ja-JP"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a:t>
            </a:r>
            <a:r>
              <a:rPr lang="ja-JP" altLang="en-US" sz="2400" i="0" kern="0" noProof="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への輸出は「キャッチオール規制」の対象外。</a:t>
            </a:r>
            <a:endParaRPr kumimoji="1" lang="ja-JP" altLang="en-US" sz="2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Rectangle 51"/>
          <p:cNvSpPr>
            <a:spLocks noChangeArrowheads="1"/>
          </p:cNvSpPr>
          <p:nvPr/>
        </p:nvSpPr>
        <p:spPr bwMode="auto">
          <a:xfrm>
            <a:off x="101858" y="4792962"/>
            <a:ext cx="9702542" cy="10793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marL="182563" indent="-182563">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eaLnBrk="0" fontAlgn="base" latinLnBrk="1">
              <a:spcBef>
                <a:spcPct val="0"/>
              </a:spcBef>
              <a:spcAft>
                <a:spcPct val="0"/>
              </a:spcAft>
            </a:pPr>
            <a:r>
              <a:rPr lang="en-US" altLang="ja-JP"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「グループ</a:t>
            </a:r>
            <a:r>
              <a:rPr lang="en-US" altLang="ja-JP"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6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アイルランド</a:t>
            </a:r>
            <a:r>
              <a:rPr lang="ja-JP" altLang="en-US" sz="16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、アメリカ合衆国、アルゼンチン、イタリア、英国、オーストラリア、オーストリア、オランダ、カナダ、ギリシャ</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eaLnBrk="0" fontAlgn="base" latinLnBrk="1">
              <a:spcBef>
                <a:spcPct val="0"/>
              </a:spcBef>
              <a:spcAft>
                <a:spcPct val="0"/>
              </a:spcAft>
            </a:pP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スイス</a:t>
            </a:r>
            <a:r>
              <a:rPr lang="ja-JP" altLang="en-US" sz="16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、スウェーデン、スぺイン</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、チェコ</a:t>
            </a:r>
            <a:r>
              <a:rPr lang="ja-JP" altLang="en-US" sz="16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、デンマーク、ドイツ、ニュージーランド、ノルウェー、ハンガリー、フィンランド</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eaLnBrk="0" fontAlgn="base" latinLnBrk="1">
              <a:spcBef>
                <a:spcPct val="0"/>
              </a:spcBef>
              <a:spcAft>
                <a:spcPct val="0"/>
              </a:spcAft>
            </a:pP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フランス</a:t>
            </a:r>
            <a:r>
              <a:rPr lang="ja-JP" altLang="en-US" sz="16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、ベルギー、ポーランド、ポルトガル</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、ルクセンブルク、ブルガリア（</a:t>
            </a:r>
            <a:r>
              <a:rPr lang="en-US" altLang="ja-JP"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26</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か</a:t>
            </a:r>
            <a:r>
              <a:rPr lang="ja-JP" altLang="en-US" sz="16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国</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75505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6624736"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章：</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東日本の</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取り組み</a:t>
            </a: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14</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コンテンツ プレースホルダー 2"/>
          <p:cNvSpPr txBox="1">
            <a:spLocks/>
          </p:cNvSpPr>
          <p:nvPr/>
        </p:nvSpPr>
        <p:spPr>
          <a:xfrm>
            <a:off x="502096" y="980728"/>
            <a:ext cx="8915400" cy="5305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HGP創英角ｺﾞｼｯｸUB" pitchFamily="50" charset="-128"/>
                <a:ea typeface="HGP創英角ｺﾞｼｯｸUB"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HGP創英角ｺﾞｼｯｸUB" pitchFamily="50" charset="-128"/>
                <a:ea typeface="HGP創英角ｺﾞｼｯｸUB"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HGP創英角ｺﾞｼｯｸUB" pitchFamily="50" charset="-128"/>
                <a:ea typeface="HGP創英角ｺﾞｼｯｸUB"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2</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-1. </a:t>
            </a:r>
            <a:r>
              <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東日本に</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おける技術輸出管理の必要性</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2-2. </a:t>
            </a:r>
            <a:r>
              <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東日本の</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社内規程</a:t>
            </a:r>
            <a:endPar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2-3. </a:t>
            </a:r>
            <a:r>
              <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東日本の技術輸出管理</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体制</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2-4.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取引審査</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2-5.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該非判定</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2-6.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国内</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取引における違法輸出等の防止</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措置</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458828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8424936"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2-1.</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東日本における技術輸出管理の必要性</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15</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AutoShape 3"/>
          <p:cNvSpPr>
            <a:spLocks noChangeArrowheads="1"/>
          </p:cNvSpPr>
          <p:nvPr/>
        </p:nvSpPr>
        <p:spPr bwMode="auto">
          <a:xfrm>
            <a:off x="3973463" y="1609750"/>
            <a:ext cx="1944688" cy="503238"/>
          </a:xfrm>
          <a:prstGeom prst="downArrow">
            <a:avLst>
              <a:gd name="adj1" fmla="val 50037"/>
              <a:gd name="adj2" fmla="val 56616"/>
            </a:avLst>
          </a:prstGeom>
          <a:solidFill>
            <a:srgbClr val="FF99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Rectangle 4"/>
          <p:cNvSpPr>
            <a:spLocks noChangeArrowheads="1"/>
          </p:cNvSpPr>
          <p:nvPr/>
        </p:nvSpPr>
        <p:spPr bwMode="auto">
          <a:xfrm>
            <a:off x="273817" y="2128664"/>
            <a:ext cx="9376645" cy="38877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447675" indent="-447675"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(1)	</a:t>
            </a:r>
            <a:r>
              <a:rPr lang="ja-JP" altLang="en-US" sz="1800" i="0" u="sng" dirty="0" smtClean="0">
                <a:solidFill>
                  <a:srgbClr val="3333CC"/>
                </a:solidFill>
                <a:latin typeface="Meiryo UI" panose="020B0604030504040204" pitchFamily="50" charset="-128"/>
                <a:ea typeface="Meiryo UI" panose="020B0604030504040204" pitchFamily="50" charset="-128"/>
                <a:cs typeface="Meiryo UI" panose="020B0604030504040204" pitchFamily="50" charset="-128"/>
              </a:rPr>
              <a:t>規制</a:t>
            </a:r>
            <a:r>
              <a:rPr lang="ja-JP" altLang="en-US" sz="1800" i="0" u="sng" dirty="0">
                <a:solidFill>
                  <a:srgbClr val="3333CC"/>
                </a:solidFill>
                <a:latin typeface="Meiryo UI" panose="020B0604030504040204" pitchFamily="50" charset="-128"/>
                <a:ea typeface="Meiryo UI" panose="020B0604030504040204" pitchFamily="50" charset="-128"/>
                <a:cs typeface="Meiryo UI" panose="020B0604030504040204" pitchFamily="50" charset="-128"/>
              </a:rPr>
              <a:t>対象国は原則として全世界</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懸念</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国に</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限定されず。</a:t>
            </a:r>
          </a:p>
          <a:p>
            <a:pPr eaLnBrk="0" fontAlgn="base" latinLnBrk="1" hangingPunct="1">
              <a:spcBef>
                <a:spcPct val="40000"/>
              </a:spcBef>
              <a:spcAft>
                <a:spcPct val="0"/>
              </a:spcAft>
              <a:buSzTx/>
              <a:buFontTx/>
              <a:buNone/>
            </a:pP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(2)	</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電気</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通信事業でも、</a:t>
            </a:r>
            <a:r>
              <a:rPr lang="ja-JP" altLang="en-US" sz="1800" i="0" u="sng" dirty="0">
                <a:solidFill>
                  <a:srgbClr val="3333CC"/>
                </a:solidFill>
                <a:latin typeface="Meiryo UI" panose="020B0604030504040204" pitchFamily="50" charset="-128"/>
                <a:ea typeface="Meiryo UI" panose="020B0604030504040204" pitchFamily="50" charset="-128"/>
                <a:cs typeface="Meiryo UI" panose="020B0604030504040204" pitchFamily="50" charset="-128"/>
              </a:rPr>
              <a:t>規制対象貨物・技術を多く扱う</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p>
            <a:pPr eaLnBrk="0" fontAlgn="base" latinLnBrk="1" hangingPunct="1">
              <a:spcBef>
                <a:spcPct val="30000"/>
              </a:spcBef>
              <a:spcAft>
                <a:spcPct val="0"/>
              </a:spcAft>
              <a:buSzTx/>
              <a:buFontTx/>
              <a:buNone/>
            </a:pP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(3)	</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以下</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取引も</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規制対象となることがある。</a:t>
            </a:r>
          </a:p>
          <a:p>
            <a:pPr lvl="1" eaLnBrk="0" fontAlgn="base" latinLnBrk="1" hangingPunct="1">
              <a:spcBef>
                <a:spcPts val="0"/>
              </a:spcBef>
              <a:spcAft>
                <a:spcPct val="0"/>
              </a:spcAft>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i="0" u="sng" dirty="0">
                <a:solidFill>
                  <a:srgbClr val="3333CC"/>
                </a:solidFill>
                <a:latin typeface="Meiryo UI" panose="020B0604030504040204" pitchFamily="50" charset="-128"/>
                <a:ea typeface="Meiryo UI" panose="020B0604030504040204" pitchFamily="50" charset="-128"/>
                <a:cs typeface="Meiryo UI" panose="020B0604030504040204" pitchFamily="50" charset="-128"/>
              </a:rPr>
              <a:t>共同開発、技術交流、コンサルティング</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等での外国企業への技術提供</a:t>
            </a:r>
          </a:p>
          <a:p>
            <a:pPr lvl="1" eaLnBrk="0" fontAlgn="base" latinLnBrk="1" hangingPunct="1">
              <a:spcBef>
                <a:spcPct val="0"/>
              </a:spcBef>
              <a:spcAft>
                <a:spcPct val="0"/>
              </a:spcAft>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外国人（非居住者）を対象とした</a:t>
            </a:r>
            <a:r>
              <a:rPr lang="ja-JP" altLang="en-US" sz="1600" i="0" u="sng" dirty="0">
                <a:solidFill>
                  <a:srgbClr val="3333CC"/>
                </a:solidFill>
                <a:latin typeface="Meiryo UI" panose="020B0604030504040204" pitchFamily="50" charset="-128"/>
                <a:ea typeface="Meiryo UI" panose="020B0604030504040204" pitchFamily="50" charset="-128"/>
                <a:cs typeface="Meiryo UI" panose="020B0604030504040204" pitchFamily="50" charset="-128"/>
              </a:rPr>
              <a:t>電気通信設備の</a:t>
            </a:r>
            <a:r>
              <a:rPr lang="ja-JP" altLang="en-US" sz="1600" i="0" u="sng" dirty="0" smtClean="0">
                <a:solidFill>
                  <a:srgbClr val="3333CC"/>
                </a:solidFill>
                <a:latin typeface="Meiryo UI" panose="020B0604030504040204" pitchFamily="50" charset="-128"/>
                <a:ea typeface="Meiryo UI" panose="020B0604030504040204" pitchFamily="50" charset="-128"/>
                <a:cs typeface="Meiryo UI" panose="020B0604030504040204" pitchFamily="50" charset="-128"/>
              </a:rPr>
              <a:t>見学受け入れ</a:t>
            </a:r>
            <a:endParaRPr lang="ja-JP" altLang="en-US" sz="1600" i="0" u="sng" dirty="0">
              <a:solidFill>
                <a:srgbClr val="3333CC"/>
              </a:solidFill>
              <a:latin typeface="Meiryo UI" panose="020B0604030504040204" pitchFamily="50" charset="-128"/>
              <a:ea typeface="Meiryo UI" panose="020B0604030504040204" pitchFamily="50" charset="-128"/>
              <a:cs typeface="Meiryo UI" panose="020B0604030504040204" pitchFamily="50" charset="-128"/>
            </a:endParaRPr>
          </a:p>
          <a:p>
            <a:pPr lvl="1" eaLnBrk="0" fontAlgn="base" latinLnBrk="1" hangingPunct="1">
              <a:spcBef>
                <a:spcPct val="0"/>
              </a:spcBef>
              <a:spcAft>
                <a:spcPct val="0"/>
              </a:spcAft>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i="0" u="sng" dirty="0">
                <a:solidFill>
                  <a:srgbClr val="3333CC"/>
                </a:solidFill>
                <a:latin typeface="Meiryo UI" panose="020B0604030504040204" pitchFamily="50" charset="-128"/>
                <a:ea typeface="Meiryo UI" panose="020B0604030504040204" pitchFamily="50" charset="-128"/>
                <a:cs typeface="Meiryo UI" panose="020B0604030504040204" pitchFamily="50" charset="-128"/>
              </a:rPr>
              <a:t>海外展示会</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等での製品、技術展示</a:t>
            </a:r>
          </a:p>
          <a:p>
            <a:pPr lvl="1" eaLnBrk="0" fontAlgn="base" latinLnBrk="1" hangingPunct="1">
              <a:spcBef>
                <a:spcPct val="0"/>
              </a:spcBef>
              <a:spcAft>
                <a:spcPct val="0"/>
              </a:spcAft>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i="0" u="sng" dirty="0">
                <a:solidFill>
                  <a:srgbClr val="3333CC"/>
                </a:solidFill>
                <a:latin typeface="Meiryo UI" panose="020B0604030504040204" pitchFamily="50" charset="-128"/>
                <a:ea typeface="Meiryo UI" panose="020B0604030504040204" pitchFamily="50" charset="-128"/>
                <a:cs typeface="Meiryo UI" panose="020B0604030504040204" pitchFamily="50" charset="-128"/>
              </a:rPr>
              <a:t>海外研修生</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の受け入れ</a:t>
            </a:r>
          </a:p>
          <a:p>
            <a:pPr fontAlgn="base" latinLnBrk="1" hangingPunct="1">
              <a:spcBef>
                <a:spcPct val="40000"/>
              </a:spcBef>
              <a:spcAft>
                <a:spcPct val="0"/>
              </a:spcAft>
              <a:buSzTx/>
              <a:buFontTx/>
              <a:buNone/>
            </a:pP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(4)	</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違反</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時は</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、刑事罰</a:t>
            </a:r>
            <a:r>
              <a:rPr lang="en-US" altLang="ja-JP"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懲役刑</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罰金刑</a:t>
            </a: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行政制裁</a:t>
            </a: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輸出</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取引</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禁止</a:t>
            </a:r>
            <a:r>
              <a:rPr lang="en-US" altLang="ja-JP"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経済</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産業省からの</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警告を</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受ける</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おそれがある。また</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i="0" u="sng" dirty="0">
                <a:solidFill>
                  <a:srgbClr val="3333CC"/>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1800" i="0" u="sng" dirty="0">
                <a:solidFill>
                  <a:srgbClr val="3333CC"/>
                </a:solidFill>
                <a:latin typeface="Meiryo UI" panose="020B0604030504040204" pitchFamily="50" charset="-128"/>
                <a:ea typeface="Meiryo UI" panose="020B0604030504040204" pitchFamily="50" charset="-128"/>
                <a:cs typeface="Meiryo UI" panose="020B0604030504040204" pitchFamily="50" charset="-128"/>
              </a:rPr>
              <a:t>グループ全体の社会的信用が失墜</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し、国際</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問題にも発展する</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おそれ</a:t>
            </a:r>
            <a:r>
              <a:rPr lang="ja-JP" altLang="en-US" sz="1800" i="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がある。</a:t>
            </a:r>
            <a:endPar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Rectangle 7"/>
          <p:cNvSpPr>
            <a:spLocks noChangeArrowheads="1"/>
          </p:cNvSpPr>
          <p:nvPr/>
        </p:nvSpPr>
        <p:spPr bwMode="auto">
          <a:xfrm>
            <a:off x="219522" y="846237"/>
            <a:ext cx="9430941" cy="71958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NTT</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東日本はメーカや商社ではなく</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、懸念国（イラン、イラク、北朝鮮）と</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の</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取引もありません。</a:t>
            </a:r>
            <a:endParaRPr kumimoji="1" lang="en-US" altLang="ja-JP"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なぜ</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、技術輸出管理をする必要がある</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のでしょうか</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p>
        </p:txBody>
      </p:sp>
      <p:sp>
        <p:nvSpPr>
          <p:cNvPr id="17" name="Rectangle 16"/>
          <p:cNvSpPr>
            <a:spLocks noChangeArrowheads="1"/>
          </p:cNvSpPr>
          <p:nvPr/>
        </p:nvSpPr>
        <p:spPr bwMode="auto">
          <a:xfrm>
            <a:off x="219522" y="5805189"/>
            <a:ext cx="8713787" cy="7921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当社では、</a:t>
            </a:r>
            <a:r>
              <a:rPr kumimoji="1" lang="ja-JP" altLang="en-US" sz="2000" b="0" i="0" u="sng"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社内規程</a:t>
            </a:r>
            <a:r>
              <a:rPr kumimoji="1"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を定め、</a:t>
            </a:r>
            <a:r>
              <a:rPr kumimoji="1" lang="ja-JP" altLang="en-US" sz="2000" b="0" i="0" u="sng"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管理体制を構築</a:t>
            </a:r>
            <a:r>
              <a:rPr kumimoji="1"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し、大きく分けて</a:t>
            </a:r>
            <a:r>
              <a:rPr kumimoji="1" lang="en-US" altLang="ja-JP"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kern="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つの</a:t>
            </a:r>
            <a:r>
              <a:rPr lang="ja-JP" altLang="en-US" sz="20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取り組みを実施。</a:t>
            </a:r>
            <a:endParaRPr lang="en-US" altLang="ja-JP" sz="20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lvl="0" eaLnBrk="0" fontAlgn="base" latinLnBrk="1" hangingPunct="1">
              <a:spcBef>
                <a:spcPct val="0"/>
              </a:spcBef>
              <a:spcAft>
                <a:spcPct val="0"/>
              </a:spcAft>
              <a:buSzTx/>
              <a:buNone/>
              <a:defRPr/>
            </a:pPr>
            <a:r>
              <a:rPr lang="ja-JP" altLang="en-US" sz="20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①</a:t>
            </a:r>
            <a:r>
              <a:rPr lang="ja-JP" altLang="en-US" sz="20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取引審査、②該非判定、③国内取引における違法輸出等の防止</a:t>
            </a:r>
            <a:r>
              <a:rPr lang="ja-JP" altLang="en-US" sz="20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措置</a:t>
            </a:r>
            <a:endParaRPr lang="ja-JP" altLang="en-US" sz="20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AutoShape 3"/>
          <p:cNvSpPr>
            <a:spLocks noChangeArrowheads="1"/>
          </p:cNvSpPr>
          <p:nvPr/>
        </p:nvSpPr>
        <p:spPr bwMode="auto">
          <a:xfrm>
            <a:off x="3973463" y="5157192"/>
            <a:ext cx="1944688" cy="503238"/>
          </a:xfrm>
          <a:prstGeom prst="downArrow">
            <a:avLst>
              <a:gd name="adj1" fmla="val 50037"/>
              <a:gd name="adj2" fmla="val 56616"/>
            </a:avLst>
          </a:prstGeom>
          <a:solidFill>
            <a:srgbClr val="FF99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4476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2-2.</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東日本の社内規程</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16</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ectangle 29"/>
          <p:cNvSpPr>
            <a:spLocks noChangeArrowheads="1"/>
          </p:cNvSpPr>
          <p:nvPr/>
        </p:nvSpPr>
        <p:spPr bwMode="auto">
          <a:xfrm>
            <a:off x="291842" y="1754807"/>
            <a:ext cx="8642350" cy="275431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en-US" altLang="ja-JP" sz="2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技術輸出管理規程　社長達東第</a:t>
            </a:r>
            <a:r>
              <a:rPr kumimoji="1" lang="en-US" altLang="ja-JP" sz="2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54-3</a:t>
            </a:r>
            <a:r>
              <a:rPr kumimoji="1" lang="ja-JP" altLang="en-US" sz="2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号</a:t>
            </a:r>
            <a:endPar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Rectangle 31"/>
          <p:cNvSpPr>
            <a:spLocks noChangeArrowheads="1"/>
          </p:cNvSpPr>
          <p:nvPr/>
        </p:nvSpPr>
        <p:spPr bwMode="auto">
          <a:xfrm>
            <a:off x="291842" y="4672012"/>
            <a:ext cx="8642350" cy="18811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lvl1pPr marL="457200" indent="-457200"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457200" marR="0" lvl="0" indent="-457200" defTabSz="914400" eaLnBrk="0" fontAlgn="base" latinLnBrk="0" hangingPunct="0">
              <a:lnSpc>
                <a:spcPct val="100000"/>
              </a:lnSpc>
              <a:spcBef>
                <a:spcPct val="0"/>
              </a:spcBef>
              <a:spcAft>
                <a:spcPct val="0"/>
              </a:spcAft>
              <a:buClrTx/>
              <a:buSzTx/>
              <a:buFontTx/>
              <a:buNone/>
              <a:tabLst/>
              <a:defRPr/>
            </a:pPr>
            <a:r>
              <a:rPr kumimoji="1" lang="en-US" altLang="ja-JP" sz="2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技術輸出管理基本マニュアル </a:t>
            </a:r>
            <a:r>
              <a:rPr kumimoji="1" lang="ja-JP" altLang="en-US" sz="2400" b="0"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第</a:t>
            </a:r>
            <a:r>
              <a:rPr lang="en-US" altLang="ja-JP" sz="2400" i="0" kern="0" noProof="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10</a:t>
            </a:r>
            <a:r>
              <a:rPr kumimoji="1" lang="ja-JP" altLang="en-US" sz="2400" b="0"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版（東</a:t>
            </a:r>
            <a:r>
              <a:rPr kumimoji="1" lang="en-US" altLang="ja-JP" sz="2400" b="0"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IT</a:t>
            </a:r>
            <a:r>
              <a:rPr kumimoji="1" lang="ja-JP" altLang="en-US" sz="2400" b="0"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技第</a:t>
            </a:r>
            <a:r>
              <a:rPr kumimoji="1" lang="en-US" altLang="ja-JP" sz="2400" b="0"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18-</a:t>
            </a:r>
            <a:r>
              <a:rPr lang="en-US" altLang="ja-JP" sz="2400" i="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162</a:t>
            </a:r>
            <a:r>
              <a:rPr kumimoji="1" lang="ja-JP" altLang="en-US" sz="2400" b="0"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号</a:t>
            </a:r>
            <a:r>
              <a:rPr kumimoji="1" lang="ja-JP" altLang="en-US" sz="2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400" b="0" i="0" u="none" strike="noStrike" kern="0" cap="none" spc="0" normalizeH="0" baseline="0" noProof="0" dirty="0">
                <a:ln>
                  <a:noFill/>
                </a:ln>
                <a:solidFill>
                  <a:srgbClr val="FF0000"/>
                </a:solidFill>
                <a:effectLst/>
                <a:uLnTx/>
                <a:uFillTx/>
                <a:latin typeface="ＭＳ Ｐゴシック" pitchFamily="50" charset="-128"/>
                <a:ea typeface="ＭＳ Ｐゴシック" pitchFamily="50" charset="-128"/>
                <a:cs typeface="Tahoma" pitchFamily="34" charset="0"/>
              </a:rPr>
              <a:t>　</a:t>
            </a:r>
          </a:p>
          <a:p>
            <a:pPr marL="457200" marR="0" lvl="0" indent="-457200" defTabSz="914400" eaLnBrk="0" fontAlgn="base" latinLnBrk="0" hangingPunct="0">
              <a:lnSpc>
                <a:spcPct val="100000"/>
              </a:lnSpc>
              <a:spcBef>
                <a:spcPct val="0"/>
              </a:spcBef>
              <a:spcAft>
                <a:spcPct val="0"/>
              </a:spcAft>
              <a:buClrTx/>
              <a:buSzTx/>
              <a:buFontTx/>
              <a:buNone/>
              <a:tabLst/>
              <a:defRPr/>
            </a:pPr>
            <a:r>
              <a:rPr kumimoji="1" lang="ja-JP" altLang="en-US" sz="2400" b="0" i="0" u="none" strike="noStrike" kern="0" cap="none" spc="0" normalizeH="0" baseline="0" noProof="0" dirty="0">
                <a:ln>
                  <a:noFill/>
                </a:ln>
                <a:solidFill>
                  <a:srgbClr val="FF0000"/>
                </a:solidFill>
                <a:effectLst/>
                <a:uLnTx/>
                <a:uFillTx/>
                <a:latin typeface="ＭＳ Ｐゴシック" pitchFamily="50" charset="-128"/>
                <a:ea typeface="ＭＳ Ｐゴシック" pitchFamily="50" charset="-128"/>
                <a:cs typeface="Tahoma" pitchFamily="34" charset="0"/>
              </a:rPr>
              <a:t>　</a:t>
            </a:r>
            <a:r>
              <a:rPr kumimoji="1" lang="en-US" altLang="ja-JP"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技術輸出管理規程を実務面で補足したマニュアル</a:t>
            </a:r>
          </a:p>
          <a:p>
            <a:pPr marL="457200" marR="0" lvl="0" indent="-457200" defTabSz="914400" eaLnBrk="0" fontAlgn="base" latinLnBrk="0" hangingPunct="0">
              <a:lnSpc>
                <a:spcPct val="100000"/>
              </a:lnSpc>
              <a:spcBef>
                <a:spcPct val="0"/>
              </a:spcBef>
              <a:spcAft>
                <a:spcPct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latin typeface="ＭＳ Ｐゴシック" pitchFamily="50" charset="-128"/>
                <a:ea typeface="ＭＳ Ｐゴシック" pitchFamily="50" charset="-128"/>
                <a:cs typeface="Tahoma" pitchFamily="34" charset="0"/>
              </a:rPr>
              <a:t>　  　</a:t>
            </a:r>
          </a:p>
        </p:txBody>
      </p:sp>
      <p:sp>
        <p:nvSpPr>
          <p:cNvPr id="16" name="Text Box 32"/>
          <p:cNvSpPr txBox="1">
            <a:spLocks noChangeArrowheads="1"/>
          </p:cNvSpPr>
          <p:nvPr/>
        </p:nvSpPr>
        <p:spPr bwMode="auto">
          <a:xfrm>
            <a:off x="611188" y="2134220"/>
            <a:ext cx="8260893" cy="231050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総則		：基本方針、目的　等</a:t>
            </a:r>
          </a:p>
          <a:p>
            <a:pPr eaLnBrk="0" fontAlgn="base" latinLnBrk="1" hangingPunct="1">
              <a:spcBef>
                <a:spcPct val="0"/>
              </a:spcBef>
              <a:spcAft>
                <a:spcPct val="0"/>
              </a:spcAft>
              <a:buSzTx/>
              <a:buFontTx/>
              <a:buNone/>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技術輸出管理体制	：責任事項、技術輸出管理担当の配置　等</a:t>
            </a:r>
          </a:p>
          <a:p>
            <a:pPr eaLnBrk="0" fontAlgn="base" latinLnBrk="1" hangingPunct="1">
              <a:spcBef>
                <a:spcPct val="0"/>
              </a:spcBef>
              <a:spcAft>
                <a:spcPct val="0"/>
              </a:spcAft>
              <a:buSzTx/>
              <a:buFontTx/>
              <a:buNone/>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技術輸出管理手続	：社内承認手続き、決裁ルール　等</a:t>
            </a:r>
          </a:p>
          <a:p>
            <a:pPr eaLnBrk="0" fontAlgn="base" latinLnBrk="1" hangingPunct="1">
              <a:spcBef>
                <a:spcPct val="0"/>
              </a:spcBef>
              <a:spcAft>
                <a:spcPct val="0"/>
              </a:spcAft>
              <a:buSzTx/>
              <a:buFontTx/>
              <a:buNone/>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関係書類の保管	：保管期間は、当該取引後５年間</a:t>
            </a: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（一部貨物・技術については</a:t>
            </a:r>
            <a:r>
              <a:rPr lang="en-US" altLang="ja-JP"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7</a:t>
            </a: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年間）</a:t>
            </a:r>
          </a:p>
          <a:p>
            <a:pPr eaLnBrk="0" fontAlgn="base" latinLnBrk="1" hangingPunct="1">
              <a:spcBef>
                <a:spcPct val="0"/>
              </a:spcBef>
              <a:spcAft>
                <a:spcPct val="0"/>
              </a:spcAft>
              <a:buSzTx/>
              <a:buFontTx/>
              <a:buNone/>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教育		：研修の実施　等（輸出取引実施部門など）</a:t>
            </a:r>
          </a:p>
          <a:p>
            <a:pPr eaLnBrk="0" fontAlgn="base" latinLnBrk="1" hangingPunct="1">
              <a:spcBef>
                <a:spcPct val="0"/>
              </a:spcBef>
              <a:spcAft>
                <a:spcPct val="0"/>
              </a:spcAft>
              <a:buSzTx/>
              <a:buFontTx/>
              <a:buNone/>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6</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監査等		：自治検査（年１回）、内部監査　等</a:t>
            </a:r>
          </a:p>
          <a:p>
            <a:pPr eaLnBrk="0" fontAlgn="base" latinLnBrk="1" hangingPunct="1">
              <a:spcBef>
                <a:spcPct val="0"/>
              </a:spcBef>
              <a:spcAft>
                <a:spcPct val="0"/>
              </a:spcAft>
              <a:buSzTx/>
              <a:buFontTx/>
              <a:buNone/>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7</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罰則		：懲戒、訓告の対象</a:t>
            </a:r>
          </a:p>
          <a:p>
            <a:pPr eaLnBrk="0" fontAlgn="base" latinLnBrk="1" hangingPunct="1">
              <a:spcBef>
                <a:spcPct val="0"/>
              </a:spcBef>
              <a:spcAft>
                <a:spcPct val="0"/>
              </a:spcAft>
              <a:buSzTx/>
              <a:buFontTx/>
              <a:buNone/>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8</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子会社等		：子会社における技術輸出管理</a:t>
            </a:r>
          </a:p>
          <a:p>
            <a:pPr eaLnBrk="0" fontAlgn="base" latinLnBrk="1" hangingPunct="1">
              <a:spcBef>
                <a:spcPct val="0"/>
              </a:spcBef>
              <a:spcAft>
                <a:spcPct val="0"/>
              </a:spcAft>
              <a:buSzTx/>
              <a:buFontTx/>
              <a:buNone/>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9</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その他		：その他</a:t>
            </a:r>
          </a:p>
        </p:txBody>
      </p:sp>
      <p:sp>
        <p:nvSpPr>
          <p:cNvPr id="17" name="Text Box 37"/>
          <p:cNvSpPr txBox="1">
            <a:spLocks noChangeArrowheads="1"/>
          </p:cNvSpPr>
          <p:nvPr/>
        </p:nvSpPr>
        <p:spPr bwMode="auto">
          <a:xfrm>
            <a:off x="539750" y="5724525"/>
            <a:ext cx="8280400" cy="825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技術輸出管理体制　　　　　　　　　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研修及び監査　　　　　　</a:t>
            </a:r>
            <a:b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技術輸出管理の基本手続き　　　</a:t>
            </a:r>
            <a:r>
              <a:rPr lang="ja-JP" altLang="en-US"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第</a:t>
            </a:r>
            <a:r>
              <a:rPr lang="en-US" altLang="ja-JP"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子会社に対する支援</a:t>
            </a:r>
            <a:b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章  不正再輸出等の防止措置　　　　 各種様式例（該非判定表、取引</a:t>
            </a:r>
            <a:r>
              <a:rPr lang="ja-JP" altLang="en-US"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チェックシート）など</a:t>
            </a:r>
            <a:endPar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42"/>
          <p:cNvSpPr>
            <a:spLocks noChangeArrowheads="1"/>
          </p:cNvSpPr>
          <p:nvPr/>
        </p:nvSpPr>
        <p:spPr bwMode="auto">
          <a:xfrm>
            <a:off x="6265863" y="1875457"/>
            <a:ext cx="2502906" cy="525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制定</a:t>
            </a:r>
            <a:r>
              <a:rPr lang="en-US" altLang="ja-JP"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平成</a:t>
            </a:r>
            <a:r>
              <a:rPr lang="en-US" altLang="ja-JP"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11</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7</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  </a:t>
            </a:r>
            <a:r>
              <a:rPr lang="en-US" altLang="ja-JP"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日</a:t>
            </a:r>
          </a:p>
          <a:p>
            <a:pPr eaLnBrk="0" fontAlgn="base" latinLnBrk="1" hangingPunct="1">
              <a:spcBef>
                <a:spcPct val="0"/>
              </a:spcBef>
              <a:spcAft>
                <a:spcPct val="0"/>
              </a:spcAft>
              <a:buSzTx/>
              <a:buFontTx/>
              <a:buNone/>
            </a:pP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最終改正</a:t>
            </a:r>
            <a:r>
              <a:rPr lang="en-US" altLang="ja-JP"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平成</a:t>
            </a:r>
            <a:r>
              <a:rPr lang="en-US" altLang="ja-JP"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22</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12</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日</a:t>
            </a:r>
          </a:p>
        </p:txBody>
      </p:sp>
      <p:sp>
        <p:nvSpPr>
          <p:cNvPr id="19" name="Text Box 2"/>
          <p:cNvSpPr txBox="1">
            <a:spLocks noChangeArrowheads="1"/>
          </p:cNvSpPr>
          <p:nvPr/>
        </p:nvSpPr>
        <p:spPr bwMode="auto">
          <a:xfrm>
            <a:off x="266691" y="836712"/>
            <a:ext cx="9323933" cy="647526"/>
          </a:xfrm>
          <a:prstGeom prst="rect">
            <a:avLst/>
          </a:prstGeom>
          <a:solidFill>
            <a:schemeClr val="bg1"/>
          </a:solidFill>
          <a:ln w="9525">
            <a:solidFill>
              <a:srgbClr val="000000"/>
            </a:solidFill>
            <a:miter lim="800000"/>
            <a:headEnd/>
            <a:tailEnd/>
          </a:ln>
          <a:extLst/>
        </p:spPr>
        <p:txBody>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ja-JP" altLang="en-US" sz="2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「技術輸出管理規程」、「技術輸出管理基本マニュアル</a:t>
            </a:r>
            <a:r>
              <a:rPr kumimoji="1"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lang="ja-JP" altLang="en-US" sz="20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を制定し</a:t>
            </a:r>
            <a:r>
              <a:rPr kumimoji="1" lang="ja-JP" altLang="en-US" sz="2000" b="0" i="0" u="none" strike="noStrike" kern="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a:t>
            </a:r>
            <a:r>
              <a:rPr kumimoji="1" lang="ja-JP" altLang="en-US" sz="2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輸出管理の体制や役割等を</a:t>
            </a:r>
            <a:r>
              <a:rPr kumimoji="1"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規定しています。</a:t>
            </a:r>
            <a:endParaRPr kumimoji="1" lang="ja-JP" altLang="en-US" sz="2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35256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655352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2-3.</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東日本の技術輸出管理体制</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17</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Text Box 89"/>
          <p:cNvSpPr txBox="1">
            <a:spLocks noChangeArrowheads="1"/>
          </p:cNvSpPr>
          <p:nvPr/>
        </p:nvSpPr>
        <p:spPr bwMode="auto">
          <a:xfrm>
            <a:off x="703139" y="3070225"/>
            <a:ext cx="2673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a:ln>
                  <a:noFill/>
                </a:ln>
                <a:solidFill>
                  <a:srgbClr val="000000"/>
                </a:solidFill>
                <a:effectLst/>
                <a:uLnTx/>
                <a:uFillTx/>
                <a:latin typeface="Times New Roman" pitchFamily="18" charset="0"/>
                <a:ea typeface="ＭＳ ゴシック" pitchFamily="49" charset="-128"/>
                <a:cs typeface="Tahoma" pitchFamily="34" charset="0"/>
              </a:rPr>
              <a:t>（管理体制確立の支援を実施）</a:t>
            </a:r>
          </a:p>
        </p:txBody>
      </p:sp>
      <p:sp>
        <p:nvSpPr>
          <p:cNvPr id="16" name="AutoShape 116"/>
          <p:cNvSpPr>
            <a:spLocks noChangeArrowheads="1"/>
          </p:cNvSpPr>
          <p:nvPr/>
        </p:nvSpPr>
        <p:spPr bwMode="auto">
          <a:xfrm>
            <a:off x="128465" y="1196975"/>
            <a:ext cx="6702597" cy="2232025"/>
          </a:xfrm>
          <a:prstGeom prst="roundRect">
            <a:avLst>
              <a:gd name="adj" fmla="val 6370"/>
            </a:avLst>
          </a:prstGeom>
          <a:solidFill>
            <a:srgbClr val="FFFF9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Times New Roman" pitchFamily="18" charset="0"/>
              <a:ea typeface="ＭＳ Ｐゴシック" pitchFamily="50" charset="-128"/>
              <a:cs typeface="Tahoma" pitchFamily="34" charset="0"/>
            </a:endParaRPr>
          </a:p>
        </p:txBody>
      </p:sp>
      <p:sp>
        <p:nvSpPr>
          <p:cNvPr id="17" name="Rectangle 117"/>
          <p:cNvSpPr>
            <a:spLocks noChangeArrowheads="1"/>
          </p:cNvSpPr>
          <p:nvPr/>
        </p:nvSpPr>
        <p:spPr bwMode="auto">
          <a:xfrm>
            <a:off x="1784648" y="1339850"/>
            <a:ext cx="2376488" cy="542925"/>
          </a:xfrm>
          <a:prstGeom prst="rect">
            <a:avLst/>
          </a:prstGeom>
          <a:solidFill>
            <a:srgbClr val="FFFFFF"/>
          </a:solidFill>
          <a:ln w="12700">
            <a:solidFill>
              <a:srgbClr val="000000"/>
            </a:solidFill>
            <a:miter lim="800000"/>
            <a:headEnd/>
            <a:tailEnd/>
          </a:ln>
          <a:effectLst>
            <a:outerShdw dist="35921" dir="2700000" algn="ctr" rotWithShape="0">
              <a:srgbClr val="969696"/>
            </a:outerShdw>
          </a:effec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技術輸出管理の最高責任者</a:t>
            </a: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r>
            <a:b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b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代表</a:t>
            </a:r>
            <a:r>
              <a:rPr kumimoji="1" lang="ja-JP" altLang="en-US" sz="16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取締役</a:t>
            </a:r>
            <a:endPar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118"/>
          <p:cNvSpPr>
            <a:spLocks noChangeArrowheads="1"/>
          </p:cNvSpPr>
          <p:nvPr/>
        </p:nvSpPr>
        <p:spPr bwMode="auto">
          <a:xfrm>
            <a:off x="4821683" y="2132013"/>
            <a:ext cx="1856995" cy="379412"/>
          </a:xfrm>
          <a:prstGeom prst="rect">
            <a:avLst/>
          </a:prstGeom>
          <a:solidFill>
            <a:srgbClr val="FFFFFF"/>
          </a:solidFill>
          <a:ln w="12700">
            <a:solidFill>
              <a:srgbClr val="000000"/>
            </a:solidFill>
            <a:miter lim="800000"/>
            <a:headEnd/>
            <a:tailEnd/>
          </a:ln>
          <a:effectLst>
            <a:outerShdw dist="35921" dir="2700000" algn="ctr" rotWithShape="0">
              <a:srgbClr val="969696"/>
            </a:outerShdw>
          </a:effec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技術輸出管理委員会</a:t>
            </a:r>
          </a:p>
        </p:txBody>
      </p:sp>
      <p:cxnSp>
        <p:nvCxnSpPr>
          <p:cNvPr id="19" name="AutoShape 119"/>
          <p:cNvCxnSpPr>
            <a:cxnSpLocks noChangeShapeType="1"/>
            <a:stCxn id="17" idx="2"/>
            <a:endCxn id="18" idx="0"/>
          </p:cNvCxnSpPr>
          <p:nvPr/>
        </p:nvCxnSpPr>
        <p:spPr bwMode="auto">
          <a:xfrm rot="16200000" flipH="1">
            <a:off x="4236917" y="618749"/>
            <a:ext cx="249238" cy="2777289"/>
          </a:xfrm>
          <a:prstGeom prst="bentConnector3">
            <a:avLst>
              <a:gd name="adj1" fmla="val 50000"/>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20"/>
          <p:cNvCxnSpPr>
            <a:cxnSpLocks noChangeShapeType="1"/>
            <a:stCxn id="18" idx="2"/>
            <a:endCxn id="43" idx="0"/>
          </p:cNvCxnSpPr>
          <p:nvPr/>
        </p:nvCxnSpPr>
        <p:spPr bwMode="auto">
          <a:xfrm flipH="1">
            <a:off x="5748846" y="2511425"/>
            <a:ext cx="1335" cy="177800"/>
          </a:xfrm>
          <a:prstGeom prst="straightConnector1">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AutoShape 123"/>
          <p:cNvSpPr>
            <a:spLocks noChangeArrowheads="1"/>
          </p:cNvSpPr>
          <p:nvPr/>
        </p:nvSpPr>
        <p:spPr bwMode="auto">
          <a:xfrm>
            <a:off x="272928" y="4180358"/>
            <a:ext cx="3206835" cy="1912938"/>
          </a:xfrm>
          <a:prstGeom prst="roundRect">
            <a:avLst>
              <a:gd name="adj" fmla="val 6370"/>
            </a:avLst>
          </a:prstGeom>
          <a:solidFill>
            <a:srgbClr val="CCFF9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Times New Roman" pitchFamily="18" charset="0"/>
              <a:ea typeface="ＭＳ Ｐゴシック" pitchFamily="50" charset="-128"/>
              <a:cs typeface="Tahoma" pitchFamily="34" charset="0"/>
            </a:endParaRPr>
          </a:p>
        </p:txBody>
      </p:sp>
      <p:sp>
        <p:nvSpPr>
          <p:cNvPr id="22" name="AutoShape 124"/>
          <p:cNvSpPr>
            <a:spLocks noChangeArrowheads="1"/>
          </p:cNvSpPr>
          <p:nvPr/>
        </p:nvSpPr>
        <p:spPr bwMode="auto">
          <a:xfrm>
            <a:off x="199903" y="4093046"/>
            <a:ext cx="3176586" cy="1912937"/>
          </a:xfrm>
          <a:prstGeom prst="roundRect">
            <a:avLst>
              <a:gd name="adj" fmla="val 6370"/>
            </a:avLst>
          </a:prstGeom>
          <a:solidFill>
            <a:srgbClr val="CCFF9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Times New Roman" pitchFamily="18" charset="0"/>
              <a:ea typeface="ＭＳ Ｐゴシック" pitchFamily="50" charset="-128"/>
              <a:cs typeface="Tahoma" pitchFamily="34" charset="0"/>
            </a:endParaRPr>
          </a:p>
        </p:txBody>
      </p:sp>
      <p:sp>
        <p:nvSpPr>
          <p:cNvPr id="23" name="AutoShape 125"/>
          <p:cNvSpPr>
            <a:spLocks noChangeArrowheads="1"/>
          </p:cNvSpPr>
          <p:nvPr/>
        </p:nvSpPr>
        <p:spPr bwMode="auto">
          <a:xfrm>
            <a:off x="128465" y="4004146"/>
            <a:ext cx="3168352" cy="1912937"/>
          </a:xfrm>
          <a:prstGeom prst="roundRect">
            <a:avLst>
              <a:gd name="adj" fmla="val 6370"/>
            </a:avLst>
          </a:prstGeom>
          <a:solidFill>
            <a:srgbClr val="CCFF99"/>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Times New Roman" pitchFamily="18" charset="0"/>
              <a:ea typeface="ＭＳ Ｐゴシック" pitchFamily="50" charset="-128"/>
              <a:cs typeface="Tahoma" pitchFamily="34" charset="0"/>
            </a:endParaRPr>
          </a:p>
        </p:txBody>
      </p:sp>
      <p:sp>
        <p:nvSpPr>
          <p:cNvPr id="24" name="Rectangle 126"/>
          <p:cNvSpPr>
            <a:spLocks noChangeArrowheads="1"/>
          </p:cNvSpPr>
          <p:nvPr/>
        </p:nvSpPr>
        <p:spPr bwMode="auto">
          <a:xfrm>
            <a:off x="2360712" y="4004146"/>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5" tIns="46033" rIns="92065" bIns="46033">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子会社</a:t>
            </a:r>
          </a:p>
        </p:txBody>
      </p:sp>
      <p:sp>
        <p:nvSpPr>
          <p:cNvPr id="25" name="Rectangle 127"/>
          <p:cNvSpPr>
            <a:spLocks noChangeArrowheads="1"/>
          </p:cNvSpPr>
          <p:nvPr/>
        </p:nvSpPr>
        <p:spPr bwMode="auto">
          <a:xfrm>
            <a:off x="229047" y="5342408"/>
            <a:ext cx="1746250" cy="430213"/>
          </a:xfrm>
          <a:prstGeom prst="rect">
            <a:avLst/>
          </a:prstGeom>
          <a:solidFill>
            <a:srgbClr val="FFFFFF"/>
          </a:solidFill>
          <a:ln w="12700">
            <a:solidFill>
              <a:srgbClr val="000000"/>
            </a:solidFill>
            <a:miter lim="800000"/>
            <a:headEnd/>
            <a:tailEnd/>
          </a:ln>
          <a:effectLst>
            <a:outerShdw dist="35921" dir="2700000" algn="ctr" rotWithShape="0">
              <a:srgbClr val="969696"/>
            </a:outerShdw>
          </a:effec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輸出取引実施部門長</a:t>
            </a:r>
          </a:p>
        </p:txBody>
      </p:sp>
      <p:sp>
        <p:nvSpPr>
          <p:cNvPr id="26" name="Line 128"/>
          <p:cNvSpPr>
            <a:spLocks noChangeShapeType="1"/>
          </p:cNvSpPr>
          <p:nvPr/>
        </p:nvSpPr>
        <p:spPr bwMode="auto">
          <a:xfrm>
            <a:off x="1264097" y="4312121"/>
            <a:ext cx="0" cy="1028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Times New Roman" pitchFamily="18" charset="0"/>
              <a:cs typeface="Tahoma" pitchFamily="34" charset="0"/>
            </a:endParaRPr>
          </a:p>
        </p:txBody>
      </p:sp>
      <p:sp>
        <p:nvSpPr>
          <p:cNvPr id="27" name="Line 129"/>
          <p:cNvSpPr>
            <a:spLocks noChangeShapeType="1"/>
          </p:cNvSpPr>
          <p:nvPr/>
        </p:nvSpPr>
        <p:spPr bwMode="auto">
          <a:xfrm>
            <a:off x="1264097" y="4975695"/>
            <a:ext cx="234429" cy="79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Times New Roman" pitchFamily="18" charset="0"/>
              <a:cs typeface="Tahoma" pitchFamily="34" charset="0"/>
            </a:endParaRPr>
          </a:p>
        </p:txBody>
      </p:sp>
      <p:cxnSp>
        <p:nvCxnSpPr>
          <p:cNvPr id="28" name="AutoShape 130"/>
          <p:cNvCxnSpPr>
            <a:cxnSpLocks noChangeShapeType="1"/>
            <a:stCxn id="17" idx="2"/>
            <a:endCxn id="29" idx="0"/>
          </p:cNvCxnSpPr>
          <p:nvPr/>
        </p:nvCxnSpPr>
        <p:spPr bwMode="auto">
          <a:xfrm rot="5400000">
            <a:off x="904616" y="2080331"/>
            <a:ext cx="2265833" cy="1870720"/>
          </a:xfrm>
          <a:prstGeom prst="bentConnector3">
            <a:avLst>
              <a:gd name="adj1" fmla="val 50000"/>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131"/>
          <p:cNvSpPr>
            <a:spLocks noChangeArrowheads="1"/>
          </p:cNvSpPr>
          <p:nvPr/>
        </p:nvSpPr>
        <p:spPr bwMode="auto">
          <a:xfrm>
            <a:off x="229047" y="4148608"/>
            <a:ext cx="1746250" cy="430213"/>
          </a:xfrm>
          <a:prstGeom prst="rect">
            <a:avLst/>
          </a:prstGeom>
          <a:solidFill>
            <a:srgbClr val="FFFFFF"/>
          </a:solidFill>
          <a:ln w="12700">
            <a:solidFill>
              <a:srgbClr val="000000"/>
            </a:solidFill>
            <a:miter lim="800000"/>
            <a:headEnd/>
            <a:tailEnd/>
          </a:ln>
          <a:effectLst>
            <a:outerShdw dist="35921" dir="2700000" algn="ctr" rotWithShape="0">
              <a:srgbClr val="969696"/>
            </a:outerShdw>
          </a:effec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代表取締役社長</a:t>
            </a:r>
          </a:p>
        </p:txBody>
      </p:sp>
      <p:sp>
        <p:nvSpPr>
          <p:cNvPr id="31" name="AutoShape 134"/>
          <p:cNvSpPr>
            <a:spLocks noChangeArrowheads="1"/>
          </p:cNvSpPr>
          <p:nvPr/>
        </p:nvSpPr>
        <p:spPr bwMode="auto">
          <a:xfrm>
            <a:off x="3729311" y="4180358"/>
            <a:ext cx="3101751" cy="1912938"/>
          </a:xfrm>
          <a:prstGeom prst="roundRect">
            <a:avLst>
              <a:gd name="adj" fmla="val 6370"/>
            </a:avLst>
          </a:prstGeom>
          <a:solidFill>
            <a:srgbClr val="CCEC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Times New Roman" pitchFamily="18" charset="0"/>
              <a:ea typeface="ＭＳ Ｐゴシック" pitchFamily="50" charset="-128"/>
              <a:cs typeface="Tahoma" pitchFamily="34" charset="0"/>
            </a:endParaRPr>
          </a:p>
        </p:txBody>
      </p:sp>
      <p:sp>
        <p:nvSpPr>
          <p:cNvPr id="32" name="AutoShape 135"/>
          <p:cNvSpPr>
            <a:spLocks noChangeArrowheads="1"/>
          </p:cNvSpPr>
          <p:nvPr/>
        </p:nvSpPr>
        <p:spPr bwMode="auto">
          <a:xfrm>
            <a:off x="3656287" y="4093046"/>
            <a:ext cx="3096913" cy="1912937"/>
          </a:xfrm>
          <a:prstGeom prst="roundRect">
            <a:avLst>
              <a:gd name="adj" fmla="val 6370"/>
            </a:avLst>
          </a:prstGeom>
          <a:solidFill>
            <a:srgbClr val="CCEC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Times New Roman" pitchFamily="18" charset="0"/>
              <a:ea typeface="ＭＳ Ｐゴシック" pitchFamily="50" charset="-128"/>
              <a:cs typeface="Tahoma" pitchFamily="34" charset="0"/>
            </a:endParaRPr>
          </a:p>
        </p:txBody>
      </p:sp>
      <p:sp>
        <p:nvSpPr>
          <p:cNvPr id="33" name="AutoShape 136"/>
          <p:cNvSpPr>
            <a:spLocks noChangeArrowheads="1"/>
          </p:cNvSpPr>
          <p:nvPr/>
        </p:nvSpPr>
        <p:spPr bwMode="auto">
          <a:xfrm>
            <a:off x="3584848" y="4004146"/>
            <a:ext cx="3103859" cy="1912937"/>
          </a:xfrm>
          <a:prstGeom prst="roundRect">
            <a:avLst>
              <a:gd name="adj" fmla="val 6370"/>
            </a:avLst>
          </a:prstGeom>
          <a:solidFill>
            <a:srgbClr val="CCEC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Times New Roman" pitchFamily="18" charset="0"/>
              <a:ea typeface="ＭＳ Ｐゴシック" pitchFamily="50" charset="-128"/>
              <a:cs typeface="Tahoma" pitchFamily="34" charset="0"/>
            </a:endParaRPr>
          </a:p>
        </p:txBody>
      </p:sp>
      <p:sp>
        <p:nvSpPr>
          <p:cNvPr id="35" name="Line 137"/>
          <p:cNvSpPr>
            <a:spLocks noChangeShapeType="1"/>
          </p:cNvSpPr>
          <p:nvPr/>
        </p:nvSpPr>
        <p:spPr bwMode="auto">
          <a:xfrm>
            <a:off x="4667523" y="4399433"/>
            <a:ext cx="0" cy="1028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Times New Roman" pitchFamily="18" charset="0"/>
              <a:cs typeface="Tahoma" pitchFamily="34" charset="0"/>
            </a:endParaRPr>
          </a:p>
        </p:txBody>
      </p:sp>
      <p:sp>
        <p:nvSpPr>
          <p:cNvPr id="36" name="Line 138"/>
          <p:cNvSpPr>
            <a:spLocks noChangeShapeType="1"/>
          </p:cNvSpPr>
          <p:nvPr/>
        </p:nvSpPr>
        <p:spPr bwMode="auto">
          <a:xfrm>
            <a:off x="4667523" y="4975696"/>
            <a:ext cx="2921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Times New Roman" pitchFamily="18" charset="0"/>
              <a:cs typeface="Tahoma" pitchFamily="34" charset="0"/>
            </a:endParaRPr>
          </a:p>
        </p:txBody>
      </p:sp>
      <p:sp>
        <p:nvSpPr>
          <p:cNvPr id="37" name="Rectangle 139"/>
          <p:cNvSpPr>
            <a:spLocks noChangeArrowheads="1"/>
          </p:cNvSpPr>
          <p:nvPr/>
        </p:nvSpPr>
        <p:spPr bwMode="auto">
          <a:xfrm>
            <a:off x="5739234" y="4004146"/>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5" tIns="46033" rIns="92065" bIns="46033">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各組織</a:t>
            </a:r>
          </a:p>
        </p:txBody>
      </p:sp>
      <p:cxnSp>
        <p:nvCxnSpPr>
          <p:cNvPr id="38" name="AutoShape 140"/>
          <p:cNvCxnSpPr>
            <a:cxnSpLocks noChangeShapeType="1"/>
            <a:stCxn id="17" idx="2"/>
            <a:endCxn id="39" idx="0"/>
          </p:cNvCxnSpPr>
          <p:nvPr/>
        </p:nvCxnSpPr>
        <p:spPr bwMode="auto">
          <a:xfrm rot="16200000" flipH="1">
            <a:off x="2686895" y="2168772"/>
            <a:ext cx="2265833" cy="1693838"/>
          </a:xfrm>
          <a:prstGeom prst="bentConnector3">
            <a:avLst>
              <a:gd name="adj1" fmla="val 50000"/>
            </a:avLst>
          </a:prstGeom>
          <a:noFill/>
          <a:ln w="127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141"/>
          <p:cNvSpPr>
            <a:spLocks noChangeArrowheads="1"/>
          </p:cNvSpPr>
          <p:nvPr/>
        </p:nvSpPr>
        <p:spPr bwMode="auto">
          <a:xfrm>
            <a:off x="3729311" y="4148608"/>
            <a:ext cx="1874837" cy="430213"/>
          </a:xfrm>
          <a:prstGeom prst="rect">
            <a:avLst/>
          </a:prstGeom>
          <a:solidFill>
            <a:srgbClr val="FFFFFF"/>
          </a:solidFill>
          <a:ln w="12700">
            <a:solidFill>
              <a:srgbClr val="000000"/>
            </a:solidFill>
            <a:miter lim="800000"/>
            <a:headEnd/>
            <a:tailEnd/>
          </a:ln>
          <a:effectLst>
            <a:outerShdw dist="35921" dir="2700000" algn="ctr" rotWithShape="0">
              <a:srgbClr val="969696"/>
            </a:outerShdw>
          </a:effec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組織の長</a:t>
            </a:r>
          </a:p>
        </p:txBody>
      </p:sp>
      <p:sp>
        <p:nvSpPr>
          <p:cNvPr id="40" name="Rectangle 142"/>
          <p:cNvSpPr>
            <a:spLocks noChangeArrowheads="1"/>
          </p:cNvSpPr>
          <p:nvPr/>
        </p:nvSpPr>
        <p:spPr bwMode="auto">
          <a:xfrm>
            <a:off x="4884813" y="4761383"/>
            <a:ext cx="1724371" cy="430213"/>
          </a:xfrm>
          <a:prstGeom prst="rect">
            <a:avLst/>
          </a:prstGeom>
          <a:solidFill>
            <a:srgbClr val="FFC000"/>
          </a:solidFill>
          <a:ln w="12700">
            <a:solidFill>
              <a:srgbClr val="000000"/>
            </a:solidFill>
            <a:miter lim="800000"/>
            <a:headEnd/>
            <a:tailEnd/>
          </a:ln>
          <a:effectLst>
            <a:outerShdw dist="35921" dir="2700000" algn="ctr" rotWithShape="0">
              <a:srgbClr val="969696"/>
            </a:outerShdw>
          </a:effec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技術輸出管理担当</a:t>
            </a:r>
          </a:p>
        </p:txBody>
      </p:sp>
      <p:sp>
        <p:nvSpPr>
          <p:cNvPr id="41" name="Rectangle 143"/>
          <p:cNvSpPr>
            <a:spLocks noChangeArrowheads="1"/>
          </p:cNvSpPr>
          <p:nvPr/>
        </p:nvSpPr>
        <p:spPr bwMode="auto">
          <a:xfrm>
            <a:off x="3802337" y="5337646"/>
            <a:ext cx="1801812" cy="430212"/>
          </a:xfrm>
          <a:prstGeom prst="rect">
            <a:avLst/>
          </a:prstGeom>
          <a:solidFill>
            <a:srgbClr val="FFFFFF"/>
          </a:solidFill>
          <a:ln w="12700">
            <a:solidFill>
              <a:srgbClr val="000000"/>
            </a:solidFill>
            <a:miter lim="800000"/>
            <a:headEnd/>
            <a:tailEnd/>
          </a:ln>
          <a:effectLst>
            <a:outerShdw dist="35921" dir="2700000" algn="ctr" rotWithShape="0">
              <a:srgbClr val="969696"/>
            </a:outerShdw>
          </a:effec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輸出取引実施部門長</a:t>
            </a:r>
          </a:p>
        </p:txBody>
      </p:sp>
      <p:sp>
        <p:nvSpPr>
          <p:cNvPr id="42" name="Text Box 183"/>
          <p:cNvSpPr txBox="1">
            <a:spLocks noChangeArrowheads="1"/>
          </p:cNvSpPr>
          <p:nvPr/>
        </p:nvSpPr>
        <p:spPr bwMode="auto">
          <a:xfrm>
            <a:off x="776576" y="2477797"/>
            <a:ext cx="1763922" cy="30995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管理体制確立の支援</a:t>
            </a:r>
          </a:p>
        </p:txBody>
      </p:sp>
      <p:sp>
        <p:nvSpPr>
          <p:cNvPr id="43" name="Rectangle 121"/>
          <p:cNvSpPr>
            <a:spLocks noChangeArrowheads="1"/>
          </p:cNvSpPr>
          <p:nvPr/>
        </p:nvSpPr>
        <p:spPr bwMode="auto">
          <a:xfrm>
            <a:off x="4808984" y="2689225"/>
            <a:ext cx="1879723" cy="576263"/>
          </a:xfrm>
          <a:prstGeom prst="rect">
            <a:avLst/>
          </a:prstGeom>
          <a:solidFill>
            <a:srgbClr val="FFFFFF"/>
          </a:solidFill>
          <a:ln w="12700">
            <a:solidFill>
              <a:srgbClr val="000000"/>
            </a:solidFill>
            <a:miter lim="800000"/>
            <a:headEnd/>
            <a:tailEnd/>
          </a:ln>
          <a:effectLst>
            <a:outerShdw dist="35921" dir="2700000" algn="ctr" rotWithShape="0">
              <a:srgbClr val="969696"/>
            </a:outerShdw>
          </a:effec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技術輸出</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管理室</a:t>
            </a:r>
            <a:endParaRPr kumimoji="1" lang="en-US" altLang="ja-JP"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0" fontAlgn="base" latinLnBrk="1" hangingPunct="1">
              <a:lnSpc>
                <a:spcPct val="100000"/>
              </a:lnSpc>
              <a:spcBef>
                <a:spcPct val="0"/>
              </a:spcBef>
              <a:spcAft>
                <a:spcPct val="0"/>
              </a:spcAft>
              <a:buClrTx/>
              <a:buSzTx/>
              <a:buFontTx/>
              <a:buNone/>
              <a:tabLst/>
              <a:defRPr/>
            </a:pPr>
            <a:r>
              <a:rPr lang="ja-JP" altLang="en-US" sz="11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（総務人事部法務部門内）</a:t>
            </a:r>
            <a:endPar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44" name="Group 49"/>
          <p:cNvGraphicFramePr>
            <a:graphicFrameLocks noGrp="1"/>
          </p:cNvGraphicFramePr>
          <p:nvPr>
            <p:extLst>
              <p:ext uri="{D42A27DB-BD31-4B8C-83A1-F6EECF244321}">
                <p14:modId xmlns:p14="http://schemas.microsoft.com/office/powerpoint/2010/main" val="1376098294"/>
              </p:ext>
            </p:extLst>
          </p:nvPr>
        </p:nvGraphicFramePr>
        <p:xfrm>
          <a:off x="6969224" y="1230643"/>
          <a:ext cx="2736304" cy="3089450"/>
        </p:xfrm>
        <a:graphic>
          <a:graphicData uri="http://schemas.openxmlformats.org/drawingml/2006/table">
            <a:tbl>
              <a:tblPr/>
              <a:tblGrid>
                <a:gridCol w="93610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tblGrid>
              <a:tr h="145082">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2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組織等の長 </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200" b="1"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技術輸出管理担当</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9822">
                <a:tc rowSpan="2">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l"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取引の</a:t>
                      </a:r>
                      <a:endParaRPr kumimoji="1" lang="en-US" altLang="ja-JP"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適否判断</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85725" marR="0" lvl="0" indent="-85725" algn="just" defTabSz="914400" rtl="0" eaLnBrk="0" fontAlgn="t" latinLnBrk="1" hangingPunct="1">
                        <a:lnSpc>
                          <a:spcPct val="100000"/>
                        </a:lnSpc>
                        <a:spcBef>
                          <a:spcPts val="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取引の審査</a:t>
                      </a:r>
                    </a:p>
                    <a:p>
                      <a:pPr marL="0" marR="0" lvl="0" indent="0" algn="just" defTabSz="914400" rtl="0" eaLnBrk="0" fontAlgn="t" latinLnBrk="1" hangingPunct="1">
                        <a:lnSpc>
                          <a:spcPct val="100000"/>
                        </a:lnSpc>
                        <a:spcBef>
                          <a:spcPts val="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取引ﾁｪｯｸｼｰﾄの確認</a:t>
                      </a:r>
                    </a:p>
                    <a:p>
                      <a:pPr marL="0" marR="0" lvl="0" indent="0" algn="just" defTabSz="914400" rtl="0" eaLnBrk="0" fontAlgn="t" latinLnBrk="1" hangingPunct="1">
                        <a:lnSpc>
                          <a:spcPct val="100000"/>
                        </a:lnSpc>
                        <a:spcBef>
                          <a:spcPts val="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顧客審査票の確認</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4060">
                <a:tc vMerge="1">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l" defTabSz="914400" rtl="0" eaLnBrk="0" fontAlgn="t" latinLnBrk="1" hangingPunct="1">
                        <a:lnSpc>
                          <a:spcPct val="100000"/>
                        </a:lnSpc>
                        <a:spcBef>
                          <a:spcPct val="20000"/>
                        </a:spcBef>
                        <a:spcAft>
                          <a:spcPct val="0"/>
                        </a:spcAft>
                        <a:buClrTx/>
                        <a:buSzPct val="100000"/>
                        <a:buFont typeface="ＭＳ ゴシック" pitchFamily="49" charset="-128"/>
                        <a:buNone/>
                        <a:tabLst/>
                      </a:pPr>
                      <a:endParaRPr kumimoji="1" lang="ja-JP" altLang="ja-JP"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85725" marR="0" lvl="0" indent="-85725" algn="just" defTabSz="914400" rtl="0" eaLnBrk="0" fontAlgn="t" latinLnBrk="1" hangingPunct="1">
                        <a:lnSpc>
                          <a:spcPct val="100000"/>
                        </a:lnSpc>
                        <a:spcBef>
                          <a:spcPts val="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経済産業省への輸出　許可申請及び履行報告 の支援</a:t>
                      </a:r>
                    </a:p>
                    <a:p>
                      <a:pPr marL="85725" marR="0" lvl="0" indent="-85725" algn="just" defTabSz="914400" rtl="0" eaLnBrk="0" fontAlgn="t" latinLnBrk="1" hangingPunct="1">
                        <a:lnSpc>
                          <a:spcPct val="100000"/>
                        </a:lnSpc>
                        <a:spcBef>
                          <a:spcPts val="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出荷管理状況の確認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0425">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l"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該非判定表</a:t>
                      </a:r>
                      <a:endParaRPr kumimoji="1" lang="en-US" altLang="ja-JP"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の作成、維持 </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85725" marR="0" lvl="0" indent="-85725" algn="just" defTabSz="914400" rtl="0" eaLnBrk="0" fontAlgn="t" latinLnBrk="1" hangingPunct="1">
                        <a:lnSpc>
                          <a:spcPct val="100000"/>
                        </a:lnSpc>
                        <a:spcBef>
                          <a:spcPts val="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・開発部門等への該非判定表の作成指示、とりまとめ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8431">
                <a:tc rowSpan="2">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l"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自治検査の</a:t>
                      </a:r>
                      <a:endParaRPr kumimoji="1" lang="en-US" altLang="ja-JP"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実施 等</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just" defTabSz="914400" rtl="0" eaLnBrk="0" fontAlgn="t" latinLnBrk="1" hangingPunct="1">
                        <a:lnSpc>
                          <a:spcPct val="100000"/>
                        </a:lnSpc>
                        <a:spcBef>
                          <a:spcPts val="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・自治検査の実施、報告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vMerge="1">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endParaRPr kumimoji="1" lang="ja-JP" altLang="ja-JP"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just" defTabSz="914400" rtl="0" eaLnBrk="0" fontAlgn="t" latinLnBrk="1" hangingPunct="1">
                        <a:lnSpc>
                          <a:spcPct val="100000"/>
                        </a:lnSpc>
                        <a:spcBef>
                          <a:spcPts val="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・法令等周知</a:t>
                      </a:r>
                    </a:p>
                    <a:p>
                      <a:pPr marL="0" marR="0" lvl="0" indent="0" algn="just" defTabSz="914400" rtl="0" eaLnBrk="0" fontAlgn="t" latinLnBrk="1" hangingPunct="1">
                        <a:lnSpc>
                          <a:spcPct val="100000"/>
                        </a:lnSpc>
                        <a:spcBef>
                          <a:spcPts val="0"/>
                        </a:spcBef>
                        <a:spcAft>
                          <a:spcPct val="0"/>
                        </a:spcAft>
                        <a:buClrTx/>
                        <a:buSzPct val="100000"/>
                        <a:buFont typeface="ＭＳ ゴシック" pitchFamily="49" charset="-128"/>
                        <a:buNone/>
                        <a:tabLst/>
                      </a:pPr>
                      <a:r>
                        <a:rPr kumimoji="1" lang="ja-JP" altLang="en-US" sz="12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・書類保管 </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 name="Rectangle 142"/>
          <p:cNvSpPr>
            <a:spLocks noChangeArrowheads="1"/>
          </p:cNvSpPr>
          <p:nvPr/>
        </p:nvSpPr>
        <p:spPr bwMode="auto">
          <a:xfrm>
            <a:off x="1498526" y="4761383"/>
            <a:ext cx="1724371" cy="430213"/>
          </a:xfrm>
          <a:prstGeom prst="rect">
            <a:avLst/>
          </a:prstGeom>
          <a:solidFill>
            <a:srgbClr val="FFC000"/>
          </a:solidFill>
          <a:ln w="12700">
            <a:solidFill>
              <a:srgbClr val="000000"/>
            </a:solidFill>
            <a:miter lim="800000"/>
            <a:headEnd/>
            <a:tailEnd/>
          </a:ln>
          <a:effectLst>
            <a:outerShdw dist="35921" dir="2700000" algn="ctr" rotWithShape="0">
              <a:srgbClr val="969696"/>
            </a:outerShdw>
          </a:effec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技術輸出管理担当</a:t>
            </a:r>
          </a:p>
        </p:txBody>
      </p:sp>
    </p:spTree>
    <p:extLst>
      <p:ext uri="{BB962C8B-B14F-4D97-AF65-F5344CB8AC3E}">
        <p14:creationId xmlns:p14="http://schemas.microsoft.com/office/powerpoint/2010/main" val="1153002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2-4.</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取引審査</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18</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Line 111"/>
          <p:cNvSpPr>
            <a:spLocks noChangeShapeType="1"/>
          </p:cNvSpPr>
          <p:nvPr/>
        </p:nvSpPr>
        <p:spPr bwMode="auto">
          <a:xfrm>
            <a:off x="2663825" y="5157788"/>
            <a:ext cx="720725"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latinLnBrk="1">
              <a:spcBef>
                <a:spcPct val="0"/>
              </a:spcBef>
              <a:spcAft>
                <a:spcPct val="0"/>
              </a:spcAft>
            </a:pPr>
            <a:endParaRPr lang="ja-JP" altLang="en-US" sz="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AutoShape 112"/>
          <p:cNvSpPr>
            <a:spLocks noChangeArrowheads="1"/>
          </p:cNvSpPr>
          <p:nvPr/>
        </p:nvSpPr>
        <p:spPr bwMode="auto">
          <a:xfrm>
            <a:off x="323850" y="1666875"/>
            <a:ext cx="3743325" cy="2573338"/>
          </a:xfrm>
          <a:prstGeom prst="roundRect">
            <a:avLst>
              <a:gd name="adj" fmla="val 5958"/>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Rectangle 113"/>
          <p:cNvSpPr>
            <a:spLocks noChangeArrowheads="1"/>
          </p:cNvSpPr>
          <p:nvPr/>
        </p:nvSpPr>
        <p:spPr bwMode="auto">
          <a:xfrm>
            <a:off x="736600" y="1484313"/>
            <a:ext cx="2755900" cy="3715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8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i="0" u="none" strike="noStrike" kern="0" cap="none" spc="0" normalizeH="0" baseline="0" noProof="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輸出取引</a:t>
            </a:r>
            <a:r>
              <a:rPr kumimoji="1" lang="ja-JP" altLang="en-US" sz="18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」であること</a:t>
            </a:r>
          </a:p>
        </p:txBody>
      </p:sp>
      <p:sp>
        <p:nvSpPr>
          <p:cNvPr id="17" name="Rectangle 114"/>
          <p:cNvSpPr>
            <a:spLocks noChangeArrowheads="1"/>
          </p:cNvSpPr>
          <p:nvPr/>
        </p:nvSpPr>
        <p:spPr bwMode="auto">
          <a:xfrm>
            <a:off x="467518" y="1858246"/>
            <a:ext cx="3455987" cy="341312"/>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lang="ja-JP" altLang="en-US" sz="1600" i="0" kern="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①</a:t>
            </a:r>
            <a:r>
              <a:rPr kumimoji="1" lang="ja-JP" altLang="en-US" sz="1600" b="0" i="0" u="none" strike="noStrike" kern="0" cap="none" spc="0" normalizeH="0" baseline="0" noProof="0" dirty="0" smtClean="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貨物</a:t>
            </a:r>
            <a:r>
              <a:rPr kumimoji="1" lang="ja-JP" altLang="en-US" sz="1600" b="0" i="0" u="none"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を外国に輸出する取引</a:t>
            </a:r>
          </a:p>
        </p:txBody>
      </p:sp>
      <p:sp>
        <p:nvSpPr>
          <p:cNvPr id="18" name="Rectangle 115"/>
          <p:cNvSpPr>
            <a:spLocks noChangeArrowheads="1"/>
          </p:cNvSpPr>
          <p:nvPr/>
        </p:nvSpPr>
        <p:spPr bwMode="auto">
          <a:xfrm>
            <a:off x="468313" y="3788717"/>
            <a:ext cx="3455987" cy="360363"/>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600" b="0" i="0" u="none" strike="noStrike" kern="0" cap="none" spc="0" normalizeH="0" baseline="0" noProof="0" dirty="0" smtClean="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③技術</a:t>
            </a:r>
            <a:r>
              <a:rPr kumimoji="1" lang="ja-JP" altLang="en-US" sz="1600" b="0" i="0" u="none"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を非居住者に提供する取引</a:t>
            </a:r>
          </a:p>
        </p:txBody>
      </p:sp>
      <p:sp>
        <p:nvSpPr>
          <p:cNvPr id="19" name="Text Box 116"/>
          <p:cNvSpPr txBox="1">
            <a:spLocks noChangeArrowheads="1"/>
          </p:cNvSpPr>
          <p:nvPr/>
        </p:nvSpPr>
        <p:spPr bwMode="auto">
          <a:xfrm>
            <a:off x="1909391" y="2235747"/>
            <a:ext cx="611363" cy="30995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または</a:t>
            </a:r>
          </a:p>
        </p:txBody>
      </p:sp>
      <p:sp>
        <p:nvSpPr>
          <p:cNvPr id="20" name="Rectangle 117"/>
          <p:cNvSpPr>
            <a:spLocks noChangeArrowheads="1"/>
          </p:cNvSpPr>
          <p:nvPr/>
        </p:nvSpPr>
        <p:spPr bwMode="auto">
          <a:xfrm>
            <a:off x="5075238" y="2269290"/>
            <a:ext cx="3671143" cy="615950"/>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18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en-US" altLang="ja-JP" sz="1600" b="0" i="0" u="none"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(A) </a:t>
            </a:r>
            <a:r>
              <a:rPr kumimoji="1" lang="ja-JP" altLang="en-US" sz="1600" b="0" i="0" u="none"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リスト規制</a:t>
            </a: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（取引対象物の性能・</a:t>
            </a:r>
            <a:r>
              <a:rPr lang="ja-JP" altLang="en-US" sz="14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仕様</a:t>
            </a: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に着目した規制）</a:t>
            </a:r>
          </a:p>
        </p:txBody>
      </p:sp>
      <p:sp>
        <p:nvSpPr>
          <p:cNvPr id="21" name="Rectangle 118"/>
          <p:cNvSpPr>
            <a:spLocks noChangeArrowheads="1"/>
          </p:cNvSpPr>
          <p:nvPr/>
        </p:nvSpPr>
        <p:spPr bwMode="auto">
          <a:xfrm>
            <a:off x="5075238" y="3230563"/>
            <a:ext cx="3671143" cy="846137"/>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en-US" altLang="ja-JP" sz="1600" b="0" i="0" u="none"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(B) </a:t>
            </a:r>
            <a:r>
              <a:rPr kumimoji="1" lang="ja-JP" altLang="en-US" sz="1600" b="0" i="0" u="none"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キャッチオール規制</a:t>
            </a: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（取引対象物の用途・需要者に着目した</a:t>
            </a: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規制）</a:t>
            </a:r>
          </a:p>
        </p:txBody>
      </p:sp>
      <p:sp>
        <p:nvSpPr>
          <p:cNvPr id="22" name="Text Box 119"/>
          <p:cNvSpPr txBox="1">
            <a:spLocks noChangeArrowheads="1"/>
          </p:cNvSpPr>
          <p:nvPr/>
        </p:nvSpPr>
        <p:spPr bwMode="auto">
          <a:xfrm>
            <a:off x="6208713" y="2851150"/>
            <a:ext cx="734794"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または</a:t>
            </a:r>
          </a:p>
        </p:txBody>
      </p:sp>
      <p:sp>
        <p:nvSpPr>
          <p:cNvPr id="23" name="AutoShape 120"/>
          <p:cNvSpPr>
            <a:spLocks noChangeArrowheads="1"/>
          </p:cNvSpPr>
          <p:nvPr/>
        </p:nvSpPr>
        <p:spPr bwMode="auto">
          <a:xfrm>
            <a:off x="4859337" y="1719263"/>
            <a:ext cx="4033837" cy="2501900"/>
          </a:xfrm>
          <a:prstGeom prst="roundRect">
            <a:avLst>
              <a:gd name="adj" fmla="val 6153"/>
            </a:avLst>
          </a:prstGeom>
          <a:noFill/>
          <a:ln w="12700">
            <a:solidFill>
              <a:srgbClr val="000000"/>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endPar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 Box 121"/>
          <p:cNvSpPr txBox="1">
            <a:spLocks noChangeArrowheads="1"/>
          </p:cNvSpPr>
          <p:nvPr/>
        </p:nvSpPr>
        <p:spPr bwMode="auto">
          <a:xfrm>
            <a:off x="4140200" y="2844800"/>
            <a:ext cx="552052"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800" i="0">
                <a:solidFill>
                  <a:srgbClr val="000000"/>
                </a:solidFill>
                <a:latin typeface="Meiryo UI" panose="020B0604030504040204" pitchFamily="50" charset="-128"/>
                <a:ea typeface="Meiryo UI" panose="020B0604030504040204" pitchFamily="50" charset="-128"/>
                <a:cs typeface="Meiryo UI" panose="020B0604030504040204" pitchFamily="50" charset="-128"/>
              </a:rPr>
              <a:t>かつ</a:t>
            </a:r>
          </a:p>
        </p:txBody>
      </p:sp>
      <p:sp>
        <p:nvSpPr>
          <p:cNvPr id="25" name="Text Box 122"/>
          <p:cNvSpPr txBox="1">
            <a:spLocks noChangeArrowheads="1"/>
          </p:cNvSpPr>
          <p:nvPr/>
        </p:nvSpPr>
        <p:spPr bwMode="auto">
          <a:xfrm>
            <a:off x="1641651" y="4365625"/>
            <a:ext cx="1141412" cy="21605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輸出取引か、</a:t>
            </a: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国内取引か</a:t>
            </a:r>
          </a:p>
        </p:txBody>
      </p:sp>
      <p:sp>
        <p:nvSpPr>
          <p:cNvPr id="26" name="Text Box 123"/>
          <p:cNvSpPr txBox="1">
            <a:spLocks noChangeArrowheads="1"/>
          </p:cNvSpPr>
          <p:nvPr/>
        </p:nvSpPr>
        <p:spPr bwMode="auto">
          <a:xfrm>
            <a:off x="3392488" y="4508500"/>
            <a:ext cx="1281112" cy="12969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300" b="0" i="0" u="none" strike="noStrike" kern="0" cap="none" spc="0" normalizeH="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リスト</a:t>
            </a:r>
            <a:r>
              <a:rPr kumimoji="1" lang="ja-JP" altLang="en-US" sz="1300" b="0" i="0" u="none" strike="noStrike" kern="0" cap="none" spc="0" normalizeH="0" noProof="0" dirty="0" smtClean="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規制品目に</a:t>
            </a:r>
            <a:endParaRPr kumimoji="1" lang="ja-JP" altLang="en-US" sz="1300" b="0" i="0" u="none" strike="noStrike" kern="0" cap="none" spc="0" normalizeH="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300" b="0" i="0" u="none" strike="noStrike" kern="0" cap="none" spc="0" normalizeH="0" noProof="0" dirty="0" smtClean="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該当するか</a:t>
            </a:r>
            <a:endParaRPr kumimoji="1" lang="ja-JP" altLang="en-US" sz="1300" b="0" i="0" u="none" strike="noStrike" kern="0" cap="none" spc="0" normalizeH="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eaLnBrk="0" fontAlgn="base" latinLnBrk="1" hangingPunct="1">
              <a:lnSpc>
                <a:spcPct val="100000"/>
              </a:lnSpc>
              <a:spcBef>
                <a:spcPct val="0"/>
              </a:spcBef>
              <a:spcAft>
                <a:spcPct val="0"/>
              </a:spcAft>
              <a:buClrTx/>
              <a:buSzTx/>
              <a:buFontTx/>
              <a:buNone/>
              <a:tabLst/>
              <a:defRPr/>
            </a:pPr>
            <a:r>
              <a:rPr lang="en-US" altLang="ja-JP" sz="14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取引</a:t>
            </a: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対象物</a:t>
            </a: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の仕様に</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着目</a:t>
            </a:r>
            <a:r>
              <a:rPr kumimoji="1" lang="en-US" altLang="ja-JP"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Text Box 124"/>
          <p:cNvSpPr txBox="1">
            <a:spLocks noChangeArrowheads="1"/>
          </p:cNvSpPr>
          <p:nvPr/>
        </p:nvSpPr>
        <p:spPr bwMode="auto">
          <a:xfrm>
            <a:off x="7488238" y="5613226"/>
            <a:ext cx="1260475" cy="8636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許可申請不要</a:t>
            </a:r>
          </a:p>
        </p:txBody>
      </p:sp>
      <p:sp>
        <p:nvSpPr>
          <p:cNvPr id="28" name="Text Box 125"/>
          <p:cNvSpPr txBox="1">
            <a:spLocks noChangeArrowheads="1"/>
          </p:cNvSpPr>
          <p:nvPr/>
        </p:nvSpPr>
        <p:spPr bwMode="auto">
          <a:xfrm>
            <a:off x="7485906" y="4452938"/>
            <a:ext cx="1260475" cy="1079500"/>
          </a:xfrm>
          <a:prstGeom prst="rect">
            <a:avLst/>
          </a:prstGeom>
          <a:solidFill>
            <a:srgbClr val="FFCCCC"/>
          </a:solidFill>
          <a:ln w="12700">
            <a:solidFill>
              <a:srgbClr val="000000"/>
            </a:solidFill>
            <a:miter lim="800000"/>
            <a:headEnd/>
            <a:tailEnd/>
          </a:ln>
        </p:spPr>
        <p:txBody>
          <a:bodyPr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許可申請要</a:t>
            </a:r>
          </a:p>
        </p:txBody>
      </p:sp>
      <p:sp>
        <p:nvSpPr>
          <p:cNvPr id="29" name="Line 126"/>
          <p:cNvSpPr>
            <a:spLocks noChangeShapeType="1"/>
          </p:cNvSpPr>
          <p:nvPr/>
        </p:nvSpPr>
        <p:spPr bwMode="auto">
          <a:xfrm>
            <a:off x="4679950" y="4797425"/>
            <a:ext cx="2808288"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latinLnBrk="1">
              <a:spcBef>
                <a:spcPct val="0"/>
              </a:spcBef>
              <a:spcAft>
                <a:spcPct val="0"/>
              </a:spcAft>
            </a:pPr>
            <a:endParaRPr lang="ja-JP" altLang="en-US" sz="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Line 127"/>
          <p:cNvSpPr>
            <a:spLocks noChangeShapeType="1"/>
          </p:cNvSpPr>
          <p:nvPr/>
        </p:nvSpPr>
        <p:spPr bwMode="auto">
          <a:xfrm>
            <a:off x="4679950" y="5518150"/>
            <a:ext cx="719138" cy="0"/>
          </a:xfrm>
          <a:prstGeom prst="line">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latinLnBrk="1">
              <a:spcBef>
                <a:spcPct val="0"/>
              </a:spcBef>
              <a:spcAft>
                <a:spcPct val="0"/>
              </a:spcAft>
            </a:pPr>
            <a:endParaRPr lang="ja-JP" altLang="en-US" sz="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Line 128"/>
          <p:cNvSpPr>
            <a:spLocks noChangeShapeType="1"/>
          </p:cNvSpPr>
          <p:nvPr/>
        </p:nvSpPr>
        <p:spPr bwMode="auto">
          <a:xfrm>
            <a:off x="6551613" y="5373688"/>
            <a:ext cx="936625"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latinLnBrk="1">
              <a:spcBef>
                <a:spcPct val="0"/>
              </a:spcBef>
              <a:spcAft>
                <a:spcPct val="0"/>
              </a:spcAft>
            </a:pPr>
            <a:endParaRPr lang="ja-JP" altLang="en-US" sz="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Line 129"/>
          <p:cNvSpPr>
            <a:spLocks noChangeShapeType="1"/>
          </p:cNvSpPr>
          <p:nvPr/>
        </p:nvSpPr>
        <p:spPr bwMode="auto">
          <a:xfrm>
            <a:off x="2806700" y="6453188"/>
            <a:ext cx="4681538" cy="0"/>
          </a:xfrm>
          <a:prstGeom prst="line">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latinLnBrk="1">
              <a:spcBef>
                <a:spcPct val="0"/>
              </a:spcBef>
              <a:spcAft>
                <a:spcPct val="0"/>
              </a:spcAft>
            </a:pPr>
            <a:endParaRPr lang="ja-JP" altLang="en-US" sz="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Line 130"/>
          <p:cNvSpPr>
            <a:spLocks noChangeShapeType="1"/>
          </p:cNvSpPr>
          <p:nvPr/>
        </p:nvSpPr>
        <p:spPr bwMode="auto">
          <a:xfrm>
            <a:off x="6551613" y="6021388"/>
            <a:ext cx="936625" cy="0"/>
          </a:xfrm>
          <a:prstGeom prst="line">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latinLnBrk="1">
              <a:spcBef>
                <a:spcPct val="0"/>
              </a:spcBef>
              <a:spcAft>
                <a:spcPct val="0"/>
              </a:spcAft>
            </a:pPr>
            <a:endParaRPr lang="ja-JP" altLang="en-US" sz="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Text Box 131"/>
          <p:cNvSpPr txBox="1">
            <a:spLocks noChangeArrowheads="1"/>
          </p:cNvSpPr>
          <p:nvPr/>
        </p:nvSpPr>
        <p:spPr bwMode="auto">
          <a:xfrm>
            <a:off x="5380038" y="5165386"/>
            <a:ext cx="1316037" cy="111776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300" b="0" i="0" u="none" strike="noStrike" kern="0" cap="none" spc="0" normalizeH="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キャッチオール</a:t>
            </a: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300" b="0" i="0" u="none" strike="noStrike" kern="0" cap="none" spc="0" normalizeH="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規制</a:t>
            </a:r>
            <a:r>
              <a:rPr kumimoji="1" lang="ja-JP" altLang="en-US" sz="1300" b="0" i="0" u="none" strike="noStrike" kern="0" cap="none" spc="0" normalizeH="0" noProof="0" dirty="0" smtClean="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の規制要件</a:t>
            </a:r>
            <a:endParaRPr kumimoji="1" lang="en-US" altLang="ja-JP" sz="1300" b="0" i="0" u="none" strike="noStrike" kern="0" cap="none" spc="0" normalizeH="0" noProof="0" dirty="0" smtClean="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300" b="0" i="0" u="none" strike="noStrike" kern="0" cap="none" spc="0" normalizeH="0" noProof="0" dirty="0" smtClean="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に該当するか</a:t>
            </a:r>
            <a:endParaRPr kumimoji="1" lang="ja-JP" altLang="en-US" sz="1300" b="0" i="0" u="none" strike="noStrike" kern="0" cap="none" spc="0" normalizeH="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eaLnBrk="0" fontAlgn="base" latinLnBrk="1" hangingPunct="1">
              <a:lnSpc>
                <a:spcPct val="100000"/>
              </a:lnSpc>
              <a:spcBef>
                <a:spcPct val="0"/>
              </a:spcBef>
              <a:spcAft>
                <a:spcPct val="0"/>
              </a:spcAft>
              <a:buClrTx/>
              <a:buSzTx/>
              <a:buFontTx/>
              <a:buNone/>
              <a:tabLst/>
              <a:defRPr/>
            </a:pPr>
            <a:r>
              <a:rPr lang="en-US" altLang="ja-JP" sz="14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用途</a:t>
            </a: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・需要者</a:t>
            </a: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着目</a:t>
            </a:r>
            <a:r>
              <a:rPr lang="en-US" altLang="ja-JP" sz="14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b="0" i="0" u="none" strike="noStrike" kern="0" cap="none" spc="0" normalizeH="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Line 132"/>
          <p:cNvSpPr>
            <a:spLocks noChangeShapeType="1"/>
          </p:cNvSpPr>
          <p:nvPr/>
        </p:nvSpPr>
        <p:spPr bwMode="auto">
          <a:xfrm flipV="1">
            <a:off x="684213" y="5516563"/>
            <a:ext cx="935037" cy="15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Text Box 133"/>
          <p:cNvSpPr txBox="1">
            <a:spLocks noChangeArrowheads="1"/>
          </p:cNvSpPr>
          <p:nvPr/>
        </p:nvSpPr>
        <p:spPr bwMode="auto">
          <a:xfrm>
            <a:off x="468313" y="5373688"/>
            <a:ext cx="549275" cy="317500"/>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取引</a:t>
            </a:r>
          </a:p>
        </p:txBody>
      </p:sp>
      <p:sp>
        <p:nvSpPr>
          <p:cNvPr id="38" name="Text Box 134"/>
          <p:cNvSpPr txBox="1">
            <a:spLocks noChangeArrowheads="1"/>
          </p:cNvSpPr>
          <p:nvPr/>
        </p:nvSpPr>
        <p:spPr bwMode="auto">
          <a:xfrm>
            <a:off x="2806700" y="4581525"/>
            <a:ext cx="540830" cy="525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400" i="0">
                <a:solidFill>
                  <a:srgbClr val="FF0000"/>
                </a:solidFill>
                <a:latin typeface="Meiryo UI" panose="020B0604030504040204" pitchFamily="50" charset="-128"/>
                <a:ea typeface="Meiryo UI" panose="020B0604030504040204" pitchFamily="50" charset="-128"/>
                <a:cs typeface="Meiryo UI" panose="020B0604030504040204" pitchFamily="50" charset="-128"/>
              </a:rPr>
              <a:t>輸出</a:t>
            </a:r>
          </a:p>
          <a:p>
            <a:pPr eaLnBrk="0" fontAlgn="base" latinLnBrk="1" hangingPunct="1">
              <a:spcBef>
                <a:spcPct val="0"/>
              </a:spcBef>
              <a:spcAft>
                <a:spcPct val="0"/>
              </a:spcAft>
              <a:buSzTx/>
              <a:buFontTx/>
              <a:buNone/>
            </a:pPr>
            <a:r>
              <a:rPr lang="ja-JP" altLang="en-US" sz="1400" i="0">
                <a:solidFill>
                  <a:srgbClr val="FF0000"/>
                </a:solidFill>
                <a:latin typeface="Meiryo UI" panose="020B0604030504040204" pitchFamily="50" charset="-128"/>
                <a:ea typeface="Meiryo UI" panose="020B0604030504040204" pitchFamily="50" charset="-128"/>
                <a:cs typeface="Meiryo UI" panose="020B0604030504040204" pitchFamily="50" charset="-128"/>
              </a:rPr>
              <a:t>取引</a:t>
            </a:r>
          </a:p>
        </p:txBody>
      </p:sp>
      <p:sp>
        <p:nvSpPr>
          <p:cNvPr id="39" name="Text Box 135"/>
          <p:cNvSpPr txBox="1">
            <a:spLocks noChangeArrowheads="1"/>
          </p:cNvSpPr>
          <p:nvPr/>
        </p:nvSpPr>
        <p:spPr bwMode="auto">
          <a:xfrm>
            <a:off x="4800600" y="4438650"/>
            <a:ext cx="519992" cy="30995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en-US" altLang="ja-JP" sz="1400" i="0">
                <a:solidFill>
                  <a:srgbClr val="FF0000"/>
                </a:solidFill>
                <a:latin typeface="Meiryo UI" panose="020B0604030504040204" pitchFamily="50" charset="-128"/>
                <a:ea typeface="Meiryo UI" panose="020B0604030504040204" pitchFamily="50" charset="-128"/>
                <a:cs typeface="Meiryo UI" panose="020B0604030504040204" pitchFamily="50" charset="-128"/>
              </a:rPr>
              <a:t>YES</a:t>
            </a:r>
          </a:p>
        </p:txBody>
      </p:sp>
      <p:sp>
        <p:nvSpPr>
          <p:cNvPr id="40" name="Text Box 136"/>
          <p:cNvSpPr txBox="1">
            <a:spLocks noChangeArrowheads="1"/>
          </p:cNvSpPr>
          <p:nvPr/>
        </p:nvSpPr>
        <p:spPr bwMode="auto">
          <a:xfrm>
            <a:off x="4822825" y="5140325"/>
            <a:ext cx="451062" cy="30995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en-US" altLang="ja-JP" sz="1400" i="0">
                <a:solidFill>
                  <a:srgbClr val="0000FF"/>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41" name="Text Box 137"/>
          <p:cNvSpPr txBox="1">
            <a:spLocks noChangeArrowheads="1"/>
          </p:cNvSpPr>
          <p:nvPr/>
        </p:nvSpPr>
        <p:spPr bwMode="auto">
          <a:xfrm>
            <a:off x="6838950" y="5013325"/>
            <a:ext cx="519992" cy="30995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en-US" altLang="ja-JP" sz="1400" i="0">
                <a:solidFill>
                  <a:srgbClr val="FF0000"/>
                </a:solidFill>
                <a:latin typeface="Meiryo UI" panose="020B0604030504040204" pitchFamily="50" charset="-128"/>
                <a:ea typeface="Meiryo UI" panose="020B0604030504040204" pitchFamily="50" charset="-128"/>
                <a:cs typeface="Meiryo UI" panose="020B0604030504040204" pitchFamily="50" charset="-128"/>
              </a:rPr>
              <a:t>YES</a:t>
            </a:r>
          </a:p>
        </p:txBody>
      </p:sp>
      <p:sp>
        <p:nvSpPr>
          <p:cNvPr id="42" name="Text Box 138"/>
          <p:cNvSpPr txBox="1">
            <a:spLocks noChangeArrowheads="1"/>
          </p:cNvSpPr>
          <p:nvPr/>
        </p:nvSpPr>
        <p:spPr bwMode="auto">
          <a:xfrm>
            <a:off x="6838950" y="5661025"/>
            <a:ext cx="451062" cy="30995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en-US" altLang="ja-JP" sz="1400" i="0">
                <a:solidFill>
                  <a:srgbClr val="0000FF"/>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43" name="Text Box 139"/>
          <p:cNvSpPr txBox="1">
            <a:spLocks noChangeArrowheads="1"/>
          </p:cNvSpPr>
          <p:nvPr/>
        </p:nvSpPr>
        <p:spPr bwMode="auto">
          <a:xfrm>
            <a:off x="2846388" y="5864225"/>
            <a:ext cx="540830" cy="525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400" i="0">
                <a:solidFill>
                  <a:srgbClr val="0000FF"/>
                </a:solidFill>
                <a:latin typeface="Meiryo UI" panose="020B0604030504040204" pitchFamily="50" charset="-128"/>
                <a:ea typeface="Meiryo UI" panose="020B0604030504040204" pitchFamily="50" charset="-128"/>
                <a:cs typeface="Meiryo UI" panose="020B0604030504040204" pitchFamily="50" charset="-128"/>
              </a:rPr>
              <a:t>国内</a:t>
            </a:r>
          </a:p>
          <a:p>
            <a:pPr eaLnBrk="0" fontAlgn="base" latinLnBrk="1" hangingPunct="1">
              <a:spcBef>
                <a:spcPct val="0"/>
              </a:spcBef>
              <a:spcAft>
                <a:spcPct val="0"/>
              </a:spcAft>
              <a:buSzTx/>
              <a:buFontTx/>
              <a:buNone/>
            </a:pPr>
            <a:r>
              <a:rPr lang="ja-JP" altLang="en-US" sz="1400" i="0">
                <a:solidFill>
                  <a:srgbClr val="0000FF"/>
                </a:solidFill>
                <a:latin typeface="Meiryo UI" panose="020B0604030504040204" pitchFamily="50" charset="-128"/>
                <a:ea typeface="Meiryo UI" panose="020B0604030504040204" pitchFamily="50" charset="-128"/>
                <a:cs typeface="Meiryo UI" panose="020B0604030504040204" pitchFamily="50" charset="-128"/>
              </a:rPr>
              <a:t>取引</a:t>
            </a:r>
          </a:p>
        </p:txBody>
      </p:sp>
      <p:sp>
        <p:nvSpPr>
          <p:cNvPr id="44" name="Rectangle 140"/>
          <p:cNvSpPr>
            <a:spLocks noChangeArrowheads="1"/>
          </p:cNvSpPr>
          <p:nvPr/>
        </p:nvSpPr>
        <p:spPr bwMode="auto">
          <a:xfrm>
            <a:off x="468313" y="2545705"/>
            <a:ext cx="3455987" cy="936625"/>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lang="ja-JP" altLang="en-US" sz="1600" i="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②</a:t>
            </a:r>
            <a:r>
              <a:rPr kumimoji="1" lang="ja-JP" altLang="en-US" sz="1600" b="0" i="0" u="none" strike="noStrike" kern="0" cap="none" spc="0" normalizeH="0" baseline="0" noProof="0" dirty="0" smtClean="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技術</a:t>
            </a:r>
            <a:r>
              <a:rPr kumimoji="1" lang="ja-JP" altLang="en-US" sz="1600" b="0" i="0" u="none"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を外国において提供する取引</a:t>
            </a: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（技術が記載、記録された文書や電子記憶媒体の国外持ち出し、通信回線による国外送信を含む）</a:t>
            </a:r>
          </a:p>
        </p:txBody>
      </p:sp>
      <p:sp>
        <p:nvSpPr>
          <p:cNvPr id="45" name="Text Box 141"/>
          <p:cNvSpPr txBox="1">
            <a:spLocks noChangeArrowheads="1"/>
          </p:cNvSpPr>
          <p:nvPr/>
        </p:nvSpPr>
        <p:spPr bwMode="auto">
          <a:xfrm>
            <a:off x="1908175" y="3466455"/>
            <a:ext cx="611363" cy="30995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400" i="0">
                <a:solidFill>
                  <a:srgbClr val="000000"/>
                </a:solidFill>
                <a:latin typeface="Meiryo UI" panose="020B0604030504040204" pitchFamily="50" charset="-128"/>
                <a:ea typeface="Meiryo UI" panose="020B0604030504040204" pitchFamily="50" charset="-128"/>
                <a:cs typeface="Meiryo UI" panose="020B0604030504040204" pitchFamily="50" charset="-128"/>
              </a:rPr>
              <a:t>または</a:t>
            </a:r>
          </a:p>
        </p:txBody>
      </p:sp>
      <p:sp>
        <p:nvSpPr>
          <p:cNvPr id="48" name="Rectangle 39"/>
          <p:cNvSpPr>
            <a:spLocks noChangeArrowheads="1"/>
          </p:cNvSpPr>
          <p:nvPr/>
        </p:nvSpPr>
        <p:spPr bwMode="auto">
          <a:xfrm>
            <a:off x="1517392" y="4308475"/>
            <a:ext cx="7416800" cy="2279476"/>
          </a:xfrm>
          <a:prstGeom prst="rect">
            <a:avLst/>
          </a:prstGeom>
          <a:noFill/>
          <a:ln w="19050" cap="rnd">
            <a:solidFill>
              <a:srgbClr val="FF0000"/>
            </a:solidFill>
            <a:prstDash val="sysDot"/>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endParaRPr lang="ja-JP" altLang="en-US" sz="1400" i="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AutoShape 40"/>
          <p:cNvSpPr>
            <a:spLocks noChangeArrowheads="1"/>
          </p:cNvSpPr>
          <p:nvPr/>
        </p:nvSpPr>
        <p:spPr bwMode="auto">
          <a:xfrm>
            <a:off x="107950" y="4365625"/>
            <a:ext cx="1296988" cy="719138"/>
          </a:xfrm>
          <a:prstGeom prst="wedgeRectCallout">
            <a:avLst>
              <a:gd name="adj1" fmla="val 66523"/>
              <a:gd name="adj2" fmla="val 73843"/>
            </a:avLst>
          </a:prstGeom>
          <a:solidFill>
            <a:srgbClr val="0033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取引チェックシート・顧客審査票により確認</a:t>
            </a:r>
          </a:p>
        </p:txBody>
      </p:sp>
      <p:sp>
        <p:nvSpPr>
          <p:cNvPr id="50" name="Rectangle 41"/>
          <p:cNvSpPr>
            <a:spLocks noChangeArrowheads="1"/>
          </p:cNvSpPr>
          <p:nvPr/>
        </p:nvSpPr>
        <p:spPr bwMode="auto">
          <a:xfrm>
            <a:off x="182563" y="773985"/>
            <a:ext cx="9408061" cy="720725"/>
          </a:xfrm>
          <a:prstGeom prst="rect">
            <a:avLst/>
          </a:prstGeom>
          <a:solidFill>
            <a:schemeClr val="bg1"/>
          </a:solidFill>
          <a:ln w="12700">
            <a:solidFill>
              <a:srgbClr val="000000"/>
            </a:solidFill>
            <a:miter lim="800000"/>
            <a:headEnd/>
            <a:tailEnd/>
          </a:ln>
          <a:effectLst/>
          <a:extLst/>
        </p:spPr>
        <p:txBody>
          <a:bodyPr lIns="54000" tIns="46800" rIns="54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許可申請対象取引であるかどうかを確認し</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、許可</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申請対象取引の場合に</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は</a:t>
            </a:r>
            <a:r>
              <a:rPr lang="ja-JP" altLang="en-US" sz="18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経済</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産業省への許可申請手続きを</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行います。</a:t>
            </a:r>
            <a:endPar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Rectangle 143"/>
          <p:cNvSpPr>
            <a:spLocks noChangeArrowheads="1"/>
          </p:cNvSpPr>
          <p:nvPr/>
        </p:nvSpPr>
        <p:spPr bwMode="auto">
          <a:xfrm>
            <a:off x="5507831" y="1528801"/>
            <a:ext cx="2376488" cy="654050"/>
          </a:xfrm>
          <a:prstGeom prst="rect">
            <a:avLst/>
          </a:prstGeom>
          <a:solidFill>
            <a:schemeClr val="bg1"/>
          </a:solidFill>
          <a:ln w="12700">
            <a:solidFill>
              <a:srgbClr val="FFFFFF"/>
            </a:solidFill>
            <a:miter lim="800000"/>
            <a:headEnd/>
            <a:tailEnd/>
          </a:ln>
          <a:effectLst/>
          <a:extLst/>
        </p:spPr>
        <p:txBody>
          <a:bodyPr lIns="90000" tIns="46800" rIns="90000" bIns="46800">
            <a:spAutoFit/>
          </a:bodyPr>
          <a:lstStyle>
            <a:lvl1pPr marL="457200" indent="-457200"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457200" marR="0" lvl="0" indent="-457200" defTabSz="914400" eaLnBrk="0" fontAlgn="base" latinLnBrk="1"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2. </a:t>
            </a:r>
            <a:r>
              <a:rPr kumimoji="1" lang="ja-JP" altLang="en-US" sz="1800" b="0" i="0" u="none"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規制の対象となる</a:t>
            </a:r>
          </a:p>
          <a:p>
            <a:pPr marL="457200" marR="0" lvl="0" indent="-457200" defTabSz="914400" eaLnBrk="0" fontAlgn="base" latinLnBrk="1" hangingPunct="1">
              <a:lnSpc>
                <a:spcPct val="100000"/>
              </a:lnSpc>
              <a:spcBef>
                <a:spcPct val="0"/>
              </a:spcBef>
              <a:spcAft>
                <a:spcPct val="0"/>
              </a:spcAft>
              <a:buClrTx/>
              <a:buSzTx/>
              <a:buFontTx/>
              <a:buNone/>
              <a:tabLst/>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輸出取引であること</a:t>
            </a:r>
          </a:p>
        </p:txBody>
      </p:sp>
    </p:spTree>
    <p:extLst>
      <p:ext uri="{BB962C8B-B14F-4D97-AF65-F5344CB8AC3E}">
        <p14:creationId xmlns:p14="http://schemas.microsoft.com/office/powerpoint/2010/main" val="348178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2-5.</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該非判定</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19</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Text Box 164"/>
          <p:cNvSpPr txBox="1">
            <a:spLocks noChangeArrowheads="1"/>
          </p:cNvSpPr>
          <p:nvPr/>
        </p:nvSpPr>
        <p:spPr bwMode="auto">
          <a:xfrm>
            <a:off x="229542" y="1700808"/>
            <a:ext cx="5443538" cy="173188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285750" indent="-285750" fontAlgn="base" latinLnBrk="1" hangingPunct="1">
              <a:spcBef>
                <a:spcPct val="0"/>
              </a:spcBef>
              <a:spcAft>
                <a:spcPct val="0"/>
              </a:spcAft>
              <a:buSzTx/>
              <a:buFont typeface="Wingdings" panose="05000000000000000000" pitchFamily="2" charset="2"/>
              <a:buChar char="ü"/>
            </a:pP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物品の仕様に詳しい者が判定を行う。</a:t>
            </a:r>
            <a:r>
              <a:rPr lang="en-US" altLang="ja-JP"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製造メーカや販社に</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該</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非判定</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依頼。</a:t>
            </a:r>
            <a:endPar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fontAlgn="base" latinLnBrk="1" hangingPunct="1">
              <a:spcBef>
                <a:spcPct val="30000"/>
              </a:spcBef>
              <a:spcAft>
                <a:spcPct val="0"/>
              </a:spcAft>
              <a:buSzTx/>
              <a:buFont typeface="Wingdings" panose="05000000000000000000" pitchFamily="2" charset="2"/>
              <a:buChar char="ü"/>
            </a:pP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複数</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の物品やプログラムによる構成品による</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仕様</a:t>
            </a:r>
            <a:r>
              <a:rPr lang="en-US" altLang="ja-JP"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○○システムなど</a:t>
            </a:r>
            <a:r>
              <a:rPr lang="en-US" altLang="ja-JP"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場合、構成品ごとの該非判定を実施し</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、仕様品</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全体として規制対象となるかどうかを</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判断。</a:t>
            </a:r>
            <a:endPar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85750" indent="-285750" fontAlgn="base" latinLnBrk="1" hangingPunct="1">
              <a:spcBef>
                <a:spcPct val="30000"/>
              </a:spcBef>
              <a:spcAft>
                <a:spcPct val="0"/>
              </a:spcAft>
              <a:buSzTx/>
              <a:buFont typeface="Wingdings" panose="05000000000000000000" pitchFamily="2" charset="2"/>
              <a:buChar char="ü"/>
            </a:pP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該</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非判定結果については、該非判定表に記載し、根拠</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資料</a:t>
            </a:r>
            <a:r>
              <a:rPr lang="en-US" altLang="ja-JP"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パラメータシート等</a:t>
            </a:r>
            <a:r>
              <a:rPr lang="en-US" altLang="ja-JP"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ともに</a:t>
            </a: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保管</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6" name="Text Box 166"/>
          <p:cNvSpPr txBox="1">
            <a:spLocks noChangeArrowheads="1"/>
          </p:cNvSpPr>
          <p:nvPr/>
        </p:nvSpPr>
        <p:spPr bwMode="auto">
          <a:xfrm>
            <a:off x="5791427" y="5807078"/>
            <a:ext cx="3888432" cy="83317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en-US" altLang="ja-JP"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パラメータシート</a:t>
            </a:r>
          </a:p>
          <a:p>
            <a:pPr eaLnBrk="0" fontAlgn="base" latinLnBrk="1" hangingPunct="1">
              <a:spcBef>
                <a:spcPct val="0"/>
              </a:spcBef>
              <a:spcAft>
                <a:spcPct val="0"/>
              </a:spcAft>
              <a:buSzTx/>
              <a:buFontTx/>
              <a:buNone/>
            </a:pP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質問</a:t>
            </a: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事項に</a:t>
            </a:r>
            <a:r>
              <a:rPr lang="ja-JP" altLang="en-US" sz="12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回答することで、リスト規制への該非を判定</a:t>
            </a: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できる</a:t>
            </a:r>
            <a:r>
              <a:rPr lang="ja-JP" altLang="en-US" sz="12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シート。法令</a:t>
            </a: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等の改正により</a:t>
            </a:r>
            <a:r>
              <a:rPr lang="ja-JP" altLang="en-US" sz="12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、条件が変わるため、最新のシートで判定する・させる。（様式は技術</a:t>
            </a: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輸出</a:t>
            </a:r>
            <a:r>
              <a:rPr lang="ja-JP" altLang="en-US" sz="12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管理室で管理）</a:t>
            </a:r>
            <a:endPar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Text Box 2"/>
          <p:cNvSpPr txBox="1">
            <a:spLocks noChangeArrowheads="1"/>
          </p:cNvSpPr>
          <p:nvPr/>
        </p:nvSpPr>
        <p:spPr bwMode="auto">
          <a:xfrm>
            <a:off x="229542" y="908720"/>
            <a:ext cx="9361081" cy="648072"/>
          </a:xfrm>
          <a:prstGeom prst="rect">
            <a:avLst/>
          </a:prstGeom>
          <a:solidFill>
            <a:schemeClr val="bg1"/>
          </a:solidFill>
          <a:ln w="9525">
            <a:solidFill>
              <a:srgbClr val="000000"/>
            </a:solidFill>
            <a:miter lim="800000"/>
            <a:headEnd/>
            <a:tailEnd/>
          </a:ln>
          <a:extLst/>
        </p:spPr>
        <p:txBody>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仕様化物品については、当該物品がリスト規制に該当するもの</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であるか否か</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を、仕様化前に判定しておく必要があります。</a:t>
            </a:r>
            <a:endPar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6"/>
          <p:cNvSpPr>
            <a:spLocks noChangeArrowheads="1"/>
          </p:cNvSpPr>
          <p:nvPr/>
        </p:nvSpPr>
        <p:spPr bwMode="auto">
          <a:xfrm>
            <a:off x="224978" y="3622258"/>
            <a:ext cx="5448102" cy="2038990"/>
          </a:xfrm>
          <a:prstGeom prst="rect">
            <a:avLst/>
          </a:prstGeom>
          <a:solidFill>
            <a:srgbClr val="FFFFFF"/>
          </a:solidFill>
          <a:ln w="12700">
            <a:solidFill>
              <a:srgbClr val="000000"/>
            </a:solidFill>
            <a:miter lim="800000"/>
            <a:headEnd/>
            <a:tailEnd/>
          </a:ln>
        </p:spPr>
        <p:txBody>
          <a:bodyPr anchor="t"/>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以下の場合は技術輸出管理室に</a:t>
            </a:r>
            <a:r>
              <a:rPr lang="ja-JP" altLang="en-US" sz="18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照会してください</a:t>
            </a:r>
            <a:r>
              <a:rPr kumimoji="1" lang="ja-JP" altLang="en-US" sz="1800" b="0" i="0" u="none" strike="noStrike" kern="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当社製品のリスト規制該非を調査します。</a:t>
            </a:r>
            <a:endParaRPr kumimoji="1" lang="en-US" altLang="ja-JP"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当社製品の輸出を行う場合</a:t>
            </a:r>
            <a:endParaRPr kumimoji="1" lang="en-US" altLang="ja-JP"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お客様</a:t>
            </a:r>
            <a:r>
              <a:rPr lang="ja-JP" altLang="en-US" sz="18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から</a:t>
            </a:r>
            <a:r>
              <a:rPr kumimoji="1" lang="ja-JP" altLang="en-US" sz="1800" b="0" i="0" u="none" strike="noStrike" kern="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当社製品</a:t>
            </a:r>
            <a:r>
              <a:rPr lang="ja-JP" altLang="en-US" sz="18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のリスト規制該非の照会</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を</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受けた</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場合</a:t>
            </a:r>
            <a:endParaRPr kumimoji="1" lang="en-US" altLang="ja-JP"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628650" lvl="0" indent="-447675" fontAlgn="base" hangingPunct="1">
              <a:spcBef>
                <a:spcPct val="0"/>
              </a:spcBef>
              <a:spcAft>
                <a:spcPct val="0"/>
              </a:spcAft>
              <a:buSzTx/>
              <a:buNone/>
              <a:defRPr/>
            </a:pPr>
            <a:r>
              <a:rPr lang="ja-JP" altLang="en-US" sz="1800" i="0" kern="0" noProof="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i="0" kern="0" noProof="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800" i="0" kern="0" noProof="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お客様の要望に応じて</a:t>
            </a:r>
            <a:r>
              <a:rPr lang="ja-JP" altLang="en-US" sz="1800" i="0" kern="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技術輸出管理室から</a:t>
            </a:r>
            <a:r>
              <a:rPr lang="ja-JP" altLang="en-US" sz="18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「該非判定通知書」を発行することが可能です。</a:t>
            </a:r>
            <a:endParaRPr kumimoji="1" lang="en-US" altLang="ja-JP" sz="1800" b="0" i="0"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R="0" lvl="0" defTabSz="914400" eaLnBrk="1" fontAlgn="base" latinLnBrk="0" hangingPunct="1">
              <a:lnSpc>
                <a:spcPct val="100000"/>
              </a:lnSpc>
              <a:spcBef>
                <a:spcPct val="0"/>
              </a:spcBef>
              <a:spcAft>
                <a:spcPct val="0"/>
              </a:spcAft>
              <a:buClrTx/>
              <a:buSzTx/>
              <a:buNone/>
              <a:tabLst/>
              <a:defRPr/>
            </a:pPr>
            <a:endParaRPr kumimoji="1" lang="en-US" altLang="ja-JP"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2"/>
          <a:stretch>
            <a:fillRect/>
          </a:stretch>
        </p:blipFill>
        <p:spPr>
          <a:xfrm>
            <a:off x="5943600" y="1700808"/>
            <a:ext cx="3860800" cy="4106270"/>
          </a:xfrm>
          <a:prstGeom prst="rect">
            <a:avLst/>
          </a:prstGeom>
        </p:spPr>
      </p:pic>
    </p:spTree>
    <p:extLst>
      <p:ext uri="{BB962C8B-B14F-4D97-AF65-F5344CB8AC3E}">
        <p14:creationId xmlns:p14="http://schemas.microsoft.com/office/powerpoint/2010/main" val="1212818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latin typeface="Meiryo UI" panose="020B0604030504040204" pitchFamily="50" charset="-128"/>
                <a:ea typeface="Meiryo UI" panose="020B0604030504040204" pitchFamily="50" charset="-128"/>
                <a:cs typeface="Meiryo UI" panose="020B0604030504040204" pitchFamily="50" charset="-128"/>
              </a:rPr>
              <a:t>目次</a:t>
            </a:r>
            <a:endParaRPr lang="ja-JP" altLang="en-US" sz="28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latin typeface="Meiryo UI" panose="020B0604030504040204" pitchFamily="50" charset="-128"/>
                <a:ea typeface="Meiryo UI" panose="020B0604030504040204" pitchFamily="50" charset="-128"/>
                <a:cs typeface="Meiryo UI" panose="020B0604030504040204" pitchFamily="50" charset="-128"/>
              </a:rPr>
              <a:pPr algn="ctr"/>
              <a:t>2</a:t>
            </a:fld>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2"/>
          <p:cNvSpPr txBox="1">
            <a:spLocks/>
          </p:cNvSpPr>
          <p:nvPr/>
        </p:nvSpPr>
        <p:spPr>
          <a:xfrm>
            <a:off x="502096" y="980728"/>
            <a:ext cx="8915400" cy="5305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HGP創英角ｺﾞｼｯｸUB" pitchFamily="50" charset="-128"/>
                <a:ea typeface="HGP創英角ｺﾞｼｯｸUB"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HGP創英角ｺﾞｼｯｸUB" pitchFamily="50" charset="-128"/>
                <a:ea typeface="HGP創英角ｺﾞｼｯｸUB"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HGP創英角ｺﾞｼｯｸUB" pitchFamily="50" charset="-128"/>
                <a:ea typeface="HGP創英角ｺﾞｼｯｸUB"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第</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章　日本の技術</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輸出</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管理制度</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Font typeface="Arial" panose="020B0604020202020204" pitchFamily="34" charset="0"/>
              <a:buNone/>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第</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章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NTT</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東日本</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の取り組み</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第</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3</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章</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業務別の注意</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事項</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Font typeface="Arial" panose="020B0604020202020204" pitchFamily="34" charset="0"/>
              <a:buNone/>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第</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4</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章　米国（再）輸出規制（</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EAR)</a:t>
            </a:r>
          </a:p>
          <a:p>
            <a:pPr marL="0" indent="0">
              <a:buFont typeface="Arial" panose="020B0604020202020204" pitchFamily="34" charset="0"/>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Font typeface="Arial" panose="020B0604020202020204" pitchFamily="34" charset="0"/>
              <a:buNone/>
            </a:pP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参考情報　　自治検査について　　</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71083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7" y="42016"/>
            <a:ext cx="721775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2-6.</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国内取引における違法輸出等の防止措置</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20</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ectangle 11"/>
          <p:cNvSpPr>
            <a:spLocks noChangeArrowheads="1"/>
          </p:cNvSpPr>
          <p:nvPr/>
        </p:nvSpPr>
        <p:spPr bwMode="auto">
          <a:xfrm>
            <a:off x="329837" y="1903412"/>
            <a:ext cx="8509000" cy="1728788"/>
          </a:xfrm>
          <a:prstGeom prst="rect">
            <a:avLst/>
          </a:prstGeom>
          <a:solidFill>
            <a:srgbClr val="FFFFFF"/>
          </a:solidFill>
          <a:ln w="9525">
            <a:solidFill>
              <a:srgbClr val="3333CC"/>
            </a:solidFill>
            <a:miter lim="800000"/>
            <a:headEnd/>
            <a:tailEnd/>
          </a:ln>
        </p:spPr>
        <p:txBody>
          <a:bodyPr anchor="ctr"/>
          <a:lstStyle>
            <a:lvl1pPr marL="354013" indent="-3540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354013" marR="0" lvl="0" indent="-354013"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甲（顧客）は、甲が乙（ＮＴＴ東日本）から提供された製品等（プログラム等の技術を含む）が「外国為替及び外国貿易法」の規定する規制貨物等に該当する場合は、以下の条件を遵守するものとする。</a:t>
            </a:r>
          </a:p>
          <a:p>
            <a:pPr marL="354013" marR="0" lvl="0" indent="-354013"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ア．製品等のうち貨物を国外に持ち出す場合、あるいは製品等のうちプログラム等の技術を外国におい　　　</a:t>
            </a:r>
          </a:p>
          <a:p>
            <a:pPr marL="354013" marR="0" lvl="0" indent="-354013"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i="0" u="none" strike="noStrike" kern="0" cap="none" spc="0" normalizeH="0" baseline="0" noProof="0" dirty="0" err="1">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て提</a:t>
            </a: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供し（技術情報が記載、記憶された文書、図面又は記憶媒体の国外持ち出し、および電気通信に</a:t>
            </a:r>
          </a:p>
          <a:p>
            <a:pPr marL="354013" marR="0" lvl="0" indent="-354013"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よる技術情報の国外送信を含む）、又は非居住者に提供する場合は、経済産業大臣の輸出許可を取</a:t>
            </a:r>
          </a:p>
          <a:p>
            <a:pPr marL="354013" marR="0" lvl="0" indent="-354013"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得するなど関連法規に基づく適正な手続きをとるものとする。</a:t>
            </a:r>
          </a:p>
          <a:p>
            <a:pPr marL="354013" marR="0" lvl="0" indent="-354013"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イ．製品等を上記ア．以外に提供する場合は、その製品等の違法輸出を予防するために、契約書・</a:t>
            </a:r>
          </a:p>
          <a:p>
            <a:pPr marL="354013" marR="0" lvl="0" indent="-354013"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取扱説明書等にその旨明記する等の措置を講じるものとする。</a:t>
            </a:r>
          </a:p>
        </p:txBody>
      </p:sp>
      <p:sp>
        <p:nvSpPr>
          <p:cNvPr id="15" name="Rectangle 10"/>
          <p:cNvSpPr>
            <a:spLocks noChangeArrowheads="1"/>
          </p:cNvSpPr>
          <p:nvPr/>
        </p:nvSpPr>
        <p:spPr bwMode="auto">
          <a:xfrm>
            <a:off x="1762537" y="4062413"/>
            <a:ext cx="1296988" cy="1944687"/>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en-US" altLang="ja-JP"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NTT</a:t>
            </a:r>
            <a:r>
              <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東日本</a:t>
            </a:r>
          </a:p>
        </p:txBody>
      </p:sp>
      <p:sp>
        <p:nvSpPr>
          <p:cNvPr id="16" name="Rectangle 11"/>
          <p:cNvSpPr>
            <a:spLocks noChangeArrowheads="1"/>
          </p:cNvSpPr>
          <p:nvPr/>
        </p:nvSpPr>
        <p:spPr bwMode="auto">
          <a:xfrm>
            <a:off x="4354925" y="4062413"/>
            <a:ext cx="1296987" cy="865187"/>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販売先</a:t>
            </a:r>
          </a:p>
        </p:txBody>
      </p:sp>
      <p:sp>
        <p:nvSpPr>
          <p:cNvPr id="17" name="Rectangle 12"/>
          <p:cNvSpPr>
            <a:spLocks noChangeArrowheads="1"/>
          </p:cNvSpPr>
          <p:nvPr/>
        </p:nvSpPr>
        <p:spPr bwMode="auto">
          <a:xfrm>
            <a:off x="1424037" y="3732276"/>
            <a:ext cx="4537075" cy="2376488"/>
          </a:xfrm>
          <a:prstGeom prst="rect">
            <a:avLst/>
          </a:prstGeom>
          <a:noFill/>
          <a:ln w="19050" cap="rnd">
            <a:solidFill>
              <a:srgbClr val="FF0000"/>
            </a:solidFill>
            <a:prstDash val="sysDot"/>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endParaRPr lang="ja-JP" altLang="en-US" sz="1400" i="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13"/>
          <p:cNvSpPr>
            <a:spLocks noChangeArrowheads="1"/>
          </p:cNvSpPr>
          <p:nvPr/>
        </p:nvSpPr>
        <p:spPr bwMode="auto">
          <a:xfrm>
            <a:off x="4354925" y="5143500"/>
            <a:ext cx="1296987" cy="865188"/>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産業廃棄物</a:t>
            </a:r>
          </a:p>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処理委託先</a:t>
            </a:r>
          </a:p>
        </p:txBody>
      </p:sp>
      <p:sp>
        <p:nvSpPr>
          <p:cNvPr id="19" name="Line 14"/>
          <p:cNvSpPr>
            <a:spLocks noChangeShapeType="1"/>
          </p:cNvSpPr>
          <p:nvPr/>
        </p:nvSpPr>
        <p:spPr bwMode="auto">
          <a:xfrm>
            <a:off x="3059525" y="4567238"/>
            <a:ext cx="1296987"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Text Box 15"/>
          <p:cNvSpPr txBox="1">
            <a:spLocks noChangeArrowheads="1"/>
          </p:cNvSpPr>
          <p:nvPr/>
        </p:nvSpPr>
        <p:spPr bwMode="auto">
          <a:xfrm>
            <a:off x="3283413" y="3846513"/>
            <a:ext cx="911124" cy="7408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algn="ctr" eaLnBrk="0" fontAlgn="base" latinLnBrk="1" hangingPunct="1">
              <a:spcBef>
                <a:spcPct val="0"/>
              </a:spcBef>
              <a:spcAft>
                <a:spcPct val="0"/>
              </a:spcAft>
              <a:buSzTx/>
              <a:buFontTx/>
              <a:buNone/>
            </a:pP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リスト規制</a:t>
            </a:r>
          </a:p>
          <a:p>
            <a:pPr algn="ctr" eaLnBrk="0" fontAlgn="base" latinLnBrk="1" hangingPunct="1">
              <a:spcBef>
                <a:spcPct val="0"/>
              </a:spcBef>
              <a:spcAft>
                <a:spcPct val="0"/>
              </a:spcAft>
              <a:buSzTx/>
              <a:buFontTx/>
              <a:buNone/>
            </a:pP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該当品</a:t>
            </a:r>
          </a:p>
          <a:p>
            <a:pPr algn="ctr" eaLnBrk="0" fontAlgn="base" latinLnBrk="1" hangingPunct="1">
              <a:spcBef>
                <a:spcPct val="0"/>
              </a:spcBef>
              <a:spcAft>
                <a:spcPct val="0"/>
              </a:spcAft>
              <a:buSzTx/>
              <a:buFontTx/>
              <a:buNone/>
            </a:pP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の販売</a:t>
            </a:r>
          </a:p>
        </p:txBody>
      </p:sp>
      <p:sp>
        <p:nvSpPr>
          <p:cNvPr id="21" name="Line 16"/>
          <p:cNvSpPr>
            <a:spLocks noChangeShapeType="1"/>
          </p:cNvSpPr>
          <p:nvPr/>
        </p:nvSpPr>
        <p:spPr bwMode="auto">
          <a:xfrm>
            <a:off x="3059525" y="5646738"/>
            <a:ext cx="1296987"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Text Box 17"/>
          <p:cNvSpPr txBox="1">
            <a:spLocks noChangeArrowheads="1"/>
          </p:cNvSpPr>
          <p:nvPr/>
        </p:nvSpPr>
        <p:spPr bwMode="auto">
          <a:xfrm>
            <a:off x="3225611" y="4927600"/>
            <a:ext cx="1045777" cy="74084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algn="ctr" eaLnBrk="0" fontAlgn="base" latinLnBrk="1" hangingPunct="1">
              <a:spcBef>
                <a:spcPct val="0"/>
              </a:spcBef>
              <a:spcAft>
                <a:spcPct val="0"/>
              </a:spcAft>
              <a:buSzTx/>
              <a:buFontTx/>
              <a:buNone/>
            </a:pPr>
            <a:r>
              <a:rPr lang="ja-JP" altLang="en-US" sz="1400" i="0">
                <a:solidFill>
                  <a:srgbClr val="000000"/>
                </a:solidFill>
                <a:latin typeface="Meiryo UI" panose="020B0604030504040204" pitchFamily="50" charset="-128"/>
                <a:ea typeface="Meiryo UI" panose="020B0604030504040204" pitchFamily="50" charset="-128"/>
                <a:cs typeface="Meiryo UI" panose="020B0604030504040204" pitchFamily="50" charset="-128"/>
              </a:rPr>
              <a:t>リスト規制</a:t>
            </a:r>
          </a:p>
          <a:p>
            <a:pPr algn="ctr" eaLnBrk="0" fontAlgn="base" latinLnBrk="1" hangingPunct="1">
              <a:spcBef>
                <a:spcPct val="0"/>
              </a:spcBef>
              <a:spcAft>
                <a:spcPct val="0"/>
              </a:spcAft>
              <a:buSzTx/>
              <a:buFontTx/>
              <a:buNone/>
            </a:pPr>
            <a:r>
              <a:rPr lang="ja-JP" altLang="en-US" sz="1400" i="0">
                <a:solidFill>
                  <a:srgbClr val="000000"/>
                </a:solidFill>
                <a:latin typeface="Meiryo UI" panose="020B0604030504040204" pitchFamily="50" charset="-128"/>
                <a:ea typeface="Meiryo UI" panose="020B0604030504040204" pitchFamily="50" charset="-128"/>
                <a:cs typeface="Meiryo UI" panose="020B0604030504040204" pitchFamily="50" charset="-128"/>
              </a:rPr>
              <a:t>該当品</a:t>
            </a:r>
          </a:p>
          <a:p>
            <a:pPr algn="ctr" eaLnBrk="0" fontAlgn="base" latinLnBrk="1" hangingPunct="1">
              <a:spcBef>
                <a:spcPct val="0"/>
              </a:spcBef>
              <a:spcAft>
                <a:spcPct val="0"/>
              </a:spcAft>
              <a:buSzTx/>
              <a:buFontTx/>
              <a:buNone/>
            </a:pPr>
            <a:r>
              <a:rPr lang="ja-JP" altLang="en-US" sz="1400" i="0">
                <a:solidFill>
                  <a:srgbClr val="000000"/>
                </a:solidFill>
                <a:latin typeface="Meiryo UI" panose="020B0604030504040204" pitchFamily="50" charset="-128"/>
                <a:ea typeface="Meiryo UI" panose="020B0604030504040204" pitchFamily="50" charset="-128"/>
                <a:cs typeface="Meiryo UI" panose="020B0604030504040204" pitchFamily="50" charset="-128"/>
              </a:rPr>
              <a:t>の処理依頼</a:t>
            </a:r>
          </a:p>
        </p:txBody>
      </p:sp>
      <p:sp>
        <p:nvSpPr>
          <p:cNvPr id="23" name="Oval 3"/>
          <p:cNvSpPr>
            <a:spLocks noChangeArrowheads="1"/>
          </p:cNvSpPr>
          <p:nvPr/>
        </p:nvSpPr>
        <p:spPr bwMode="auto">
          <a:xfrm>
            <a:off x="6651637" y="4206875"/>
            <a:ext cx="2541289" cy="1731963"/>
          </a:xfrm>
          <a:prstGeom prst="ellipse">
            <a:avLst/>
          </a:prstGeom>
          <a:gradFill>
            <a:gsLst>
              <a:gs pos="0">
                <a:srgbClr val="FFFFFF"/>
              </a:gs>
              <a:gs pos="100000">
                <a:srgbClr val="E0EB0D"/>
              </a:gs>
            </a:gsLst>
            <a:path path="shape">
              <a:fillToRect l="50000" t="50000" r="50000" b="50000"/>
            </a:path>
          </a:gradFill>
          <a:ln w="9525">
            <a:solidFill>
              <a:srgbClr val="000000">
                <a:lumMod val="50000"/>
                <a:lumOff val="50000"/>
              </a:srgbClr>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フローチャート : 書類 23"/>
          <p:cNvSpPr/>
          <p:nvPr/>
        </p:nvSpPr>
        <p:spPr bwMode="auto">
          <a:xfrm>
            <a:off x="7168279" y="3732276"/>
            <a:ext cx="1694043" cy="482190"/>
          </a:xfrm>
          <a:prstGeom prst="flowChartDocument">
            <a:avLst/>
          </a:prstGeom>
          <a:solidFill>
            <a:srgbClr val="FFFFFF"/>
          </a:solidFill>
          <a:ln w="9525" cap="flat" cmpd="sng" algn="ctr">
            <a:solidFill>
              <a:srgbClr val="000000"/>
            </a:solidFill>
            <a:prstDash val="solid"/>
            <a:round/>
            <a:headEnd type="none" w="med" len="med"/>
            <a:tailEnd type="none" w="med" len="med"/>
          </a:ln>
          <a:effectLst/>
          <a:scene3d>
            <a:camera prst="orthographicFront"/>
            <a:lightRig rig="threePt" dir="t"/>
          </a:scene3d>
          <a:sp3d>
            <a:bevelT w="152400" h="50800" prst="softRound"/>
          </a:sp3d>
        </p:spPr>
        <p:txBody>
          <a:bodyPr anchor="ctr"/>
          <a:lstStyle>
            <a:lvl1pPr hangingPunct="0">
              <a:defRPr kumimoji="1" sz="1400">
                <a:solidFill>
                  <a:schemeClr val="tx1"/>
                </a:solidFill>
                <a:latin typeface="Times New Roman" pitchFamily="18" charset="0"/>
                <a:ea typeface="ＭＳ Ｐゴシック" pitchFamily="50" charset="-128"/>
              </a:defRPr>
            </a:lvl1pPr>
            <a:lvl2pPr marL="742950" indent="-285750" hangingPunct="0">
              <a:defRPr kumimoji="1" sz="1400">
                <a:solidFill>
                  <a:schemeClr val="tx1"/>
                </a:solidFill>
                <a:latin typeface="Times New Roman" pitchFamily="18" charset="0"/>
                <a:ea typeface="ＭＳ Ｐゴシック" pitchFamily="50" charset="-128"/>
              </a:defRPr>
            </a:lvl2pPr>
            <a:lvl3pPr marL="1143000" indent="-228600" hangingPunct="0">
              <a:defRPr kumimoji="1" sz="1400">
                <a:solidFill>
                  <a:schemeClr val="tx1"/>
                </a:solidFill>
                <a:latin typeface="Times New Roman" pitchFamily="18" charset="0"/>
                <a:ea typeface="ＭＳ Ｐゴシック" pitchFamily="50" charset="-128"/>
              </a:defRPr>
            </a:lvl3pPr>
            <a:lvl4pPr marL="1600200" indent="-228600" hangingPunct="0">
              <a:defRPr kumimoji="1" sz="1400">
                <a:solidFill>
                  <a:schemeClr val="tx1"/>
                </a:solidFill>
                <a:latin typeface="Times New Roman" pitchFamily="18" charset="0"/>
                <a:ea typeface="ＭＳ Ｐゴシック" pitchFamily="50" charset="-128"/>
              </a:defRPr>
            </a:lvl4pPr>
            <a:lvl5pPr marL="2057400" indent="-228600" hangingPunct="0">
              <a:defRPr kumimoji="1" sz="1400">
                <a:solidFill>
                  <a:schemeClr val="tx1"/>
                </a:solidFill>
                <a:latin typeface="Times New Roman" pitchFamily="18" charset="0"/>
                <a:ea typeface="ＭＳ Ｐゴシック" pitchFamily="50" charset="-128"/>
              </a:defRPr>
            </a:lvl5pPr>
            <a:lvl6pPr marL="2514600" indent="-228600" eaLnBrk="0" fontAlgn="base" latinLnBrk="1" hangingPunct="0">
              <a:spcBef>
                <a:spcPct val="0"/>
              </a:spcBef>
              <a:spcAft>
                <a:spcPct val="0"/>
              </a:spcAft>
              <a:defRPr kumimoji="1" sz="1400">
                <a:solidFill>
                  <a:schemeClr val="tx1"/>
                </a:solidFill>
                <a:latin typeface="Times New Roman" pitchFamily="18" charset="0"/>
                <a:ea typeface="ＭＳ Ｐゴシック" pitchFamily="50" charset="-128"/>
              </a:defRPr>
            </a:lvl6pPr>
            <a:lvl7pPr marL="2971800" indent="-228600" eaLnBrk="0" fontAlgn="base" latinLnBrk="1" hangingPunct="0">
              <a:spcBef>
                <a:spcPct val="0"/>
              </a:spcBef>
              <a:spcAft>
                <a:spcPct val="0"/>
              </a:spcAft>
              <a:defRPr kumimoji="1" sz="1400">
                <a:solidFill>
                  <a:schemeClr val="tx1"/>
                </a:solidFill>
                <a:latin typeface="Times New Roman" pitchFamily="18" charset="0"/>
                <a:ea typeface="ＭＳ Ｐゴシック" pitchFamily="50" charset="-128"/>
              </a:defRPr>
            </a:lvl7pPr>
            <a:lvl8pPr marL="3429000" indent="-228600" eaLnBrk="0" fontAlgn="base" latinLnBrk="1" hangingPunct="0">
              <a:spcBef>
                <a:spcPct val="0"/>
              </a:spcBef>
              <a:spcAft>
                <a:spcPct val="0"/>
              </a:spcAft>
              <a:defRPr kumimoji="1" sz="1400">
                <a:solidFill>
                  <a:schemeClr val="tx1"/>
                </a:solidFill>
                <a:latin typeface="Times New Roman" pitchFamily="18" charset="0"/>
                <a:ea typeface="ＭＳ Ｐゴシック" pitchFamily="50" charset="-128"/>
              </a:defRPr>
            </a:lvl8pPr>
            <a:lvl9pPr marL="3886200" indent="-228600" eaLnBrk="0" fontAlgn="base" latinLnBrk="1" hangingPunct="0">
              <a:spcBef>
                <a:spcPct val="0"/>
              </a:spcBef>
              <a:spcAft>
                <a:spcPct val="0"/>
              </a:spcAft>
              <a:defRPr kumimoji="1" sz="1400">
                <a:solidFill>
                  <a:schemeClr val="tx1"/>
                </a:solidFill>
                <a:latin typeface="Times New Roman" pitchFamily="18" charset="0"/>
                <a:ea typeface="ＭＳ Ｐゴシック" pitchFamily="50" charset="-128"/>
              </a:defRPr>
            </a:lvl9pPr>
          </a:lstStyle>
          <a:p>
            <a:pPr marL="0" marR="0" lvl="0" indent="0" algn="dist" defTabSz="914400" eaLnBrk="1" fontAlgn="base" latinLnBrk="0" hangingPunct="1">
              <a:lnSpc>
                <a:spcPct val="100000"/>
              </a:lnSpc>
              <a:spcBef>
                <a:spcPct val="0"/>
              </a:spcBef>
              <a:spcAft>
                <a:spcPct val="0"/>
              </a:spcAft>
              <a:buClrTx/>
              <a:buSzTx/>
              <a:buFontTx/>
              <a:buNone/>
              <a:tabLst/>
              <a:defRPr/>
            </a:pPr>
            <a:r>
              <a:rPr kumimoji="1" lang="ja-JP" altLang="en-US" sz="9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大量破壊兵器の開発等を</a:t>
            </a:r>
            <a:endParaRPr kumimoji="1" lang="en-US" altLang="ja-JP" sz="9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9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行っている国、テロリスト等</a:t>
            </a:r>
            <a:endParaRPr kumimoji="1" lang="ja-JP" altLang="en-US" sz="8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26" name="Picture 24" descr="スカッド・ミサイル">
            <a:hlinkClick r:id="rId2" tooltip="スカッド・ミサイル"/>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699" y="4206875"/>
            <a:ext cx="62388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5" descr="MiG-15bisソビエト空軍北朝鮮空軍マーク夜間戦闘機迷彩Aviapolk1/7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7899" y="5143500"/>
            <a:ext cx="15128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Line 29"/>
          <p:cNvSpPr>
            <a:spLocks noChangeShapeType="1"/>
          </p:cNvSpPr>
          <p:nvPr/>
        </p:nvSpPr>
        <p:spPr bwMode="auto">
          <a:xfrm>
            <a:off x="5643574" y="4495800"/>
            <a:ext cx="1008063" cy="5032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Line 30"/>
          <p:cNvSpPr>
            <a:spLocks noChangeShapeType="1"/>
          </p:cNvSpPr>
          <p:nvPr/>
        </p:nvSpPr>
        <p:spPr bwMode="auto">
          <a:xfrm flipV="1">
            <a:off x="5643574" y="5287963"/>
            <a:ext cx="1008063" cy="35877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Text Box 32"/>
          <p:cNvSpPr txBox="1">
            <a:spLocks noChangeArrowheads="1"/>
          </p:cNvSpPr>
          <p:nvPr/>
        </p:nvSpPr>
        <p:spPr bwMode="auto">
          <a:xfrm>
            <a:off x="6057912" y="4122738"/>
            <a:ext cx="899903" cy="30995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不正輸出</a:t>
            </a:r>
          </a:p>
        </p:txBody>
      </p:sp>
      <p:sp>
        <p:nvSpPr>
          <p:cNvPr id="31" name="Text Box 10"/>
          <p:cNvSpPr txBox="1">
            <a:spLocks noChangeArrowheads="1"/>
          </p:cNvSpPr>
          <p:nvPr/>
        </p:nvSpPr>
        <p:spPr bwMode="auto">
          <a:xfrm>
            <a:off x="6556012" y="3387725"/>
            <a:ext cx="2282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0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＜出典＞技術輸出管理基本マニュアル</a:t>
            </a:r>
          </a:p>
        </p:txBody>
      </p:sp>
      <p:sp>
        <p:nvSpPr>
          <p:cNvPr id="32" name="Rectangle 34"/>
          <p:cNvSpPr>
            <a:spLocks noChangeArrowheads="1"/>
          </p:cNvSpPr>
          <p:nvPr/>
        </p:nvSpPr>
        <p:spPr bwMode="auto">
          <a:xfrm>
            <a:off x="227442" y="812085"/>
            <a:ext cx="9363181" cy="1008063"/>
          </a:xfrm>
          <a:prstGeom prst="rect">
            <a:avLst/>
          </a:prstGeom>
          <a:solidFill>
            <a:schemeClr val="bg1"/>
          </a:solidFill>
          <a:ln w="12700">
            <a:solidFill>
              <a:srgbClr val="000000"/>
            </a:solidFill>
            <a:miter lim="800000"/>
            <a:headEnd/>
            <a:tailEnd/>
          </a:ln>
          <a:effectLst/>
          <a:extLst/>
        </p:spPr>
        <p:txBody>
          <a:bodyPr lIns="54000" tIns="46800" rIns="54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266700" marR="0" lvl="0" indent="-266700" defTabSz="914400" eaLnBrk="0" fontAlgn="base" latinLnBrk="1" hangingPunct="1">
              <a:lnSpc>
                <a:spcPct val="100000"/>
              </a:lnSpc>
              <a:spcBef>
                <a:spcPct val="0"/>
              </a:spcBef>
              <a:spcAft>
                <a:spcPct val="0"/>
              </a:spcAft>
              <a:buClrTx/>
              <a:buSzTx/>
              <a:buFontTx/>
              <a:buNone/>
              <a:tabLst/>
              <a:defRPr/>
            </a:pP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リスト規制対象</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貨物・技術を</a:t>
            </a:r>
            <a:r>
              <a:rPr kumimoji="1" lang="ja-JP" altLang="en-US" sz="18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含むか否かに関わらず</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66700" marR="0" lvl="0" indent="-266700" defTabSz="914400" eaLnBrk="0" fontAlgn="base" latinLnBrk="1" hangingPunct="1">
              <a:lnSpc>
                <a:spcPct val="100000"/>
              </a:lnSpc>
              <a:spcBef>
                <a:spcPct val="0"/>
              </a:spcBef>
              <a:spcAft>
                <a:spcPct val="0"/>
              </a:spcAft>
              <a:buClrTx/>
              <a:buSzTx/>
              <a:buFontTx/>
              <a:buNone/>
              <a:tabLst/>
              <a:defRPr/>
            </a:pPr>
            <a:r>
              <a:rPr lang="ja-JP" altLang="en-US" sz="18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8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原則</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として、契約書には海外違法輸出防止条項を</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記載してください。</a:t>
            </a:r>
            <a:endPar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66700" marR="0" lvl="0" indent="-266700" defTabSz="914400" eaLnBrk="0" fontAlgn="base" latinLnBrk="1" hangingPunct="1">
              <a:lnSpc>
                <a:spcPct val="100000"/>
              </a:lnSpc>
              <a:spcBef>
                <a:spcPct val="0"/>
              </a:spcBef>
              <a:spcAft>
                <a:spcPct val="0"/>
              </a:spcAft>
              <a:buClrTx/>
              <a:buSzTx/>
              <a:buFontTx/>
              <a:buNone/>
              <a:tabLst/>
              <a:defRPr/>
            </a:pP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リスト規制対象</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貨物・技術を含む場合は、製品カタログ、取扱説明書等にその旨を</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記載してください。</a:t>
            </a:r>
            <a:endPar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Text Box 33"/>
          <p:cNvSpPr txBox="1">
            <a:spLocks noChangeArrowheads="1"/>
          </p:cNvSpPr>
          <p:nvPr/>
        </p:nvSpPr>
        <p:spPr bwMode="auto">
          <a:xfrm>
            <a:off x="311149" y="6125989"/>
            <a:ext cx="8760891" cy="5254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最終的な責任は一義的には輸出者本人が負うことになるが、販売元や処理委託元としての責任に言及される</a:t>
            </a:r>
          </a:p>
          <a:p>
            <a:pPr eaLnBrk="0" fontAlgn="base" latinLnBrk="1" hangingPunct="1">
              <a:spcBef>
                <a:spcPct val="0"/>
              </a:spcBef>
              <a:spcAft>
                <a:spcPct val="0"/>
              </a:spcAft>
              <a:buSzTx/>
              <a:buFontTx/>
              <a:buNone/>
            </a:pPr>
            <a:r>
              <a:rPr lang="ja-JP" altLang="en-US" sz="14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おそれも</a:t>
            </a:r>
            <a:r>
              <a:rPr lang="ja-JP" altLang="en-US" sz="14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あるため、契約記載により適切に処理していた証拠とする。</a:t>
            </a:r>
          </a:p>
        </p:txBody>
      </p:sp>
    </p:spTree>
    <p:extLst>
      <p:ext uri="{BB962C8B-B14F-4D97-AF65-F5344CB8AC3E}">
        <p14:creationId xmlns:p14="http://schemas.microsoft.com/office/powerpoint/2010/main" val="222862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6624736"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章：業務別の注意事項</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21</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コンテンツ プレースホルダー 2"/>
          <p:cNvSpPr txBox="1">
            <a:spLocks/>
          </p:cNvSpPr>
          <p:nvPr/>
        </p:nvSpPr>
        <p:spPr>
          <a:xfrm>
            <a:off x="502096" y="980728"/>
            <a:ext cx="8915400" cy="5305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HGP創英角ｺﾞｼｯｸUB" pitchFamily="50" charset="-128"/>
                <a:ea typeface="HGP創英角ｺﾞｼｯｸUB"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HGP創英角ｺﾞｼｯｸUB" pitchFamily="50" charset="-128"/>
                <a:ea typeface="HGP創英角ｺﾞｼｯｸUB"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HGP創英角ｺﾞｼｯｸUB" pitchFamily="50" charset="-128"/>
                <a:ea typeface="HGP創英角ｺﾞｼｯｸUB"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3-1. </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業務</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別の注意事項</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物品販売①</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3</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業務</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別の注意事項</a:t>
            </a: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物品</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販売②</a:t>
            </a:r>
            <a:r>
              <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3</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-3.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業務</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別の注意事項</a:t>
            </a: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設備等廃棄</a:t>
            </a:r>
            <a:r>
              <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-4.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業務</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別の注意事項</a:t>
            </a: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研修生、設備見学の受入</a:t>
            </a:r>
            <a:r>
              <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-5.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業務</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別の注意事項</a:t>
            </a: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共同研究等</a:t>
            </a: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a:t>
            </a:r>
            <a:r>
              <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-6.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業務</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別の注意事項</a:t>
            </a:r>
            <a:r>
              <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海外出張</a:t>
            </a:r>
            <a:r>
              <a:rPr lang="en-US" altLang="ja-JP"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ja-JP" altLang="en-US" sz="2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0" indent="0">
              <a:buFont typeface="Arial" panose="020B0604020202020204" pitchFamily="34" charset="0"/>
              <a:buNone/>
            </a:pP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00456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61926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3-1.</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業務</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の注意事項</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物品販売①</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22</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Rectangle 2"/>
          <p:cNvSpPr>
            <a:spLocks noChangeArrowheads="1"/>
          </p:cNvSpPr>
          <p:nvPr/>
        </p:nvSpPr>
        <p:spPr bwMode="auto">
          <a:xfrm>
            <a:off x="132817" y="899938"/>
            <a:ext cx="9217025"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0" bIns="46800"/>
          <a:lstStyle>
            <a:lvl1pPr marL="457200" indent="-457200" fontAlgn="t" hangingPunct="0">
              <a:spcBef>
                <a:spcPct val="20000"/>
              </a:spcBef>
              <a:buSzPct val="100000"/>
              <a:buFont typeface="ＭＳ ゴシック" pitchFamily="49" charset="-128"/>
              <a:buChar char=" "/>
              <a:tabLst>
                <a:tab pos="269875" algn="l"/>
              </a:tabLst>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tabLst>
                <a:tab pos="269875" algn="l"/>
              </a:tabLst>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tabLst>
                <a:tab pos="269875" algn="l"/>
              </a:tabLst>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tabLst>
                <a:tab pos="269875" algn="l"/>
              </a:tabLst>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tabLst>
                <a:tab pos="269875" algn="l"/>
              </a:tabLst>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9pPr>
          </a:lstStyle>
          <a:p>
            <a:pPr marL="457200" marR="0" lvl="0" indent="-457200" defTabSz="914400" eaLnBrk="0" fontAlgn="base" latinLnBrk="1" hangingPunct="1">
              <a:lnSpc>
                <a:spcPct val="110000"/>
              </a:lnSpc>
              <a:spcBef>
                <a:spcPct val="0"/>
              </a:spcBef>
              <a:spcAft>
                <a:spcPct val="0"/>
              </a:spcAft>
              <a:buClrTx/>
              <a:buSzTx/>
              <a:buFont typeface="Wingdings" pitchFamily="2" charset="2"/>
              <a:buNone/>
              <a:tabLst>
                <a:tab pos="269875" algn="l"/>
              </a:tabLst>
              <a:defRPr/>
            </a:pPr>
            <a:r>
              <a:rPr kumimoji="1" lang="en-US" altLang="ja-JP" sz="1800" b="1" i="0" u="sng"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800" b="1" i="0" u="sng"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外国人のお客様が</a:t>
            </a:r>
            <a:r>
              <a:rPr kumimoji="1" lang="en-US" altLang="ja-JP" sz="1800" b="1" i="0" u="sng"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NTT</a:t>
            </a:r>
            <a:r>
              <a:rPr kumimoji="1" lang="ja-JP" altLang="en-US" sz="1800" b="1" i="0" u="sng"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東日本の通信機器商品を購入する場合</a:t>
            </a:r>
          </a:p>
        </p:txBody>
      </p:sp>
      <p:sp>
        <p:nvSpPr>
          <p:cNvPr id="16" name="Text Box 3"/>
          <p:cNvSpPr txBox="1">
            <a:spLocks noChangeArrowheads="1"/>
          </p:cNvSpPr>
          <p:nvPr/>
        </p:nvSpPr>
        <p:spPr bwMode="auto">
          <a:xfrm>
            <a:off x="244029" y="1216023"/>
            <a:ext cx="8699354" cy="6485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marL="354013" indent="-3540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180975" marR="0" lvl="0" indent="-180975" defTabSz="914400" eaLnBrk="0" fontAlgn="base" latinLnBrk="1" hangingPunct="1">
              <a:lnSpc>
                <a:spcPct val="100000"/>
              </a:lnSpc>
              <a:spcBef>
                <a:spcPct val="0"/>
              </a:spcBef>
              <a:spcAft>
                <a:spcPct val="0"/>
              </a:spcAft>
              <a:buClrTx/>
              <a:buSzTx/>
              <a:buFont typeface="Wingdings" pitchFamily="2" charset="2"/>
              <a:buNone/>
              <a:tabLst/>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外国人</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のお客様でも、国内使用は問題ない。</a:t>
            </a:r>
          </a:p>
          <a:p>
            <a:pPr marL="180975" marR="0" lvl="0" indent="-180975" defTabSz="914400" eaLnBrk="0" fontAlgn="base" latinLnBrk="1" hangingPunct="1">
              <a:lnSpc>
                <a:spcPct val="100000"/>
              </a:lnSpc>
              <a:spcBef>
                <a:spcPct val="0"/>
              </a:spcBef>
              <a:spcAft>
                <a:spcPct val="0"/>
              </a:spcAft>
              <a:buClrTx/>
              <a:buSzTx/>
              <a:buFont typeface="Wingdings" pitchFamily="2" charset="2"/>
              <a:buNone/>
              <a:tabLst/>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商談</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において、外国人のお客様より海外持ち出しを示唆された場合は、以下を説明。</a:t>
            </a:r>
          </a:p>
        </p:txBody>
      </p:sp>
      <p:sp>
        <p:nvSpPr>
          <p:cNvPr id="18" name="Text Box 5"/>
          <p:cNvSpPr txBox="1">
            <a:spLocks noChangeArrowheads="1"/>
          </p:cNvSpPr>
          <p:nvPr/>
        </p:nvSpPr>
        <p:spPr bwMode="auto">
          <a:xfrm>
            <a:off x="244029" y="2935537"/>
            <a:ext cx="9560371" cy="6485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marL="354013" indent="-3540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180975" marR="0" lvl="0" indent="-180975" defTabSz="914400" eaLnBrk="0" fontAlgn="base" latinLnBrk="1" hangingPunct="1">
              <a:lnSpc>
                <a:spcPct val="100000"/>
              </a:lnSpc>
              <a:spcBef>
                <a:spcPct val="0"/>
              </a:spcBef>
              <a:spcAft>
                <a:spcPct val="0"/>
              </a:spcAft>
              <a:buClrTx/>
              <a:buSzTx/>
              <a:buFont typeface="Wingdings" pitchFamily="2" charset="2"/>
              <a:buNone/>
              <a:tabLst/>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用途不明の大量購入の申し出があった場合、最終用途・需要者（最終的に、誰が何を目的として利用するのか）などを確認し（顧客審査票を利用）、</a:t>
            </a:r>
            <a:r>
              <a:rPr kumimoji="1" lang="ja-JP" altLang="en-US" sz="18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懸念がある場合は取引中止を検討</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p>
        </p:txBody>
      </p:sp>
      <p:sp>
        <p:nvSpPr>
          <p:cNvPr id="19" name="Rectangle 6"/>
          <p:cNvSpPr>
            <a:spLocks noChangeArrowheads="1"/>
          </p:cNvSpPr>
          <p:nvPr/>
        </p:nvSpPr>
        <p:spPr bwMode="auto">
          <a:xfrm>
            <a:off x="132817" y="2675183"/>
            <a:ext cx="9217025"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0" bIns="46800"/>
          <a:lstStyle>
            <a:lvl1pPr fontAlgn="t" hangingPunct="0">
              <a:spcBef>
                <a:spcPct val="20000"/>
              </a:spcBef>
              <a:buSzPct val="100000"/>
              <a:buFont typeface="ＭＳ ゴシック" pitchFamily="49" charset="-128"/>
              <a:buChar char=" "/>
              <a:tabLst>
                <a:tab pos="269875" algn="l"/>
              </a:tabLst>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tabLst>
                <a:tab pos="269875" algn="l"/>
              </a:tabLst>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tabLst>
                <a:tab pos="269875" algn="l"/>
              </a:tabLst>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tabLst>
                <a:tab pos="269875" algn="l"/>
              </a:tabLst>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tabLst>
                <a:tab pos="269875" algn="l"/>
              </a:tabLst>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10000"/>
              </a:lnSpc>
              <a:spcBef>
                <a:spcPct val="0"/>
              </a:spcBef>
              <a:spcAft>
                <a:spcPct val="0"/>
              </a:spcAft>
              <a:buClrTx/>
              <a:buSzTx/>
              <a:buFont typeface="Wingdings" pitchFamily="2" charset="2"/>
              <a:buNone/>
              <a:tabLst>
                <a:tab pos="269875" algn="l"/>
              </a:tabLst>
              <a:defRPr/>
            </a:pPr>
            <a:r>
              <a:rPr kumimoji="1" lang="en-US" altLang="ja-JP" sz="1800" b="1" i="0" u="sng"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(2) </a:t>
            </a:r>
            <a:r>
              <a:rPr kumimoji="1" lang="ja-JP" altLang="en-US" sz="1800" b="1" i="0" u="sng"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用途不明の大量購入</a:t>
            </a:r>
            <a:endParaRPr kumimoji="1" lang="ja-JP" altLang="en-US" sz="1800" b="1" i="0" u="sng"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8"/>
          <p:cNvSpPr>
            <a:spLocks noChangeArrowheads="1"/>
          </p:cNvSpPr>
          <p:nvPr/>
        </p:nvSpPr>
        <p:spPr bwMode="auto">
          <a:xfrm>
            <a:off x="933450" y="1803734"/>
            <a:ext cx="6553200" cy="83317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 typeface="Wingdings" pitchFamily="2" charset="2"/>
              <a:buNone/>
              <a:tabLst/>
              <a:defRPr/>
            </a:pPr>
            <a:r>
              <a:rPr kumimoji="1" lang="en-US" altLang="ja-JP"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①</a:t>
            </a: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海外での動作保証ができない。</a:t>
            </a: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②その国の技術基準に違反し、違法端末となるおそれがある。</a:t>
            </a:r>
          </a:p>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6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③外為法</a:t>
            </a: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a:t>
            </a:r>
            <a:r>
              <a:rPr kumimoji="1" lang="ja-JP" altLang="en-US" sz="16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基づく輸出許可</a:t>
            </a: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申請が</a:t>
            </a:r>
            <a:r>
              <a:rPr kumimoji="1" lang="ja-JP" altLang="en-US" sz="16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必要</a:t>
            </a:r>
            <a:r>
              <a:rPr lang="ja-JP" altLang="en-US" sz="16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となる場合がある</a:t>
            </a:r>
            <a:r>
              <a:rPr kumimoji="1" lang="ja-JP" altLang="en-US" sz="1600" b="0" i="0" u="none" strike="noStrike" kern="0" cap="none" spc="0" normalizeH="0" baseline="0" noProof="0" dirty="0" err="1"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6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Text Box 10"/>
          <p:cNvSpPr txBox="1">
            <a:spLocks noChangeArrowheads="1"/>
          </p:cNvSpPr>
          <p:nvPr/>
        </p:nvSpPr>
        <p:spPr bwMode="auto">
          <a:xfrm>
            <a:off x="6302970" y="6250160"/>
            <a:ext cx="2282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＜出典＞技術輸出管理基本マニュアル</a:t>
            </a:r>
          </a:p>
        </p:txBody>
      </p:sp>
    </p:spTree>
    <p:extLst>
      <p:ext uri="{BB962C8B-B14F-4D97-AF65-F5344CB8AC3E}">
        <p14:creationId xmlns:p14="http://schemas.microsoft.com/office/powerpoint/2010/main" val="468717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612068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3-2.</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業務</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の注意事項</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物品販売②</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23</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ectangle 5"/>
          <p:cNvSpPr>
            <a:spLocks noChangeArrowheads="1"/>
          </p:cNvSpPr>
          <p:nvPr/>
        </p:nvSpPr>
        <p:spPr bwMode="auto">
          <a:xfrm>
            <a:off x="90488" y="4148079"/>
            <a:ext cx="9072562" cy="43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0" bIns="46800"/>
          <a:lstStyle>
            <a:lvl1pPr fontAlgn="t" hangingPunct="0">
              <a:spcBef>
                <a:spcPct val="20000"/>
              </a:spcBef>
              <a:buSzPct val="100000"/>
              <a:buFont typeface="ＭＳ ゴシック" pitchFamily="49" charset="-128"/>
              <a:buChar char=" "/>
              <a:tabLst>
                <a:tab pos="269875" algn="l"/>
              </a:tabLst>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tabLst>
                <a:tab pos="269875" algn="l"/>
              </a:tabLst>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tabLst>
                <a:tab pos="269875" algn="l"/>
              </a:tabLst>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tabLst>
                <a:tab pos="269875" algn="l"/>
              </a:tabLst>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tabLst>
                <a:tab pos="269875" algn="l"/>
              </a:tabLst>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9pPr>
          </a:lstStyle>
          <a:p>
            <a:pPr eaLnBrk="0" fontAlgn="base" latinLnBrk="1" hangingPunct="1">
              <a:lnSpc>
                <a:spcPct val="120000"/>
              </a:lnSpc>
              <a:spcBef>
                <a:spcPct val="0"/>
              </a:spcBef>
              <a:spcAft>
                <a:spcPct val="0"/>
              </a:spcAft>
              <a:buSzTx/>
              <a:buFont typeface="Wingdings" pitchFamily="2" charset="2"/>
              <a:buNone/>
            </a:pPr>
            <a:r>
              <a:rPr lang="en-US" altLang="ja-JP"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(4) </a:t>
            </a:r>
            <a:r>
              <a:rPr lang="ja-JP" altLang="en-US"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お客様から、製品・システムが許可申請対象であるか否か照会を受けた場合</a:t>
            </a:r>
            <a:endParaRPr lang="ja-JP" altLang="en-US" sz="1800" b="1" i="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Text Box 4"/>
          <p:cNvSpPr txBox="1">
            <a:spLocks noChangeArrowheads="1"/>
          </p:cNvSpPr>
          <p:nvPr/>
        </p:nvSpPr>
        <p:spPr bwMode="auto">
          <a:xfrm>
            <a:off x="344488" y="4541779"/>
            <a:ext cx="9448542" cy="147950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marL="354013" indent="-3540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180975" indent="-180975" eaLnBrk="0" fontAlgn="base" latinLnBrk="1" hangingPunct="1">
              <a:spcBef>
                <a:spcPct val="0"/>
              </a:spcBef>
              <a:spcAft>
                <a:spcPct val="0"/>
              </a:spcAft>
              <a:buSzTx/>
              <a:buFont typeface="Wingdings" pitchFamily="2" charset="2"/>
              <a:buNone/>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通常、パッケージや取扱説明書に記載されているので確認。</a:t>
            </a:r>
          </a:p>
          <a:p>
            <a:pPr marL="180975" indent="-180975" eaLnBrk="0" fontAlgn="base" latinLnBrk="1" hangingPunct="1">
              <a:spcBef>
                <a:spcPct val="0"/>
              </a:spcBef>
              <a:spcAft>
                <a:spcPct val="0"/>
              </a:spcAft>
              <a:buSzTx/>
              <a:buFont typeface="Wingdings" pitchFamily="2" charset="2"/>
              <a:buNone/>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ただし、記載されていても</a:t>
            </a:r>
            <a:r>
              <a:rPr lang="ja-JP" altLang="en-US" sz="1800" b="1" i="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法令改正等により判定結果が変わることがある</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ので、その都度、技術輸出管理室に確認</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eaLnBrk="0" fontAlgn="base" latinLnBrk="1" hangingPunct="1">
              <a:spcBef>
                <a:spcPct val="0"/>
              </a:spcBef>
              <a:spcAft>
                <a:spcPct val="0"/>
              </a:spcAft>
              <a:buSzTx/>
              <a:buFont typeface="Wingdings" pitchFamily="2" charset="2"/>
              <a:buNone/>
            </a:pP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800"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必要</a:t>
            </a:r>
            <a:r>
              <a:rPr lang="ja-JP" altLang="en-US" sz="1800"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1800"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応じて該非判定書を作成します。</a:t>
            </a:r>
            <a:endParaRPr lang="ja-JP" altLang="en-US" sz="1800"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eaLnBrk="0" fontAlgn="base" latinLnBrk="1" hangingPunct="1">
              <a:spcBef>
                <a:spcPct val="0"/>
              </a:spcBef>
              <a:spcAft>
                <a:spcPct val="0"/>
              </a:spcAft>
              <a:buSzTx/>
              <a:buFont typeface="Wingdings" pitchFamily="2" charset="2"/>
              <a:buNone/>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他社製品の場合は、各製造元に照会。</a:t>
            </a:r>
          </a:p>
        </p:txBody>
      </p:sp>
      <p:sp>
        <p:nvSpPr>
          <p:cNvPr id="16" name="Text Box 4"/>
          <p:cNvSpPr txBox="1">
            <a:spLocks noChangeArrowheads="1"/>
          </p:cNvSpPr>
          <p:nvPr/>
        </p:nvSpPr>
        <p:spPr bwMode="auto">
          <a:xfrm>
            <a:off x="344488" y="1225327"/>
            <a:ext cx="9448542" cy="6485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marL="354013" indent="-3540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180975" marR="0" lvl="0" indent="-180975" defTabSz="914400" eaLnBrk="0" fontAlgn="base" latinLnBrk="1" hangingPunct="1">
              <a:lnSpc>
                <a:spcPct val="100000"/>
              </a:lnSpc>
              <a:spcBef>
                <a:spcPct val="0"/>
              </a:spcBef>
              <a:spcAft>
                <a:spcPct val="0"/>
              </a:spcAft>
              <a:buClrTx/>
              <a:buSzTx/>
              <a:buFont typeface="Wingdings" pitchFamily="2" charset="2"/>
              <a:buNone/>
              <a:tabLst/>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リスト規制対象</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貨物・技術を</a:t>
            </a:r>
            <a:r>
              <a:rPr kumimoji="1" lang="ja-JP" altLang="en-US" sz="18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含むか否</a:t>
            </a:r>
            <a:r>
              <a:rPr kumimoji="1" lang="ja-JP" altLang="en-US" sz="1800" b="1"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かにかかわらず</a:t>
            </a:r>
            <a:r>
              <a:rPr lang="ja-JP" altLang="en-US" sz="1800" i="0" kern="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契約書</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には海外違法輸出防止条項を記載。</a:t>
            </a:r>
          </a:p>
          <a:p>
            <a:pPr marL="180975" marR="0" lvl="0" indent="-180975" defTabSz="914400" eaLnBrk="0" fontAlgn="base" latinLnBrk="1" hangingPunct="1">
              <a:lnSpc>
                <a:spcPct val="100000"/>
              </a:lnSpc>
              <a:spcBef>
                <a:spcPct val="0"/>
              </a:spcBef>
              <a:spcAft>
                <a:spcPct val="0"/>
              </a:spcAft>
              <a:buClrTx/>
              <a:buSzTx/>
              <a:buFont typeface="Wingdings" pitchFamily="2" charset="2"/>
              <a:buNone/>
              <a:tabLst/>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対象貨物・技術を含む場合は、製品カタログ、取扱説明書等にその旨を記載。</a:t>
            </a:r>
          </a:p>
        </p:txBody>
      </p:sp>
      <p:sp>
        <p:nvSpPr>
          <p:cNvPr id="17" name="Rectangle 7"/>
          <p:cNvSpPr>
            <a:spLocks noChangeArrowheads="1"/>
          </p:cNvSpPr>
          <p:nvPr/>
        </p:nvSpPr>
        <p:spPr bwMode="auto">
          <a:xfrm>
            <a:off x="131763" y="836712"/>
            <a:ext cx="9072562" cy="43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0" bIns="46800"/>
          <a:lstStyle>
            <a:lvl1pPr fontAlgn="t" hangingPunct="0">
              <a:spcBef>
                <a:spcPct val="20000"/>
              </a:spcBef>
              <a:buSzPct val="100000"/>
              <a:buFont typeface="ＭＳ ゴシック" pitchFamily="49" charset="-128"/>
              <a:buChar char=" "/>
              <a:tabLst>
                <a:tab pos="269875" algn="l"/>
              </a:tabLst>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tabLst>
                <a:tab pos="269875" algn="l"/>
              </a:tabLst>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tabLst>
                <a:tab pos="269875" algn="l"/>
              </a:tabLst>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tabLst>
                <a:tab pos="269875" algn="l"/>
              </a:tabLst>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tabLst>
                <a:tab pos="269875" algn="l"/>
              </a:tabLst>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tabLst>
                <a:tab pos="269875" algn="l"/>
              </a:tabLst>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20000"/>
              </a:lnSpc>
              <a:spcBef>
                <a:spcPct val="0"/>
              </a:spcBef>
              <a:spcAft>
                <a:spcPct val="0"/>
              </a:spcAft>
              <a:buClrTx/>
              <a:buSzTx/>
              <a:buFont typeface="Wingdings" pitchFamily="2" charset="2"/>
              <a:buNone/>
              <a:tabLst>
                <a:tab pos="269875" algn="l"/>
              </a:tabLst>
              <a:defRPr/>
            </a:pPr>
            <a:r>
              <a:rPr kumimoji="1" lang="en-US" altLang="ja-JP" sz="1800" b="1" i="0" u="sng"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(3) </a:t>
            </a:r>
            <a:r>
              <a:rPr kumimoji="1" lang="ja-JP" altLang="en-US" sz="1800" b="1" i="0" u="sng"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rPr>
              <a:t>国内販売時における違法輸出防止措置</a:t>
            </a:r>
            <a:endParaRPr kumimoji="1" lang="ja-JP" altLang="en-US" sz="1800" b="1" i="0" u="sng"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11"/>
          <p:cNvSpPr>
            <a:spLocks noChangeArrowheads="1"/>
          </p:cNvSpPr>
          <p:nvPr/>
        </p:nvSpPr>
        <p:spPr bwMode="auto">
          <a:xfrm>
            <a:off x="530820" y="1945999"/>
            <a:ext cx="8721130" cy="1915049"/>
          </a:xfrm>
          <a:prstGeom prst="rect">
            <a:avLst/>
          </a:prstGeom>
          <a:solidFill>
            <a:srgbClr val="FFFFFF"/>
          </a:solidFill>
          <a:ln w="9525">
            <a:solidFill>
              <a:srgbClr val="3333CC"/>
            </a:solidFill>
            <a:miter lim="800000"/>
            <a:headEnd/>
            <a:tailEnd/>
          </a:ln>
        </p:spPr>
        <p:txBody>
          <a:bodyPr anchor="ctr"/>
          <a:lstStyle>
            <a:lvl1pPr marL="354013" indent="-3540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甲</a:t>
            </a: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（顧客）は、甲が乙（ＮＴＴ東日本）から提供された製品等（プログラム等の技術を含む）が「外国為替及び外国貿易法」の規定する規制貨物等に該当する場合は、以下の条件を遵守するものとする。</a:t>
            </a:r>
          </a:p>
          <a:p>
            <a:pPr marL="447675" marR="0" lvl="0" indent="-447675"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ア</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製品</a:t>
            </a: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等のうち貨物を国外に持ち出す場合、あるいは製品等のうちプログラム等の技術を外国に</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おいて</a:t>
            </a: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提供し（技術情報が記載、記憶された文書、図面又は記憶媒体の国外持ち出し、および電気通信</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による</a:t>
            </a: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技術情報の国外送信を含む）、又は非居住者に提供する場合は、経済産業大臣の輸出許可を</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取得</a:t>
            </a: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するなど関連法規に基づく適正な手続きをとるものとする。</a:t>
            </a:r>
          </a:p>
          <a:p>
            <a:pPr marL="447675" marR="0" lvl="0" indent="-447675" defTabSz="914400" eaLnBrk="0" fontAlgn="base" latinLnBrk="1" hangingPunct="1">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イ．製品等を上記ア．以外に提供する場合は、その製品等の違法輸出を予防するために、契約書</a:t>
            </a:r>
            <a:r>
              <a:rPr kumimoji="1" lang="ja-JP" altLang="en-US" sz="14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・取扱</a:t>
            </a:r>
            <a:r>
              <a:rPr kumimoji="1" lang="ja-JP" altLang="en-US" sz="14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説明書等にその旨明記する等の措置を講じるものとする。</a:t>
            </a:r>
          </a:p>
        </p:txBody>
      </p:sp>
    </p:spTree>
    <p:extLst>
      <p:ext uri="{BB962C8B-B14F-4D97-AF65-F5344CB8AC3E}">
        <p14:creationId xmlns:p14="http://schemas.microsoft.com/office/powerpoint/2010/main" val="4041777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61926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3-3.</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業務</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の注意事項</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設備等廃棄</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24</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Text Box 6"/>
          <p:cNvSpPr txBox="1">
            <a:spLocks noChangeArrowheads="1"/>
          </p:cNvSpPr>
          <p:nvPr/>
        </p:nvSpPr>
        <p:spPr bwMode="auto">
          <a:xfrm>
            <a:off x="128464" y="836712"/>
            <a:ext cx="8856663" cy="3438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lnSpc>
                <a:spcPct val="90000"/>
              </a:lnSpc>
              <a:spcBef>
                <a:spcPct val="0"/>
              </a:spcBef>
              <a:spcAft>
                <a:spcPct val="0"/>
              </a:spcAft>
              <a:buSzTx/>
              <a:buFont typeface="Wingdings" pitchFamily="2" charset="2"/>
              <a:buNone/>
            </a:pPr>
            <a:r>
              <a:rPr lang="en-US" altLang="ja-JP"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物品（電気通信設備、通信機器、試験研究機器、共通物品等）を廃棄する場合</a:t>
            </a:r>
          </a:p>
        </p:txBody>
      </p:sp>
      <p:sp>
        <p:nvSpPr>
          <p:cNvPr id="16" name="Rectangle 4"/>
          <p:cNvSpPr>
            <a:spLocks noChangeArrowheads="1"/>
          </p:cNvSpPr>
          <p:nvPr/>
        </p:nvSpPr>
        <p:spPr bwMode="auto">
          <a:xfrm>
            <a:off x="356554" y="2210346"/>
            <a:ext cx="9204957" cy="1655762"/>
          </a:xfrm>
          <a:prstGeom prst="rect">
            <a:avLst/>
          </a:prstGeom>
          <a:solidFill>
            <a:srgbClr val="FFFFFF"/>
          </a:solidFill>
          <a:ln w="12700">
            <a:solidFill>
              <a:srgbClr val="000000"/>
            </a:solidFill>
            <a:prstDash val="dash"/>
            <a:miter lim="800000"/>
            <a:headEnd/>
            <a:tailEnd/>
          </a:ln>
        </p:spPr>
        <p:txBody>
          <a:bodyPr anchor="ctr"/>
          <a:lstStyle>
            <a:lvl1pPr marL="354013" indent="-3540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354013" marR="0" lvl="0" indent="-354013" defTabSz="914400" eaLnBrk="0" fontAlgn="base" latinLnBrk="1" hangingPunct="1">
              <a:lnSpc>
                <a:spcPct val="100000"/>
              </a:lnSpc>
              <a:spcBef>
                <a:spcPct val="0"/>
              </a:spcBef>
              <a:spcAft>
                <a:spcPct val="0"/>
              </a:spcAft>
              <a:buClrTx/>
              <a:buSzTx/>
              <a:buFontTx/>
              <a:buNone/>
              <a:tabLst/>
              <a:defRPr/>
            </a:pPr>
            <a:r>
              <a:rPr kumimoji="1" lang="en-US" altLang="ja-JP"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① 	</a:t>
            </a: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甲（契約業者）は、乙（ＮＴＴ東日本）から売却を受ける物品について、買受後すみやかに乙の</a:t>
            </a:r>
            <a:r>
              <a:rPr kumimoji="1" lang="ja-JP" altLang="en-US" sz="1600" b="0" i="0" u="sng"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立ち合いのうえ破砕処理</a:t>
            </a: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を行うものとする。なお、</a:t>
            </a:r>
            <a:r>
              <a:rPr kumimoji="1" lang="ja-JP" altLang="en-US" sz="1600" b="0" i="0" u="sng"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立ち合いが不可能な場合は、甲は破砕処理後に「破砕証明書」及び破砕処理前後の状況証拠写真を乙に提出</a:t>
            </a: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するものとする。</a:t>
            </a:r>
          </a:p>
          <a:p>
            <a:pPr marL="354013" marR="0" lvl="0" indent="-354013" defTabSz="914400" eaLnBrk="0" fontAlgn="base" latinLnBrk="1" hangingPunct="1">
              <a:lnSpc>
                <a:spcPct val="100000"/>
              </a:lnSpc>
              <a:spcBef>
                <a:spcPct val="30000"/>
              </a:spcBef>
              <a:spcAft>
                <a:spcPct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② 	売却物品については、再生・加工等のうえ</a:t>
            </a:r>
            <a:r>
              <a:rPr kumimoji="1" lang="ja-JP" altLang="en-US" sz="16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、乙</a:t>
            </a:r>
            <a:r>
              <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以外の者への納入すること、またはその恐れのあると認められる者へ転売することを禁止する。 </a:t>
            </a:r>
          </a:p>
        </p:txBody>
      </p:sp>
      <p:sp>
        <p:nvSpPr>
          <p:cNvPr id="18" name="Rectangle 9"/>
          <p:cNvSpPr>
            <a:spLocks noChangeArrowheads="1"/>
          </p:cNvSpPr>
          <p:nvPr/>
        </p:nvSpPr>
        <p:spPr bwMode="auto">
          <a:xfrm>
            <a:off x="272480" y="1873796"/>
            <a:ext cx="3168352" cy="34073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en-US" altLang="ja-JP" sz="16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破砕処分</a:t>
            </a:r>
            <a:r>
              <a:rPr kumimoji="1" lang="ja-JP" altLang="en-US" sz="16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条項の例</a:t>
            </a:r>
            <a:r>
              <a:rPr kumimoji="1" lang="en-US" altLang="ja-JP" sz="16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6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Text Box 13"/>
          <p:cNvSpPr txBox="1">
            <a:spLocks noChangeArrowheads="1"/>
          </p:cNvSpPr>
          <p:nvPr/>
        </p:nvSpPr>
        <p:spPr bwMode="auto">
          <a:xfrm>
            <a:off x="7278686" y="5763717"/>
            <a:ext cx="2282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＜出典＞技術輸出管理基本マニュアル</a:t>
            </a:r>
          </a:p>
        </p:txBody>
      </p:sp>
      <p:sp>
        <p:nvSpPr>
          <p:cNvPr id="20" name="Rectangle 14"/>
          <p:cNvSpPr>
            <a:spLocks noChangeArrowheads="1"/>
          </p:cNvSpPr>
          <p:nvPr/>
        </p:nvSpPr>
        <p:spPr bwMode="auto">
          <a:xfrm>
            <a:off x="369517" y="4299496"/>
            <a:ext cx="9204957" cy="1441450"/>
          </a:xfrm>
          <a:prstGeom prst="rect">
            <a:avLst/>
          </a:prstGeom>
          <a:solidFill>
            <a:srgbClr val="FFFFFF"/>
          </a:solidFill>
          <a:ln w="12700">
            <a:solidFill>
              <a:srgbClr val="000000"/>
            </a:solidFill>
            <a:prstDash val="dash"/>
            <a:miter lim="800000"/>
            <a:headEnd/>
            <a:tailEnd/>
          </a:ln>
        </p:spPr>
        <p:txBody>
          <a:bodyPr anchor="ctr"/>
          <a:lstStyle>
            <a:lvl1pPr marL="354013" indent="-3540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354013" marR="0" lvl="0" indent="-354013" defTabSz="914400" eaLnBrk="0" fontAlgn="base" latinLnBrk="1" hangingPunct="1">
              <a:lnSpc>
                <a:spcPct val="100000"/>
              </a:lnSpc>
              <a:spcBef>
                <a:spcPct val="0"/>
              </a:spcBef>
              <a:spcAft>
                <a:spcPct val="0"/>
              </a:spcAft>
              <a:buClrTx/>
              <a:buSzTx/>
              <a:buFontTx/>
              <a:buNone/>
              <a:tabLst/>
              <a:defRPr/>
            </a:pPr>
            <a:r>
              <a:rPr kumimoji="1" lang="en-US" altLang="ja-JP" sz="16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① 	</a:t>
            </a:r>
            <a:r>
              <a:rPr kumimoji="1" lang="ja-JP" altLang="en-US" sz="16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甲（契約業者）は、乙（ＮＴＴ東日本）から売却を受ける物品を</a:t>
            </a:r>
            <a:r>
              <a:rPr kumimoji="1" lang="ja-JP" altLang="en-US" sz="1600" b="0" i="0" u="sng" strike="noStrike" kern="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海外に持ち出す場合は、「外国為替及び外国貿易法」に基づき必要な許可を取得するものとする</a:t>
            </a:r>
            <a:r>
              <a:rPr kumimoji="1" lang="ja-JP" altLang="en-US" sz="16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t>
            </a:r>
          </a:p>
          <a:p>
            <a:pPr marL="354013" marR="0" lvl="0" indent="-354013" defTabSz="914400" eaLnBrk="0" fontAlgn="base" latinLnBrk="1" hangingPunct="1">
              <a:lnSpc>
                <a:spcPct val="100000"/>
              </a:lnSpc>
              <a:spcBef>
                <a:spcPct val="30000"/>
              </a:spcBef>
              <a:spcAft>
                <a:spcPct val="0"/>
              </a:spcAft>
              <a:buClrTx/>
              <a:buSzTx/>
              <a:buFontTx/>
              <a:buNone/>
              <a:tabLst/>
              <a:defRPr/>
            </a:pPr>
            <a:r>
              <a:rPr kumimoji="1" lang="ja-JP" altLang="en-US" sz="16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② 	甲は、乙が提供した物品又は技術を第三者に提供（第三者への委託、譲渡、販売及び第三者による使用を含む）する場合は、乙が提供した物品又は技術の取扱いについて第三者に「外国為替及び外国貿易法」を遵守させるものとする。 </a:t>
            </a:r>
          </a:p>
        </p:txBody>
      </p:sp>
      <p:sp>
        <p:nvSpPr>
          <p:cNvPr id="21" name="Rectangle 15"/>
          <p:cNvSpPr>
            <a:spLocks noChangeArrowheads="1"/>
          </p:cNvSpPr>
          <p:nvPr/>
        </p:nvSpPr>
        <p:spPr bwMode="auto">
          <a:xfrm>
            <a:off x="272480" y="3962946"/>
            <a:ext cx="3600400" cy="34073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en-US" altLang="ja-JP" sz="16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海外違法持ち出し防止</a:t>
            </a:r>
            <a:r>
              <a:rPr kumimoji="1" lang="ja-JP" altLang="en-US" sz="16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条項の例</a:t>
            </a:r>
            <a:r>
              <a:rPr kumimoji="1" lang="en-US" altLang="ja-JP" sz="16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6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Text Box 7"/>
          <p:cNvSpPr txBox="1">
            <a:spLocks noChangeArrowheads="1"/>
          </p:cNvSpPr>
          <p:nvPr/>
        </p:nvSpPr>
        <p:spPr bwMode="auto">
          <a:xfrm>
            <a:off x="344488" y="1196312"/>
            <a:ext cx="8278813" cy="6485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54013" indent="-354013" fontAlgn="t" hangingPunct="0">
              <a:spcBef>
                <a:spcPct val="20000"/>
              </a:spcBef>
              <a:buSzPct val="100000"/>
              <a:buFont typeface="ＭＳ ゴシック" pitchFamily="49" charset="-128"/>
              <a:buChar char=" "/>
              <a:tabLst>
                <a:tab pos="354013" algn="l"/>
              </a:tabLst>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tabLst>
                <a:tab pos="354013" algn="l"/>
              </a:tabLst>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tabLst>
                <a:tab pos="354013" algn="l"/>
              </a:tabLst>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tabLst>
                <a:tab pos="354013" algn="l"/>
              </a:tabLst>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tabLst>
                <a:tab pos="354013" algn="l"/>
              </a:tabLst>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9pPr>
          </a:lstStyle>
          <a:p>
            <a:pPr marL="180975" marR="0" lvl="0" indent="-180975" defTabSz="914400" eaLnBrk="0" fontAlgn="base" latinLnBrk="1" hangingPunct="1">
              <a:lnSpc>
                <a:spcPct val="100000"/>
              </a:lnSpc>
              <a:spcBef>
                <a:spcPct val="0"/>
              </a:spcBef>
              <a:spcAft>
                <a:spcPct val="0"/>
              </a:spcAft>
              <a:buClrTx/>
              <a:buSzTx/>
              <a:buFont typeface="Wingdings" pitchFamily="2" charset="2"/>
              <a:buNone/>
              <a:tabLst>
                <a:tab pos="180975" algn="l"/>
              </a:tabLst>
              <a:defRPr/>
            </a:pPr>
            <a:r>
              <a:rPr kumimoji="1" lang="ja-JP" altLang="en-US" sz="1800" b="0" i="0" u="none" strike="noStrike" kern="0" cap="none" spc="0" normalizeH="0" baseline="0" noProof="0" dirty="0">
                <a:ln>
                  <a:noFill/>
                </a:ln>
                <a:solidFill>
                  <a:srgbClr val="000000"/>
                </a:solidFill>
                <a:effectLst/>
                <a:uLnTx/>
                <a:uFillTx/>
                <a:latin typeface="ＭＳ Ｐゴシック" pitchFamily="50" charset="-128"/>
                <a:ea typeface="ＭＳ Ｐゴシック" pitchFamily="50" charset="-128"/>
                <a:cs typeface="Tahoma" pitchFamily="34" charset="0"/>
              </a:rPr>
              <a:t>・</a:t>
            </a: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許可申請対象の電気通信設備等は、不正利用されないよう破砕処分。</a:t>
            </a:r>
          </a:p>
          <a:p>
            <a:pPr marL="180975" marR="0" lvl="0" indent="-180975" defTabSz="914400" eaLnBrk="0" fontAlgn="base" latinLnBrk="1" hangingPunct="1">
              <a:lnSpc>
                <a:spcPct val="100000"/>
              </a:lnSpc>
              <a:spcBef>
                <a:spcPct val="0"/>
              </a:spcBef>
              <a:spcAft>
                <a:spcPct val="0"/>
              </a:spcAft>
              <a:buClrTx/>
              <a:buSzTx/>
              <a:buFont typeface="Wingdings" pitchFamily="2" charset="2"/>
              <a:buNone/>
              <a:tabLst>
                <a:tab pos="180975" algn="l"/>
              </a:tabLst>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廃棄の委託や売却を行う場合は、契約書に以下の内容の条項を挿入。</a:t>
            </a:r>
          </a:p>
        </p:txBody>
      </p:sp>
    </p:spTree>
    <p:extLst>
      <p:ext uri="{BB962C8B-B14F-4D97-AF65-F5344CB8AC3E}">
        <p14:creationId xmlns:p14="http://schemas.microsoft.com/office/powerpoint/2010/main" val="1704822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8136904"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3-4.</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業務</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の注意事項</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研修生、設備見学の受入</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25</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Text Box 4"/>
          <p:cNvSpPr txBox="1">
            <a:spLocks noChangeArrowheads="1"/>
          </p:cNvSpPr>
          <p:nvPr/>
        </p:nvSpPr>
        <p:spPr bwMode="auto">
          <a:xfrm>
            <a:off x="272480" y="1196752"/>
            <a:ext cx="9531920" cy="6485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marL="354013" indent="-354013" fontAlgn="t" hangingPunct="0">
              <a:spcBef>
                <a:spcPct val="20000"/>
              </a:spcBef>
              <a:buSzPct val="100000"/>
              <a:buFont typeface="ＭＳ ゴシック" pitchFamily="49" charset="-128"/>
              <a:buChar char=" "/>
              <a:tabLst>
                <a:tab pos="354013" algn="l"/>
              </a:tabLst>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tabLst>
                <a:tab pos="354013" algn="l"/>
              </a:tabLst>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tabLst>
                <a:tab pos="354013" algn="l"/>
              </a:tabLst>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tabLst>
                <a:tab pos="354013" algn="l"/>
              </a:tabLst>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tabLst>
                <a:tab pos="354013" algn="l"/>
              </a:tabLst>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9pPr>
          </a:lstStyle>
          <a:p>
            <a:pPr marL="180975" indent="-180975" fontAlgn="base" latinLnBrk="1" hangingPunct="1">
              <a:spcBef>
                <a:spcPct val="0"/>
              </a:spcBef>
              <a:spcAft>
                <a:spcPct val="0"/>
              </a:spcAft>
              <a:buSzTx/>
              <a:buFont typeface="Wingdings" pitchFamily="2" charset="2"/>
              <a:buNone/>
              <a:tabLst>
                <a:tab pos="180975" algn="l"/>
              </a:tabLst>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800" i="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許可申請の要否によらず、</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「取引チェックシート」を作成し、取引内容</a:t>
            </a: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資料等</a:t>
            </a: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と共に保存（</a:t>
            </a: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年間）</a:t>
            </a:r>
            <a:endPar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base" latinLnBrk="1" hangingPunct="1">
              <a:spcBef>
                <a:spcPct val="0"/>
              </a:spcBef>
              <a:spcAft>
                <a:spcPct val="0"/>
              </a:spcAft>
              <a:buSzTx/>
              <a:buFont typeface="Wingdings" pitchFamily="2" charset="2"/>
              <a:buNone/>
              <a:tabLst>
                <a:tab pos="180975" algn="l"/>
              </a:tabLst>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以下のような場合には、許可申請は</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不要</a:t>
            </a:r>
            <a:endPar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Rectangle 3"/>
          <p:cNvSpPr>
            <a:spLocks noChangeArrowheads="1"/>
          </p:cNvSpPr>
          <p:nvPr/>
        </p:nvSpPr>
        <p:spPr bwMode="auto">
          <a:xfrm>
            <a:off x="128116" y="825239"/>
            <a:ext cx="6769100"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en-US" altLang="ja-JP"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(1) </a:t>
            </a:r>
            <a:r>
              <a:rPr lang="ja-JP" altLang="en-US"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外国人の研修生、施設見学を受け入れる場合</a:t>
            </a:r>
            <a:endParaRPr lang="ja-JP" altLang="en-US" sz="1800" b="1"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Rectangle 5"/>
          <p:cNvSpPr>
            <a:spLocks noChangeArrowheads="1"/>
          </p:cNvSpPr>
          <p:nvPr/>
        </p:nvSpPr>
        <p:spPr bwMode="auto">
          <a:xfrm>
            <a:off x="930150" y="1771402"/>
            <a:ext cx="8874249" cy="12255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57188" indent="-357188"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266700" indent="-266700" fontAlgn="base" latinLnBrk="1" hangingPunct="1">
              <a:spcBef>
                <a:spcPts val="0"/>
              </a:spcBef>
              <a:spcAft>
                <a:spcPct val="0"/>
              </a:spcAft>
              <a:buSzTx/>
              <a:buFontTx/>
              <a:buAutoNum type="circleNumDbPlain"/>
            </a:pPr>
            <a:r>
              <a:rPr lang="ja-JP" altLang="en-US"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不特定</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多数が入手可能な技術の教授、通常の見学コース内での見学（公知技術の範囲内での提供</a:t>
            </a:r>
            <a:r>
              <a:rPr lang="ja-JP" altLang="en-US"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66700" indent="-266700" fontAlgn="base" latinLnBrk="1" hangingPunct="1">
              <a:spcBef>
                <a:spcPts val="0"/>
              </a:spcBef>
              <a:spcAft>
                <a:spcPct val="0"/>
              </a:spcAft>
              <a:buSzTx/>
              <a:buFontTx/>
              <a:buAutoNum type="circleNumDbPlain" startAt="2"/>
            </a:pPr>
            <a:r>
              <a:rPr lang="ja-JP" altLang="en-US"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外国人</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であっても、居住者に該当する場合（例</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国内事務所に勤務。入国</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後</a:t>
            </a: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6</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か月が経過）</a:t>
            </a:r>
          </a:p>
          <a:p>
            <a:pPr marL="266700" indent="-266700" fontAlgn="base" latinLnBrk="1" hangingPunct="1">
              <a:spcBef>
                <a:spcPts val="0"/>
              </a:spcBef>
              <a:spcAft>
                <a:spcPct val="0"/>
              </a:spcAft>
              <a:buSzTx/>
              <a:buFontTx/>
              <a:buAutoNum type="circleNumDbPlain" startAt="2"/>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リスト規制、キャッチオール規制の対象ではない場合 </a:t>
            </a:r>
          </a:p>
        </p:txBody>
      </p:sp>
    </p:spTree>
    <p:extLst>
      <p:ext uri="{BB962C8B-B14F-4D97-AF65-F5344CB8AC3E}">
        <p14:creationId xmlns:p14="http://schemas.microsoft.com/office/powerpoint/2010/main" val="30981034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728012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3-5.</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業務</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の注意事項</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共同研究等</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26</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le 7"/>
          <p:cNvSpPr>
            <a:spLocks noChangeArrowheads="1"/>
          </p:cNvSpPr>
          <p:nvPr/>
        </p:nvSpPr>
        <p:spPr bwMode="auto">
          <a:xfrm>
            <a:off x="128463" y="2924944"/>
            <a:ext cx="9675935"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0" bIns="46800">
            <a:spAutoFit/>
          </a:bodyPr>
          <a:lstStyle>
            <a:lvl1pPr marL="457200" indent="-457200"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en-US" altLang="ja-JP"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(2) </a:t>
            </a:r>
            <a:r>
              <a:rPr lang="ja-JP" altLang="en-US"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仕様書策定</a:t>
            </a:r>
            <a:r>
              <a:rPr lang="ja-JP" altLang="en-US" sz="1800" b="1" i="0" u="sng"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組織</a:t>
            </a:r>
            <a:r>
              <a:rPr lang="ja-JP" altLang="en-US"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が</a:t>
            </a:r>
            <a:r>
              <a:rPr lang="ja-JP" altLang="en-US" sz="1800" b="1" i="0" u="sng"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開発</a:t>
            </a:r>
            <a:r>
              <a:rPr lang="ja-JP" altLang="en-US"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した製品・</a:t>
            </a:r>
            <a:r>
              <a:rPr lang="ja-JP" altLang="en-US" sz="1800" b="1" i="0" u="sng"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技術の該非判定照会を</a:t>
            </a:r>
            <a:r>
              <a:rPr lang="ja-JP" altLang="en-US"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受けた場合</a:t>
            </a:r>
          </a:p>
        </p:txBody>
      </p:sp>
      <p:sp>
        <p:nvSpPr>
          <p:cNvPr id="23" name="Text Box 8"/>
          <p:cNvSpPr txBox="1">
            <a:spLocks noChangeArrowheads="1"/>
          </p:cNvSpPr>
          <p:nvPr/>
        </p:nvSpPr>
        <p:spPr bwMode="auto">
          <a:xfrm>
            <a:off x="274812" y="3277914"/>
            <a:ext cx="4176713" cy="15478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54013" indent="-3540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180975" indent="-180975" eaLnBrk="0" fontAlgn="base" latinLnBrk="1" hangingPunct="1">
              <a:spcBef>
                <a:spcPct val="0"/>
              </a:spcBef>
              <a:spcAft>
                <a:spcPct val="0"/>
              </a:spcAft>
              <a:buSzTx/>
              <a:buFont typeface="Wingdings" pitchFamily="2" charset="2"/>
              <a:buNone/>
            </a:pPr>
            <a:r>
              <a:rPr lang="ja-JP" altLang="en-US" sz="1800" i="0" dirty="0">
                <a:solidFill>
                  <a:srgbClr val="000000"/>
                </a:solidFill>
                <a:latin typeface="ＭＳ Ｐゴシック" pitchFamily="50" charset="-128"/>
                <a:cs typeface="Tahoma" pitchFamily="34" charset="0"/>
              </a:rPr>
              <a:t>・	</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通常は、お客様対応部門からの依頼を技術輸出管理室が受け、技術輸出管理室より照会がある。</a:t>
            </a:r>
          </a:p>
          <a:p>
            <a:pPr marL="180975" indent="-180975" eaLnBrk="0" fontAlgn="base" latinLnBrk="1" hangingPunct="1">
              <a:spcBef>
                <a:spcPct val="30000"/>
              </a:spcBef>
              <a:spcAft>
                <a:spcPct val="0"/>
              </a:spcAft>
              <a:buSzTx/>
              <a:buFont typeface="Wingdings" pitchFamily="2" charset="2"/>
              <a:buNone/>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「パラメータシート」を利用し、製品や技術の仕様を熟知した担当者が行う。</a:t>
            </a:r>
          </a:p>
        </p:txBody>
      </p:sp>
      <p:sp>
        <p:nvSpPr>
          <p:cNvPr id="10" name="Rectangle 3"/>
          <p:cNvSpPr>
            <a:spLocks noChangeArrowheads="1"/>
          </p:cNvSpPr>
          <p:nvPr/>
        </p:nvSpPr>
        <p:spPr bwMode="auto">
          <a:xfrm>
            <a:off x="128464" y="823732"/>
            <a:ext cx="8029575"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0" bIns="46800">
            <a:spAutoFit/>
          </a:bodyPr>
          <a:lstStyle>
            <a:lvl1pPr marL="457200" indent="-457200"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ct val="0"/>
              </a:spcBef>
              <a:spcAft>
                <a:spcPct val="0"/>
              </a:spcAft>
              <a:buSzTx/>
              <a:buFontTx/>
              <a:buNone/>
            </a:pPr>
            <a:r>
              <a:rPr lang="en-US" altLang="ja-JP" sz="1800" b="1" i="0" u="sng"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(1) </a:t>
            </a:r>
            <a:r>
              <a:rPr lang="ja-JP" altLang="en-US"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海外ベンダとの技術的な議論、開発委託のために設計書開示等を行う場合</a:t>
            </a:r>
          </a:p>
        </p:txBody>
      </p:sp>
      <p:sp>
        <p:nvSpPr>
          <p:cNvPr id="11" name="Text Box 4"/>
          <p:cNvSpPr txBox="1">
            <a:spLocks noChangeArrowheads="1"/>
          </p:cNvSpPr>
          <p:nvPr/>
        </p:nvSpPr>
        <p:spPr bwMode="auto">
          <a:xfrm>
            <a:off x="272480" y="1197056"/>
            <a:ext cx="9531919" cy="6485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marL="354013" indent="-3540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180975" indent="-180975" fontAlgn="base" latinLnBrk="1" hangingPunct="1">
              <a:spcBef>
                <a:spcPts val="0"/>
              </a:spcBef>
              <a:spcAft>
                <a:spcPct val="0"/>
              </a:spcAft>
              <a:buSzTx/>
              <a:buFont typeface="Wingdings" pitchFamily="2" charset="2"/>
              <a:buNone/>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800" i="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許可申請</a:t>
            </a:r>
            <a:r>
              <a:rPr lang="ja-JP" altLang="en-US" sz="1800" i="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の要否によらず</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「取引チェックシート」を作成</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し、取引内容</a:t>
            </a: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資料等</a:t>
            </a: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共に保存（</a:t>
            </a:r>
            <a:r>
              <a:rPr lang="en-US" altLang="ja-JP"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年間）。</a:t>
            </a:r>
          </a:p>
          <a:p>
            <a:pPr marL="180975" indent="-180975" fontAlgn="base" latinLnBrk="1" hangingPunct="1">
              <a:spcBef>
                <a:spcPts val="0"/>
              </a:spcBef>
              <a:spcAft>
                <a:spcPct val="0"/>
              </a:spcAft>
              <a:buSzTx/>
              <a:buFont typeface="Wingdings" pitchFamily="2" charset="2"/>
              <a:buNone/>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以下のような場合には、許可申請は不要。</a:t>
            </a:r>
          </a:p>
        </p:txBody>
      </p:sp>
      <p:sp>
        <p:nvSpPr>
          <p:cNvPr id="12" name="Rectangle 5"/>
          <p:cNvSpPr>
            <a:spLocks noChangeArrowheads="1"/>
          </p:cNvSpPr>
          <p:nvPr/>
        </p:nvSpPr>
        <p:spPr bwMode="auto">
          <a:xfrm>
            <a:off x="928885" y="1773560"/>
            <a:ext cx="8875514" cy="12954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ts val="0"/>
              </a:spcBef>
              <a:spcAft>
                <a:spcPct val="0"/>
              </a:spcAft>
              <a:buSzTx/>
              <a:buFontTx/>
              <a:buNone/>
            </a:pP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①	</a:t>
            </a: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不特定多数が入手可能な技術、オープンソースソフトウェア等（公知技術）の取引</a:t>
            </a:r>
          </a:p>
          <a:p>
            <a:pPr eaLnBrk="0" fontAlgn="base" latinLnBrk="1" hangingPunct="1">
              <a:spcBef>
                <a:spcPts val="0"/>
              </a:spcBef>
              <a:spcAft>
                <a:spcPct val="0"/>
              </a:spcAft>
              <a:buSzTx/>
              <a:buFontTx/>
              <a:buAutoNum type="circleNumDbPlain" startAt="2"/>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外資系ベンダであっても、日本国内に営業所・事業所があり、そこに勤務する従業員と打合せ等をする場合（居住者と扱われる）</a:t>
            </a:r>
          </a:p>
          <a:p>
            <a:pPr eaLnBrk="0" fontAlgn="base" latinLnBrk="1" hangingPunct="1">
              <a:spcBef>
                <a:spcPts val="0"/>
              </a:spcBef>
              <a:spcAft>
                <a:spcPct val="0"/>
              </a:spcAft>
              <a:buSzTx/>
              <a:buFontTx/>
              <a:buAutoNum type="circleNumDbPlain" startAt="2"/>
            </a:pPr>
            <a:r>
              <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リスト規制、キャッチオール規制の対象ではない場合 </a:t>
            </a:r>
          </a:p>
        </p:txBody>
      </p:sp>
      <p:pic>
        <p:nvPicPr>
          <p:cNvPr id="6" name="図 5"/>
          <p:cNvPicPr>
            <a:picLocks noChangeAspect="1"/>
          </p:cNvPicPr>
          <p:nvPr/>
        </p:nvPicPr>
        <p:blipFill rotWithShape="1">
          <a:blip r:embed="rId2"/>
          <a:srcRect l="465" t="-491" b="22213"/>
          <a:stretch/>
        </p:blipFill>
        <p:spPr>
          <a:xfrm>
            <a:off x="5097016" y="3284984"/>
            <a:ext cx="4305640" cy="3240360"/>
          </a:xfrm>
          <a:prstGeom prst="rect">
            <a:avLst/>
          </a:prstGeom>
        </p:spPr>
      </p:pic>
    </p:spTree>
    <p:extLst>
      <p:ext uri="{BB962C8B-B14F-4D97-AF65-F5344CB8AC3E}">
        <p14:creationId xmlns:p14="http://schemas.microsoft.com/office/powerpoint/2010/main" val="809141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728012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3-6.</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業務</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別</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の注意事項</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海外</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出張</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27</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 Box 3"/>
          <p:cNvSpPr txBox="1">
            <a:spLocks noChangeArrowheads="1"/>
          </p:cNvSpPr>
          <p:nvPr/>
        </p:nvSpPr>
        <p:spPr bwMode="auto">
          <a:xfrm>
            <a:off x="128464" y="852939"/>
            <a:ext cx="5761037" cy="3438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lnSpc>
                <a:spcPct val="90000"/>
              </a:lnSpc>
              <a:spcBef>
                <a:spcPct val="0"/>
              </a:spcBef>
              <a:spcAft>
                <a:spcPct val="0"/>
              </a:spcAft>
              <a:buSzTx/>
              <a:buFont typeface="Wingdings" pitchFamily="2" charset="2"/>
              <a:buNone/>
            </a:pPr>
            <a:r>
              <a:rPr lang="en-US" altLang="ja-JP"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(1) </a:t>
            </a:r>
            <a:r>
              <a:rPr lang="ja-JP" altLang="en-US"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海外出張時にノート</a:t>
            </a:r>
            <a:r>
              <a:rPr lang="en-US" altLang="ja-JP"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PC</a:t>
            </a:r>
            <a:r>
              <a:rPr lang="ja-JP" altLang="en-US" sz="1800" b="1" i="0" u="sng"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等を携帯する場合</a:t>
            </a:r>
            <a:endParaRPr lang="ja-JP" altLang="en-US" sz="2000" b="1" i="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Text Box 4"/>
          <p:cNvSpPr txBox="1">
            <a:spLocks noChangeArrowheads="1"/>
          </p:cNvSpPr>
          <p:nvPr/>
        </p:nvSpPr>
        <p:spPr bwMode="auto">
          <a:xfrm>
            <a:off x="272480" y="1138820"/>
            <a:ext cx="9530218" cy="221817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marL="354013" indent="-354013" fontAlgn="t" hangingPunct="0">
              <a:spcBef>
                <a:spcPct val="20000"/>
              </a:spcBef>
              <a:buSzPct val="100000"/>
              <a:buFont typeface="ＭＳ ゴシック" pitchFamily="49" charset="-128"/>
              <a:buChar char=" "/>
              <a:tabLst>
                <a:tab pos="354013" algn="l"/>
              </a:tabLst>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tabLst>
                <a:tab pos="354013" algn="l"/>
              </a:tabLst>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tabLst>
                <a:tab pos="354013" algn="l"/>
              </a:tabLst>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tabLst>
                <a:tab pos="354013" algn="l"/>
              </a:tabLst>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tabLst>
                <a:tab pos="354013" algn="l"/>
              </a:tabLst>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tabLst>
                <a:tab pos="354013" algn="l"/>
              </a:tabLst>
              <a:defRPr kumimoji="1" sz="2000">
                <a:solidFill>
                  <a:schemeClr val="tx1"/>
                </a:solidFill>
                <a:latin typeface="Times New Roman" pitchFamily="18" charset="0"/>
                <a:ea typeface="ＭＳ Ｐゴシック" pitchFamily="50" charset="-128"/>
              </a:defRPr>
            </a:lvl9pPr>
          </a:lstStyle>
          <a:p>
            <a:pPr marL="180975" indent="-180975" eaLnBrk="0" fontAlgn="base" latinLnBrk="1" hangingPunct="1">
              <a:spcBef>
                <a:spcPct val="30000"/>
              </a:spcBef>
              <a:spcAft>
                <a:spcPct val="0"/>
              </a:spcAft>
              <a:buSzTx/>
              <a:buFont typeface="Wingdings" pitchFamily="2" charset="2"/>
              <a:buNone/>
              <a:tabLst>
                <a:tab pos="180975" algn="l"/>
              </a:tabLst>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貨物：通常の市販ノート</a:t>
            </a: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PC</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やタブレット等は</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リスト規制非該当であるが、原則として該非は確認</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する。</a:t>
            </a:r>
            <a:endPar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eaLnBrk="0" fontAlgn="base" latinLnBrk="1" hangingPunct="1">
              <a:spcBef>
                <a:spcPts val="1200"/>
              </a:spcBef>
              <a:spcAft>
                <a:spcPct val="0"/>
              </a:spcAft>
              <a:buSzTx/>
              <a:buFont typeface="Wingdings" pitchFamily="2" charset="2"/>
              <a:buNone/>
              <a:tabLst>
                <a:tab pos="180975" algn="l"/>
              </a:tabLst>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技術（プログラムを含む）</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：自己</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使用目的で携行する場合は、規制対象外。</a:t>
            </a:r>
            <a:r>
              <a:rPr lang="en-US" altLang="ja-JP"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他者</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提供する（見せる）場合</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は該非判定が必要。</a:t>
            </a:r>
            <a:endParaRPr lang="en-US" altLang="ja-JP"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eaLnBrk="0" fontAlgn="base" latinLnBrk="1" hangingPunct="1">
              <a:spcBef>
                <a:spcPts val="1200"/>
              </a:spcBef>
              <a:spcAft>
                <a:spcPct val="0"/>
              </a:spcAft>
              <a:buSzTx/>
              <a:buFont typeface="Wingdings" pitchFamily="2" charset="2"/>
              <a:buNone/>
              <a:tabLst>
                <a:tab pos="180975" algn="l"/>
              </a:tabLst>
            </a:pP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許可申請</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の要否にかかわらず、持ち出し</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の内容を「取引チェックシート</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作成して保管</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eaLnBrk="0" fontAlgn="base" latinLnBrk="1" hangingPunct="1">
              <a:spcBef>
                <a:spcPts val="1200"/>
              </a:spcBef>
              <a:spcAft>
                <a:spcPct val="0"/>
              </a:spcAft>
              <a:buSzTx/>
              <a:buFont typeface="Wingdings" pitchFamily="2" charset="2"/>
              <a:buNone/>
              <a:tabLst>
                <a:tab pos="180975" algn="l"/>
              </a:tabLst>
            </a:pP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800" i="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ただし、「</a:t>
            </a:r>
            <a:r>
              <a:rPr lang="ja-JP" altLang="en-US" sz="1800" b="1" i="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取引チェックシート（</a:t>
            </a:r>
            <a:r>
              <a:rPr lang="zh-TW" altLang="en-US" sz="1800" b="1" i="0" dirty="0">
                <a:solidFill>
                  <a:srgbClr val="0033CC"/>
                </a:solidFill>
                <a:latin typeface="Meiryo UI" panose="020B0604030504040204" pitchFamily="50" charset="-128"/>
                <a:ea typeface="Meiryo UI" panose="020B0604030504040204" pitchFamily="50" charset="-128"/>
                <a:cs typeface="Meiryo UI" panose="020B0604030504040204" pitchFamily="50" charset="-128"/>
              </a:rPr>
              <a:t>海外出張用 簡易版</a:t>
            </a:r>
            <a:r>
              <a:rPr lang="ja-JP" altLang="en-US" sz="1800" b="1" i="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」を作成し、低リスクであることが確認できた場合には、実施部門の決裁のみで実施可能（技術輸出管理担当には事後提出）。</a:t>
            </a:r>
            <a:endParaRPr lang="ja-JP" altLang="en-US" sz="1800" b="1"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ectangle 9"/>
          <p:cNvSpPr>
            <a:spLocks noChangeArrowheads="1"/>
          </p:cNvSpPr>
          <p:nvPr/>
        </p:nvSpPr>
        <p:spPr bwMode="auto">
          <a:xfrm>
            <a:off x="272480" y="3376297"/>
            <a:ext cx="3168352" cy="34073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en-US" altLang="ja-JP" sz="16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lang="ja-JP" altLang="en-US" sz="1600" b="1"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低リスクの海外出張の例</a:t>
            </a:r>
            <a:r>
              <a:rPr kumimoji="1" lang="en-US" altLang="ja-JP" sz="16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6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Rectangle 5"/>
          <p:cNvSpPr>
            <a:spLocks noChangeArrowheads="1"/>
          </p:cNvSpPr>
          <p:nvPr/>
        </p:nvSpPr>
        <p:spPr bwMode="auto">
          <a:xfrm>
            <a:off x="488504" y="3645024"/>
            <a:ext cx="8875514" cy="7920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0" fontAlgn="base" latinLnBrk="1" hangingPunct="1">
              <a:spcBef>
                <a:spcPts val="0"/>
              </a:spcBef>
              <a:spcAft>
                <a:spcPct val="0"/>
              </a:spcAft>
              <a:buSzTx/>
              <a:buFontTx/>
              <a:buNone/>
            </a:pPr>
            <a:r>
              <a:rPr lang="en-US" altLang="ja-JP"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①	</a:t>
            </a:r>
            <a:r>
              <a:rPr lang="ja-JP" altLang="en-US"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情報機器を持ち出すが、すべて携帯品であり、持ち帰る。</a:t>
            </a:r>
            <a:endPar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eaLnBrk="0" fontAlgn="base" latinLnBrk="1" hangingPunct="1">
              <a:spcBef>
                <a:spcPts val="0"/>
              </a:spcBef>
              <a:spcAft>
                <a:spcPct val="0"/>
              </a:spcAft>
              <a:buSzTx/>
              <a:buFontTx/>
              <a:buAutoNum type="circleNumDbPlain" startAt="2"/>
            </a:pPr>
            <a:r>
              <a:rPr lang="ja-JP" altLang="en-US"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機密の技術情報は持ち出さない。</a:t>
            </a:r>
            <a:endPar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eaLnBrk="0" fontAlgn="base" latinLnBrk="1" hangingPunct="1">
              <a:spcBef>
                <a:spcPts val="0"/>
              </a:spcBef>
              <a:spcAft>
                <a:spcPct val="0"/>
              </a:spcAft>
              <a:buSzTx/>
              <a:buFontTx/>
              <a:buAutoNum type="circleNumDbPlain" startAt="2"/>
            </a:pPr>
            <a:r>
              <a:rPr lang="ja-JP" altLang="en-US"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機密の技術情報を持ち出すが、専ら自己使用、または、すべて現地（公開の展示会等）で公開（発表等公知化）する予定である。 </a:t>
            </a:r>
            <a:endPar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272480" y="2708920"/>
            <a:ext cx="9361040" cy="216024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9"/>
          <p:cNvSpPr>
            <a:spLocks noChangeArrowheads="1"/>
          </p:cNvSpPr>
          <p:nvPr/>
        </p:nvSpPr>
        <p:spPr bwMode="auto">
          <a:xfrm>
            <a:off x="7761312" y="4550236"/>
            <a:ext cx="1656184" cy="318924"/>
          </a:xfrm>
          <a:prstGeom prst="rect">
            <a:avLst/>
          </a:prstGeom>
          <a:solidFill>
            <a:schemeClr val="bg1"/>
          </a:solidFill>
          <a:ln>
            <a:noFill/>
          </a:ln>
          <a:effectLst/>
          <a:extLst/>
        </p:spPr>
        <p:txBody>
          <a:bodyPr wrap="square" lIns="36000" tIns="36000" rIns="36000" bIns="360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en-US" altLang="ja-JP" sz="1600" b="1"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2018</a:t>
            </a:r>
            <a:r>
              <a:rPr kumimoji="1" lang="ja-JP" altLang="en-US" sz="1600" b="1"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600" b="1"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7</a:t>
            </a:r>
            <a:r>
              <a:rPr kumimoji="1" lang="ja-JP" altLang="en-US" sz="1600" b="1"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月開始</a:t>
            </a:r>
            <a:endParaRPr kumimoji="1" lang="en-US" altLang="ja-JP" sz="16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63921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753168" y="82068"/>
            <a:ext cx="7632218" cy="954107"/>
          </a:xfrm>
          <a:prstGeom prst="rect">
            <a:avLst/>
          </a:prstGeom>
          <a:noFill/>
        </p:spPr>
        <p:txBody>
          <a:bodyPr wrap="none" rtlCol="0">
            <a:spAutoFit/>
          </a:bodyPr>
          <a:lstStyle/>
          <a:p>
            <a:r>
              <a:rPr lang="ja-JP" altLang="en-US" sz="2800" b="1" dirty="0">
                <a:latin typeface="Meiryo UI" panose="020B0604030504040204" pitchFamily="50" charset="-128"/>
                <a:ea typeface="Meiryo UI" panose="020B0604030504040204" pitchFamily="50" charset="-128"/>
                <a:cs typeface="Meiryo UI" panose="020B0604030504040204" pitchFamily="50" charset="-128"/>
              </a:rPr>
              <a:t>参考</a:t>
            </a:r>
            <a:r>
              <a:rPr lang="ja-JP" altLang="en-US" sz="2800" b="1"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latin typeface="Meiryo UI" panose="020B0604030504040204" pitchFamily="50" charset="-128"/>
                <a:ea typeface="Meiryo UI" panose="020B0604030504040204" pitchFamily="50" charset="-128"/>
                <a:cs typeface="Meiryo UI" panose="020B0604030504040204" pitchFamily="50" charset="-128"/>
              </a:rPr>
              <a:t>取引チェックシート（</a:t>
            </a:r>
            <a:r>
              <a:rPr lang="zh-TW" altLang="en-US" sz="2800" b="1" dirty="0">
                <a:latin typeface="Meiryo UI" panose="020B0604030504040204" pitchFamily="50" charset="-128"/>
                <a:ea typeface="Meiryo UI" panose="020B0604030504040204" pitchFamily="50" charset="-128"/>
                <a:cs typeface="Meiryo UI" panose="020B0604030504040204" pitchFamily="50" charset="-128"/>
              </a:rPr>
              <a:t>海外出張用 簡易版</a:t>
            </a:r>
            <a:r>
              <a:rPr lang="ja-JP" altLang="en-US" sz="2800" b="1"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2800" dirty="0"/>
          </a:p>
          <a:p>
            <a:endParaRPr kumimoji="1" lang="ja-JP" altLang="en-US" sz="2800" dirty="0"/>
          </a:p>
        </p:txBody>
      </p:sp>
      <p:pic>
        <p:nvPicPr>
          <p:cNvPr id="6" name="図 5"/>
          <p:cNvPicPr>
            <a:picLocks noChangeAspect="1"/>
          </p:cNvPicPr>
          <p:nvPr/>
        </p:nvPicPr>
        <p:blipFill>
          <a:blip r:embed="rId2"/>
          <a:stretch>
            <a:fillRect/>
          </a:stretch>
        </p:blipFill>
        <p:spPr>
          <a:xfrm>
            <a:off x="272480" y="919162"/>
            <a:ext cx="9289032" cy="5019675"/>
          </a:xfrm>
          <a:prstGeom prst="rect">
            <a:avLst/>
          </a:prstGeom>
          <a:ln>
            <a:solidFill>
              <a:schemeClr val="tx1"/>
            </a:solidFill>
          </a:ln>
        </p:spPr>
      </p:pic>
      <p:sp>
        <p:nvSpPr>
          <p:cNvPr id="7" name="フリーフォーム 6"/>
          <p:cNvSpPr/>
          <p:nvPr/>
        </p:nvSpPr>
        <p:spPr>
          <a:xfrm>
            <a:off x="416496" y="6027626"/>
            <a:ext cx="9073008" cy="568395"/>
          </a:xfrm>
          <a:custGeom>
            <a:avLst/>
            <a:gdLst>
              <a:gd name="connsiteX0" fmla="*/ 0 w 9046724"/>
              <a:gd name="connsiteY0" fmla="*/ 291843 h 613087"/>
              <a:gd name="connsiteX1" fmla="*/ 1313234 w 9046724"/>
              <a:gd name="connsiteY1" fmla="*/ 544762 h 613087"/>
              <a:gd name="connsiteX2" fmla="*/ 2743200 w 9046724"/>
              <a:gd name="connsiteY2" fmla="*/ 77835 h 613087"/>
              <a:gd name="connsiteX3" fmla="*/ 4396903 w 9046724"/>
              <a:gd name="connsiteY3" fmla="*/ 612856 h 613087"/>
              <a:gd name="connsiteX4" fmla="*/ 5690681 w 9046724"/>
              <a:gd name="connsiteY4" fmla="*/ 13 h 613087"/>
              <a:gd name="connsiteX5" fmla="*/ 7266562 w 9046724"/>
              <a:gd name="connsiteY5" fmla="*/ 593401 h 613087"/>
              <a:gd name="connsiteX6" fmla="*/ 9046724 w 9046724"/>
              <a:gd name="connsiteY6" fmla="*/ 13 h 613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6724" h="613087">
                <a:moveTo>
                  <a:pt x="0" y="291843"/>
                </a:moveTo>
                <a:cubicBezTo>
                  <a:pt x="428017" y="436136"/>
                  <a:pt x="856034" y="580430"/>
                  <a:pt x="1313234" y="544762"/>
                </a:cubicBezTo>
                <a:cubicBezTo>
                  <a:pt x="1770434" y="509094"/>
                  <a:pt x="2229255" y="66486"/>
                  <a:pt x="2743200" y="77835"/>
                </a:cubicBezTo>
                <a:cubicBezTo>
                  <a:pt x="3257145" y="89184"/>
                  <a:pt x="3905656" y="625826"/>
                  <a:pt x="4396903" y="612856"/>
                </a:cubicBezTo>
                <a:cubicBezTo>
                  <a:pt x="4888150" y="599886"/>
                  <a:pt x="5212405" y="3255"/>
                  <a:pt x="5690681" y="13"/>
                </a:cubicBezTo>
                <a:cubicBezTo>
                  <a:pt x="6168957" y="-3229"/>
                  <a:pt x="6707222" y="593401"/>
                  <a:pt x="7266562" y="593401"/>
                </a:cubicBezTo>
                <a:cubicBezTo>
                  <a:pt x="7825902" y="593401"/>
                  <a:pt x="8688422" y="17847"/>
                  <a:pt x="9046724" y="13"/>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7"/>
          <p:cNvSpPr/>
          <p:nvPr/>
        </p:nvSpPr>
        <p:spPr>
          <a:xfrm>
            <a:off x="416496" y="6180026"/>
            <a:ext cx="9073008" cy="568395"/>
          </a:xfrm>
          <a:custGeom>
            <a:avLst/>
            <a:gdLst>
              <a:gd name="connsiteX0" fmla="*/ 0 w 9046724"/>
              <a:gd name="connsiteY0" fmla="*/ 291843 h 613087"/>
              <a:gd name="connsiteX1" fmla="*/ 1313234 w 9046724"/>
              <a:gd name="connsiteY1" fmla="*/ 544762 h 613087"/>
              <a:gd name="connsiteX2" fmla="*/ 2743200 w 9046724"/>
              <a:gd name="connsiteY2" fmla="*/ 77835 h 613087"/>
              <a:gd name="connsiteX3" fmla="*/ 4396903 w 9046724"/>
              <a:gd name="connsiteY3" fmla="*/ 612856 h 613087"/>
              <a:gd name="connsiteX4" fmla="*/ 5690681 w 9046724"/>
              <a:gd name="connsiteY4" fmla="*/ 13 h 613087"/>
              <a:gd name="connsiteX5" fmla="*/ 7266562 w 9046724"/>
              <a:gd name="connsiteY5" fmla="*/ 593401 h 613087"/>
              <a:gd name="connsiteX6" fmla="*/ 9046724 w 9046724"/>
              <a:gd name="connsiteY6" fmla="*/ 13 h 613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6724" h="613087">
                <a:moveTo>
                  <a:pt x="0" y="291843"/>
                </a:moveTo>
                <a:cubicBezTo>
                  <a:pt x="428017" y="436136"/>
                  <a:pt x="856034" y="580430"/>
                  <a:pt x="1313234" y="544762"/>
                </a:cubicBezTo>
                <a:cubicBezTo>
                  <a:pt x="1770434" y="509094"/>
                  <a:pt x="2229255" y="66486"/>
                  <a:pt x="2743200" y="77835"/>
                </a:cubicBezTo>
                <a:cubicBezTo>
                  <a:pt x="3257145" y="89184"/>
                  <a:pt x="3905656" y="625826"/>
                  <a:pt x="4396903" y="612856"/>
                </a:cubicBezTo>
                <a:cubicBezTo>
                  <a:pt x="4888150" y="599886"/>
                  <a:pt x="5212405" y="3255"/>
                  <a:pt x="5690681" y="13"/>
                </a:cubicBezTo>
                <a:cubicBezTo>
                  <a:pt x="6168957" y="-3229"/>
                  <a:pt x="6707222" y="593401"/>
                  <a:pt x="7266562" y="593401"/>
                </a:cubicBezTo>
                <a:cubicBezTo>
                  <a:pt x="7825902" y="593401"/>
                  <a:pt x="8688422" y="17847"/>
                  <a:pt x="9046724" y="13"/>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28</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81237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8496944"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章：</a:t>
            </a:r>
            <a:r>
              <a:rPr lang="ja-JP" altLang="en-US" sz="2800" b="1" dirty="0" smtClean="0">
                <a:latin typeface="Meiryo UI" panose="020B0604030504040204" pitchFamily="50" charset="-128"/>
                <a:ea typeface="Meiryo UI" panose="020B0604030504040204" pitchFamily="50" charset="-128"/>
                <a:cs typeface="Meiryo UI" panose="020B0604030504040204" pitchFamily="50" charset="-128"/>
              </a:rPr>
              <a:t>米国（再）輸出</a:t>
            </a:r>
            <a:r>
              <a:rPr lang="ja-JP" altLang="en-US" sz="2800" b="1" dirty="0">
                <a:latin typeface="Meiryo UI" panose="020B0604030504040204" pitchFamily="50" charset="-128"/>
                <a:ea typeface="Meiryo UI" panose="020B0604030504040204" pitchFamily="50" charset="-128"/>
                <a:cs typeface="Meiryo UI" panose="020B0604030504040204" pitchFamily="50" charset="-128"/>
              </a:rPr>
              <a:t>規制（</a:t>
            </a:r>
            <a:r>
              <a:rPr lang="en-US" altLang="ja-JP" sz="2800" b="1" dirty="0">
                <a:latin typeface="Meiryo UI" panose="020B0604030504040204" pitchFamily="50" charset="-128"/>
                <a:ea typeface="Meiryo UI" panose="020B0604030504040204" pitchFamily="50" charset="-128"/>
                <a:cs typeface="Meiryo UI" panose="020B0604030504040204" pitchFamily="50" charset="-128"/>
              </a:rPr>
              <a:t>EAR</a:t>
            </a:r>
            <a:r>
              <a:rPr lang="en-US" altLang="ja-JP" sz="2800" b="1"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8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29</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コンテンツ プレースホルダー 2"/>
          <p:cNvSpPr txBox="1">
            <a:spLocks/>
          </p:cNvSpPr>
          <p:nvPr/>
        </p:nvSpPr>
        <p:spPr>
          <a:xfrm>
            <a:off x="502096" y="980728"/>
            <a:ext cx="8915400" cy="5305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HGP創英角ｺﾞｼｯｸUB" pitchFamily="50" charset="-128"/>
                <a:ea typeface="HGP創英角ｺﾞｼｯｸUB"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HGP創英角ｺﾞｼｯｸUB" pitchFamily="50" charset="-128"/>
                <a:ea typeface="HGP創英角ｺﾞｼｯｸUB"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HGP創英角ｺﾞｼｯｸUB" pitchFamily="50" charset="-128"/>
                <a:ea typeface="HGP創英角ｺﾞｼｯｸUB"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4-1. EAR</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とは？</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再輸出</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規制とは？</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 </a:t>
            </a:r>
          </a:p>
          <a:p>
            <a:pPr marL="0" inden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4-2</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EAR</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の概要</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4-3</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DPL</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　とは</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4-4</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Entity List</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EL)</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　とは</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4-5.</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Entity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List</a:t>
            </a:r>
            <a:r>
              <a:rPr lang="ja-JP" altLang="en-US" sz="24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Denied Persons List (DPL</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の</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概要比較表 </a:t>
            </a:r>
            <a:endParaRPr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66489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6624736"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第</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章</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日本の</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技術輸出管理制度</a:t>
            </a: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3</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コンテンツ プレースホルダー 2"/>
          <p:cNvSpPr txBox="1">
            <a:spLocks/>
          </p:cNvSpPr>
          <p:nvPr/>
        </p:nvSpPr>
        <p:spPr>
          <a:xfrm>
            <a:off x="502096" y="980728"/>
            <a:ext cx="8915400" cy="5305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HGP創英角ｺﾞｼｯｸUB" pitchFamily="50" charset="-128"/>
                <a:ea typeface="HGP創英角ｺﾞｼｯｸUB"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HGP創英角ｺﾞｼｯｸUB" pitchFamily="50" charset="-128"/>
                <a:ea typeface="HGP創英角ｺﾞｼｯｸUB"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HGP創英角ｺﾞｼｯｸUB" pitchFamily="50" charset="-128"/>
                <a:ea typeface="HGP創英角ｺﾞｼｯｸUB"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1-1. </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技術</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輸出管理の</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目的</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1-2.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日本</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法制度</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1-3.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輸出</a:t>
            </a: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取引と</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は</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1-4.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リスト規制とキャッチオール規制</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1-5. </a:t>
            </a:r>
            <a:r>
              <a:rPr lang="ja-JP" altLang="en-US" sz="24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制度のまとめ</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828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909987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4-1. </a:t>
            </a:r>
            <a:r>
              <a:rPr lang="en-US" altLang="ja-JP" sz="2800" b="1" dirty="0">
                <a:latin typeface="Meiryo UI" panose="020B0604030504040204" pitchFamily="50" charset="-128"/>
                <a:ea typeface="Meiryo UI" panose="020B0604030504040204" pitchFamily="50" charset="-128"/>
                <a:cs typeface="Meiryo UI" panose="020B0604030504040204" pitchFamily="50" charset="-128"/>
              </a:rPr>
              <a:t>EAR</a:t>
            </a:r>
            <a:r>
              <a:rPr lang="ja-JP" altLang="en-US" sz="2800" b="1" dirty="0">
                <a:latin typeface="Meiryo UI" panose="020B0604030504040204" pitchFamily="50" charset="-128"/>
                <a:ea typeface="Meiryo UI" panose="020B0604030504040204" pitchFamily="50" charset="-128"/>
                <a:cs typeface="Meiryo UI" panose="020B0604030504040204" pitchFamily="50" charset="-128"/>
              </a:rPr>
              <a:t>とは？再輸出規制とは？</a:t>
            </a:r>
            <a:r>
              <a:rPr lang="en-US" altLang="ja-JP" sz="2800" b="1" dirty="0">
                <a:latin typeface="Meiryo UI" panose="020B0604030504040204" pitchFamily="50" charset="-128"/>
                <a:ea typeface="Meiryo UI" panose="020B0604030504040204" pitchFamily="50" charset="-128"/>
                <a:cs typeface="Meiryo UI" panose="020B0604030504040204" pitchFamily="50" charset="-128"/>
              </a:rPr>
              <a:t> </a:t>
            </a:r>
          </a:p>
        </p:txBody>
      </p:sp>
      <p:sp>
        <p:nvSpPr>
          <p:cNvPr id="13" name="Rectangle 27"/>
          <p:cNvSpPr>
            <a:spLocks noChangeArrowheads="1"/>
          </p:cNvSpPr>
          <p:nvPr/>
        </p:nvSpPr>
        <p:spPr bwMode="auto">
          <a:xfrm>
            <a:off x="4134175"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30</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272480" y="807528"/>
            <a:ext cx="9361040" cy="2846933"/>
          </a:xfrm>
          <a:prstGeom prst="rect">
            <a:avLst/>
          </a:prstGeom>
          <a:ln>
            <a:solidFill>
              <a:schemeClr val="tx1"/>
            </a:solidFill>
            <a:prstDash val="sysDash"/>
          </a:ln>
        </p:spPr>
        <p:txBody>
          <a:bodyPr wrap="square">
            <a:spAutoFit/>
          </a:bodyPr>
          <a:lstStyle/>
          <a:p>
            <a:pPr marL="174625" indent="-174625"/>
            <a:r>
              <a:rPr lang="ja-JP" altLang="en-US" sz="1600" dirty="0">
                <a:latin typeface="Meiryo UI" panose="020B0604030504040204" pitchFamily="50" charset="-128"/>
                <a:ea typeface="Meiryo UI" panose="020B0604030504040204" pitchFamily="50" charset="-128"/>
                <a:cs typeface="Meiryo UI" panose="020B0604030504040204" pitchFamily="50" charset="-128"/>
              </a:rPr>
              <a:t>①</a:t>
            </a:r>
            <a:r>
              <a:rPr lang="zh-TW" altLang="en-US" sz="1600" dirty="0">
                <a:latin typeface="Meiryo UI" panose="020B0604030504040204" pitchFamily="50" charset="-128"/>
                <a:ea typeface="Meiryo UI" panose="020B0604030504040204" pitchFamily="50" charset="-128"/>
                <a:cs typeface="Meiryo UI" panose="020B0604030504040204" pitchFamily="50" charset="-128"/>
              </a:rPr>
              <a:t>米国再輸出規制</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とは、米国版の輸出規則（</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EAR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E</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xport</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dministration </a:t>
            </a:r>
            <a:r>
              <a:rPr lang="en-US" altLang="ja-JP" sz="16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R</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egulations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）に規定されており、違反した場合、米国の行政制裁の対象</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となりえます。</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（以下「米国再輸出規制」を「</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EAR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」と記載）</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174625" indent="-174625">
              <a:spcBef>
                <a:spcPts val="12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②日本から輸出しようとしている「貨物」や「技術」に、米国の製品や技術が使われている場合には、日本の輸出規制（外為法等）に</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加えて、</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EAR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の確認も必要</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となります。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174625" indent="-174625">
              <a:spcBef>
                <a:spcPts val="12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③</a:t>
            </a:r>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EAR</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対象であるか否</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かは、購入元のベンダ等に問い合わせし、</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174625" indent="-174625"/>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ECCN</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E</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xport </a:t>
            </a:r>
            <a:r>
              <a:rPr lang="en-US" altLang="ja-JP" sz="16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C</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ontrol </a:t>
            </a:r>
            <a:r>
              <a:rPr lang="en-US" altLang="ja-JP" sz="16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C</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lassification </a:t>
            </a:r>
            <a:r>
              <a:rPr lang="en-US" altLang="ja-JP" sz="16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a:t>
            </a:r>
            <a:r>
              <a:rPr lang="en-US" altLang="ja-JP" sz="1600" b="1" dirty="0">
                <a:latin typeface="Meiryo UI" panose="020B0604030504040204" pitchFamily="50" charset="-128"/>
                <a:ea typeface="Meiryo UI" panose="020B0604030504040204" pitchFamily="50" charset="-128"/>
                <a:cs typeface="Meiryo UI" panose="020B0604030504040204" pitchFamily="50" charset="-128"/>
              </a:rPr>
              <a:t>umber</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：規制品目番号）</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等を</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入手してください。</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marL="174625" indent="-174625">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50" dirty="0" smtClean="0">
                <a:latin typeface="Meiryo UI" panose="020B0604030504040204" pitchFamily="50" charset="-128"/>
                <a:ea typeface="Meiryo UI" panose="020B0604030504040204" pitchFamily="50" charset="-128"/>
                <a:cs typeface="Meiryo UI" panose="020B0604030504040204" pitchFamily="50" charset="-128"/>
              </a:rPr>
              <a:t>cf.</a:t>
            </a:r>
            <a:r>
              <a:rPr lang="ja-JP" altLang="en-US" sz="125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250" dirty="0" smtClean="0">
                <a:latin typeface="Meiryo UI" panose="020B0604030504040204" pitchFamily="50" charset="-128"/>
                <a:ea typeface="Meiryo UI" panose="020B0604030504040204" pitchFamily="50" charset="-128"/>
                <a:cs typeface="Meiryo UI" panose="020B0604030504040204" pitchFamily="50" charset="-128"/>
              </a:rPr>
              <a:t>5A992</a:t>
            </a:r>
            <a:r>
              <a:rPr lang="ja-JP" altLang="en-US" sz="1250" dirty="0" smtClean="0">
                <a:latin typeface="Meiryo UI" panose="020B0604030504040204" pitchFamily="50" charset="-128"/>
                <a:ea typeface="Meiryo UI" panose="020B0604030504040204" pitchFamily="50" charset="-128"/>
                <a:cs typeface="Meiryo UI" panose="020B0604030504040204" pitchFamily="50" charset="-128"/>
              </a:rPr>
              <a:t>；市販暗号装置、　</a:t>
            </a:r>
            <a:r>
              <a:rPr lang="en-US" altLang="ja-JP" sz="1250" dirty="0" smtClean="0">
                <a:latin typeface="Meiryo UI" panose="020B0604030504040204" pitchFamily="50" charset="-128"/>
                <a:ea typeface="Meiryo UI" panose="020B0604030504040204" pitchFamily="50" charset="-128"/>
                <a:cs typeface="Meiryo UI" panose="020B0604030504040204" pitchFamily="50" charset="-128"/>
              </a:rPr>
              <a:t>5D992</a:t>
            </a:r>
            <a:r>
              <a:rPr lang="ja-JP" altLang="en-US" sz="1250" dirty="0" smtClean="0">
                <a:latin typeface="Meiryo UI" panose="020B0604030504040204" pitchFamily="50" charset="-128"/>
                <a:ea typeface="Meiryo UI" panose="020B0604030504040204" pitchFamily="50" charset="-128"/>
                <a:cs typeface="Meiryo UI" panose="020B0604030504040204" pitchFamily="50" charset="-128"/>
              </a:rPr>
              <a:t>；市販暗号プログラム、　</a:t>
            </a:r>
            <a:r>
              <a:rPr lang="en-US" altLang="ja-JP" sz="1250" dirty="0" smtClean="0">
                <a:latin typeface="Meiryo UI" panose="020B0604030504040204" pitchFamily="50" charset="-128"/>
                <a:ea typeface="Meiryo UI" panose="020B0604030504040204" pitchFamily="50" charset="-128"/>
                <a:cs typeface="Meiryo UI" panose="020B0604030504040204" pitchFamily="50" charset="-128"/>
              </a:rPr>
              <a:t>EAR99</a:t>
            </a:r>
            <a:r>
              <a:rPr lang="ja-JP" altLang="en-US" sz="1250" dirty="0" smtClean="0">
                <a:latin typeface="Meiryo UI" panose="020B0604030504040204" pitchFamily="50" charset="-128"/>
                <a:ea typeface="Meiryo UI" panose="020B0604030504040204" pitchFamily="50" charset="-128"/>
                <a:cs typeface="Meiryo UI" panose="020B0604030504040204" pitchFamily="50" charset="-128"/>
              </a:rPr>
              <a:t>；リスト外規制品目（機微度が極めて低い品目）</a:t>
            </a:r>
            <a:r>
              <a:rPr lang="ja-JP" altLang="en-US" sz="14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174625" indent="-174625">
              <a:spcBef>
                <a:spcPts val="12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④テロ支援国家等（イラン、シリア、北朝鮮、スーダン、キューバ）以外であれば、大抵の場合、特例等により米国政府の許可なく再輸出可能</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です。</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不明等の場合は、技術輸出</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管理室の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判断</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を仰いでください。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3"/>
          <p:cNvSpPr txBox="1">
            <a:spLocks/>
          </p:cNvSpPr>
          <p:nvPr/>
        </p:nvSpPr>
        <p:spPr>
          <a:xfrm>
            <a:off x="6852589" y="6224264"/>
            <a:ext cx="21336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F2263A2C-0CAD-4357-95C2-1F633E9ACC89}" type="slidenum">
              <a:rPr lang="ja-JP" altLang="en-US" smtClean="0">
                <a:latin typeface="Meiryo UI" panose="020B0604030504040204" pitchFamily="50" charset="-128"/>
                <a:ea typeface="Meiryo UI" panose="020B0604030504040204" pitchFamily="50" charset="-128"/>
                <a:cs typeface="Meiryo UI" panose="020B0604030504040204" pitchFamily="50" charset="-128"/>
              </a:rPr>
              <a:pPr/>
              <a:t>30</a:t>
            </a:fld>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8177542" y="4310785"/>
            <a:ext cx="1095938" cy="1603854"/>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2491680" y="4310786"/>
            <a:ext cx="4876800" cy="1603854"/>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586680" y="4310786"/>
            <a:ext cx="1095938" cy="1603854"/>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25" name="Picture 8" descr="MC90043262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0970" y="4835015"/>
            <a:ext cx="446598" cy="611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12"/>
          <p:cNvSpPr txBox="1">
            <a:spLocks noChangeArrowheads="1"/>
          </p:cNvSpPr>
          <p:nvPr/>
        </p:nvSpPr>
        <p:spPr bwMode="auto">
          <a:xfrm>
            <a:off x="7449096" y="4310786"/>
            <a:ext cx="595035" cy="338554"/>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Narrow" pitchFamily="34" charset="0"/>
                <a:ea typeface="MS UI Gothic" pitchFamily="50" charset="-128"/>
              </a:defRPr>
            </a:lvl1pPr>
            <a:lvl2pPr marL="742950" indent="-285750" eaLnBrk="0" hangingPunct="0">
              <a:defRPr kumimoji="1" sz="2400">
                <a:solidFill>
                  <a:schemeClr val="tx1"/>
                </a:solidFill>
                <a:latin typeface="Arial Narrow" pitchFamily="34" charset="0"/>
                <a:ea typeface="MS UI Gothic" pitchFamily="50" charset="-128"/>
              </a:defRPr>
            </a:lvl2pPr>
            <a:lvl3pPr marL="1143000" indent="-228600" eaLnBrk="0" hangingPunct="0">
              <a:defRPr kumimoji="1" sz="2400">
                <a:solidFill>
                  <a:schemeClr val="tx1"/>
                </a:solidFill>
                <a:latin typeface="Arial Narrow" pitchFamily="34" charset="0"/>
                <a:ea typeface="MS UI Gothic" pitchFamily="50" charset="-128"/>
              </a:defRPr>
            </a:lvl3pPr>
            <a:lvl4pPr marL="1600200" indent="-228600" eaLnBrk="0" hangingPunct="0">
              <a:defRPr kumimoji="1" sz="2400">
                <a:solidFill>
                  <a:schemeClr val="tx1"/>
                </a:solidFill>
                <a:latin typeface="Arial Narrow" pitchFamily="34" charset="0"/>
                <a:ea typeface="MS UI Gothic" pitchFamily="50" charset="-128"/>
              </a:defRPr>
            </a:lvl4pPr>
            <a:lvl5pPr marL="2057400" indent="-228600" eaLnBrk="0" hangingPunct="0">
              <a:defRPr kumimoji="1" sz="2400">
                <a:solidFill>
                  <a:schemeClr val="tx1"/>
                </a:solidFill>
                <a:latin typeface="Arial Narrow" pitchFamily="34" charset="0"/>
                <a:ea typeface="MS UI Gothic" pitchFamily="50" charset="-128"/>
              </a:defRPr>
            </a:lvl5pPr>
            <a:lvl6pPr marL="25146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6pPr>
            <a:lvl7pPr marL="29718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7pPr>
            <a:lvl8pPr marL="34290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8pPr>
            <a:lvl9pPr marL="38862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9pPr>
          </a:lstStyle>
          <a:p>
            <a:pPr algn="ctr" eaLnBrk="1" hangingPunct="1"/>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国境</a:t>
            </a:r>
          </a:p>
        </p:txBody>
      </p:sp>
      <p:sp>
        <p:nvSpPr>
          <p:cNvPr id="28" name="正方形/長方形 27"/>
          <p:cNvSpPr/>
          <p:nvPr/>
        </p:nvSpPr>
        <p:spPr>
          <a:xfrm>
            <a:off x="7586682" y="4639946"/>
            <a:ext cx="315198" cy="115735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Line 4"/>
          <p:cNvSpPr>
            <a:spLocks noChangeShapeType="1"/>
          </p:cNvSpPr>
          <p:nvPr/>
        </p:nvSpPr>
        <p:spPr bwMode="auto">
          <a:xfrm>
            <a:off x="5440255" y="5132463"/>
            <a:ext cx="2953442" cy="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a:off x="1947882" y="4553786"/>
            <a:ext cx="315198" cy="1157354"/>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Line 4"/>
          <p:cNvSpPr>
            <a:spLocks noChangeShapeType="1"/>
          </p:cNvSpPr>
          <p:nvPr/>
        </p:nvSpPr>
        <p:spPr bwMode="auto">
          <a:xfrm>
            <a:off x="1503941" y="5109668"/>
            <a:ext cx="1825939" cy="3043"/>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Text Box 12"/>
          <p:cNvSpPr txBox="1">
            <a:spLocks noChangeArrowheads="1"/>
          </p:cNvSpPr>
          <p:nvPr/>
        </p:nvSpPr>
        <p:spPr bwMode="auto">
          <a:xfrm>
            <a:off x="1810296" y="4291135"/>
            <a:ext cx="595035" cy="338554"/>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lgn="ctr">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Narrow" pitchFamily="34" charset="0"/>
                <a:ea typeface="MS UI Gothic" pitchFamily="50" charset="-128"/>
              </a:defRPr>
            </a:lvl1pPr>
            <a:lvl2pPr marL="742950" indent="-285750" eaLnBrk="0" hangingPunct="0">
              <a:defRPr kumimoji="1" sz="2400">
                <a:solidFill>
                  <a:schemeClr val="tx1"/>
                </a:solidFill>
                <a:latin typeface="Arial Narrow" pitchFamily="34" charset="0"/>
                <a:ea typeface="MS UI Gothic" pitchFamily="50" charset="-128"/>
              </a:defRPr>
            </a:lvl2pPr>
            <a:lvl3pPr marL="1143000" indent="-228600" eaLnBrk="0" hangingPunct="0">
              <a:defRPr kumimoji="1" sz="2400">
                <a:solidFill>
                  <a:schemeClr val="tx1"/>
                </a:solidFill>
                <a:latin typeface="Arial Narrow" pitchFamily="34" charset="0"/>
                <a:ea typeface="MS UI Gothic" pitchFamily="50" charset="-128"/>
              </a:defRPr>
            </a:lvl3pPr>
            <a:lvl4pPr marL="1600200" indent="-228600" eaLnBrk="0" hangingPunct="0">
              <a:defRPr kumimoji="1" sz="2400">
                <a:solidFill>
                  <a:schemeClr val="tx1"/>
                </a:solidFill>
                <a:latin typeface="Arial Narrow" pitchFamily="34" charset="0"/>
                <a:ea typeface="MS UI Gothic" pitchFamily="50" charset="-128"/>
              </a:defRPr>
            </a:lvl4pPr>
            <a:lvl5pPr marL="2057400" indent="-228600" eaLnBrk="0" hangingPunct="0">
              <a:defRPr kumimoji="1" sz="2400">
                <a:solidFill>
                  <a:schemeClr val="tx1"/>
                </a:solidFill>
                <a:latin typeface="Arial Narrow" pitchFamily="34" charset="0"/>
                <a:ea typeface="MS UI Gothic" pitchFamily="50" charset="-128"/>
              </a:defRPr>
            </a:lvl5pPr>
            <a:lvl6pPr marL="25146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6pPr>
            <a:lvl7pPr marL="29718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7pPr>
            <a:lvl8pPr marL="34290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8pPr>
            <a:lvl9pPr marL="38862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9pPr>
          </a:lstStyle>
          <a:p>
            <a:pPr algn="ctr" eaLnBrk="1" hangingPunct="1"/>
            <a:r>
              <a:rPr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国境</a:t>
            </a:r>
          </a:p>
        </p:txBody>
      </p:sp>
      <p:sp>
        <p:nvSpPr>
          <p:cNvPr id="35" name="Line 4"/>
          <p:cNvSpPr>
            <a:spLocks noChangeShapeType="1"/>
          </p:cNvSpPr>
          <p:nvPr/>
        </p:nvSpPr>
        <p:spPr bwMode="auto">
          <a:xfrm>
            <a:off x="4015681" y="5132462"/>
            <a:ext cx="956818" cy="1"/>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Text Box 12"/>
          <p:cNvSpPr txBox="1">
            <a:spLocks noChangeArrowheads="1"/>
          </p:cNvSpPr>
          <p:nvPr/>
        </p:nvSpPr>
        <p:spPr bwMode="auto">
          <a:xfrm>
            <a:off x="8401724" y="5592310"/>
            <a:ext cx="799748" cy="276999"/>
          </a:xfrm>
          <a:prstGeom prst="rect">
            <a:avLst/>
          </a:prstGeom>
          <a:solidFill>
            <a:schemeClr val="bg1"/>
          </a:solidFill>
          <a:ln w="9525" algn="ctr">
            <a:solidFill>
              <a:srgbClr val="002060"/>
            </a:solidFill>
            <a:miter lim="800000"/>
            <a:headEnd/>
            <a:tailEnd/>
          </a:ln>
          <a:effectLst/>
          <a:extLst/>
        </p:spPr>
        <p:txBody>
          <a:bodyPr wrap="square">
            <a:spAutoFit/>
          </a:bodyPr>
          <a:lstStyle>
            <a:lvl1pPr eaLnBrk="0" hangingPunct="0">
              <a:defRPr kumimoji="1" sz="2400">
                <a:solidFill>
                  <a:schemeClr val="tx1"/>
                </a:solidFill>
                <a:latin typeface="Arial Narrow" pitchFamily="34" charset="0"/>
                <a:ea typeface="MS UI Gothic" pitchFamily="50" charset="-128"/>
              </a:defRPr>
            </a:lvl1pPr>
            <a:lvl2pPr marL="742950" indent="-285750" eaLnBrk="0" hangingPunct="0">
              <a:defRPr kumimoji="1" sz="2400">
                <a:solidFill>
                  <a:schemeClr val="tx1"/>
                </a:solidFill>
                <a:latin typeface="Arial Narrow" pitchFamily="34" charset="0"/>
                <a:ea typeface="MS UI Gothic" pitchFamily="50" charset="-128"/>
              </a:defRPr>
            </a:lvl2pPr>
            <a:lvl3pPr marL="1143000" indent="-228600" eaLnBrk="0" hangingPunct="0">
              <a:defRPr kumimoji="1" sz="2400">
                <a:solidFill>
                  <a:schemeClr val="tx1"/>
                </a:solidFill>
                <a:latin typeface="Arial Narrow" pitchFamily="34" charset="0"/>
                <a:ea typeface="MS UI Gothic" pitchFamily="50" charset="-128"/>
              </a:defRPr>
            </a:lvl3pPr>
            <a:lvl4pPr marL="1600200" indent="-228600" eaLnBrk="0" hangingPunct="0">
              <a:defRPr kumimoji="1" sz="2400">
                <a:solidFill>
                  <a:schemeClr val="tx1"/>
                </a:solidFill>
                <a:latin typeface="Arial Narrow" pitchFamily="34" charset="0"/>
                <a:ea typeface="MS UI Gothic" pitchFamily="50" charset="-128"/>
              </a:defRPr>
            </a:lvl4pPr>
            <a:lvl5pPr marL="2057400" indent="-228600" eaLnBrk="0" hangingPunct="0">
              <a:defRPr kumimoji="1" sz="2400">
                <a:solidFill>
                  <a:schemeClr val="tx1"/>
                </a:solidFill>
                <a:latin typeface="Arial Narrow" pitchFamily="34" charset="0"/>
                <a:ea typeface="MS UI Gothic" pitchFamily="50" charset="-128"/>
              </a:defRPr>
            </a:lvl5pPr>
            <a:lvl6pPr marL="25146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6pPr>
            <a:lvl7pPr marL="29718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7pPr>
            <a:lvl8pPr marL="34290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8pPr>
            <a:lvl9pPr marL="38862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9pPr>
          </a:lstStyle>
          <a:p>
            <a:pPr algn="ctr" eaLnBrk="1" hangingPunct="1"/>
            <a:r>
              <a:rPr lang="ja-JP" altLang="en-US" sz="12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顧客　</a:t>
            </a:r>
            <a:endParaRPr lang="ja-JP" altLang="en-US" sz="12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Text Box 12"/>
          <p:cNvSpPr txBox="1">
            <a:spLocks noChangeArrowheads="1"/>
          </p:cNvSpPr>
          <p:nvPr/>
        </p:nvSpPr>
        <p:spPr bwMode="auto">
          <a:xfrm>
            <a:off x="662880" y="5592310"/>
            <a:ext cx="971150" cy="276999"/>
          </a:xfrm>
          <a:prstGeom prst="rect">
            <a:avLst/>
          </a:prstGeom>
          <a:solidFill>
            <a:schemeClr val="bg1"/>
          </a:solidFill>
          <a:ln w="9525" algn="ctr">
            <a:solidFill>
              <a:srgbClr val="002060"/>
            </a:solidFill>
            <a:miter lim="800000"/>
            <a:headEnd/>
            <a:tailEnd/>
          </a:ln>
          <a:effectLst/>
          <a:extLst/>
        </p:spPr>
        <p:txBody>
          <a:bodyPr wrap="square">
            <a:spAutoFit/>
          </a:bodyPr>
          <a:lstStyle>
            <a:lvl1pPr eaLnBrk="0" hangingPunct="0">
              <a:defRPr kumimoji="1" sz="2400">
                <a:solidFill>
                  <a:schemeClr val="tx1"/>
                </a:solidFill>
                <a:latin typeface="Arial Narrow" pitchFamily="34" charset="0"/>
                <a:ea typeface="MS UI Gothic" pitchFamily="50" charset="-128"/>
              </a:defRPr>
            </a:lvl1pPr>
            <a:lvl2pPr marL="742950" indent="-285750" eaLnBrk="0" hangingPunct="0">
              <a:defRPr kumimoji="1" sz="2400">
                <a:solidFill>
                  <a:schemeClr val="tx1"/>
                </a:solidFill>
                <a:latin typeface="Arial Narrow" pitchFamily="34" charset="0"/>
                <a:ea typeface="MS UI Gothic" pitchFamily="50" charset="-128"/>
              </a:defRPr>
            </a:lvl2pPr>
            <a:lvl3pPr marL="1143000" indent="-228600" eaLnBrk="0" hangingPunct="0">
              <a:defRPr kumimoji="1" sz="2400">
                <a:solidFill>
                  <a:schemeClr val="tx1"/>
                </a:solidFill>
                <a:latin typeface="Arial Narrow" pitchFamily="34" charset="0"/>
                <a:ea typeface="MS UI Gothic" pitchFamily="50" charset="-128"/>
              </a:defRPr>
            </a:lvl3pPr>
            <a:lvl4pPr marL="1600200" indent="-228600" eaLnBrk="0" hangingPunct="0">
              <a:defRPr kumimoji="1" sz="2400">
                <a:solidFill>
                  <a:schemeClr val="tx1"/>
                </a:solidFill>
                <a:latin typeface="Arial Narrow" pitchFamily="34" charset="0"/>
                <a:ea typeface="MS UI Gothic" pitchFamily="50" charset="-128"/>
              </a:defRPr>
            </a:lvl4pPr>
            <a:lvl5pPr marL="2057400" indent="-228600" eaLnBrk="0" hangingPunct="0">
              <a:defRPr kumimoji="1" sz="2400">
                <a:solidFill>
                  <a:schemeClr val="tx1"/>
                </a:solidFill>
                <a:latin typeface="Arial Narrow" pitchFamily="34" charset="0"/>
                <a:ea typeface="MS UI Gothic" pitchFamily="50" charset="-128"/>
              </a:defRPr>
            </a:lvl5pPr>
            <a:lvl6pPr marL="25146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6pPr>
            <a:lvl7pPr marL="29718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7pPr>
            <a:lvl8pPr marL="34290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8pPr>
            <a:lvl9pPr marL="38862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9pPr>
          </a:lstStyle>
          <a:p>
            <a:pPr algn="ctr" eaLnBrk="1" hangingPunct="1"/>
            <a:r>
              <a:rPr lang="ja-JP" altLang="en-US" sz="12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米国メーカ</a:t>
            </a:r>
            <a:endParaRPr lang="ja-JP" altLang="en-US" sz="12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Text Box 12"/>
          <p:cNvSpPr txBox="1">
            <a:spLocks noChangeArrowheads="1"/>
          </p:cNvSpPr>
          <p:nvPr/>
        </p:nvSpPr>
        <p:spPr bwMode="auto">
          <a:xfrm>
            <a:off x="3209293" y="5592310"/>
            <a:ext cx="879611" cy="276999"/>
          </a:xfrm>
          <a:prstGeom prst="rect">
            <a:avLst/>
          </a:prstGeom>
          <a:solidFill>
            <a:schemeClr val="bg1"/>
          </a:solidFill>
          <a:ln w="9525" algn="ctr">
            <a:solidFill>
              <a:srgbClr val="002060"/>
            </a:solidFill>
            <a:miter lim="800000"/>
            <a:headEnd/>
            <a:tailEnd/>
          </a:ln>
          <a:effectLst/>
          <a:extLst/>
        </p:spPr>
        <p:txBody>
          <a:bodyPr wrap="square">
            <a:spAutoFit/>
          </a:bodyPr>
          <a:lstStyle>
            <a:lvl1pPr eaLnBrk="0" hangingPunct="0">
              <a:defRPr kumimoji="1" sz="2400">
                <a:solidFill>
                  <a:schemeClr val="tx1"/>
                </a:solidFill>
                <a:latin typeface="Arial Narrow" pitchFamily="34" charset="0"/>
                <a:ea typeface="MS UI Gothic" pitchFamily="50" charset="-128"/>
              </a:defRPr>
            </a:lvl1pPr>
            <a:lvl2pPr marL="742950" indent="-285750" eaLnBrk="0" hangingPunct="0">
              <a:defRPr kumimoji="1" sz="2400">
                <a:solidFill>
                  <a:schemeClr val="tx1"/>
                </a:solidFill>
                <a:latin typeface="Arial Narrow" pitchFamily="34" charset="0"/>
                <a:ea typeface="MS UI Gothic" pitchFamily="50" charset="-128"/>
              </a:defRPr>
            </a:lvl2pPr>
            <a:lvl3pPr marL="1143000" indent="-228600" eaLnBrk="0" hangingPunct="0">
              <a:defRPr kumimoji="1" sz="2400">
                <a:solidFill>
                  <a:schemeClr val="tx1"/>
                </a:solidFill>
                <a:latin typeface="Arial Narrow" pitchFamily="34" charset="0"/>
                <a:ea typeface="MS UI Gothic" pitchFamily="50" charset="-128"/>
              </a:defRPr>
            </a:lvl3pPr>
            <a:lvl4pPr marL="1600200" indent="-228600" eaLnBrk="0" hangingPunct="0">
              <a:defRPr kumimoji="1" sz="2400">
                <a:solidFill>
                  <a:schemeClr val="tx1"/>
                </a:solidFill>
                <a:latin typeface="Arial Narrow" pitchFamily="34" charset="0"/>
                <a:ea typeface="MS UI Gothic" pitchFamily="50" charset="-128"/>
              </a:defRPr>
            </a:lvl4pPr>
            <a:lvl5pPr marL="2057400" indent="-228600" eaLnBrk="0" hangingPunct="0">
              <a:defRPr kumimoji="1" sz="2400">
                <a:solidFill>
                  <a:schemeClr val="tx1"/>
                </a:solidFill>
                <a:latin typeface="Arial Narrow" pitchFamily="34" charset="0"/>
                <a:ea typeface="MS UI Gothic" pitchFamily="50" charset="-128"/>
              </a:defRPr>
            </a:lvl5pPr>
            <a:lvl6pPr marL="25146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6pPr>
            <a:lvl7pPr marL="29718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7pPr>
            <a:lvl8pPr marL="34290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8pPr>
            <a:lvl9pPr marL="38862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9pPr>
          </a:lstStyle>
          <a:p>
            <a:pPr algn="ctr" eaLnBrk="1" hangingPunct="1"/>
            <a:r>
              <a:rPr lang="ja-JP" altLang="en-US" sz="12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国内ベンダ</a:t>
            </a:r>
            <a:endParaRPr lang="ja-JP" altLang="en-US" sz="12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Text Box 12"/>
          <p:cNvSpPr txBox="1">
            <a:spLocks noChangeArrowheads="1"/>
          </p:cNvSpPr>
          <p:nvPr/>
        </p:nvSpPr>
        <p:spPr bwMode="auto">
          <a:xfrm>
            <a:off x="4713076" y="5592310"/>
            <a:ext cx="1220820" cy="276999"/>
          </a:xfrm>
          <a:prstGeom prst="rect">
            <a:avLst/>
          </a:prstGeom>
          <a:solidFill>
            <a:schemeClr val="bg1"/>
          </a:solidFill>
          <a:ln w="9525" algn="ctr">
            <a:solidFill>
              <a:srgbClr val="002060"/>
            </a:solidFill>
            <a:miter lim="800000"/>
            <a:headEnd/>
            <a:tailEnd/>
          </a:ln>
          <a:effectLst/>
          <a:extLst/>
        </p:spPr>
        <p:txBody>
          <a:bodyPr wrap="square">
            <a:spAutoFit/>
          </a:bodyPr>
          <a:lstStyle>
            <a:lvl1pPr eaLnBrk="0" hangingPunct="0">
              <a:defRPr kumimoji="1" sz="2400">
                <a:solidFill>
                  <a:schemeClr val="tx1"/>
                </a:solidFill>
                <a:latin typeface="Arial Narrow" pitchFamily="34" charset="0"/>
                <a:ea typeface="MS UI Gothic" pitchFamily="50" charset="-128"/>
              </a:defRPr>
            </a:lvl1pPr>
            <a:lvl2pPr marL="742950" indent="-285750" eaLnBrk="0" hangingPunct="0">
              <a:defRPr kumimoji="1" sz="2400">
                <a:solidFill>
                  <a:schemeClr val="tx1"/>
                </a:solidFill>
                <a:latin typeface="Arial Narrow" pitchFamily="34" charset="0"/>
                <a:ea typeface="MS UI Gothic" pitchFamily="50" charset="-128"/>
              </a:defRPr>
            </a:lvl2pPr>
            <a:lvl3pPr marL="1143000" indent="-228600" eaLnBrk="0" hangingPunct="0">
              <a:defRPr kumimoji="1" sz="2400">
                <a:solidFill>
                  <a:schemeClr val="tx1"/>
                </a:solidFill>
                <a:latin typeface="Arial Narrow" pitchFamily="34" charset="0"/>
                <a:ea typeface="MS UI Gothic" pitchFamily="50" charset="-128"/>
              </a:defRPr>
            </a:lvl3pPr>
            <a:lvl4pPr marL="1600200" indent="-228600" eaLnBrk="0" hangingPunct="0">
              <a:defRPr kumimoji="1" sz="2400">
                <a:solidFill>
                  <a:schemeClr val="tx1"/>
                </a:solidFill>
                <a:latin typeface="Arial Narrow" pitchFamily="34" charset="0"/>
                <a:ea typeface="MS UI Gothic" pitchFamily="50" charset="-128"/>
              </a:defRPr>
            </a:lvl4pPr>
            <a:lvl5pPr marL="2057400" indent="-228600" eaLnBrk="0" hangingPunct="0">
              <a:defRPr kumimoji="1" sz="2400">
                <a:solidFill>
                  <a:schemeClr val="tx1"/>
                </a:solidFill>
                <a:latin typeface="Arial Narrow" pitchFamily="34" charset="0"/>
                <a:ea typeface="MS UI Gothic" pitchFamily="50" charset="-128"/>
              </a:defRPr>
            </a:lvl5pPr>
            <a:lvl6pPr marL="25146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6pPr>
            <a:lvl7pPr marL="29718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7pPr>
            <a:lvl8pPr marL="34290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8pPr>
            <a:lvl9pPr marL="3886200" indent="-228600" eaLnBrk="0" fontAlgn="base" hangingPunct="0">
              <a:spcBef>
                <a:spcPct val="0"/>
              </a:spcBef>
              <a:spcAft>
                <a:spcPct val="0"/>
              </a:spcAft>
              <a:defRPr kumimoji="1" sz="2400">
                <a:solidFill>
                  <a:schemeClr val="tx1"/>
                </a:solidFill>
                <a:latin typeface="Arial Narrow" pitchFamily="34" charset="0"/>
                <a:ea typeface="MS UI Gothic" pitchFamily="50" charset="-128"/>
              </a:defRPr>
            </a:lvl9pPr>
          </a:lstStyle>
          <a:p>
            <a:pPr algn="ctr" eaLnBrk="1" hangingPunct="1"/>
            <a:r>
              <a:rPr lang="en-US" altLang="ja-JP" sz="12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1200" b="1"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東日本</a:t>
            </a:r>
            <a:endParaRPr lang="ja-JP" altLang="en-US" sz="1200" b="1"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正方形/長方形 39"/>
          <p:cNvSpPr/>
          <p:nvPr/>
        </p:nvSpPr>
        <p:spPr>
          <a:xfrm>
            <a:off x="6225480" y="4646343"/>
            <a:ext cx="990600" cy="1064797"/>
          </a:xfrm>
          <a:prstGeom prst="rect">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下矢印 40"/>
          <p:cNvSpPr/>
          <p:nvPr/>
        </p:nvSpPr>
        <p:spPr>
          <a:xfrm>
            <a:off x="6510516" y="4300211"/>
            <a:ext cx="420527" cy="623587"/>
          </a:xfrm>
          <a:prstGeom prst="downArrow">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33CC"/>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角丸四角形 41"/>
          <p:cNvSpPr/>
          <p:nvPr/>
        </p:nvSpPr>
        <p:spPr>
          <a:xfrm>
            <a:off x="478901" y="4161949"/>
            <a:ext cx="846362" cy="276525"/>
          </a:xfrm>
          <a:prstGeom prst="round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米国</a:t>
            </a:r>
            <a:endParaRPr kumimoji="1"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2415480" y="4172523"/>
            <a:ext cx="846362" cy="276525"/>
          </a:xfrm>
          <a:prstGeom prst="round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日本</a:t>
            </a:r>
          </a:p>
        </p:txBody>
      </p:sp>
      <p:sp>
        <p:nvSpPr>
          <p:cNvPr id="44" name="角丸四角形 43"/>
          <p:cNvSpPr/>
          <p:nvPr/>
        </p:nvSpPr>
        <p:spPr>
          <a:xfrm>
            <a:off x="8054280" y="4186661"/>
            <a:ext cx="846362" cy="276525"/>
          </a:xfrm>
          <a:prstGeom prst="roundRect">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rgbClr val="002060"/>
                </a:solidFill>
                <a:latin typeface="Meiryo UI" panose="020B0604030504040204" pitchFamily="50" charset="-128"/>
                <a:ea typeface="Meiryo UI" panose="020B0604030504040204" pitchFamily="50" charset="-128"/>
                <a:cs typeface="Meiryo UI" panose="020B0604030504040204" pitchFamily="50" charset="-128"/>
              </a:rPr>
              <a:t>外国</a:t>
            </a:r>
            <a:endParaRPr kumimoji="1" lang="ja-JP" altLang="en-US" sz="1600" dirty="0">
              <a:solidFill>
                <a:srgbClr val="00206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線吹き出し 2 (枠付き) 47"/>
          <p:cNvSpPr/>
          <p:nvPr/>
        </p:nvSpPr>
        <p:spPr>
          <a:xfrm>
            <a:off x="949604" y="6080074"/>
            <a:ext cx="2131188" cy="457200"/>
          </a:xfrm>
          <a:prstGeom prst="borderCallout2">
            <a:avLst>
              <a:gd name="adj1" fmla="val -19007"/>
              <a:gd name="adj2" fmla="val 55747"/>
              <a:gd name="adj3" fmla="val -91156"/>
              <a:gd name="adj4" fmla="val 61816"/>
              <a:gd name="adj5" fmla="val -192547"/>
              <a:gd name="adj6" fmla="val 66501"/>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米国企業で製造されたルータを</a:t>
            </a:r>
            <a:endParaRPr kumimoji="1"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国内ベンダが輸入</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線吹き出し 2 (枠付き) 48"/>
          <p:cNvSpPr/>
          <p:nvPr/>
        </p:nvSpPr>
        <p:spPr>
          <a:xfrm>
            <a:off x="3685430" y="6080074"/>
            <a:ext cx="1987650" cy="457200"/>
          </a:xfrm>
          <a:prstGeom prst="borderCallout2">
            <a:avLst>
              <a:gd name="adj1" fmla="val -19007"/>
              <a:gd name="adj2" fmla="val 55747"/>
              <a:gd name="adj3" fmla="val -106109"/>
              <a:gd name="adj4" fmla="val 39486"/>
              <a:gd name="adj5" fmla="val -200024"/>
              <a:gd name="adj6" fmla="val 37257"/>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NTT</a:t>
            </a:r>
            <a:r>
              <a:rPr kumimoji="1"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東日本が当該ルータを</a:t>
            </a:r>
            <a:endParaRPr kumimoji="1"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国内ベンダから調達</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線吹き出し 2 (枠付き) 49"/>
          <p:cNvSpPr/>
          <p:nvPr/>
        </p:nvSpPr>
        <p:spPr>
          <a:xfrm>
            <a:off x="6172688" y="6073665"/>
            <a:ext cx="1910167" cy="457200"/>
          </a:xfrm>
          <a:prstGeom prst="borderCallout2">
            <a:avLst>
              <a:gd name="adj1" fmla="val -19007"/>
              <a:gd name="adj2" fmla="val 55747"/>
              <a:gd name="adj3" fmla="val -106109"/>
              <a:gd name="adj4" fmla="val 39486"/>
              <a:gd name="adj5" fmla="val -200024"/>
              <a:gd name="adj6" fmla="val 37257"/>
            </a:avLst>
          </a:prstGeom>
          <a:solidFill>
            <a:schemeClr val="bg1"/>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NTT</a:t>
            </a:r>
            <a:r>
              <a:rPr kumimoji="1" lang="ja-JP" altLang="en-US" sz="12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東日本から外国の顧客へ当該ルータを輸出</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p:cNvPicPr>
            <a:picLocks noChangeAspect="1"/>
          </p:cNvPicPr>
          <p:nvPr/>
        </p:nvPicPr>
        <p:blipFill>
          <a:blip r:embed="rId3"/>
          <a:stretch>
            <a:fillRect/>
          </a:stretch>
        </p:blipFill>
        <p:spPr>
          <a:xfrm>
            <a:off x="646386" y="4725309"/>
            <a:ext cx="897754" cy="607873"/>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5867" y="4857266"/>
            <a:ext cx="525514" cy="525514"/>
          </a:xfrm>
          <a:prstGeom prst="rect">
            <a:avLst/>
          </a:prstGeom>
        </p:spPr>
      </p:pic>
      <p:pic>
        <p:nvPicPr>
          <p:cNvPr id="52" name="図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6681" y="4712973"/>
            <a:ext cx="544762" cy="745464"/>
          </a:xfrm>
          <a:prstGeom prst="rect">
            <a:avLst/>
          </a:prstGeom>
        </p:spPr>
      </p:pic>
      <p:sp>
        <p:nvSpPr>
          <p:cNvPr id="53" name="正方形/長方形 52"/>
          <p:cNvSpPr/>
          <p:nvPr/>
        </p:nvSpPr>
        <p:spPr>
          <a:xfrm>
            <a:off x="5816321" y="3717032"/>
            <a:ext cx="1728967" cy="568101"/>
          </a:xfrm>
          <a:prstGeom prst="rect">
            <a:avLst/>
          </a:prstGeom>
          <a:noFill/>
          <a:ln w="9525">
            <a:solidFill>
              <a:srgbClr val="0033C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b="1"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外為法に基づく輸出審査</a:t>
            </a:r>
            <a:endParaRPr kumimoji="1" lang="en-US" altLang="ja-JP" sz="1100" b="1"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b="1"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b="1"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1100" b="1"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EAR</a:t>
            </a:r>
            <a:r>
              <a:rPr kumimoji="1" lang="ja-JP" altLang="en-US" sz="1100" b="1"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に基づく再輸出審査</a:t>
            </a:r>
            <a:endParaRPr kumimoji="1" lang="ja-JP" altLang="en-US" sz="1100" b="1" dirty="0">
              <a:solidFill>
                <a:srgbClr val="0033CC"/>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5" name="図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1282" y="4699469"/>
            <a:ext cx="563320" cy="721050"/>
          </a:xfrm>
          <a:prstGeom prst="rect">
            <a:avLst/>
          </a:prstGeom>
        </p:spPr>
      </p:pic>
      <p:pic>
        <p:nvPicPr>
          <p:cNvPr id="56" name="図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1648" y="4717181"/>
            <a:ext cx="563320" cy="721050"/>
          </a:xfrm>
          <a:prstGeom prst="rect">
            <a:avLst/>
          </a:prstGeom>
        </p:spPr>
      </p:pic>
      <p:pic>
        <p:nvPicPr>
          <p:cNvPr id="57" name="図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5904" y="4789189"/>
            <a:ext cx="563320" cy="721050"/>
          </a:xfrm>
          <a:prstGeom prst="rect">
            <a:avLst/>
          </a:prstGeom>
        </p:spPr>
      </p:pic>
      <p:sp>
        <p:nvSpPr>
          <p:cNvPr id="58" name="テキスト ボックス 57"/>
          <p:cNvSpPr txBox="1"/>
          <p:nvPr/>
        </p:nvSpPr>
        <p:spPr>
          <a:xfrm>
            <a:off x="5097016" y="3864118"/>
            <a:ext cx="766557" cy="276999"/>
          </a:xfrm>
          <a:prstGeom prst="rect">
            <a:avLst/>
          </a:prstGeom>
          <a:noFill/>
        </p:spPr>
        <p:txBody>
          <a:bodyPr wrap="none" rtlCol="0">
            <a:spAutoFit/>
          </a:bodyPr>
          <a:lstStyle/>
          <a:p>
            <a:r>
              <a:rPr kumimoji="1" lang="ja-JP" altLang="en-US"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輸出前に</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76311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6624736"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4-2. </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再輸出を規制する根拠条文等</a:t>
            </a:r>
            <a:endParaRPr lang="en-US" altLang="ja-JP" sz="28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31</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272480" y="836712"/>
            <a:ext cx="9531920" cy="3754874"/>
          </a:xfrm>
          <a:prstGeom prst="rect">
            <a:avLst/>
          </a:prstGeom>
          <a:ln>
            <a:solidFill>
              <a:schemeClr val="tx1"/>
            </a:solidFill>
            <a:prstDash val="dash"/>
          </a:ln>
        </p:spPr>
        <p:txBody>
          <a:bodyPr wrap="square">
            <a:spAutoFit/>
          </a:bodyPr>
          <a:lstStyle/>
          <a:p>
            <a:r>
              <a:rPr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§730</a:t>
            </a:r>
            <a:r>
              <a:rPr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GENERAL </a:t>
            </a:r>
            <a:r>
              <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rPr>
              <a:t>INFORMATION</a:t>
            </a:r>
            <a:endParaRPr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730.5 Coverage of more than exports.</a:t>
            </a:r>
          </a:p>
          <a:p>
            <a:pPr marL="228600" indent="-228600">
              <a:spcBef>
                <a:spcPts val="600"/>
              </a:spcBef>
              <a:buAutoNum type="alphaLcParenBoth"/>
            </a:pPr>
            <a:r>
              <a:rPr lang="en-US" altLang="ja-JP" sz="1600" b="1" dirty="0" err="1">
                <a:latin typeface="メイリオ" panose="020B0604030504040204" pitchFamily="50" charset="-128"/>
                <a:ea typeface="メイリオ" panose="020B0604030504040204" pitchFamily="50" charset="-128"/>
                <a:cs typeface="メイリオ" panose="020B0604030504040204" pitchFamily="50" charset="-128"/>
              </a:rPr>
              <a:t>Reexports</a:t>
            </a:r>
            <a:r>
              <a:rPr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rPr>
              <a:t>Commodities</a:t>
            </a:r>
            <a:r>
              <a:rPr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software, and technology that have been exported from the United States are generally </a:t>
            </a:r>
            <a:r>
              <a:rPr lang="en-US" altLang="ja-JP" sz="16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subject to the EAR with respect to </a:t>
            </a:r>
            <a:r>
              <a:rPr lang="en-US" altLang="ja-JP" sz="1600" b="1"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reexport</a:t>
            </a:r>
            <a:r>
              <a:rPr lang="en-US" altLang="ja-JP" sz="16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6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1600" b="1" dirty="0">
                <a:solidFill>
                  <a:schemeClr val="accent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u="sng" dirty="0" smtClean="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Many </a:t>
            </a:r>
            <a:r>
              <a:rPr lang="en-US" altLang="ja-JP" sz="1600" b="1" u="sng" dirty="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such </a:t>
            </a:r>
            <a:r>
              <a:rPr lang="en-US" altLang="ja-JP" sz="1600" b="1" u="sng" dirty="0" err="1">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reexports</a:t>
            </a:r>
            <a:r>
              <a:rPr lang="en-US" altLang="ja-JP" sz="1600" b="1" u="sng" dirty="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 however, may go to many destinations without a license or will qualify for an exception from licensing requirements.</a:t>
            </a:r>
          </a:p>
          <a:p>
            <a:endPar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＜仮訳＞</a:t>
            </a:r>
            <a:endPar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b="1" dirty="0" smtClean="0">
                <a:latin typeface="メイリオ" panose="020B0604030504040204" pitchFamily="50" charset="-128"/>
                <a:ea typeface="メイリオ" panose="020B0604030504040204" pitchFamily="50" charset="-128"/>
                <a:cs typeface="メイリオ" panose="020B0604030504040204" pitchFamily="50" charset="-128"/>
              </a:rPr>
              <a:t>§730.5</a:t>
            </a:r>
            <a:r>
              <a:rPr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　輸出</a:t>
            </a:r>
            <a:r>
              <a:rPr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以外の適用範囲</a:t>
            </a:r>
            <a:endParaRPr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　再輸出；米国から輸出された貨物、ソフトウェア</a:t>
            </a: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技術</a:t>
            </a:r>
            <a:r>
              <a:rPr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は通常、</a:t>
            </a:r>
            <a:r>
              <a:rPr lang="ja-JP" altLang="en-US" sz="16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再輸出に関してもＥＡＲの対象</a:t>
            </a:r>
            <a:r>
              <a:rPr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である。</a:t>
            </a:r>
            <a:endParaRPr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kumimoji="1" lang="ja-JP" altLang="en-US" sz="1600" b="1" dirty="0" smtClean="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600" b="1" u="sng" dirty="0" smtClean="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しかしながら</a:t>
            </a:r>
            <a:r>
              <a:rPr kumimoji="1" lang="ja-JP" altLang="en-US" sz="1600" b="1" u="sng" dirty="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、このような多くの再輸出は許可なし</a:t>
            </a:r>
            <a:r>
              <a:rPr kumimoji="1" lang="ja-JP" altLang="en-US" sz="1600" b="1" u="sng" dirty="0" smtClean="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b="1" u="sng" dirty="0" smtClean="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多く</a:t>
            </a:r>
            <a:r>
              <a:rPr lang="ja-JP" altLang="en-US" sz="1600" b="1" u="sng" dirty="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の仕向地にでき、又</a:t>
            </a:r>
            <a:r>
              <a:rPr kumimoji="1" lang="ja-JP" altLang="en-US" sz="1600" b="1" u="sng" dirty="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は、許可要件から除外の</a:t>
            </a:r>
            <a:r>
              <a:rPr kumimoji="1" lang="ja-JP" altLang="en-US" sz="1600" b="1" u="sng" dirty="0" smtClean="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資格</a:t>
            </a:r>
            <a:r>
              <a:rPr lang="ja-JP" altLang="en-US" sz="1600" b="1" u="sng" dirty="0" smtClean="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b="1" u="sng" dirty="0">
                <a:solidFill>
                  <a:srgbClr val="0033CC"/>
                </a:solidFill>
                <a:latin typeface="メイリオ" panose="020B0604030504040204" pitchFamily="50" charset="-128"/>
                <a:ea typeface="メイリオ" panose="020B0604030504040204" pitchFamily="50" charset="-128"/>
                <a:cs typeface="メイリオ" panose="020B0604030504040204" pitchFamily="50" charset="-128"/>
              </a:rPr>
              <a:t>得ることができる。</a:t>
            </a:r>
            <a:endParaRPr kumimoji="1" lang="ja-JP" altLang="en-US" sz="1600" b="1" u="sng" dirty="0">
              <a:solidFill>
                <a:srgbClr val="0033CC"/>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546737" y="4717593"/>
            <a:ext cx="8577989" cy="1015663"/>
          </a:xfrm>
          <a:prstGeom prst="rect">
            <a:avLst/>
          </a:prstGeom>
          <a:noFill/>
          <a:ln w="9525">
            <a:solidFill>
              <a:schemeClr val="tx1"/>
            </a:solidFill>
          </a:ln>
        </p:spPr>
        <p:txBody>
          <a:bodyPr wrap="none" rtlCol="0">
            <a:spAutoFit/>
          </a:bodyPr>
          <a:lstStyle/>
          <a:p>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1" dirty="0" smtClean="0">
                <a:latin typeface="Meiryo UI" panose="020B0604030504040204" pitchFamily="50" charset="-128"/>
                <a:ea typeface="Meiryo UI" panose="020B0604030504040204" pitchFamily="50" charset="-128"/>
                <a:cs typeface="Meiryo UI" panose="020B0604030504040204" pitchFamily="50" charset="-128"/>
              </a:rPr>
              <a:t>EAR</a:t>
            </a:r>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と聞いて、過度の心配等は不要。大抵は問題なく再輸出できる。</a:t>
            </a:r>
            <a:endParaRPr kumimoji="1" lang="en-US" altLang="ja-JP" sz="2000" b="1"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　米国製品の場合、ベンダー等に</a:t>
            </a:r>
            <a:r>
              <a:rPr kumimoji="1" lang="en-US" altLang="ja-JP" sz="2000" b="1" dirty="0" smtClean="0">
                <a:latin typeface="Meiryo UI" panose="020B0604030504040204" pitchFamily="50" charset="-128"/>
                <a:ea typeface="Meiryo UI" panose="020B0604030504040204" pitchFamily="50" charset="-128"/>
                <a:cs typeface="Meiryo UI" panose="020B0604030504040204" pitchFamily="50" charset="-128"/>
              </a:rPr>
              <a:t>ECCN</a:t>
            </a:r>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2000" b="1" dirty="0" smtClean="0">
                <a:latin typeface="Meiryo UI" panose="020B0604030504040204" pitchFamily="50" charset="-128"/>
                <a:ea typeface="Meiryo UI" panose="020B0604030504040204" pitchFamily="50" charset="-128"/>
                <a:cs typeface="Meiryo UI" panose="020B0604030504040204" pitchFamily="50" charset="-128"/>
              </a:rPr>
              <a:t>EAR99</a:t>
            </a:r>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」含む</a:t>
            </a:r>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。）を</a:t>
            </a:r>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確認。</a:t>
            </a:r>
            <a:endParaRPr kumimoji="1" lang="en-US" altLang="ja-JP" sz="2000" b="1"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　許可不要（</a:t>
            </a:r>
            <a:r>
              <a:rPr kumimoji="1" lang="en-US" altLang="ja-JP" sz="2000" b="1" dirty="0" smtClean="0">
                <a:latin typeface="Meiryo UI" panose="020B0604030504040204" pitchFamily="50" charset="-128"/>
                <a:ea typeface="Meiryo UI" panose="020B0604030504040204" pitchFamily="50" charset="-128"/>
                <a:cs typeface="Meiryo UI" panose="020B0604030504040204" pitchFamily="50" charset="-128"/>
              </a:rPr>
              <a:t>NLR</a:t>
            </a:r>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）や</a:t>
            </a:r>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許可例外（</a:t>
            </a:r>
            <a:r>
              <a:rPr kumimoji="1" lang="en-US" altLang="ja-JP" sz="2000" b="1" dirty="0" smtClean="0">
                <a:latin typeface="Meiryo UI" panose="020B0604030504040204" pitchFamily="50" charset="-128"/>
                <a:ea typeface="Meiryo UI" panose="020B0604030504040204" pitchFamily="50" charset="-128"/>
                <a:cs typeface="Meiryo UI" panose="020B0604030504040204" pitchFamily="50" charset="-128"/>
              </a:rPr>
              <a:t>LE</a:t>
            </a:r>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）の</a:t>
            </a:r>
            <a:r>
              <a:rPr kumimoji="1" lang="ja-JP" altLang="en-US" sz="2000" b="1" dirty="0" smtClean="0">
                <a:latin typeface="Meiryo UI" panose="020B0604030504040204" pitchFamily="50" charset="-128"/>
                <a:ea typeface="Meiryo UI" panose="020B0604030504040204" pitchFamily="50" charset="-128"/>
                <a:cs typeface="Meiryo UI" panose="020B0604030504040204" pitchFamily="50" charset="-128"/>
              </a:rPr>
              <a:t>判断は、技術輸出管理室に確認。</a:t>
            </a:r>
            <a:endParaRPr kumimoji="1" lang="ja-JP" altLang="en-US" sz="2000" b="1"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5" name="Picture 18" descr="指（透過）"/>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060" y="5400798"/>
            <a:ext cx="297444" cy="332458"/>
          </a:xfrm>
          <a:prstGeom prst="rect">
            <a:avLst/>
          </a:prstGeom>
          <a:solidFill>
            <a:srgbClr val="FF0000"/>
          </a:solidFill>
          <a:ln w="9525">
            <a:solidFill>
              <a:schemeClr val="tx1"/>
            </a:solidFill>
            <a:miter lim="800000"/>
            <a:headEnd/>
            <a:tailEnd/>
          </a:ln>
          <a:extLst/>
        </p:spPr>
      </p:pic>
    </p:spTree>
    <p:extLst>
      <p:ext uri="{BB962C8B-B14F-4D97-AF65-F5344CB8AC3E}">
        <p14:creationId xmlns:p14="http://schemas.microsoft.com/office/powerpoint/2010/main" val="13794982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2"/>
          <p:cNvSpPr txBox="1">
            <a:spLocks noChangeArrowheads="1"/>
          </p:cNvSpPr>
          <p:nvPr/>
        </p:nvSpPr>
        <p:spPr bwMode="auto">
          <a:xfrm>
            <a:off x="704528" y="42016"/>
            <a:ext cx="90010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4-3</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b="1" dirty="0" smtClean="0">
                <a:latin typeface="Meiryo UI" panose="020B0604030504040204" pitchFamily="50" charset="-128"/>
                <a:ea typeface="Meiryo UI" panose="020B0604030504040204" pitchFamily="50" charset="-128"/>
                <a:cs typeface="Meiryo UI" panose="020B0604030504040204" pitchFamily="50" charset="-128"/>
              </a:rPr>
              <a:t>EAR</a:t>
            </a:r>
            <a:r>
              <a:rPr lang="ja-JP" altLang="en-US" sz="2800" b="1" dirty="0" smtClean="0">
                <a:latin typeface="Meiryo UI" panose="020B0604030504040204" pitchFamily="50" charset="-128"/>
                <a:ea typeface="Meiryo UI" panose="020B0604030504040204" pitchFamily="50" charset="-128"/>
                <a:cs typeface="Meiryo UI" panose="020B0604030504040204" pitchFamily="50" charset="-128"/>
              </a:rPr>
              <a:t>における </a:t>
            </a:r>
            <a:r>
              <a:rPr lang="en-US" altLang="ja-JP" sz="2800" b="1" dirty="0" smtClean="0">
                <a:latin typeface="Meiryo UI" panose="020B0604030504040204" pitchFamily="50" charset="-128"/>
                <a:ea typeface="Meiryo UI" panose="020B0604030504040204" pitchFamily="50" charset="-128"/>
                <a:cs typeface="Meiryo UI" panose="020B0604030504040204" pitchFamily="50" charset="-128"/>
              </a:rPr>
              <a:t>EL</a:t>
            </a:r>
            <a:r>
              <a:rPr lang="ja-JP" altLang="en-US" sz="2800" b="1"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b="1" dirty="0" smtClean="0">
                <a:latin typeface="Meiryo UI" panose="020B0604030504040204" pitchFamily="50" charset="-128"/>
                <a:ea typeface="Meiryo UI" panose="020B0604030504040204" pitchFamily="50" charset="-128"/>
                <a:cs typeface="Meiryo UI" panose="020B0604030504040204" pitchFamily="50" charset="-128"/>
              </a:rPr>
              <a:t>と </a:t>
            </a:r>
            <a:r>
              <a:rPr lang="en-US" altLang="ja-JP" sz="2800" b="1" dirty="0" smtClean="0">
                <a:latin typeface="Meiryo UI" panose="020B0604030504040204" pitchFamily="50" charset="-128"/>
                <a:ea typeface="Meiryo UI" panose="020B0604030504040204" pitchFamily="50" charset="-128"/>
                <a:cs typeface="Meiryo UI" panose="020B0604030504040204" pitchFamily="50" charset="-128"/>
              </a:rPr>
              <a:t>DPL</a:t>
            </a:r>
            <a:r>
              <a:rPr lang="ja-JP" altLang="en-US" sz="2800" b="1" dirty="0" smtClean="0">
                <a:latin typeface="Meiryo UI" panose="020B0604030504040204" pitchFamily="50" charset="-128"/>
                <a:ea typeface="Meiryo UI" panose="020B0604030504040204" pitchFamily="50" charset="-128"/>
                <a:cs typeface="Meiryo UI" panose="020B0604030504040204" pitchFamily="50" charset="-128"/>
              </a:rPr>
              <a:t> </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417631440"/>
              </p:ext>
            </p:extLst>
          </p:nvPr>
        </p:nvGraphicFramePr>
        <p:xfrm>
          <a:off x="272480" y="836713"/>
          <a:ext cx="9217025" cy="5633780"/>
        </p:xfrm>
        <a:graphic>
          <a:graphicData uri="http://schemas.openxmlformats.org/drawingml/2006/table">
            <a:tbl>
              <a:tblPr firstRow="1" bandRow="1">
                <a:tableStyleId>{073A0DAA-6AF3-43AB-8588-CEC1D06C72B9}</a:tableStyleId>
              </a:tblPr>
              <a:tblGrid>
                <a:gridCol w="1243568">
                  <a:extLst>
                    <a:ext uri="{9D8B030D-6E8A-4147-A177-3AD203B41FA5}">
                      <a16:colId xmlns:a16="http://schemas.microsoft.com/office/drawing/2014/main" val="3801749336"/>
                    </a:ext>
                  </a:extLst>
                </a:gridCol>
                <a:gridCol w="3364946">
                  <a:extLst>
                    <a:ext uri="{9D8B030D-6E8A-4147-A177-3AD203B41FA5}">
                      <a16:colId xmlns:a16="http://schemas.microsoft.com/office/drawing/2014/main" val="3923768492"/>
                    </a:ext>
                  </a:extLst>
                </a:gridCol>
                <a:gridCol w="4608511">
                  <a:extLst>
                    <a:ext uri="{9D8B030D-6E8A-4147-A177-3AD203B41FA5}">
                      <a16:colId xmlns:a16="http://schemas.microsoft.com/office/drawing/2014/main" val="3259432174"/>
                    </a:ext>
                  </a:extLst>
                </a:gridCol>
              </a:tblGrid>
              <a:tr h="878584">
                <a:tc>
                  <a:txBody>
                    <a:bodyPr/>
                    <a:lstStyle/>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lumMod val="75000"/>
                      </a:schemeClr>
                    </a:solidFill>
                  </a:tcPr>
                </a:tc>
                <a:tc>
                  <a:txBody>
                    <a:bodyPr/>
                    <a:lstStyle/>
                    <a:p>
                      <a:endParaRPr kumimoji="1" lang="ja-JP" altLang="en-US" sz="1800" b="0" i="0" u="none" strike="noStrike" kern="1200" baseline="0" dirty="0" smtClean="0">
                        <a:solidFill>
                          <a:schemeClr val="lt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1800" b="0" i="0" u="none" strike="noStrike" kern="1200" baseline="0" dirty="0" smtClean="0">
                          <a:solidFill>
                            <a:schemeClr val="lt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800" b="1" i="0" u="none" strike="noStrike" kern="1200" baseline="0" dirty="0" smtClean="0">
                          <a:solidFill>
                            <a:schemeClr val="lt1"/>
                          </a:solidFill>
                          <a:latin typeface="Meiryo UI" panose="020B0604030504040204" pitchFamily="50" charset="-128"/>
                          <a:ea typeface="Meiryo UI" panose="020B0604030504040204" pitchFamily="50" charset="-128"/>
                          <a:cs typeface="Meiryo UI" panose="020B0604030504040204" pitchFamily="50" charset="-128"/>
                        </a:rPr>
                        <a:t>Entity List </a:t>
                      </a:r>
                      <a:r>
                        <a:rPr kumimoji="1" lang="en-US" altLang="ja-JP" sz="1800" b="0" i="0" u="none" strike="noStrike" kern="1200" baseline="0" dirty="0" smtClean="0">
                          <a:solidFill>
                            <a:schemeClr val="lt1"/>
                          </a:solidFill>
                          <a:latin typeface="Meiryo UI" panose="020B0604030504040204" pitchFamily="50" charset="-128"/>
                          <a:ea typeface="Meiryo UI" panose="020B0604030504040204" pitchFamily="50" charset="-128"/>
                          <a:cs typeface="Meiryo UI" panose="020B0604030504040204" pitchFamily="50" charset="-128"/>
                        </a:rPr>
                        <a:t>	</a:t>
                      </a:r>
                    </a:p>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lumMod val="75000"/>
                      </a:schemeClr>
                    </a:solidFill>
                  </a:tcPr>
                </a:tc>
                <a:tc>
                  <a:txBody>
                    <a:bodyPr/>
                    <a:lstStyle/>
                    <a:p>
                      <a:endParaRPr kumimoji="1" lang="ja-JP" altLang="en-US" sz="1800" b="0" i="0" u="none" strike="noStrike" kern="1200" baseline="0" dirty="0" smtClean="0">
                        <a:solidFill>
                          <a:schemeClr val="lt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1800" b="0" i="0" u="none" strike="noStrike" kern="1200" baseline="0" dirty="0" smtClean="0">
                          <a:solidFill>
                            <a:schemeClr val="lt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800" b="1" i="0" u="none" strike="noStrike" kern="1200" baseline="0" dirty="0" smtClean="0">
                          <a:solidFill>
                            <a:schemeClr val="lt1"/>
                          </a:solidFill>
                          <a:latin typeface="Meiryo UI" panose="020B0604030504040204" pitchFamily="50" charset="-128"/>
                          <a:ea typeface="Meiryo UI" panose="020B0604030504040204" pitchFamily="50" charset="-128"/>
                          <a:cs typeface="Meiryo UI" panose="020B0604030504040204" pitchFamily="50" charset="-128"/>
                        </a:rPr>
                        <a:t>Denied Persons List (DPL) </a:t>
                      </a:r>
                      <a:r>
                        <a:rPr kumimoji="1" lang="en-US" altLang="ja-JP" sz="1800" b="0" i="0" u="none" strike="noStrike" kern="1200" baseline="0" dirty="0" smtClean="0">
                          <a:solidFill>
                            <a:schemeClr val="lt1"/>
                          </a:solidFill>
                          <a:latin typeface="Meiryo UI" panose="020B0604030504040204" pitchFamily="50" charset="-128"/>
                          <a:ea typeface="Meiryo UI" panose="020B0604030504040204" pitchFamily="50" charset="-128"/>
                          <a:cs typeface="Meiryo UI" panose="020B0604030504040204" pitchFamily="50" charset="-128"/>
                        </a:rPr>
                        <a:t>	</a:t>
                      </a:r>
                    </a:p>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lumMod val="75000"/>
                      </a:schemeClr>
                    </a:solidFill>
                  </a:tcPr>
                </a:tc>
                <a:extLst>
                  <a:ext uri="{0D108BD9-81ED-4DB2-BD59-A6C34878D82A}">
                    <a16:rowId xmlns:a16="http://schemas.microsoft.com/office/drawing/2014/main" val="1541832378"/>
                  </a:ext>
                </a:extLst>
              </a:tr>
              <a:tr h="1029815">
                <a:tc>
                  <a:txBody>
                    <a:bodyPr/>
                    <a:lstStyle/>
                    <a:p>
                      <a:pPr algn="ctr"/>
                      <a:r>
                        <a:rPr kumimoji="1" lang="ja-JP" altLang="en-US" sz="1600" b="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性 質</a:t>
                      </a:r>
                      <a:endParaRPr kumimoji="1" lang="ja-JP" altLang="en-US" sz="1600" b="0" dirty="0">
                        <a:solidFill>
                          <a:srgbClr val="0033CC"/>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accent1">
                        <a:lumMod val="20000"/>
                        <a:lumOff val="80000"/>
                      </a:schemeClr>
                    </a:solidFill>
                  </a:tcPr>
                </a:tc>
                <a:tc>
                  <a:txBody>
                    <a:bodyPr/>
                    <a:lstStyle/>
                    <a:p>
                      <a:pPr algn="l"/>
                      <a:r>
                        <a:rPr kumimoji="1" lang="en-US" altLang="ja-JP"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 米国の国家安全保障政策又は外交政策に反する者のリスト 	</a:t>
                      </a:r>
                      <a:endParaRPr kumimoji="1" lang="en-US" altLang="ja-JP"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accent1">
                        <a:lumMod val="20000"/>
                        <a:lumOff val="80000"/>
                      </a:schemeClr>
                    </a:solidFill>
                  </a:tcPr>
                </a:tc>
                <a:tc>
                  <a:txBody>
                    <a:bodyPr/>
                    <a:lstStyle/>
                    <a:p>
                      <a:pPr algn="l"/>
                      <a:endParaRPr kumimoji="1" lang="ja-JP" altLang="en-US"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p>
                      <a:pPr algn="l"/>
                      <a:r>
                        <a:rPr kumimoji="1" lang="ja-JP" altLang="en-US"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 米国輸出管理規則</a:t>
                      </a:r>
                      <a:r>
                        <a:rPr kumimoji="1" lang="en-US" altLang="ja-JP"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(EAR)</a:t>
                      </a:r>
                      <a:r>
                        <a:rPr kumimoji="1" lang="ja-JP" altLang="en-US"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の悪質・重大な違反を犯し、 輸出等特権を剥奪された者のリスト 	</a:t>
                      </a:r>
                    </a:p>
                  </a:txBody>
                  <a:tcPr>
                    <a:solidFill>
                      <a:schemeClr val="accent1">
                        <a:lumMod val="20000"/>
                        <a:lumOff val="80000"/>
                      </a:schemeClr>
                    </a:solidFill>
                  </a:tcPr>
                </a:tc>
                <a:extLst>
                  <a:ext uri="{0D108BD9-81ED-4DB2-BD59-A6C34878D82A}">
                    <a16:rowId xmlns:a16="http://schemas.microsoft.com/office/drawing/2014/main" val="1380780841"/>
                  </a:ext>
                </a:extLst>
              </a:tr>
              <a:tr h="790725">
                <a:tc>
                  <a:txBody>
                    <a:bodyPr/>
                    <a:lstStyle/>
                    <a:p>
                      <a:pPr algn="ctr"/>
                      <a:endParaRPr kumimoji="1" lang="ja-JP" altLang="en-US" sz="1600" b="0" i="0" u="none" strike="noStrike" kern="1200" baseline="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b="0" i="0" u="none" strike="noStrike" kern="1200" baseline="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 根拠法令 	</a:t>
                      </a:r>
                    </a:p>
                  </a:txBody>
                  <a:tcPr>
                    <a:solidFill>
                      <a:schemeClr val="accent1">
                        <a:lumMod val="20000"/>
                        <a:lumOff val="80000"/>
                      </a:schemeClr>
                    </a:solidFill>
                  </a:tcPr>
                </a:tc>
                <a:tc gridSpan="2">
                  <a:txBody>
                    <a:bodyPr/>
                    <a:lstStyle/>
                    <a:p>
                      <a:endParaRPr kumimoji="1" lang="ja-JP" altLang="en-US"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 米国輸出管理規則</a:t>
                      </a:r>
                      <a:r>
                        <a:rPr kumimoji="1" lang="en-US" altLang="ja-JP"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(Export Administration Regulations</a:t>
                      </a:r>
                      <a:r>
                        <a:rPr kumimoji="1" lang="ja-JP" altLang="en-US"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EAR) 	</a:t>
                      </a:r>
                    </a:p>
                  </a:txBody>
                  <a:tcPr>
                    <a:solidFill>
                      <a:schemeClr val="accent1">
                        <a:lumMod val="20000"/>
                        <a:lumOff val="80000"/>
                      </a:schemeClr>
                    </a:solidFill>
                  </a:tcPr>
                </a:tc>
                <a:tc hMerge="1">
                  <a:txBody>
                    <a:bodyPr/>
                    <a:lstStyle/>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852576577"/>
                  </a:ext>
                </a:extLst>
              </a:tr>
              <a:tr h="1142159">
                <a:tc>
                  <a:txBody>
                    <a:bodyPr/>
                    <a:lstStyle/>
                    <a:p>
                      <a:pPr algn="ctr"/>
                      <a:endParaRPr kumimoji="1" lang="ja-JP" altLang="en-US" sz="1600" b="0" i="0" u="none" strike="noStrike" kern="1200" baseline="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b="0" i="0" u="none" strike="noStrike" kern="1200" baseline="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 所管官庁 	</a:t>
                      </a:r>
                    </a:p>
                  </a:txBody>
                  <a:tcPr anchor="ctr">
                    <a:solidFill>
                      <a:schemeClr val="accent1">
                        <a:lumMod val="20000"/>
                        <a:lumOff val="80000"/>
                      </a:schemeClr>
                    </a:solidFill>
                  </a:tcPr>
                </a:tc>
                <a:tc gridSpan="2">
                  <a:txBody>
                    <a:bodyPr/>
                    <a:lstStyle/>
                    <a:p>
                      <a:endParaRPr kumimoji="1" lang="ja-JP" altLang="en-US" sz="1800" b="0" i="0" u="none" strike="noStrike" kern="1200" baseline="0" dirty="0" smtClean="0">
                        <a:solidFill>
                          <a:schemeClr val="dk1"/>
                        </a:solidFill>
                        <a:latin typeface="+mn-lt"/>
                        <a:ea typeface="+mn-ea"/>
                        <a:cs typeface="+mn-cs"/>
                      </a:endParaRPr>
                    </a:p>
                    <a:p>
                      <a:pPr algn="ctr"/>
                      <a:r>
                        <a:rPr kumimoji="1" lang="ja-JP" altLang="en-US" sz="1800" b="0" i="0" u="none" strike="noStrike" kern="1200" baseline="0" dirty="0" smtClean="0">
                          <a:solidFill>
                            <a:schemeClr val="dk1"/>
                          </a:solidFill>
                          <a:latin typeface="+mn-lt"/>
                          <a:ea typeface="+mn-ea"/>
                          <a:cs typeface="+mn-cs"/>
                        </a:rPr>
                        <a:t> </a:t>
                      </a:r>
                      <a:r>
                        <a:rPr kumimoji="1" lang="ja-JP" altLang="en-US"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米国商務省 産業・安全保障局 </a:t>
                      </a:r>
                    </a:p>
                    <a:p>
                      <a:pPr algn="ctr"/>
                      <a:r>
                        <a:rPr kumimoji="1" lang="en-US" altLang="ja-JP" sz="18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(Bureau of Industrial and Security (BIS), Commerce Department) 	</a:t>
                      </a:r>
                    </a:p>
                  </a:txBody>
                  <a:tcPr>
                    <a:solidFill>
                      <a:schemeClr val="accent1">
                        <a:lumMod val="20000"/>
                        <a:lumOff val="80000"/>
                      </a:schemeClr>
                    </a:solidFill>
                  </a:tcPr>
                </a:tc>
                <a:tc hMerge="1">
                  <a:txBody>
                    <a:bodyPr/>
                    <a:lstStyle/>
                    <a:p>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a:txBody>
                  <a:tcPr>
                    <a:solidFill>
                      <a:schemeClr val="tx2">
                        <a:lumMod val="20000"/>
                        <a:lumOff val="80000"/>
                      </a:schemeClr>
                    </a:solidFill>
                  </a:tcPr>
                </a:tc>
                <a:extLst>
                  <a:ext uri="{0D108BD9-81ED-4DB2-BD59-A6C34878D82A}">
                    <a16:rowId xmlns:a16="http://schemas.microsoft.com/office/drawing/2014/main" val="3396831654"/>
                  </a:ext>
                </a:extLst>
              </a:tr>
              <a:tr h="1518980">
                <a:tc>
                  <a:txBody>
                    <a:bodyPr/>
                    <a:lstStyle/>
                    <a:p>
                      <a:endParaRPr kumimoji="1" lang="ja-JP" altLang="en-US" sz="16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b="0" i="0" u="none" strike="noStrike" kern="1200" baseline="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 原則として禁止される行為 </a:t>
                      </a:r>
                      <a:r>
                        <a:rPr kumimoji="1" lang="ja-JP" altLang="en-US" sz="16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	</a:t>
                      </a:r>
                    </a:p>
                    <a:p>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a:txBody>
                  <a:tcPr anchor="ctr">
                    <a:solidFill>
                      <a:schemeClr val="accent1">
                        <a:lumMod val="20000"/>
                        <a:lumOff val="80000"/>
                      </a:schemeClr>
                    </a:solidFill>
                  </a:tcPr>
                </a:tc>
                <a:tc>
                  <a:txBody>
                    <a:bodyPr/>
                    <a:lstStyle/>
                    <a:p>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米国からの</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Entity List</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掲載者への輸出 </a:t>
                      </a:r>
                      <a:endPar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p>
                      <a:pPr algn="l"/>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非米国からの</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EAR</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対象品目の</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Entity List</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掲載者への再輸出</a:t>
                      </a:r>
                      <a:endPar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(3)EAR</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対象品目の</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Entity List</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掲載者への同一国内販売・提供 </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	</a:t>
                      </a:r>
                    </a:p>
                  </a:txBody>
                  <a:tcPr>
                    <a:solidFill>
                      <a:schemeClr val="accent1">
                        <a:lumMod val="20000"/>
                        <a:lumOff val="80000"/>
                      </a:schemeClr>
                    </a:solidFill>
                  </a:tcPr>
                </a:tc>
                <a:tc>
                  <a:txBody>
                    <a:bodyPr/>
                    <a:lstStyle/>
                    <a:p>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米国からの</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DPL</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掲載者への輸出 </a:t>
                      </a:r>
                    </a:p>
                    <a:p>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非米国からの</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EAR</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対象品目の</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DPL</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掲載者へ再輸出 </a:t>
                      </a:r>
                    </a:p>
                    <a:p>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(3)EAR</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対象品目の</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DPL</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掲載者への同一国内販売・提供 </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(4)DPL</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掲載者の所有・支配の下にある品目につき、</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EAR</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対象品目を利用して据付、保守、その他のサービスを行う行為 </a:t>
                      </a:r>
                    </a:p>
                    <a:p>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(5)DPL</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掲載者による</a:t>
                      </a:r>
                      <a:r>
                        <a:rPr kumimoji="1" lang="en-US" altLang="ja-JP"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EAR</a:t>
                      </a:r>
                      <a:r>
                        <a:rPr kumimoji="1" lang="ja-JP" altLang="en-US" sz="14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対象品目の取引行為 </a:t>
                      </a:r>
                      <a:r>
                        <a:rPr kumimoji="1" lang="ja-JP" altLang="en-US" sz="1600" b="0" i="0" u="none" strike="noStrike" kern="1200" baseline="0"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	</a:t>
                      </a:r>
                    </a:p>
                  </a:txBody>
                  <a:tcPr>
                    <a:solidFill>
                      <a:schemeClr val="accent1">
                        <a:lumMod val="20000"/>
                        <a:lumOff val="80000"/>
                      </a:schemeClr>
                    </a:solidFill>
                  </a:tcPr>
                </a:tc>
                <a:extLst>
                  <a:ext uri="{0D108BD9-81ED-4DB2-BD59-A6C34878D82A}">
                    <a16:rowId xmlns:a16="http://schemas.microsoft.com/office/drawing/2014/main" val="3884800834"/>
                  </a:ext>
                </a:extLst>
              </a:tr>
            </a:tbl>
          </a:graphicData>
        </a:graphic>
      </p:graphicFrame>
      <p:sp>
        <p:nvSpPr>
          <p:cNvPr id="6" name="テキスト ボックス 5"/>
          <p:cNvSpPr txBox="1"/>
          <p:nvPr/>
        </p:nvSpPr>
        <p:spPr>
          <a:xfrm>
            <a:off x="200472" y="6453336"/>
            <a:ext cx="2032929" cy="276999"/>
          </a:xfrm>
          <a:prstGeom prst="rect">
            <a:avLst/>
          </a:prstGeom>
          <a:noFill/>
        </p:spPr>
        <p:txBody>
          <a:bodyPr wrap="none" rtlCol="0">
            <a:spAutoFit/>
          </a:bodyPr>
          <a:lstStyle/>
          <a:p>
            <a:r>
              <a:rPr lang="en-US" altLang="ja-JP" sz="1200" b="1"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200" b="1" dirty="0" smtClean="0">
                <a:latin typeface="Meiryo UI" panose="020B0604030504040204" pitchFamily="50" charset="-128"/>
                <a:ea typeface="Meiryo UI" panose="020B0604030504040204" pitchFamily="50" charset="-128"/>
                <a:cs typeface="Meiryo UI" panose="020B0604030504040204" pitchFamily="50" charset="-128"/>
              </a:rPr>
              <a:t>実質的に大きな違いはない</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32</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865813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728012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4-4</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Entity List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EL</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の最近の状況</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33</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テキスト ボックス 32"/>
          <p:cNvSpPr txBox="1"/>
          <p:nvPr/>
        </p:nvSpPr>
        <p:spPr>
          <a:xfrm>
            <a:off x="177607" y="2198542"/>
            <a:ext cx="9550786" cy="2923877"/>
          </a:xfrm>
          <a:prstGeom prst="rect">
            <a:avLst/>
          </a:prstGeom>
          <a:noFill/>
          <a:ln w="19050">
            <a:solidFill>
              <a:schemeClr val="tx1"/>
            </a:solidFill>
            <a:prstDash val="dash"/>
          </a:ln>
        </p:spPr>
        <p:txBody>
          <a:bodyPr wrap="square" rtlCol="0">
            <a:spAutoFit/>
          </a:bodyPr>
          <a:lstStyle/>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①</a:t>
            </a:r>
            <a:r>
              <a:rPr lang="ja-JP" altLang="en-US" dirty="0">
                <a:latin typeface="Meiryo UI" panose="020B0604030504040204" pitchFamily="50" charset="-128"/>
                <a:ea typeface="Meiryo UI" panose="020B0604030504040204" pitchFamily="50" charset="-128"/>
                <a:cs typeface="Meiryo UI" panose="020B0604030504040204" pitchFamily="50" charset="-128"/>
              </a:rPr>
              <a:t>　</a:t>
            </a:r>
            <a:r>
              <a:rPr lang="ja-JP" altLang="en-US" b="1" dirty="0">
                <a:latin typeface="Meiryo UI" panose="020B0604030504040204" pitchFamily="50" charset="-128"/>
                <a:ea typeface="Meiryo UI" panose="020B0604030504040204" pitchFamily="50" charset="-128"/>
                <a:cs typeface="Meiryo UI" panose="020B0604030504040204" pitchFamily="50" charset="-128"/>
              </a:rPr>
              <a:t>掲載企業の増加</a:t>
            </a:r>
            <a:r>
              <a:rPr lang="ja-JP" altLang="en-US" dirty="0">
                <a:latin typeface="Meiryo UI" panose="020B0604030504040204" pitchFamily="50" charset="-128"/>
                <a:ea typeface="Meiryo UI" panose="020B0604030504040204" pitchFamily="50" charset="-128"/>
                <a:cs typeface="Meiryo UI" panose="020B0604030504040204" pitchFamily="50" charset="-128"/>
              </a:rPr>
              <a:t>：直近四半期で百社以上追加。</a:t>
            </a:r>
            <a:r>
              <a:rPr lang="ja-JP" altLang="ja-JP" dirty="0">
                <a:latin typeface="Meiryo UI" panose="020B0604030504040204" pitchFamily="50" charset="-128"/>
                <a:ea typeface="Meiryo UI" panose="020B0604030504040204" pitchFamily="50" charset="-128"/>
                <a:cs typeface="Meiryo UI" panose="020B0604030504040204" pitchFamily="50" charset="-128"/>
              </a:rPr>
              <a:t>米国時間</a:t>
            </a:r>
            <a:r>
              <a:rPr lang="en-US" altLang="ja-JP" dirty="0">
                <a:latin typeface="Meiryo UI" panose="020B0604030504040204" pitchFamily="50" charset="-128"/>
                <a:ea typeface="Meiryo UI" panose="020B0604030504040204" pitchFamily="50" charset="-128"/>
                <a:cs typeface="Meiryo UI" panose="020B0604030504040204" pitchFamily="50" charset="-128"/>
              </a:rPr>
              <a:t>2020</a:t>
            </a:r>
            <a:r>
              <a:rPr lang="ja-JP" altLang="en-US" dirty="0">
                <a:latin typeface="Meiryo UI" panose="020B0604030504040204" pitchFamily="50" charset="-128"/>
                <a:ea typeface="Meiryo UI" panose="020B0604030504040204" pitchFamily="50" charset="-128"/>
                <a:cs typeface="Meiryo UI" panose="020B0604030504040204" pitchFamily="50" charset="-128"/>
              </a:rPr>
              <a:t>年</a:t>
            </a:r>
            <a:r>
              <a:rPr lang="en-US" altLang="ja-JP" dirty="0">
                <a:latin typeface="Meiryo UI" panose="020B0604030504040204" pitchFamily="50" charset="-128"/>
                <a:ea typeface="Meiryo UI" panose="020B0604030504040204" pitchFamily="50" charset="-128"/>
                <a:cs typeface="Meiryo UI" panose="020B0604030504040204" pitchFamily="50" charset="-128"/>
              </a:rPr>
              <a:t>8</a:t>
            </a:r>
            <a:r>
              <a:rPr lang="ja-JP" altLang="ja-JP" dirty="0">
                <a:latin typeface="Meiryo UI" panose="020B0604030504040204" pitchFamily="50" charset="-128"/>
                <a:ea typeface="Meiryo UI" panose="020B0604030504040204" pitchFamily="50" charset="-128"/>
                <a:cs typeface="Meiryo UI" panose="020B0604030504040204" pitchFamily="50" charset="-128"/>
              </a:rPr>
              <a:t>月</a:t>
            </a:r>
            <a:r>
              <a:rPr lang="en-US" altLang="ja-JP" dirty="0">
                <a:latin typeface="Meiryo UI" panose="020B0604030504040204" pitchFamily="50" charset="-128"/>
                <a:ea typeface="Meiryo UI" panose="020B0604030504040204" pitchFamily="50" charset="-128"/>
                <a:cs typeface="Meiryo UI" panose="020B0604030504040204" pitchFamily="50" charset="-128"/>
              </a:rPr>
              <a:t>17</a:t>
            </a:r>
            <a:r>
              <a:rPr lang="ja-JP" altLang="ja-JP" dirty="0">
                <a:latin typeface="Meiryo UI" panose="020B0604030504040204" pitchFamily="50" charset="-128"/>
                <a:ea typeface="Meiryo UI" panose="020B0604030504040204" pitchFamily="50" charset="-128"/>
                <a:cs typeface="Meiryo UI" panose="020B0604030504040204" pitchFamily="50" charset="-128"/>
              </a:rPr>
              <a:t>日</a:t>
            </a:r>
            <a:r>
              <a:rPr lang="ja-JP" altLang="en-US" dirty="0">
                <a:latin typeface="Meiryo UI" panose="020B0604030504040204" pitchFamily="50" charset="-128"/>
                <a:ea typeface="Meiryo UI" panose="020B0604030504040204" pitchFamily="50" charset="-128"/>
                <a:cs typeface="Meiryo UI" panose="020B0604030504040204" pitchFamily="50" charset="-128"/>
              </a:rPr>
              <a:t>付けで</a:t>
            </a:r>
            <a:r>
              <a:rPr lang="en-US" altLang="ja-JP" dirty="0">
                <a:latin typeface="Meiryo UI" panose="020B0604030504040204" pitchFamily="50" charset="-128"/>
                <a:ea typeface="Meiryo UI" panose="020B0604030504040204" pitchFamily="50" charset="-128"/>
                <a:cs typeface="Meiryo UI" panose="020B0604030504040204" pitchFamily="50" charset="-128"/>
              </a:rPr>
              <a:t>BIS</a:t>
            </a:r>
            <a:r>
              <a:rPr lang="ja-JP" altLang="en-US" dirty="0">
                <a:latin typeface="Meiryo UI" panose="020B0604030504040204" pitchFamily="50" charset="-128"/>
                <a:ea typeface="Meiryo UI" panose="020B0604030504040204" pitchFamily="50" charset="-128"/>
                <a:cs typeface="Meiryo UI" panose="020B0604030504040204" pitchFamily="50" charset="-128"/>
              </a:rPr>
              <a:t>は</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EAR</a:t>
            </a:r>
            <a:r>
              <a:rPr lang="ja-JP" altLang="en-US" dirty="0" err="1" smtClean="0">
                <a:latin typeface="Meiryo UI" panose="020B0604030504040204" pitchFamily="50" charset="-128"/>
                <a:ea typeface="Meiryo UI" panose="020B0604030504040204" pitchFamily="50" charset="-128"/>
                <a:cs typeface="Meiryo UI" panose="020B0604030504040204" pitchFamily="50" charset="-128"/>
              </a:rPr>
              <a:t>を改</a:t>
            </a:r>
            <a:r>
              <a:rPr lang="ja-JP" altLang="en-US" dirty="0">
                <a:latin typeface="Meiryo UI" panose="020B0604030504040204" pitchFamily="50" charset="-128"/>
                <a:ea typeface="Meiryo UI" panose="020B0604030504040204" pitchFamily="50" charset="-128"/>
                <a:cs typeface="Meiryo UI" panose="020B0604030504040204" pitchFamily="50" charset="-128"/>
              </a:rPr>
              <a:t>正し、</a:t>
            </a:r>
            <a:r>
              <a:rPr lang="ja-JP"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ファーウェイ社及び関連</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について、さらに</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38</a:t>
            </a:r>
            <a:r>
              <a:rPr lang="ja-JP"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社</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のべ</a:t>
            </a:r>
            <a:r>
              <a:rPr lang="en-US" altLang="ja-JP" dirty="0">
                <a:latin typeface="Meiryo UI" panose="020B0604030504040204" pitchFamily="50" charset="-128"/>
                <a:ea typeface="Meiryo UI" panose="020B0604030504040204" pitchFamily="50" charset="-128"/>
                <a:cs typeface="Meiryo UI" panose="020B0604030504040204" pitchFamily="50" charset="-128"/>
              </a:rPr>
              <a:t>153</a:t>
            </a:r>
            <a:r>
              <a:rPr lang="ja-JP" altLang="en-US" dirty="0">
                <a:latin typeface="Meiryo UI" panose="020B0604030504040204" pitchFamily="50" charset="-128"/>
                <a:ea typeface="Meiryo UI" panose="020B0604030504040204" pitchFamily="50" charset="-128"/>
                <a:cs typeface="Meiryo UI" panose="020B0604030504040204" pitchFamily="50" charset="-128"/>
              </a:rPr>
              <a:t>社。</a:t>
            </a:r>
            <a:r>
              <a:rPr lang="ja-JP" altLang="ja-JP" dirty="0">
                <a:latin typeface="Meiryo UI" panose="020B0604030504040204" pitchFamily="50" charset="-128"/>
                <a:ea typeface="Meiryo UI" panose="020B0604030504040204" pitchFamily="50" charset="-128"/>
                <a:cs typeface="Meiryo UI" panose="020B0604030504040204" pitchFamily="50" charset="-128"/>
              </a:rPr>
              <a:t>以下、「ファーウェイ関連会社」）</a:t>
            </a:r>
            <a:r>
              <a:rPr lang="ja-JP" altLang="ja-JP" dirty="0" smtClean="0">
                <a:latin typeface="Meiryo UI" panose="020B0604030504040204" pitchFamily="50" charset="-128"/>
                <a:ea typeface="Meiryo UI" panose="020B0604030504040204" pitchFamily="50" charset="-128"/>
                <a:cs typeface="Meiryo UI" panose="020B0604030504040204" pitchFamily="50" charset="-128"/>
              </a:rPr>
              <a:t>を</a:t>
            </a:r>
            <a:r>
              <a:rPr lang="en-US" altLang="ja-JP"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EL</a:t>
            </a:r>
            <a:r>
              <a:rPr lang="ja-JP" altLang="ja-JP"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に</a:t>
            </a:r>
            <a:r>
              <a:rPr lang="ja-JP"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掲載</a:t>
            </a:r>
            <a:r>
              <a:rPr lang="ja-JP" altLang="en-US" dirty="0">
                <a:latin typeface="Meiryo UI" panose="020B0604030504040204" pitchFamily="50" charset="-128"/>
                <a:ea typeface="Meiryo UI" panose="020B0604030504040204" pitchFamily="50" charset="-128"/>
                <a:cs typeface="Meiryo UI" panose="020B0604030504040204" pitchFamily="50" charset="-128"/>
              </a:rPr>
              <a:t>し</a:t>
            </a:r>
            <a:r>
              <a:rPr lang="ja-JP" altLang="ja-JP" dirty="0">
                <a:latin typeface="Meiryo UI" panose="020B0604030504040204" pitchFamily="50" charset="-128"/>
                <a:ea typeface="Meiryo UI" panose="020B0604030504040204" pitchFamily="50" charset="-128"/>
                <a:cs typeface="Meiryo UI" panose="020B0604030504040204" pitchFamily="50" charset="-128"/>
              </a:rPr>
              <a:t>ました。 </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米国原産技術等（プログラム、貨物、技術情報）の組込製品、直接製品を提供する</a:t>
            </a:r>
            <a:r>
              <a:rPr lang="ja-JP" altLang="ja-JP"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輸出及び国内での譲渡を含む。</a:t>
            </a:r>
            <a:r>
              <a:rPr lang="ja-JP" altLang="ja-JP"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）こと</a:t>
            </a:r>
            <a:r>
              <a:rPr lang="ja-JP"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が原則</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禁止</a:t>
            </a:r>
            <a:r>
              <a:rPr lang="en-US" altLang="ja-JP" baseline="30000" dirty="0">
                <a:latin typeface="Meiryo UI" panose="020B0604030504040204" pitchFamily="50" charset="-128"/>
                <a:ea typeface="Meiryo UI" panose="020B0604030504040204" pitchFamily="50" charset="-128"/>
                <a:cs typeface="Meiryo UI" panose="020B0604030504040204" pitchFamily="50" charset="-128"/>
              </a:rPr>
              <a:t>【</a:t>
            </a:r>
            <a:r>
              <a:rPr lang="ja-JP" altLang="en-US" baseline="30000" dirty="0">
                <a:latin typeface="Meiryo UI" panose="020B0604030504040204" pitchFamily="50" charset="-128"/>
                <a:ea typeface="Meiryo UI" panose="020B0604030504040204" pitchFamily="50" charset="-128"/>
                <a:cs typeface="Meiryo UI" panose="020B0604030504040204" pitchFamily="50" charset="-128"/>
              </a:rPr>
              <a:t>注</a:t>
            </a:r>
            <a:r>
              <a:rPr lang="en-US" altLang="ja-JP" baseline="30000"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となっています。</a:t>
            </a:r>
            <a:endParaRPr lang="en-US" altLang="ja-JP"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②</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b="1" dirty="0" smtClean="0">
                <a:latin typeface="Meiryo UI" panose="020B0604030504040204" pitchFamily="50" charset="-128"/>
                <a:ea typeface="Meiryo UI" panose="020B0604030504040204" pitchFamily="50" charset="-128"/>
                <a:cs typeface="Meiryo UI" panose="020B0604030504040204" pitchFamily="50" charset="-128"/>
              </a:rPr>
              <a:t>拡大直接製品規制施行：</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米国外で製造された製品でも対象となるものがあります。</a:t>
            </a:r>
            <a:endParaRPr lang="en-US" altLang="ja-JP" dirty="0" smtClean="0">
              <a:latin typeface="Meiryo UI" panose="020B0604030504040204" pitchFamily="50" charset="-128"/>
              <a:ea typeface="Meiryo UI" panose="020B0604030504040204" pitchFamily="50" charset="-128"/>
              <a:cs typeface="Meiryo UI" panose="020B0604030504040204" pitchFamily="50" charset="-128"/>
            </a:endParaRPr>
          </a:p>
          <a:p>
            <a:endParaRPr lang="ja-JP" altLang="ja-JP" sz="11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cs typeface="Meiryo UI" panose="020B0604030504040204" pitchFamily="50" charset="-128"/>
              </a:rPr>
              <a:t>③</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EL</a:t>
            </a:r>
            <a:r>
              <a:rPr lang="ja-JP" altLang="en-US"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日本子会社ファーウェイ・ジャパン社も含まれており</a:t>
            </a:r>
            <a:r>
              <a:rPr lang="ja-JP" altLang="ja-JP" dirty="0">
                <a:latin typeface="Meiryo UI" panose="020B0604030504040204" pitchFamily="50" charset="-128"/>
                <a:ea typeface="Meiryo UI" panose="020B0604030504040204" pitchFamily="50" charset="-128"/>
                <a:cs typeface="Meiryo UI" panose="020B0604030504040204" pitchFamily="50" charset="-128"/>
              </a:rPr>
              <a:t>、日本国内における取引であっても同社に対する</a:t>
            </a:r>
            <a:r>
              <a:rPr lang="en-US" altLang="ja-JP" dirty="0">
                <a:latin typeface="Meiryo UI" panose="020B0604030504040204" pitchFamily="50" charset="-128"/>
                <a:ea typeface="Meiryo UI" panose="020B0604030504040204" pitchFamily="50" charset="-128"/>
                <a:cs typeface="Meiryo UI" panose="020B0604030504040204" pitchFamily="50" charset="-128"/>
              </a:rPr>
              <a:t>EAR</a:t>
            </a:r>
            <a:r>
              <a:rPr lang="ja-JP" altLang="ja-JP" dirty="0">
                <a:latin typeface="Meiryo UI" panose="020B0604030504040204" pitchFamily="50" charset="-128"/>
                <a:ea typeface="Meiryo UI" panose="020B0604030504040204" pitchFamily="50" charset="-128"/>
                <a:cs typeface="Meiryo UI" panose="020B0604030504040204" pitchFamily="50" charset="-128"/>
              </a:rPr>
              <a:t>対象品目の提供は、</a:t>
            </a:r>
            <a:r>
              <a:rPr lang="en-US" altLang="ja-JP" dirty="0">
                <a:latin typeface="Meiryo UI" panose="020B0604030504040204" pitchFamily="50" charset="-128"/>
                <a:ea typeface="Meiryo UI" panose="020B0604030504040204" pitchFamily="50" charset="-128"/>
                <a:cs typeface="Meiryo UI" panose="020B0604030504040204" pitchFamily="50" charset="-128"/>
              </a:rPr>
              <a:t>EAR</a:t>
            </a:r>
            <a:r>
              <a:rPr lang="ja-JP" altLang="ja-JP" dirty="0">
                <a:latin typeface="Meiryo UI" panose="020B0604030504040204" pitchFamily="50" charset="-128"/>
                <a:ea typeface="Meiryo UI" panose="020B0604030504040204" pitchFamily="50" charset="-128"/>
                <a:cs typeface="Meiryo UI" panose="020B0604030504040204" pitchFamily="50" charset="-128"/>
              </a:rPr>
              <a:t>違反になる虞があります。</a:t>
            </a:r>
          </a:p>
          <a:p>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a:p>
            <a:r>
              <a:rPr lang="ja-JP" altLang="ja-JP" sz="1200" baseline="30000" dirty="0">
                <a:latin typeface="Meiryo UI" panose="020B0604030504040204" pitchFamily="50" charset="-128"/>
                <a:ea typeface="Meiryo UI" panose="020B0604030504040204" pitchFamily="50" charset="-128"/>
                <a:cs typeface="Meiryo UI" panose="020B0604030504040204" pitchFamily="50" charset="-128"/>
              </a:rPr>
              <a:t>【</a:t>
            </a:r>
            <a:r>
              <a:rPr lang="ja-JP" altLang="ja-JP" sz="1200" baseline="30000" dirty="0" smtClean="0">
                <a:latin typeface="Meiryo UI" panose="020B0604030504040204" pitchFamily="50" charset="-128"/>
                <a:ea typeface="Meiryo UI" panose="020B0604030504040204" pitchFamily="50" charset="-128"/>
                <a:cs typeface="Meiryo UI" panose="020B0604030504040204" pitchFamily="50" charset="-128"/>
              </a:rPr>
              <a:t>注】</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EL</a:t>
            </a:r>
            <a:r>
              <a:rPr lang="ja-JP" altLang="ja-JP" sz="1200" dirty="0">
                <a:latin typeface="Meiryo UI" panose="020B0604030504040204" pitchFamily="50" charset="-128"/>
                <a:ea typeface="Meiryo UI" panose="020B0604030504040204" pitchFamily="50" charset="-128"/>
                <a:cs typeface="Meiryo UI" panose="020B0604030504040204" pitchFamily="50" charset="-128"/>
              </a:rPr>
              <a:t>掲載者に対する</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EAR</a:t>
            </a:r>
            <a:r>
              <a:rPr lang="ja-JP" altLang="ja-JP" sz="1200" dirty="0">
                <a:latin typeface="Meiryo UI" panose="020B0604030504040204" pitchFamily="50" charset="-128"/>
                <a:ea typeface="Meiryo UI" panose="020B0604030504040204" pitchFamily="50" charset="-128"/>
                <a:cs typeface="Meiryo UI" panose="020B0604030504040204" pitchFamily="50" charset="-128"/>
              </a:rPr>
              <a:t>対象品目の提供</a:t>
            </a:r>
            <a:r>
              <a:rPr lang="ja-JP" altLang="ja-JP" sz="1200" dirty="0" smtClean="0">
                <a:latin typeface="Meiryo UI" panose="020B0604030504040204" pitchFamily="50" charset="-128"/>
                <a:ea typeface="Meiryo UI" panose="020B0604030504040204" pitchFamily="50" charset="-128"/>
                <a:cs typeface="Meiryo UI" panose="020B0604030504040204" pitchFamily="50" charset="-128"/>
              </a:rPr>
              <a:t>は</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BIS</a:t>
            </a:r>
            <a:r>
              <a:rPr lang="ja-JP" altLang="ja-JP" sz="120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への</a:t>
            </a:r>
            <a:r>
              <a:rPr lang="ja-JP"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許可申請が必要ですが原則不許可となる</a:t>
            </a:r>
            <a:r>
              <a:rPr lang="ja-JP" altLang="ja-JP" sz="1200" dirty="0">
                <a:latin typeface="Meiryo UI" panose="020B0604030504040204" pitchFamily="50" charset="-128"/>
                <a:ea typeface="Meiryo UI" panose="020B0604030504040204" pitchFamily="50" charset="-128"/>
                <a:cs typeface="Meiryo UI" panose="020B0604030504040204" pitchFamily="50" charset="-128"/>
              </a:rPr>
              <a:t>ことが明記されている（</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Presumption of denial</a:t>
            </a:r>
            <a:r>
              <a:rPr lang="ja-JP" altLang="ja-JP" sz="1200" dirty="0">
                <a:latin typeface="Meiryo UI" panose="020B0604030504040204" pitchFamily="50" charset="-128"/>
                <a:ea typeface="Meiryo UI" panose="020B0604030504040204" pitchFamily="50" charset="-128"/>
                <a:cs typeface="Meiryo UI" panose="020B0604030504040204" pitchFamily="50" charset="-128"/>
              </a:rPr>
              <a:t>）ので、ここでは「原則禁止」と記しています</a:t>
            </a:r>
            <a:r>
              <a:rPr lang="ja-JP" altLang="ja-JP" sz="12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2216983633"/>
              </p:ext>
            </p:extLst>
          </p:nvPr>
        </p:nvGraphicFramePr>
        <p:xfrm>
          <a:off x="179755" y="5185048"/>
          <a:ext cx="9548638" cy="1368152"/>
        </p:xfrm>
        <a:graphic>
          <a:graphicData uri="http://schemas.openxmlformats.org/drawingml/2006/table">
            <a:tbl>
              <a:tblPr firstRow="1" bandRow="1">
                <a:tableStyleId>{5C22544A-7EE6-4342-B048-85BDC9FD1C3A}</a:tableStyleId>
              </a:tblPr>
              <a:tblGrid>
                <a:gridCol w="1789192">
                  <a:extLst>
                    <a:ext uri="{9D8B030D-6E8A-4147-A177-3AD203B41FA5}">
                      <a16:colId xmlns:a16="http://schemas.microsoft.com/office/drawing/2014/main" val="3830563627"/>
                    </a:ext>
                  </a:extLst>
                </a:gridCol>
                <a:gridCol w="3616015">
                  <a:extLst>
                    <a:ext uri="{9D8B030D-6E8A-4147-A177-3AD203B41FA5}">
                      <a16:colId xmlns:a16="http://schemas.microsoft.com/office/drawing/2014/main" val="2478692100"/>
                    </a:ext>
                  </a:extLst>
                </a:gridCol>
                <a:gridCol w="4143431">
                  <a:extLst>
                    <a:ext uri="{9D8B030D-6E8A-4147-A177-3AD203B41FA5}">
                      <a16:colId xmlns:a16="http://schemas.microsoft.com/office/drawing/2014/main" val="4175136343"/>
                    </a:ext>
                  </a:extLst>
                </a:gridCol>
              </a:tblGrid>
              <a:tr h="108080">
                <a:tc>
                  <a:txBody>
                    <a:bodyPr/>
                    <a:lstStyle/>
                    <a:p>
                      <a:r>
                        <a:rPr kumimoji="1" lang="ja-JP" altLang="en-US" sz="1000" dirty="0" smtClean="0">
                          <a:latin typeface="メイリオ" panose="020B0604030504040204" pitchFamily="50" charset="-128"/>
                          <a:ea typeface="メイリオ" panose="020B0604030504040204" pitchFamily="50" charset="-128"/>
                        </a:rPr>
                        <a:t>米国</a:t>
                      </a:r>
                      <a:r>
                        <a:rPr kumimoji="1" lang="en-US" altLang="ja-JP" sz="1000" dirty="0" smtClean="0">
                          <a:latin typeface="メイリオ" panose="020B0604030504040204" pitchFamily="50" charset="-128"/>
                          <a:ea typeface="メイリオ" panose="020B0604030504040204" pitchFamily="50" charset="-128"/>
                        </a:rPr>
                        <a:t>EAR</a:t>
                      </a:r>
                      <a:r>
                        <a:rPr kumimoji="1" lang="ja-JP" altLang="en-US" sz="1000" dirty="0" smtClean="0">
                          <a:latin typeface="メイリオ" panose="020B0604030504040204" pitchFamily="50" charset="-128"/>
                          <a:ea typeface="メイリオ" panose="020B0604030504040204" pitchFamily="50" charset="-128"/>
                        </a:rPr>
                        <a:t>規制</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dirty="0" smtClean="0">
                          <a:latin typeface="メイリオ" panose="020B0604030504040204" pitchFamily="50" charset="-128"/>
                          <a:ea typeface="メイリオ" panose="020B0604030504040204" pitchFamily="50" charset="-128"/>
                        </a:rPr>
                        <a:t>規制内容</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dirty="0" smtClean="0">
                          <a:latin typeface="メイリオ" panose="020B0604030504040204" pitchFamily="50" charset="-128"/>
                          <a:ea typeface="メイリオ" panose="020B0604030504040204" pitchFamily="50" charset="-128"/>
                        </a:rPr>
                        <a:t>規制対象</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extLst>
                  <a:ext uri="{0D108BD9-81ED-4DB2-BD59-A6C34878D82A}">
                    <a16:rowId xmlns:a16="http://schemas.microsoft.com/office/drawing/2014/main" val="983539631"/>
                  </a:ext>
                </a:extLst>
              </a:tr>
              <a:tr h="364918">
                <a:tc>
                  <a:txBody>
                    <a:bodyPr/>
                    <a:lstStyle/>
                    <a:p>
                      <a:r>
                        <a:rPr kumimoji="1" lang="ja-JP" altLang="en-US" sz="1000" dirty="0" smtClean="0">
                          <a:latin typeface="メイリオ" panose="020B0604030504040204" pitchFamily="50" charset="-128"/>
                          <a:ea typeface="メイリオ" panose="020B0604030504040204" pitchFamily="50" charset="-128"/>
                        </a:rPr>
                        <a:t>組込</a:t>
                      </a:r>
                      <a:r>
                        <a:rPr kumimoji="1" lang="ja-JP" altLang="en-US" sz="1000" dirty="0" smtClean="0">
                          <a:latin typeface="メイリオ" panose="020B0604030504040204" pitchFamily="50" charset="-128"/>
                          <a:ea typeface="メイリオ" panose="020B0604030504040204" pitchFamily="50" charset="-128"/>
                        </a:rPr>
                        <a:t>製品</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dirty="0" smtClean="0">
                          <a:latin typeface="メイリオ" panose="020B0604030504040204" pitchFamily="50" charset="-128"/>
                          <a:ea typeface="メイリオ" panose="020B0604030504040204" pitchFamily="50" charset="-128"/>
                        </a:rPr>
                        <a:t>米国原産品目を一定</a:t>
                      </a:r>
                      <a:r>
                        <a:rPr kumimoji="1" lang="ja-JP" altLang="en-US" sz="1000" dirty="0" smtClean="0">
                          <a:latin typeface="メイリオ" panose="020B0604030504040204" pitchFamily="50" charset="-128"/>
                          <a:ea typeface="メイリオ" panose="020B0604030504040204" pitchFamily="50" charset="-128"/>
                        </a:rPr>
                        <a:t>比率（デミニミス・ルール）以上</a:t>
                      </a:r>
                      <a:r>
                        <a:rPr kumimoji="1" lang="ja-JP" altLang="en-US" sz="1000" dirty="0" smtClean="0">
                          <a:latin typeface="メイリオ" panose="020B0604030504040204" pitchFamily="50" charset="-128"/>
                          <a:ea typeface="メイリオ" panose="020B0604030504040204" pitchFamily="50" charset="-128"/>
                        </a:rPr>
                        <a:t>組み込んでできた米国製品組込品は</a:t>
                      </a:r>
                      <a:r>
                        <a:rPr kumimoji="1" lang="en-US" altLang="ja-JP" sz="1000" dirty="0" smtClean="0">
                          <a:latin typeface="メイリオ" panose="020B0604030504040204" pitchFamily="50" charset="-128"/>
                          <a:ea typeface="メイリオ" panose="020B0604030504040204" pitchFamily="50" charset="-128"/>
                        </a:rPr>
                        <a:t>EAR</a:t>
                      </a:r>
                      <a:r>
                        <a:rPr kumimoji="1" lang="ja-JP" altLang="en-US" sz="1000" dirty="0" smtClean="0">
                          <a:latin typeface="メイリオ" panose="020B0604030504040204" pitchFamily="50" charset="-128"/>
                          <a:ea typeface="メイリオ" panose="020B0604030504040204" pitchFamily="50" charset="-128"/>
                        </a:rPr>
                        <a:t>の規制対象</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dirty="0" smtClean="0">
                          <a:latin typeface="メイリオ" panose="020B0604030504040204" pitchFamily="50" charset="-128"/>
                          <a:ea typeface="メイリオ" panose="020B0604030504040204" pitchFamily="50" charset="-128"/>
                        </a:rPr>
                        <a:t>一定比率は仕向け地の懸念度によって異なる</a:t>
                      </a:r>
                      <a:r>
                        <a:rPr kumimoji="1" lang="en-US" altLang="ja-JP" sz="1000" dirty="0" smtClean="0">
                          <a:latin typeface="メイリオ" panose="020B0604030504040204" pitchFamily="50" charset="-128"/>
                          <a:ea typeface="メイリオ" panose="020B0604030504040204" pitchFamily="50" charset="-128"/>
                        </a:rPr>
                        <a:t>(</a:t>
                      </a:r>
                      <a:r>
                        <a:rPr kumimoji="1" lang="ja-JP" altLang="en-US" sz="1000" dirty="0" smtClean="0">
                          <a:latin typeface="メイリオ" panose="020B0604030504040204" pitchFamily="50" charset="-128"/>
                          <a:ea typeface="メイリオ" panose="020B0604030504040204" pitchFamily="50" charset="-128"/>
                        </a:rPr>
                        <a:t>中国向けは</a:t>
                      </a:r>
                      <a:r>
                        <a:rPr kumimoji="1" lang="en-US" altLang="ja-JP" sz="1000" dirty="0" smtClean="0">
                          <a:latin typeface="メイリオ" panose="020B0604030504040204" pitchFamily="50" charset="-128"/>
                          <a:ea typeface="メイリオ" panose="020B0604030504040204" pitchFamily="50" charset="-128"/>
                        </a:rPr>
                        <a:t>25</a:t>
                      </a:r>
                      <a:r>
                        <a:rPr kumimoji="1" lang="ja-JP" altLang="en-US" sz="1000" dirty="0" smtClean="0">
                          <a:latin typeface="メイリオ" panose="020B0604030504040204" pitchFamily="50" charset="-128"/>
                          <a:ea typeface="メイリオ" panose="020B0604030504040204" pitchFamily="50" charset="-128"/>
                        </a:rPr>
                        <a:t>％</a:t>
                      </a:r>
                      <a:r>
                        <a:rPr kumimoji="1" lang="en-US" altLang="ja-JP" sz="1000" dirty="0" smtClean="0">
                          <a:latin typeface="メイリオ" panose="020B0604030504040204" pitchFamily="50" charset="-128"/>
                          <a:ea typeface="メイリオ" panose="020B0604030504040204" pitchFamily="50" charset="-128"/>
                        </a:rPr>
                        <a:t>)</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extLst>
                  <a:ext uri="{0D108BD9-81ED-4DB2-BD59-A6C34878D82A}">
                    <a16:rowId xmlns:a16="http://schemas.microsoft.com/office/drawing/2014/main" val="1799073365"/>
                  </a:ext>
                </a:extLst>
              </a:tr>
              <a:tr h="323884">
                <a:tc>
                  <a:txBody>
                    <a:bodyPr/>
                    <a:lstStyle/>
                    <a:p>
                      <a:r>
                        <a:rPr kumimoji="1" lang="ja-JP" altLang="en-US" sz="1000" dirty="0" smtClean="0">
                          <a:latin typeface="メイリオ" panose="020B0604030504040204" pitchFamily="50" charset="-128"/>
                          <a:ea typeface="メイリオ" panose="020B0604030504040204" pitchFamily="50" charset="-128"/>
                        </a:rPr>
                        <a:t>直接製品</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b="0" i="0" u="none" strike="noStrike" kern="1200" baseline="0" dirty="0" smtClean="0">
                          <a:solidFill>
                            <a:schemeClr val="dk1"/>
                          </a:solidFill>
                          <a:latin typeface="メイリオ" panose="020B0604030504040204" pitchFamily="50" charset="-128"/>
                          <a:ea typeface="メイリオ" panose="020B0604030504040204" pitchFamily="50" charset="-128"/>
                          <a:cs typeface="+mn-cs"/>
                        </a:rPr>
                        <a:t>米国原産の技術・ソフトウェアを直接利用して製造された第一次製品</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dirty="0" smtClean="0">
                          <a:latin typeface="メイリオ" panose="020B0604030504040204" pitchFamily="50" charset="-128"/>
                          <a:ea typeface="メイリオ" panose="020B0604030504040204" pitchFamily="50" charset="-128"/>
                        </a:rPr>
                        <a:t>エレクトロニクス・計算機・通信分野の</a:t>
                      </a:r>
                      <a:r>
                        <a:rPr kumimoji="1" lang="en-US" altLang="ja-JP" sz="1000" dirty="0" smtClean="0">
                          <a:latin typeface="メイリオ" panose="020B0604030504040204" pitchFamily="50" charset="-128"/>
                          <a:ea typeface="メイリオ" panose="020B0604030504040204" pitchFamily="50" charset="-128"/>
                        </a:rPr>
                        <a:t>ECCN</a:t>
                      </a:r>
                      <a:r>
                        <a:rPr kumimoji="1" lang="ja-JP" altLang="en-US" sz="1000" dirty="0" smtClean="0">
                          <a:latin typeface="メイリオ" panose="020B0604030504040204" pitchFamily="50" charset="-128"/>
                          <a:ea typeface="メイリオ" panose="020B0604030504040204" pitchFamily="50" charset="-128"/>
                        </a:rPr>
                        <a:t>技術・ソフト（米国原産の組込比率の概念なし）</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extLst>
                  <a:ext uri="{0D108BD9-81ED-4DB2-BD59-A6C34878D82A}">
                    <a16:rowId xmlns:a16="http://schemas.microsoft.com/office/drawing/2014/main" val="2847096841"/>
                  </a:ext>
                </a:extLst>
              </a:tr>
              <a:tr h="383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rgbClr val="FF0000"/>
                          </a:solidFill>
                          <a:latin typeface="メイリオ" panose="020B0604030504040204" pitchFamily="50" charset="-128"/>
                          <a:ea typeface="メイリオ" panose="020B0604030504040204" pitchFamily="50" charset="-128"/>
                        </a:rPr>
                        <a:t>拡大直接製品</a:t>
                      </a:r>
                    </a:p>
                    <a:p>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pPr marL="92075" indent="-92075">
                        <a:buFont typeface="Arial" panose="020B0604020202020204" pitchFamily="34" charset="0"/>
                        <a:buChar char="•"/>
                      </a:pPr>
                      <a:r>
                        <a:rPr kumimoji="1" lang="ja-JP" altLang="en-US" sz="1000" dirty="0" smtClean="0">
                          <a:latin typeface="メイリオ" panose="020B0604030504040204" pitchFamily="50" charset="-128"/>
                          <a:ea typeface="メイリオ" panose="020B0604030504040204" pitchFamily="50" charset="-128"/>
                        </a:rPr>
                        <a:t>直接製品</a:t>
                      </a:r>
                      <a:r>
                        <a:rPr kumimoji="1" lang="ja-JP" altLang="en-US" sz="1000" b="0" i="0" u="none" strike="noStrike" kern="1200" baseline="0" dirty="0" smtClean="0">
                          <a:solidFill>
                            <a:schemeClr val="dk1"/>
                          </a:solidFill>
                          <a:latin typeface="メイリオ" panose="020B0604030504040204" pitchFamily="50" charset="-128"/>
                          <a:ea typeface="メイリオ" panose="020B0604030504040204" pitchFamily="50" charset="-128"/>
                          <a:cs typeface="+mn-cs"/>
                        </a:rPr>
                        <a:t>の技術・ソフトから米国外で製造された品目</a:t>
                      </a:r>
                    </a:p>
                    <a:p>
                      <a:pPr marL="92075" marR="0" lvl="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latin typeface="メイリオ" panose="020B0604030504040204" pitchFamily="50" charset="-128"/>
                          <a:ea typeface="メイリオ" panose="020B0604030504040204" pitchFamily="50" charset="-128"/>
                        </a:rPr>
                        <a:t>直接製品の製造装置から米国外で製造された製品</a:t>
                      </a:r>
                    </a:p>
                  </a:txBody>
                  <a:tcPr marL="74295" marR="74295" marT="37148" marB="37148"/>
                </a:tc>
                <a:tc>
                  <a:txBody>
                    <a:bodyPr/>
                    <a:lstStyle/>
                    <a:p>
                      <a:r>
                        <a:rPr kumimoji="1" lang="ja-JP" altLang="en-US" sz="1000" b="0" i="0" u="none" strike="noStrike" kern="1200" baseline="0" dirty="0" smtClean="0">
                          <a:solidFill>
                            <a:schemeClr val="dk1"/>
                          </a:solidFill>
                          <a:latin typeface="メイリオ" panose="020B0604030504040204" pitchFamily="50" charset="-128"/>
                          <a:ea typeface="メイリオ" panose="020B0604030504040204" pitchFamily="50" charset="-128"/>
                          <a:cs typeface="+mn-cs"/>
                        </a:rPr>
                        <a:t>ファーウェイ社・同関連会社対象を名指し</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extLst>
                  <a:ext uri="{0D108BD9-81ED-4DB2-BD59-A6C34878D82A}">
                    <a16:rowId xmlns:a16="http://schemas.microsoft.com/office/drawing/2014/main" val="2867891821"/>
                  </a:ext>
                </a:extLst>
              </a:tr>
            </a:tbl>
          </a:graphicData>
        </a:graphic>
      </p:graphicFrame>
      <p:sp>
        <p:nvSpPr>
          <p:cNvPr id="10" name="正方形/長方形 9"/>
          <p:cNvSpPr/>
          <p:nvPr/>
        </p:nvSpPr>
        <p:spPr>
          <a:xfrm>
            <a:off x="177607" y="826729"/>
            <a:ext cx="9550786" cy="1308050"/>
          </a:xfrm>
          <a:prstGeom prst="rect">
            <a:avLst/>
          </a:prstGeom>
          <a:solidFill>
            <a:schemeClr val="accent3">
              <a:lumMod val="40000"/>
              <a:lumOff val="60000"/>
            </a:schemeClr>
          </a:solidFill>
          <a:ln>
            <a:solidFill>
              <a:schemeClr val="tx1"/>
            </a:solidFill>
          </a:ln>
        </p:spPr>
        <p:txBody>
          <a:bodyPr wrap="square">
            <a:spAutoFit/>
          </a:bodyPr>
          <a:lstStyle/>
          <a:p>
            <a:r>
              <a:rPr lang="en-US" altLang="ja-JP"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EL</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掲載</a:t>
            </a:r>
            <a:r>
              <a:rPr lang="ja-JP" altLang="en-US" sz="16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は、 </a:t>
            </a:r>
            <a:r>
              <a:rPr lang="en-US" altLang="ja-JP" sz="16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EAR</a:t>
            </a:r>
            <a:r>
              <a:rPr lang="ja-JP" altLang="en-US" sz="16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に基づく</a:t>
            </a:r>
            <a:r>
              <a:rPr lang="en-US" altLang="ja-JP" sz="16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BIS</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による</a:t>
            </a:r>
            <a:r>
              <a:rPr lang="ja-JP" altLang="en-US" sz="16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措置</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であり</a:t>
            </a:r>
            <a:r>
              <a:rPr lang="ja-JP" altLang="en-US"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i="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米国の安全保障上又は外交上の利益に反する</a:t>
            </a:r>
            <a:r>
              <a:rPr lang="ja-JP" altLang="en-US" sz="20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a:latin typeface="Century" panose="02040604050505020304" pitchFamily="18" charset="0"/>
              </a:rPr>
              <a:t>activities </a:t>
            </a:r>
            <a:r>
              <a:rPr lang="en-US" altLang="ja-JP" dirty="0">
                <a:solidFill>
                  <a:srgbClr val="FF0000"/>
                </a:solidFill>
                <a:latin typeface="Century" panose="02040604050505020304" pitchFamily="18" charset="0"/>
              </a:rPr>
              <a:t>contrary to the national security or</a:t>
            </a:r>
            <a:r>
              <a:rPr lang="en-US" altLang="ja-JP" dirty="0">
                <a:latin typeface="Century" panose="02040604050505020304" pitchFamily="18" charset="0"/>
              </a:rPr>
              <a:t> </a:t>
            </a:r>
            <a:r>
              <a:rPr lang="en-US" altLang="ja-JP" dirty="0">
                <a:solidFill>
                  <a:srgbClr val="FF0000"/>
                </a:solidFill>
                <a:latin typeface="Century" panose="02040604050505020304" pitchFamily="18" charset="0"/>
              </a:rPr>
              <a:t>foreign policy interests </a:t>
            </a:r>
            <a:r>
              <a:rPr lang="en-US" altLang="ja-JP" dirty="0">
                <a:latin typeface="Century" panose="02040604050505020304" pitchFamily="18" charset="0"/>
              </a:rPr>
              <a:t>of the United States</a:t>
            </a:r>
            <a:r>
              <a:rPr lang="en-US" altLang="ja-JP" dirty="0" smtClean="0">
                <a:latin typeface="Century" panose="02040604050505020304" pitchFamily="18" charset="0"/>
              </a:rPr>
              <a:t>.</a:t>
            </a:r>
            <a:r>
              <a:rPr lang="ja-JP" altLang="en-US" dirty="0" smtClean="0"/>
              <a:t>）</a:t>
            </a:r>
            <a:r>
              <a:rPr lang="ja-JP" altLang="en-US"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a:t>
            </a:r>
            <a:r>
              <a:rPr lang="ja-JP" altLang="en-US" sz="1600" i="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判断される場合に掲載される</a:t>
            </a:r>
            <a:r>
              <a:rPr lang="ja-JP" altLang="en-US"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もの。</a:t>
            </a:r>
            <a:endParaRPr lang="en-US" altLang="ja-JP"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spcBef>
                <a:spcPts val="600"/>
              </a:spcBef>
            </a:pPr>
            <a:r>
              <a:rPr lang="ja-JP" altLang="en-US"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一方、</a:t>
            </a:r>
            <a:r>
              <a:rPr lang="en-US" altLang="ja-JP"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DPL</a:t>
            </a:r>
            <a:r>
              <a:rPr lang="ja-JP" altLang="en-US"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sz="1600" i="1"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EAR</a:t>
            </a:r>
            <a:r>
              <a:rPr lang="ja-JP" altLang="en-US" sz="1600" i="1"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1600" b="1" i="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悪質・重大な違反を犯し、 輸出等特権を剥奪された者</a:t>
            </a:r>
            <a:r>
              <a:rPr lang="ja-JP" altLang="en-US" sz="1600" i="1" dirty="0">
                <a:solidFill>
                  <a:schemeClr val="dk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1600" i="1"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リスト。 </a:t>
            </a:r>
            <a:endParaRPr lang="ja-JP" altLang="en-US" sz="1600" i="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654455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68524" y="980728"/>
            <a:ext cx="8568953" cy="1308050"/>
          </a:xfrm>
          <a:prstGeom prst="rect">
            <a:avLst/>
          </a:prstGeom>
          <a:solidFill>
            <a:schemeClr val="accent3">
              <a:lumMod val="40000"/>
              <a:lumOff val="60000"/>
            </a:schemeClr>
          </a:solidFill>
          <a:ln>
            <a:solidFill>
              <a:schemeClr val="tx1"/>
            </a:solidFill>
          </a:ln>
        </p:spPr>
        <p:txBody>
          <a:bodyPr wrap="square">
            <a:spAutoFit/>
          </a:bodyPr>
          <a:lstStyle/>
          <a:p>
            <a:r>
              <a:rPr lang="en-US" altLang="ja-JP"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EL</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掲載</a:t>
            </a:r>
            <a:r>
              <a:rPr lang="ja-JP" altLang="en-US" sz="16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は、 </a:t>
            </a:r>
            <a:r>
              <a:rPr lang="en-US" altLang="ja-JP" sz="16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EAR</a:t>
            </a:r>
            <a:r>
              <a:rPr lang="ja-JP" altLang="en-US" sz="16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に基づく</a:t>
            </a:r>
            <a:r>
              <a:rPr lang="en-US" altLang="ja-JP" sz="16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BIS</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による</a:t>
            </a:r>
            <a:r>
              <a:rPr lang="ja-JP" altLang="en-US" sz="16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措置</a:t>
            </a:r>
            <a:r>
              <a:rPr lang="ja-JP" altLang="en-US" sz="16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であり</a:t>
            </a:r>
            <a:r>
              <a:rPr lang="ja-JP" altLang="en-US"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i="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米国の安全保障上又は外交上の利益に反する</a:t>
            </a:r>
            <a:r>
              <a:rPr lang="ja-JP" altLang="en-US" sz="20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a:latin typeface="Century" panose="02040604050505020304" pitchFamily="18" charset="0"/>
              </a:rPr>
              <a:t>activities </a:t>
            </a:r>
            <a:r>
              <a:rPr lang="en-US" altLang="ja-JP" dirty="0">
                <a:solidFill>
                  <a:srgbClr val="FF0000"/>
                </a:solidFill>
                <a:latin typeface="Century" panose="02040604050505020304" pitchFamily="18" charset="0"/>
              </a:rPr>
              <a:t>contrary to the national security or</a:t>
            </a:r>
            <a:r>
              <a:rPr lang="en-US" altLang="ja-JP" dirty="0">
                <a:latin typeface="Century" panose="02040604050505020304" pitchFamily="18" charset="0"/>
              </a:rPr>
              <a:t> </a:t>
            </a:r>
            <a:r>
              <a:rPr lang="en-US" altLang="ja-JP" dirty="0">
                <a:solidFill>
                  <a:srgbClr val="FF0000"/>
                </a:solidFill>
                <a:latin typeface="Century" panose="02040604050505020304" pitchFamily="18" charset="0"/>
              </a:rPr>
              <a:t>foreign policy interests </a:t>
            </a:r>
            <a:r>
              <a:rPr lang="en-US" altLang="ja-JP" dirty="0">
                <a:latin typeface="Century" panose="02040604050505020304" pitchFamily="18" charset="0"/>
              </a:rPr>
              <a:t>of the United States</a:t>
            </a:r>
            <a:r>
              <a:rPr lang="en-US" altLang="ja-JP" dirty="0" smtClean="0">
                <a:latin typeface="Century" panose="02040604050505020304" pitchFamily="18" charset="0"/>
              </a:rPr>
              <a:t>.</a:t>
            </a:r>
            <a:r>
              <a:rPr lang="ja-JP" altLang="en-US" dirty="0" smtClean="0"/>
              <a:t>）</a:t>
            </a:r>
            <a:r>
              <a:rPr lang="ja-JP" altLang="en-US"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a:t>
            </a:r>
            <a:r>
              <a:rPr lang="ja-JP" altLang="en-US" sz="1600" i="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判断される場合に掲載される</a:t>
            </a:r>
            <a:r>
              <a:rPr lang="ja-JP" altLang="en-US"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もの。</a:t>
            </a:r>
            <a:endParaRPr lang="en-US" altLang="ja-JP"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spcBef>
                <a:spcPts val="600"/>
              </a:spcBef>
            </a:pPr>
            <a:r>
              <a:rPr lang="ja-JP" altLang="en-US"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一方、</a:t>
            </a:r>
            <a:r>
              <a:rPr lang="en-US" altLang="ja-JP"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DPL</a:t>
            </a:r>
            <a:r>
              <a:rPr lang="ja-JP" altLang="en-US" sz="1600" i="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sz="1600" i="1"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EAR</a:t>
            </a:r>
            <a:r>
              <a:rPr lang="ja-JP" altLang="en-US" sz="1600" i="1"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1600" b="1" i="1" dirty="0">
                <a:solidFill>
                  <a:srgbClr val="002060"/>
                </a:solidFill>
                <a:latin typeface="Meiryo UI" panose="020B0604030504040204" pitchFamily="50" charset="-128"/>
                <a:ea typeface="Meiryo UI" panose="020B0604030504040204" pitchFamily="50" charset="-128"/>
                <a:cs typeface="Meiryo UI" panose="020B0604030504040204" pitchFamily="50" charset="-128"/>
              </a:rPr>
              <a:t>悪質・重大な違反を犯し、 輸出等特権を剥奪された者</a:t>
            </a:r>
            <a:r>
              <a:rPr lang="ja-JP" altLang="en-US" sz="1600" i="1" dirty="0">
                <a:solidFill>
                  <a:schemeClr val="dk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1600" i="1" dirty="0" smtClean="0">
                <a:solidFill>
                  <a:schemeClr val="dk1"/>
                </a:solidFill>
                <a:latin typeface="Meiryo UI" panose="020B0604030504040204" pitchFamily="50" charset="-128"/>
                <a:ea typeface="Meiryo UI" panose="020B0604030504040204" pitchFamily="50" charset="-128"/>
                <a:cs typeface="Meiryo UI" panose="020B0604030504040204" pitchFamily="50" charset="-128"/>
              </a:rPr>
              <a:t>リスト。 </a:t>
            </a:r>
            <a:endParaRPr lang="ja-JP" altLang="en-US" sz="1600" i="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668524" y="2509807"/>
            <a:ext cx="8568952" cy="1923604"/>
          </a:xfrm>
          <a:prstGeom prst="rect">
            <a:avLst/>
          </a:prstGeom>
          <a:solidFill>
            <a:srgbClr val="B0F5FE"/>
          </a:solidFill>
          <a:ln w="9525">
            <a:solidFill>
              <a:schemeClr val="tx1"/>
            </a:solidFill>
          </a:ln>
        </p:spPr>
        <p:txBody>
          <a:bodyPr wrap="square">
            <a:spAutoFit/>
          </a:bodyPr>
          <a:lstStyle/>
          <a:p>
            <a:r>
              <a:rPr lang="en-US" altLang="ja-JP" sz="2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【Entity </a:t>
            </a:r>
            <a:r>
              <a:rPr lang="en-US" altLang="ja-JP" sz="2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List</a:t>
            </a:r>
            <a:r>
              <a:rPr lang="ja-JP" altLang="en-US" sz="2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掲載者対する禁止</a:t>
            </a:r>
            <a:r>
              <a:rPr lang="ja-JP" altLang="en-US" sz="2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行為</a:t>
            </a:r>
            <a:r>
              <a:rPr lang="en-US" altLang="ja-JP" sz="2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endParaRPr lang="ja-JP" altLang="en-US" sz="2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spcBef>
                <a:spcPts val="600"/>
              </a:spcBef>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米国</a:t>
            </a:r>
            <a:r>
              <a:rPr lang="ja-JP" alt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からの </a:t>
            </a:r>
            <a:r>
              <a:rPr lang="en-US" altLang="ja-JP"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Entity List </a:t>
            </a:r>
            <a:r>
              <a:rPr lang="ja-JP" alt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掲載者への輸出（米国原産・非原産を問わない</a:t>
            </a: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a:spcBef>
                <a:spcPts val="600"/>
              </a:spcBef>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非米国からの </a:t>
            </a:r>
            <a:r>
              <a:rPr lang="en-US" altLang="ja-JP"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EAR </a:t>
            </a:r>
            <a:r>
              <a:rPr lang="ja-JP" altLang="en-US"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対象品目の </a:t>
            </a:r>
            <a:r>
              <a:rPr lang="en-US" altLang="ja-JP"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Entity List </a:t>
            </a:r>
            <a:r>
              <a:rPr lang="ja-JP" altLang="en-US"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掲載者への</a:t>
            </a:r>
            <a:r>
              <a:rPr lang="ja-JP" altLang="en-US" sz="2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再輸出</a:t>
            </a:r>
            <a:endParaRPr lang="en-US" altLang="ja-JP" sz="2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spcBef>
                <a:spcPts val="600"/>
              </a:spcBef>
            </a:pP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EAR </a:t>
            </a:r>
            <a:r>
              <a:rPr lang="ja-JP" altLang="en-US"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対象品目の </a:t>
            </a:r>
            <a:r>
              <a:rPr lang="en-US" altLang="ja-JP"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Entity List </a:t>
            </a:r>
            <a:r>
              <a:rPr lang="ja-JP" altLang="en-US"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掲載者への同一国内販売・</a:t>
            </a:r>
            <a:r>
              <a:rPr lang="ja-JP" altLang="en-US" sz="2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提供</a:t>
            </a:r>
            <a:r>
              <a:rPr lang="ja-JP" altLang="ja-JP"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transfer (in-country)</a:t>
            </a:r>
            <a:r>
              <a:rPr lang="ja-JP"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endParaRPr lang="ja-JP" altLang="en-US" sz="20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133980923"/>
              </p:ext>
            </p:extLst>
          </p:nvPr>
        </p:nvGraphicFramePr>
        <p:xfrm>
          <a:off x="668524" y="4929803"/>
          <a:ext cx="8568952" cy="1036320"/>
        </p:xfrm>
        <a:graphic>
          <a:graphicData uri="http://schemas.openxmlformats.org/drawingml/2006/table">
            <a:tbl>
              <a:tblPr firstRow="1" bandRow="1">
                <a:tableStyleId>{21E4AEA4-8DFA-4A89-87EB-49C32662AFE0}</a:tableStyleId>
              </a:tblPr>
              <a:tblGrid>
                <a:gridCol w="1440160">
                  <a:extLst>
                    <a:ext uri="{9D8B030D-6E8A-4147-A177-3AD203B41FA5}">
                      <a16:colId xmlns:a16="http://schemas.microsoft.com/office/drawing/2014/main" val="446287009"/>
                    </a:ext>
                  </a:extLst>
                </a:gridCol>
                <a:gridCol w="2664296">
                  <a:extLst>
                    <a:ext uri="{9D8B030D-6E8A-4147-A177-3AD203B41FA5}">
                      <a16:colId xmlns:a16="http://schemas.microsoft.com/office/drawing/2014/main" val="2099321703"/>
                    </a:ext>
                  </a:extLst>
                </a:gridCol>
                <a:gridCol w="2322258">
                  <a:extLst>
                    <a:ext uri="{9D8B030D-6E8A-4147-A177-3AD203B41FA5}">
                      <a16:colId xmlns:a16="http://schemas.microsoft.com/office/drawing/2014/main" val="346783974"/>
                    </a:ext>
                  </a:extLst>
                </a:gridCol>
                <a:gridCol w="2142238">
                  <a:extLst>
                    <a:ext uri="{9D8B030D-6E8A-4147-A177-3AD203B41FA5}">
                      <a16:colId xmlns:a16="http://schemas.microsoft.com/office/drawing/2014/main" val="2220081643"/>
                    </a:ext>
                  </a:extLst>
                </a:gridCol>
              </a:tblGrid>
              <a:tr h="476310">
                <a:tc>
                  <a:txBody>
                    <a:bodyPr/>
                    <a:lstStyle/>
                    <a:p>
                      <a:pPr algn="ctr"/>
                      <a:r>
                        <a:rPr lang="en-US" altLang="ja-JP" sz="1400" dirty="0" smtClean="0">
                          <a:latin typeface="Meiryo UI" panose="020B0604030504040204" pitchFamily="50" charset="-128"/>
                          <a:ea typeface="Meiryo UI" panose="020B0604030504040204" pitchFamily="50" charset="-128"/>
                        </a:rPr>
                        <a:t>COUNTRY</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lang="en-US" altLang="ja-JP" sz="1400" dirty="0" smtClean="0">
                          <a:latin typeface="Meiryo UI" panose="020B0604030504040204" pitchFamily="50" charset="-128"/>
                          <a:ea typeface="Meiryo UI" panose="020B0604030504040204" pitchFamily="50" charset="-128"/>
                        </a:rPr>
                        <a:t>ENTITY</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lang="en-US" altLang="ja-JP" sz="1400" dirty="0" smtClean="0">
                          <a:latin typeface="Meiryo UI" panose="020B0604030504040204" pitchFamily="50" charset="-128"/>
                          <a:ea typeface="Meiryo UI" panose="020B0604030504040204" pitchFamily="50" charset="-128"/>
                        </a:rPr>
                        <a:t>LICENSE REQUIREMENT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lang="en-US" altLang="ja-JP" sz="1400" dirty="0" smtClean="0">
                          <a:latin typeface="Meiryo UI" panose="020B0604030504040204" pitchFamily="50" charset="-128"/>
                          <a:ea typeface="Meiryo UI" panose="020B0604030504040204" pitchFamily="50" charset="-128"/>
                        </a:rPr>
                        <a:t>LICENSE REVIEW POLICY</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57576504"/>
                  </a:ext>
                </a:extLst>
              </a:tr>
              <a:tr h="476310">
                <a:tc>
                  <a:txBody>
                    <a:bodyPr/>
                    <a:lstStyle/>
                    <a:p>
                      <a:pPr algn="ctr"/>
                      <a:r>
                        <a:rPr lang="en-US" altLang="ja-JP" sz="1400" dirty="0" smtClean="0">
                          <a:latin typeface="Meiryo UI" panose="020B0604030504040204" pitchFamily="50" charset="-128"/>
                          <a:ea typeface="Meiryo UI" panose="020B0604030504040204" pitchFamily="50" charset="-128"/>
                        </a:rPr>
                        <a:t>JAPAN</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lang="en-US" altLang="ja-JP" sz="1400" dirty="0" smtClean="0">
                          <a:latin typeface="Meiryo UI" panose="020B0604030504040204" pitchFamily="50" charset="-128"/>
                          <a:ea typeface="Meiryo UI" panose="020B0604030504040204" pitchFamily="50" charset="-128"/>
                        </a:rPr>
                        <a:t>Huawei Technologies Japan K.K., Japan</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lang="en-US" altLang="ja-JP" sz="1400" dirty="0" smtClean="0">
                          <a:latin typeface="Meiryo UI" panose="020B0604030504040204" pitchFamily="50" charset="-128"/>
                          <a:ea typeface="Meiryo UI" panose="020B0604030504040204" pitchFamily="50" charset="-128"/>
                        </a:rPr>
                        <a:t>For all items subject to the EAR, </a:t>
                      </a:r>
                      <a:r>
                        <a:rPr lang="ja-JP" altLang="en-US" sz="1400" dirty="0" smtClean="0">
                          <a:latin typeface="Meiryo UI" panose="020B0604030504040204" pitchFamily="50" charset="-128"/>
                          <a:ea typeface="Meiryo UI" panose="020B0604030504040204" pitchFamily="50" charset="-128"/>
                        </a:rPr>
                        <a:t>（以下、略）</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lang="en-US" altLang="ja-JP" sz="1400" dirty="0" smtClean="0">
                          <a:latin typeface="Meiryo UI" panose="020B0604030504040204" pitchFamily="50" charset="-128"/>
                          <a:ea typeface="Meiryo UI" panose="020B0604030504040204" pitchFamily="50" charset="-128"/>
                        </a:rPr>
                        <a:t>Presumption of denial.</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73397031"/>
                  </a:ext>
                </a:extLst>
              </a:tr>
            </a:tbl>
          </a:graphicData>
        </a:graphic>
      </p:graphicFrame>
      <p:sp>
        <p:nvSpPr>
          <p:cNvPr id="5" name="正方形/長方形 4"/>
          <p:cNvSpPr/>
          <p:nvPr/>
        </p:nvSpPr>
        <p:spPr>
          <a:xfrm>
            <a:off x="2405844" y="4609004"/>
            <a:ext cx="5094312" cy="276999"/>
          </a:xfrm>
          <a:prstGeom prst="rect">
            <a:avLst/>
          </a:prstGeom>
        </p:spPr>
        <p:txBody>
          <a:bodyPr wrap="square">
            <a:spAutoFit/>
          </a:bodyPr>
          <a:lstStyle/>
          <a:p>
            <a:r>
              <a:rPr lang="en-US" altLang="ja-JP" sz="1200" b="1" dirty="0" smtClean="0">
                <a:latin typeface="Meiryo UI" panose="020B0604030504040204" pitchFamily="50" charset="-128"/>
                <a:ea typeface="Meiryo UI" panose="020B0604030504040204" pitchFamily="50" charset="-128"/>
              </a:rPr>
              <a:t>EL</a:t>
            </a:r>
            <a:r>
              <a:rPr lang="ja-JP" altLang="en-US" sz="1200" b="1" dirty="0" smtClean="0">
                <a:latin typeface="Meiryo UI" panose="020B0604030504040204" pitchFamily="50" charset="-128"/>
                <a:ea typeface="Meiryo UI" panose="020B0604030504040204" pitchFamily="50" charset="-128"/>
              </a:rPr>
              <a:t>の記載例（抜粋：</a:t>
            </a:r>
            <a:r>
              <a:rPr lang="en-US" altLang="ja-JP" sz="1200" b="1" dirty="0" smtClean="0">
                <a:latin typeface="Meiryo UI" panose="020B0604030504040204" pitchFamily="50" charset="-128"/>
                <a:ea typeface="Meiryo UI" panose="020B0604030504040204" pitchFamily="50" charset="-128"/>
              </a:rPr>
              <a:t>Supplement </a:t>
            </a:r>
            <a:r>
              <a:rPr lang="en-US" altLang="ja-JP" sz="1200" b="1" dirty="0">
                <a:latin typeface="Meiryo UI" panose="020B0604030504040204" pitchFamily="50" charset="-128"/>
                <a:ea typeface="Meiryo UI" panose="020B0604030504040204" pitchFamily="50" charset="-128"/>
              </a:rPr>
              <a:t>No. 4 to Part 744 – page 212</a:t>
            </a:r>
            <a:endParaRPr lang="ja-JP" altLang="en-US" sz="1200" b="1" dirty="0">
              <a:latin typeface="Meiryo UI" panose="020B0604030504040204" pitchFamily="50" charset="-128"/>
              <a:ea typeface="Meiryo UI" panose="020B0604030504040204" pitchFamily="50" charset="-128"/>
            </a:endParaRPr>
          </a:p>
        </p:txBody>
      </p:sp>
      <p:sp>
        <p:nvSpPr>
          <p:cNvPr id="6"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Rectangle 2"/>
          <p:cNvSpPr txBox="1">
            <a:spLocks noChangeArrowheads="1"/>
          </p:cNvSpPr>
          <p:nvPr/>
        </p:nvSpPr>
        <p:spPr bwMode="auto">
          <a:xfrm>
            <a:off x="704528" y="42016"/>
            <a:ext cx="90010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バックアップスライド</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74487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18472" y="741998"/>
            <a:ext cx="7578090" cy="495300"/>
          </a:xfrm>
        </p:spPr>
        <p:txBody>
          <a:bodyPr/>
          <a:lstStyle/>
          <a:p>
            <a:pPr marL="417909" indent="-417909">
              <a:buFont typeface="+mj-lt"/>
              <a:buAutoNum type="romanUcPeriod" startAt="2"/>
              <a:defRPr/>
            </a:pPr>
            <a:r>
              <a:rPr lang="ja-JP" altLang="en-US" dirty="0"/>
              <a:t>米国</a:t>
            </a:r>
            <a:r>
              <a:rPr lang="en-US" altLang="ja-JP" dirty="0"/>
              <a:t>EAR</a:t>
            </a:r>
            <a:r>
              <a:rPr lang="ja-JP" altLang="en-US" dirty="0"/>
              <a:t>規制の大幅な再拡大に伴う</a:t>
            </a:r>
            <a:r>
              <a:rPr lang="ja-JP" altLang="en-US" dirty="0" smtClean="0"/>
              <a:t>留意点</a:t>
            </a:r>
            <a:endParaRPr lang="en-US" altLang="ja-JP" dirty="0"/>
          </a:p>
        </p:txBody>
      </p:sp>
      <p:sp>
        <p:nvSpPr>
          <p:cNvPr id="3" name="コンテンツ プレースホルダー 2"/>
          <p:cNvSpPr>
            <a:spLocks noGrp="1"/>
          </p:cNvSpPr>
          <p:nvPr>
            <p:ph idx="4294967295"/>
          </p:nvPr>
        </p:nvSpPr>
        <p:spPr>
          <a:xfrm>
            <a:off x="4983420" y="1269398"/>
            <a:ext cx="4922580" cy="4358777"/>
          </a:xfrm>
        </p:spPr>
        <p:txBody>
          <a:bodyPr rtlCol="0">
            <a:noAutofit/>
          </a:bodyPr>
          <a:lstStyle/>
          <a:p>
            <a:pPr marL="417909" indent="-417909">
              <a:spcBef>
                <a:spcPct val="0"/>
              </a:spcBef>
              <a:buFont typeface="+mj-lt"/>
              <a:buAutoNum type="romanLcPeriod" startAt="2"/>
              <a:defRPr/>
            </a:pPr>
            <a:r>
              <a:rPr lang="ja-JP" altLang="en-US" sz="1300" u="sng" dirty="0">
                <a:latin typeface="メイリオ" panose="020B0604030504040204" pitchFamily="50" charset="-128"/>
                <a:ea typeface="メイリオ" panose="020B0604030504040204" pitchFamily="50" charset="-128"/>
                <a:cs typeface="メイリオ" panose="020B0604030504040204" pitchFamily="50" charset="-128"/>
              </a:rPr>
              <a:t>今後の対応</a:t>
            </a:r>
            <a:r>
              <a:rPr lang="ja-JP" altLang="en-US" sz="1300" u="sng"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300" u="sng" dirty="0">
                <a:latin typeface="メイリオ" panose="020B0604030504040204" pitchFamily="50" charset="-128"/>
                <a:ea typeface="メイリオ" panose="020B0604030504040204" pitchFamily="50" charset="-128"/>
                <a:cs typeface="メイリオ" panose="020B0604030504040204" pitchFamily="50" charset="-128"/>
              </a:rPr>
              <a:t>ついて</a:t>
            </a:r>
            <a:endParaRPr lang="en-US" altLang="ja-JP" sz="1300" u="sng" dirty="0">
              <a:latin typeface="メイリオ" panose="020B0604030504040204" pitchFamily="50" charset="-128"/>
              <a:ea typeface="メイリオ" panose="020B0604030504040204" pitchFamily="50" charset="-128"/>
              <a:cs typeface="メイリオ" panose="020B0604030504040204" pitchFamily="50" charset="-128"/>
            </a:endParaRPr>
          </a:p>
          <a:p>
            <a:pPr lvl="1">
              <a:spcBef>
                <a:spcPct val="0"/>
              </a:spcBef>
              <a:defRPr/>
            </a:pPr>
            <a:r>
              <a:rPr lang="en-US" altLang="ja-JP" sz="13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A:､B:</a:t>
            </a:r>
            <a:r>
              <a:rPr lang="ja-JP" altLang="en-US" sz="1300" dirty="0">
                <a:latin typeface="メイリオ" panose="020B0604030504040204" pitchFamily="50" charset="-128"/>
                <a:ea typeface="メイリオ" panose="020B0604030504040204" pitchFamily="50" charset="-128"/>
                <a:cs typeface="メイリオ" panose="020B0604030504040204" pitchFamily="50" charset="-128"/>
              </a:rPr>
              <a:t>従来から</a:t>
            </a:r>
            <a:r>
              <a:rPr lang="ja-JP" altLang="en-US" sz="1300" u="sng" dirty="0">
                <a:latin typeface="メイリオ" panose="020B0604030504040204" pitchFamily="50" charset="-128"/>
                <a:ea typeface="メイリオ" panose="020B0604030504040204" pitchFamily="50" charset="-128"/>
                <a:cs typeface="メイリオ" panose="020B0604030504040204" pitchFamily="50" charset="-128"/>
              </a:rPr>
              <a:t>販売・サービス提供</a:t>
            </a:r>
            <a:r>
              <a:rPr lang="ja-JP" altLang="en-US" sz="1300" dirty="0">
                <a:latin typeface="メイリオ" panose="020B0604030504040204" pitchFamily="50" charset="-128"/>
                <a:ea typeface="メイリオ" panose="020B0604030504040204" pitchFamily="50" charset="-128"/>
                <a:cs typeface="メイリオ" panose="020B0604030504040204" pitchFamily="50" charset="-128"/>
              </a:rPr>
              <a:t>について輸出管理の一貫で、</a:t>
            </a:r>
            <a:r>
              <a:rPr lang="ja-JP" altLang="en-US" sz="13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需要者</a:t>
            </a:r>
            <a:r>
              <a:rPr lang="ja-JP" altLang="en-US" sz="13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300" u="sng"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altLang="ja-JP" sz="13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EL</a:t>
            </a:r>
            <a:r>
              <a:rPr lang="ja-JP" altLang="en-US" sz="13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掲載等機微取引先</a:t>
            </a:r>
            <a:r>
              <a:rPr lang="ja-JP" altLang="en-US" sz="1300" u="sng" dirty="0">
                <a:latin typeface="メイリオ" panose="020B0604030504040204" pitchFamily="50" charset="-128"/>
                <a:ea typeface="メイリオ" panose="020B0604030504040204" pitchFamily="50" charset="-128"/>
                <a:cs typeface="メイリオ" panose="020B0604030504040204" pitchFamily="50" charset="-128"/>
              </a:rPr>
              <a:t>を確認</a:t>
            </a:r>
            <a:r>
              <a:rPr lang="ja-JP" altLang="en-US" sz="1300" dirty="0">
                <a:latin typeface="メイリオ" panose="020B0604030504040204" pitchFamily="50" charset="-128"/>
                <a:ea typeface="メイリオ" panose="020B0604030504040204" pitchFamily="50" charset="-128"/>
                <a:cs typeface="メイリオ" panose="020B0604030504040204" pitchFamily="50" charset="-128"/>
              </a:rPr>
              <a:t>してきているが、継続して厳格にチェックを実施する。</a:t>
            </a:r>
            <a:endParaRPr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pPr lvl="1">
              <a:spcBef>
                <a:spcPct val="0"/>
              </a:spcBef>
              <a:defRPr/>
            </a:pPr>
            <a:r>
              <a:rPr lang="en-US" altLang="ja-JP" sz="13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300" dirty="0">
                <a:latin typeface="メイリオ" panose="020B0604030504040204" pitchFamily="50" charset="-128"/>
                <a:ea typeface="メイリオ" panose="020B0604030504040204" pitchFamily="50" charset="-128"/>
                <a:cs typeface="メイリオ" panose="020B0604030504040204" pitchFamily="50" charset="-128"/>
              </a:rPr>
              <a:t>更に販売に加え、</a:t>
            </a:r>
            <a:r>
              <a:rPr lang="ja-JP" altLang="en-US" sz="13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調達・社内利用購買</a:t>
            </a:r>
            <a:r>
              <a:rPr lang="ja-JP" altLang="en-US" sz="1300" dirty="0">
                <a:latin typeface="メイリオ" panose="020B0604030504040204" pitchFamily="50" charset="-128"/>
                <a:ea typeface="メイリオ" panose="020B0604030504040204" pitchFamily="50" charset="-128"/>
                <a:cs typeface="メイリオ" panose="020B0604030504040204" pitchFamily="50" charset="-128"/>
              </a:rPr>
              <a:t>の際も、取引先に注意を払いたい。（米国防権限法規制の懸念）特に</a:t>
            </a:r>
            <a:r>
              <a:rPr lang="ja-JP" altLang="en-US" sz="13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中国・ロシア・イラン・北朝鮮およびその代理店との取引</a:t>
            </a:r>
            <a:r>
              <a:rPr lang="ja-JP" altLang="en-US" sz="1300" dirty="0">
                <a:latin typeface="メイリオ" panose="020B0604030504040204" pitchFamily="50" charset="-128"/>
                <a:ea typeface="メイリオ" panose="020B0604030504040204" pitchFamily="50" charset="-128"/>
                <a:cs typeface="メイリオ" panose="020B0604030504040204" pitchFamily="50" charset="-128"/>
              </a:rPr>
              <a:t>について確認をする。何か懸念があれば、</a:t>
            </a:r>
            <a:r>
              <a:rPr lang="ja-JP" altLang="en-US" sz="1300" u="sng" dirty="0">
                <a:latin typeface="メイリオ" panose="020B0604030504040204" pitchFamily="50" charset="-128"/>
                <a:ea typeface="メイリオ" panose="020B0604030504040204" pitchFamily="50" charset="-128"/>
                <a:cs typeface="メイリオ" panose="020B0604030504040204" pitchFamily="50" charset="-128"/>
              </a:rPr>
              <a:t>経輸出に相談</a:t>
            </a:r>
            <a:r>
              <a:rPr lang="ja-JP" altLang="en-US" sz="1300" dirty="0">
                <a:latin typeface="メイリオ" panose="020B0604030504040204" pitchFamily="50" charset="-128"/>
                <a:ea typeface="メイリオ" panose="020B0604030504040204" pitchFamily="50" charset="-128"/>
                <a:cs typeface="メイリオ" panose="020B0604030504040204" pitchFamily="50" charset="-128"/>
              </a:rPr>
              <a:t>のこと。</a:t>
            </a:r>
            <a:endParaRPr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pPr lvl="1">
              <a:spcBef>
                <a:spcPct val="0"/>
              </a:spcBef>
              <a:defRPr/>
            </a:pPr>
            <a:r>
              <a:rPr lang="en-US" altLang="ja-JP" sz="1300" dirty="0">
                <a:latin typeface="メイリオ" panose="020B0604030504040204" pitchFamily="50" charset="-128"/>
                <a:ea typeface="メイリオ" panose="020B0604030504040204" pitchFamily="50" charset="-128"/>
                <a:cs typeface="メイリオ" panose="020B0604030504040204" pitchFamily="50" charset="-128"/>
              </a:rPr>
              <a:t>NTT</a:t>
            </a:r>
            <a:r>
              <a:rPr lang="ja-JP" altLang="en-US" sz="1300" dirty="0">
                <a:latin typeface="メイリオ" panose="020B0604030504040204" pitchFamily="50" charset="-128"/>
                <a:ea typeface="メイリオ" panose="020B0604030504040204" pitchFamily="50" charset="-128"/>
                <a:cs typeface="メイリオ" panose="020B0604030504040204" pitchFamily="50" charset="-128"/>
              </a:rPr>
              <a:t>持株調査依頼</a:t>
            </a:r>
            <a:r>
              <a:rPr lang="ja-JP" altLang="en-US" sz="1300" dirty="0">
                <a:latin typeface="メイリオ" panose="020B0604030504040204" pitchFamily="50" charset="-128"/>
                <a:ea typeface="メイリオ" panose="020B0604030504040204" pitchFamily="50" charset="-128"/>
                <a:cs typeface="メイリオ" panose="020B0604030504040204" pitchFamily="50" charset="-128"/>
              </a:rPr>
              <a:t>「米国規制・企業取引調査」として今後継続的に上記</a:t>
            </a:r>
            <a:r>
              <a:rPr lang="en-US" altLang="ja-JP" sz="1300" dirty="0">
                <a:latin typeface="メイリオ" panose="020B0604030504040204" pitchFamily="50" charset="-128"/>
                <a:ea typeface="メイリオ" panose="020B0604030504040204" pitchFamily="50" charset="-128"/>
                <a:cs typeface="メイリオ" panose="020B0604030504040204" pitchFamily="50" charset="-128"/>
              </a:rPr>
              <a:t>A:,B:,C:</a:t>
            </a:r>
            <a:r>
              <a:rPr lang="ja-JP" altLang="en-US" sz="1300" dirty="0">
                <a:latin typeface="メイリオ" panose="020B0604030504040204" pitchFamily="50" charset="-128"/>
                <a:ea typeface="メイリオ" panose="020B0604030504040204" pitchFamily="50" charset="-128"/>
                <a:cs typeface="メイリオ" panose="020B0604030504040204" pitchFamily="50" charset="-128"/>
              </a:rPr>
              <a:t>の観点の調査・報告が予告されている。</a:t>
            </a:r>
            <a:endParaRPr lang="en-US" altLang="ja-JP" sz="13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spcBef>
                <a:spcPct val="0"/>
              </a:spcBef>
              <a:buNone/>
              <a:defRPr/>
            </a:pPr>
            <a:r>
              <a:rPr lang="en-US" altLang="ja-JP" sz="13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300" dirty="0">
                <a:latin typeface="メイリオ" panose="020B0604030504040204" pitchFamily="50" charset="-128"/>
                <a:ea typeface="メイリオ" panose="020B0604030504040204" pitchFamily="50" charset="-128"/>
                <a:cs typeface="メイリオ" panose="020B0604030504040204" pitchFamily="50" charset="-128"/>
              </a:rPr>
            </a:br>
            <a:endParaRPr lang="en-US" altLang="ja-JP" sz="13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spcBef>
                <a:spcPts val="975"/>
              </a:spcBef>
              <a:buNone/>
              <a:defRPr/>
            </a:pPr>
            <a:endParaRPr lang="ja-JP" altLang="en-US" sz="13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ホームベース 4"/>
          <p:cNvSpPr/>
          <p:nvPr/>
        </p:nvSpPr>
        <p:spPr>
          <a:xfrm>
            <a:off x="3040027" y="5814071"/>
            <a:ext cx="1720028" cy="31439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r>
              <a:rPr lang="en-US" altLang="ja-JP" sz="1463" dirty="0">
                <a:solidFill>
                  <a:prstClr val="white"/>
                </a:solidFill>
                <a:latin typeface="游ゴシック" panose="020F0502020204030204"/>
                <a:ea typeface="游ゴシック" panose="020B0400000000000000" pitchFamily="50" charset="-128"/>
              </a:rPr>
              <a:t>[</a:t>
            </a:r>
            <a:r>
              <a:rPr lang="ja-JP" altLang="en-US" sz="1463" dirty="0">
                <a:solidFill>
                  <a:prstClr val="white"/>
                </a:solidFill>
                <a:latin typeface="游ゴシック" panose="020F0502020204030204"/>
                <a:ea typeface="游ゴシック" panose="020B0400000000000000" pitchFamily="50" charset="-128"/>
              </a:rPr>
              <a:t>補足資料</a:t>
            </a:r>
            <a:r>
              <a:rPr lang="en-US" altLang="ja-JP" sz="1463" dirty="0">
                <a:solidFill>
                  <a:prstClr val="white"/>
                </a:solidFill>
                <a:latin typeface="游ゴシック" panose="020F0502020204030204"/>
                <a:ea typeface="游ゴシック" panose="020B0400000000000000" pitchFamily="50" charset="-128"/>
              </a:rPr>
              <a:t>1]</a:t>
            </a:r>
            <a:r>
              <a:rPr lang="ja-JP" altLang="en-US" sz="1463" dirty="0">
                <a:solidFill>
                  <a:prstClr val="white"/>
                </a:solidFill>
                <a:latin typeface="游ゴシック" panose="020F0502020204030204"/>
                <a:ea typeface="游ゴシック" panose="020B0400000000000000" pitchFamily="50" charset="-128"/>
              </a:rPr>
              <a:t>参照</a:t>
            </a:r>
            <a:endParaRPr lang="ja-JP" altLang="en-US" sz="1463" dirty="0">
              <a:solidFill>
                <a:prstClr val="white"/>
              </a:solidFill>
              <a:latin typeface="游ゴシック" panose="020F0502020204030204"/>
              <a:ea typeface="游ゴシック" panose="020B0400000000000000" pitchFamily="50" charset="-128"/>
            </a:endParaRPr>
          </a:p>
        </p:txBody>
      </p:sp>
      <p:grpSp>
        <p:nvGrpSpPr>
          <p:cNvPr id="20" name="グループ化 19"/>
          <p:cNvGrpSpPr/>
          <p:nvPr/>
        </p:nvGrpSpPr>
        <p:grpSpPr>
          <a:xfrm>
            <a:off x="5300631" y="3728519"/>
            <a:ext cx="4341013" cy="2179086"/>
            <a:chOff x="6578082" y="1250301"/>
            <a:chExt cx="5342785" cy="2785596"/>
          </a:xfrm>
        </p:grpSpPr>
        <p:sp>
          <p:nvSpPr>
            <p:cNvPr id="6" name="正方形/長方形 5"/>
            <p:cNvSpPr/>
            <p:nvPr/>
          </p:nvSpPr>
          <p:spPr>
            <a:xfrm>
              <a:off x="10478275" y="1250302"/>
              <a:ext cx="1442592" cy="26872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742950"/>
              <a:r>
                <a:rPr lang="en-US" altLang="ja-JP" sz="1138" dirty="0">
                  <a:solidFill>
                    <a:prstClr val="black"/>
                  </a:solidFill>
                  <a:latin typeface="メイリオ" panose="020B0604030504040204" pitchFamily="50" charset="-128"/>
                  <a:ea typeface="メイリオ" panose="020B0604030504040204" pitchFamily="50" charset="-128"/>
                </a:rPr>
                <a:t>EL</a:t>
              </a:r>
              <a:r>
                <a:rPr lang="ja-JP" altLang="en-US" sz="1138" dirty="0">
                  <a:solidFill>
                    <a:prstClr val="black"/>
                  </a:solidFill>
                  <a:latin typeface="メイリオ" panose="020B0604030504040204" pitchFamily="50" charset="-128"/>
                  <a:ea typeface="メイリオ" panose="020B0604030504040204" pitchFamily="50" charset="-128"/>
                </a:rPr>
                <a:t>掲載組織</a:t>
              </a:r>
              <a:endParaRPr lang="en-US" altLang="ja-JP" sz="1138" dirty="0">
                <a:solidFill>
                  <a:prstClr val="black"/>
                </a:solidFill>
                <a:latin typeface="メイリオ" panose="020B0604030504040204" pitchFamily="50" charset="-128"/>
                <a:ea typeface="メイリオ" panose="020B0604030504040204" pitchFamily="50" charset="-128"/>
              </a:endParaRPr>
            </a:p>
            <a:p>
              <a:pPr algn="ctr" defTabSz="742950"/>
              <a:r>
                <a:rPr lang="ja-JP" altLang="en-US" sz="1138" dirty="0">
                  <a:solidFill>
                    <a:prstClr val="black"/>
                  </a:solidFill>
                  <a:latin typeface="メイリオ" panose="020B0604030504040204" pitchFamily="50" charset="-128"/>
                  <a:ea typeface="メイリオ" panose="020B0604030504040204" pitchFamily="50" charset="-128"/>
                </a:rPr>
                <a:t>（中国・ロシア等）</a:t>
              </a:r>
            </a:p>
            <a:p>
              <a:pPr algn="ctr" defTabSz="742950"/>
              <a:r>
                <a:rPr lang="ja-JP" altLang="en-US" sz="1138" dirty="0">
                  <a:solidFill>
                    <a:prstClr val="black"/>
                  </a:solidFill>
                  <a:latin typeface="メイリオ" panose="020B0604030504040204" pitchFamily="50" charset="-128"/>
                  <a:ea typeface="メイリオ" panose="020B0604030504040204" pitchFamily="50" charset="-128"/>
                </a:rPr>
                <a:t>ファーウェイグループ</a:t>
              </a:r>
              <a:endParaRPr lang="en-US" altLang="ja-JP" sz="1138" dirty="0">
                <a:solidFill>
                  <a:prstClr val="black"/>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6578082" y="1250301"/>
              <a:ext cx="1017036" cy="26872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742950"/>
              <a:r>
                <a:rPr lang="en-US" altLang="ja-JP" sz="1463" dirty="0">
                  <a:solidFill>
                    <a:prstClr val="black"/>
                  </a:solidFill>
                  <a:latin typeface="メイリオ" panose="020B0604030504040204" pitchFamily="50" charset="-128"/>
                  <a:ea typeface="メイリオ" panose="020B0604030504040204" pitchFamily="50" charset="-128"/>
                </a:rPr>
                <a:t>AT</a:t>
              </a:r>
              <a:r>
                <a:rPr lang="ja-JP" altLang="en-US" sz="1463" dirty="0">
                  <a:solidFill>
                    <a:prstClr val="black"/>
                  </a:solidFill>
                  <a:latin typeface="メイリオ" panose="020B0604030504040204" pitchFamily="50" charset="-128"/>
                  <a:ea typeface="メイリオ" panose="020B0604030504040204" pitchFamily="50" charset="-128"/>
                </a:rPr>
                <a:t>社</a:t>
              </a:r>
              <a:endParaRPr lang="ja-JP" altLang="en-US" sz="1463" dirty="0">
                <a:solidFill>
                  <a:prstClr val="black"/>
                </a:solidFill>
                <a:latin typeface="メイリオ" panose="020B0604030504040204" pitchFamily="50" charset="-128"/>
                <a:ea typeface="メイリオ" panose="020B0604030504040204" pitchFamily="50" charset="-128"/>
              </a:endParaRPr>
            </a:p>
          </p:txBody>
        </p:sp>
        <p:sp>
          <p:nvSpPr>
            <p:cNvPr id="18" name="右矢印 17"/>
            <p:cNvSpPr/>
            <p:nvPr/>
          </p:nvSpPr>
          <p:spPr>
            <a:xfrm>
              <a:off x="7473819" y="2549907"/>
              <a:ext cx="3125755" cy="149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endParaRPr lang="ja-JP" altLang="en-US" sz="1463">
                <a:solidFill>
                  <a:prstClr val="white"/>
                </a:solidFill>
                <a:latin typeface="游ゴシック" panose="020F0502020204030204"/>
                <a:ea typeface="游ゴシック" panose="020B0400000000000000" pitchFamily="50" charset="-128"/>
              </a:endParaRPr>
            </a:p>
          </p:txBody>
        </p:sp>
        <p:sp>
          <p:nvSpPr>
            <p:cNvPr id="7" name="右矢印 6"/>
            <p:cNvSpPr/>
            <p:nvPr/>
          </p:nvSpPr>
          <p:spPr>
            <a:xfrm>
              <a:off x="7492482" y="1632857"/>
              <a:ext cx="3125755" cy="149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endParaRPr lang="ja-JP" altLang="en-US" sz="1463">
                <a:solidFill>
                  <a:prstClr val="white"/>
                </a:solidFill>
                <a:latin typeface="游ゴシック" panose="020F0502020204030204"/>
                <a:ea typeface="游ゴシック" panose="020B0400000000000000" pitchFamily="50" charset="-128"/>
              </a:endParaRPr>
            </a:p>
          </p:txBody>
        </p:sp>
        <p:sp>
          <p:nvSpPr>
            <p:cNvPr id="8" name="乗算 7"/>
            <p:cNvSpPr/>
            <p:nvPr/>
          </p:nvSpPr>
          <p:spPr>
            <a:xfrm>
              <a:off x="8780106" y="1413587"/>
              <a:ext cx="550506" cy="58782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endParaRPr lang="ja-JP" altLang="en-US" sz="1463">
                <a:solidFill>
                  <a:srgbClr val="FF0000"/>
                </a:solidFill>
                <a:latin typeface="游ゴシック" panose="020F0502020204030204"/>
                <a:ea typeface="游ゴシック" panose="020B0400000000000000" pitchFamily="50" charset="-128"/>
              </a:endParaRPr>
            </a:p>
          </p:txBody>
        </p:sp>
        <p:sp>
          <p:nvSpPr>
            <p:cNvPr id="11" name="乗算 10"/>
            <p:cNvSpPr/>
            <p:nvPr/>
          </p:nvSpPr>
          <p:spPr>
            <a:xfrm>
              <a:off x="7722909" y="2314922"/>
              <a:ext cx="550506" cy="58782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endParaRPr lang="ja-JP" altLang="en-US" sz="1463">
                <a:solidFill>
                  <a:srgbClr val="FF0000"/>
                </a:solidFill>
                <a:latin typeface="游ゴシック" panose="020F0502020204030204"/>
                <a:ea typeface="游ゴシック" panose="020B0400000000000000" pitchFamily="50" charset="-128"/>
              </a:endParaRPr>
            </a:p>
          </p:txBody>
        </p:sp>
        <p:sp>
          <p:nvSpPr>
            <p:cNvPr id="12" name="右矢印 11"/>
            <p:cNvSpPr/>
            <p:nvPr/>
          </p:nvSpPr>
          <p:spPr>
            <a:xfrm flipH="1">
              <a:off x="7492481" y="3619343"/>
              <a:ext cx="3125755" cy="149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endParaRPr lang="ja-JP" altLang="en-US" sz="1463">
                <a:solidFill>
                  <a:prstClr val="white"/>
                </a:solidFill>
                <a:latin typeface="游ゴシック" panose="020F0502020204030204"/>
                <a:ea typeface="游ゴシック" panose="020B0400000000000000" pitchFamily="50" charset="-128"/>
              </a:endParaRPr>
            </a:p>
          </p:txBody>
        </p:sp>
        <p:sp>
          <p:nvSpPr>
            <p:cNvPr id="13" name="乗算 12"/>
            <p:cNvSpPr/>
            <p:nvPr/>
          </p:nvSpPr>
          <p:spPr>
            <a:xfrm>
              <a:off x="7729484" y="3448068"/>
              <a:ext cx="550506" cy="587829"/>
            </a:xfrm>
            <a:prstGeom prst="mathMultiply">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endParaRPr lang="ja-JP" altLang="en-US" sz="1463">
                <a:solidFill>
                  <a:srgbClr val="FF0000"/>
                </a:solidFill>
                <a:latin typeface="游ゴシック" panose="020F0502020204030204"/>
                <a:ea typeface="游ゴシック" panose="020B0400000000000000" pitchFamily="50" charset="-128"/>
              </a:endParaRPr>
            </a:p>
          </p:txBody>
        </p:sp>
        <p:sp>
          <p:nvSpPr>
            <p:cNvPr id="15" name="テキスト ボックス 14"/>
            <p:cNvSpPr txBox="1"/>
            <p:nvPr/>
          </p:nvSpPr>
          <p:spPr>
            <a:xfrm>
              <a:off x="7569518" y="1353946"/>
              <a:ext cx="1292662" cy="341885"/>
            </a:xfrm>
            <a:prstGeom prst="rect">
              <a:avLst/>
            </a:prstGeom>
            <a:noFill/>
          </p:spPr>
          <p:txBody>
            <a:bodyPr wrap="none" rtlCol="0">
              <a:spAutoFit/>
            </a:bodyPr>
            <a:lstStyle/>
            <a:p>
              <a:pPr defTabSz="742950"/>
              <a:r>
                <a:rPr lang="en-US" altLang="ja-JP" sz="1138" dirty="0">
                  <a:solidFill>
                    <a:srgbClr val="FF0000"/>
                  </a:solidFill>
                  <a:latin typeface="游ゴシック" panose="020F0502020204030204"/>
                  <a:ea typeface="游ゴシック" panose="020B0400000000000000" pitchFamily="50" charset="-128"/>
                </a:rPr>
                <a:t>A:</a:t>
              </a:r>
              <a:r>
                <a:rPr lang="ja-JP" altLang="en-US" sz="1138" dirty="0">
                  <a:solidFill>
                    <a:prstClr val="black"/>
                  </a:solidFill>
                  <a:latin typeface="游ゴシック" panose="020F0502020204030204"/>
                  <a:ea typeface="游ゴシック" panose="020B0400000000000000" pitchFamily="50" charset="-128"/>
                </a:rPr>
                <a:t>販売・提供</a:t>
              </a:r>
              <a:endParaRPr lang="ja-JP" altLang="en-US" sz="1138" dirty="0">
                <a:solidFill>
                  <a:prstClr val="black"/>
                </a:solidFill>
                <a:latin typeface="游ゴシック" panose="020F0502020204030204"/>
                <a:ea typeface="游ゴシック" panose="020B0400000000000000" pitchFamily="50" charset="-128"/>
              </a:endParaRPr>
            </a:p>
          </p:txBody>
        </p:sp>
        <p:sp>
          <p:nvSpPr>
            <p:cNvPr id="9" name="正方形/長方形 8"/>
            <p:cNvSpPr/>
            <p:nvPr/>
          </p:nvSpPr>
          <p:spPr>
            <a:xfrm>
              <a:off x="8603433" y="2012998"/>
              <a:ext cx="1587732" cy="19385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742950"/>
              <a:r>
                <a:rPr lang="ja-JP" altLang="en-US" sz="1138" dirty="0">
                  <a:solidFill>
                    <a:prstClr val="black"/>
                  </a:solidFill>
                  <a:latin typeface="メイリオ" panose="020B0604030504040204" pitchFamily="50" charset="-128"/>
                  <a:ea typeface="メイリオ" panose="020B0604030504040204" pitchFamily="50" charset="-128"/>
                </a:rPr>
                <a:t>代理店・メーカ</a:t>
              </a:r>
              <a:endParaRPr lang="en-US" altLang="ja-JP" sz="1138" dirty="0">
                <a:solidFill>
                  <a:prstClr val="black"/>
                </a:solidFill>
                <a:latin typeface="メイリオ" panose="020B0604030504040204" pitchFamily="50" charset="-128"/>
                <a:ea typeface="メイリオ" panose="020B0604030504040204" pitchFamily="50" charset="-128"/>
              </a:endParaRPr>
            </a:p>
            <a:p>
              <a:pPr algn="ctr" defTabSz="742950"/>
              <a:r>
                <a:rPr lang="ja-JP" altLang="en-US" sz="1138" dirty="0">
                  <a:solidFill>
                    <a:prstClr val="black"/>
                  </a:solidFill>
                  <a:latin typeface="メイリオ" panose="020B0604030504040204" pitchFamily="50" charset="-128"/>
                  <a:ea typeface="メイリオ" panose="020B0604030504040204" pitchFamily="50" charset="-128"/>
                </a:rPr>
                <a:t>（香港・台湾・韓国・日本国内等）</a:t>
              </a:r>
              <a:endParaRPr lang="ja-JP" altLang="en-US" sz="1138" dirty="0">
                <a:solidFill>
                  <a:prstClr val="black"/>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7532758" y="3067068"/>
              <a:ext cx="1250663" cy="789588"/>
            </a:xfrm>
            <a:prstGeom prst="rect">
              <a:avLst/>
            </a:prstGeom>
            <a:noFill/>
          </p:spPr>
          <p:txBody>
            <a:bodyPr wrap="square" rtlCol="0">
              <a:spAutoFit/>
            </a:bodyPr>
            <a:lstStyle/>
            <a:p>
              <a:pPr defTabSz="742950"/>
              <a:r>
                <a:rPr lang="en-US" altLang="ja-JP" sz="1138" dirty="0">
                  <a:solidFill>
                    <a:srgbClr val="FF0000"/>
                  </a:solidFill>
                  <a:latin typeface="游ゴシック" panose="020F0502020204030204"/>
                  <a:ea typeface="游ゴシック" panose="020B0400000000000000" pitchFamily="50" charset="-128"/>
                </a:rPr>
                <a:t>C:</a:t>
              </a:r>
              <a:r>
                <a:rPr lang="ja-JP" altLang="en-US" sz="1138" dirty="0">
                  <a:solidFill>
                    <a:prstClr val="black"/>
                  </a:solidFill>
                  <a:latin typeface="游ゴシック" panose="020F0502020204030204"/>
                  <a:ea typeface="游ゴシック" panose="020B0400000000000000" pitchFamily="50" charset="-128"/>
                </a:rPr>
                <a:t>調達・</a:t>
              </a:r>
              <a:endParaRPr lang="en-US" altLang="ja-JP" sz="1138" dirty="0">
                <a:solidFill>
                  <a:prstClr val="black"/>
                </a:solidFill>
                <a:latin typeface="游ゴシック" panose="020F0502020204030204"/>
                <a:ea typeface="游ゴシック" panose="020B0400000000000000" pitchFamily="50" charset="-128"/>
              </a:endParaRPr>
            </a:p>
            <a:p>
              <a:pPr defTabSz="742950"/>
              <a:r>
                <a:rPr lang="ja-JP" altLang="en-US" sz="1138" dirty="0">
                  <a:solidFill>
                    <a:prstClr val="black"/>
                  </a:solidFill>
                  <a:latin typeface="游ゴシック" panose="020F0502020204030204"/>
                  <a:ea typeface="游ゴシック" panose="020B0400000000000000" pitchFamily="50" charset="-128"/>
                </a:rPr>
                <a:t>社内利用購買</a:t>
              </a:r>
              <a:endParaRPr lang="ja-JP" altLang="en-US" sz="1138" dirty="0">
                <a:solidFill>
                  <a:prstClr val="black"/>
                </a:solidFill>
                <a:latin typeface="游ゴシック" panose="020F0502020204030204"/>
                <a:ea typeface="游ゴシック" panose="020B0400000000000000" pitchFamily="50" charset="-128"/>
              </a:endParaRPr>
            </a:p>
          </p:txBody>
        </p:sp>
        <p:sp>
          <p:nvSpPr>
            <p:cNvPr id="16" name="テキスト ボックス 15"/>
            <p:cNvSpPr txBox="1"/>
            <p:nvPr/>
          </p:nvSpPr>
          <p:spPr>
            <a:xfrm>
              <a:off x="7513224" y="2137020"/>
              <a:ext cx="1298581" cy="341885"/>
            </a:xfrm>
            <a:prstGeom prst="rect">
              <a:avLst/>
            </a:prstGeom>
            <a:noFill/>
          </p:spPr>
          <p:txBody>
            <a:bodyPr wrap="none" rtlCol="0">
              <a:spAutoFit/>
            </a:bodyPr>
            <a:lstStyle/>
            <a:p>
              <a:pPr defTabSz="742950"/>
              <a:r>
                <a:rPr lang="en-US" altLang="ja-JP" sz="1138" dirty="0">
                  <a:solidFill>
                    <a:srgbClr val="FF0000"/>
                  </a:solidFill>
                  <a:latin typeface="游ゴシック" panose="020F0502020204030204"/>
                  <a:ea typeface="游ゴシック" panose="020B0400000000000000" pitchFamily="50" charset="-128"/>
                </a:rPr>
                <a:t>B:</a:t>
              </a:r>
              <a:r>
                <a:rPr lang="ja-JP" altLang="en-US" sz="1138" dirty="0">
                  <a:solidFill>
                    <a:prstClr val="black"/>
                  </a:solidFill>
                  <a:latin typeface="游ゴシック" panose="020F0502020204030204"/>
                  <a:ea typeface="游ゴシック" panose="020B0400000000000000" pitchFamily="50" charset="-128"/>
                </a:rPr>
                <a:t>販売・提供</a:t>
              </a:r>
              <a:endParaRPr lang="ja-JP" altLang="en-US" sz="1138" dirty="0">
                <a:solidFill>
                  <a:prstClr val="black"/>
                </a:solidFill>
                <a:latin typeface="游ゴシック" panose="020F0502020204030204"/>
                <a:ea typeface="游ゴシック" panose="020B0400000000000000" pitchFamily="50" charset="-128"/>
              </a:endParaRPr>
            </a:p>
          </p:txBody>
        </p:sp>
      </p:grpSp>
      <p:sp>
        <p:nvSpPr>
          <p:cNvPr id="21" name="コンテンツ プレースホルダー 2"/>
          <p:cNvSpPr txBox="1">
            <a:spLocks/>
          </p:cNvSpPr>
          <p:nvPr/>
        </p:nvSpPr>
        <p:spPr>
          <a:xfrm>
            <a:off x="120287" y="1269397"/>
            <a:ext cx="4922580" cy="2549928"/>
          </a:xfr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17909" indent="-417909" defTabSz="742950">
              <a:spcBef>
                <a:spcPct val="0"/>
              </a:spcBef>
              <a:buFont typeface="+mj-lt"/>
              <a:buAutoNum type="romanLcPeriod"/>
              <a:defRPr/>
            </a:pPr>
            <a:r>
              <a:rPr lang="ja-JP" altLang="en-US" sz="1300" u="sng"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米国</a:t>
            </a:r>
            <a:r>
              <a:rPr lang="en-US" altLang="ja-JP" sz="1300" u="sng"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EAR</a:t>
            </a:r>
            <a:r>
              <a:rPr lang="ja-JP" altLang="en-US" sz="1300" u="sng"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規制の大幅な再拡大</a:t>
            </a:r>
            <a:r>
              <a:rPr lang="en-US" altLang="ja-JP" sz="1300" u="sng"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300" u="sng"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米国輸出管理法は「再輸出規制</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」（米国法</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を海外の国にも適用する「域外規制</a:t>
            </a:r>
            <a:r>
              <a:rPr lang="en-US" altLang="ja-JP"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(Extraterritorial Control)</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行って</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いる</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。米</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商務省産業安全保障局（</a:t>
            </a:r>
            <a:r>
              <a:rPr lang="en-US" altLang="ja-JP"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BIS</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よる</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下位</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規則・米国</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輸出管理規則（</a:t>
            </a:r>
            <a:r>
              <a:rPr lang="en-US" altLang="ja-JP"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EAR</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）が強化されている。</a:t>
            </a:r>
            <a:endParaRPr lang="en-US" altLang="ja-JP"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marL="650081" lvl="1" indent="-278606" defTabSz="742950">
              <a:spcBef>
                <a:spcPct val="0"/>
              </a:spcBef>
              <a:buFont typeface="+mj-ea"/>
              <a:buAutoNum type="circleNumDbPlain"/>
              <a:defRPr/>
            </a:pPr>
            <a:r>
              <a:rPr lang="en-US" altLang="ja-JP" sz="13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Entity List(EL)</a:t>
            </a:r>
            <a:r>
              <a:rPr lang="ja-JP" altLang="en-US" sz="13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掲載の増加</a:t>
            </a:r>
            <a:endParaRPr lang="en-US" altLang="ja-JP" sz="13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742950" lvl="2" indent="0" defTabSz="742950">
              <a:spcBef>
                <a:spcPct val="0"/>
              </a:spcBef>
              <a:buNone/>
              <a:defRPr/>
            </a:pP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米国の安全保障・外交政策上の利益に反する顧客等の</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リストで、</a:t>
            </a:r>
            <a:r>
              <a:rPr lang="en-US" altLang="ja-JP" sz="13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EAR</a:t>
            </a:r>
            <a:r>
              <a:rPr lang="ja-JP" altLang="en-US" sz="13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規制対象</a:t>
            </a:r>
            <a:r>
              <a:rPr lang="ja-JP" altLang="en-US" sz="13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品目</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を掲載</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企業に輸出するに</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は許可要。</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直</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近四半期で百社以上追加。</a:t>
            </a:r>
            <a:endParaRPr lang="en-US" altLang="ja-JP"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marL="650081" lvl="1" indent="-278606" defTabSz="742950">
              <a:spcBef>
                <a:spcPct val="0"/>
              </a:spcBef>
              <a:buFont typeface="+mj-ea"/>
              <a:buAutoNum type="circleNumDbPlain"/>
              <a:defRPr/>
            </a:pPr>
            <a:r>
              <a:rPr lang="ja-JP" altLang="en-US" sz="1300" u="sng" dirty="0">
                <a:solidFill>
                  <a:srgbClr val="FF0000"/>
                </a:solidFill>
                <a:latin typeface="メイリオ" panose="020B0604030504040204" pitchFamily="50" charset="-128"/>
                <a:ea typeface="メイリオ" panose="020B0604030504040204" pitchFamily="50" charset="-128"/>
              </a:rPr>
              <a:t>拡大直接製品規制施行</a:t>
            </a:r>
            <a:endParaRPr lang="en-US" altLang="ja-JP" sz="1300" u="sng" dirty="0">
              <a:solidFill>
                <a:srgbClr val="FF0000"/>
              </a:solidFill>
              <a:latin typeface="メイリオ" panose="020B0604030504040204" pitchFamily="50" charset="-128"/>
              <a:ea typeface="メイリオ" panose="020B0604030504040204" pitchFamily="50" charset="-128"/>
            </a:endParaRPr>
          </a:p>
          <a:p>
            <a:pPr marL="742950" lvl="2" indent="0" defTabSz="742950">
              <a:spcBef>
                <a:spcPct val="0"/>
              </a:spcBef>
              <a:buNone/>
              <a:defRPr/>
            </a:pPr>
            <a:r>
              <a:rPr lang="ja-JP" altLang="en-US" sz="1300" dirty="0">
                <a:solidFill>
                  <a:prstClr val="black"/>
                </a:solidFill>
                <a:latin typeface="メイリオ" panose="020B0604030504040204" pitchFamily="50" charset="-128"/>
                <a:ea typeface="メイリオ" panose="020B0604030504040204" pitchFamily="50" charset="-128"/>
              </a:rPr>
              <a:t>従来の</a:t>
            </a:r>
            <a:r>
              <a:rPr lang="en-US" altLang="ja-JP" sz="1300" dirty="0">
                <a:solidFill>
                  <a:prstClr val="black"/>
                </a:solidFill>
                <a:latin typeface="メイリオ" panose="020B0604030504040204" pitchFamily="50" charset="-128"/>
                <a:ea typeface="メイリオ" panose="020B0604030504040204" pitchFamily="50" charset="-128"/>
              </a:rPr>
              <a:t>EAR</a:t>
            </a:r>
            <a:r>
              <a:rPr lang="ja-JP" altLang="en-US" sz="1300" dirty="0">
                <a:solidFill>
                  <a:prstClr val="black"/>
                </a:solidFill>
                <a:latin typeface="メイリオ" panose="020B0604030504040204" pitchFamily="50" charset="-128"/>
                <a:ea typeface="メイリオ" panose="020B0604030504040204" pitchFamily="50" charset="-128"/>
              </a:rPr>
              <a:t>規制</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対象</a:t>
            </a:r>
            <a:r>
              <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品目</a:t>
            </a:r>
            <a:r>
              <a:rPr lang="ja-JP" altLang="en-US" sz="1300" dirty="0">
                <a:solidFill>
                  <a:prstClr val="black"/>
                </a:solidFill>
                <a:latin typeface="メイリオ" panose="020B0604030504040204" pitchFamily="50" charset="-128"/>
                <a:ea typeface="メイリオ" panose="020B0604030504040204" pitchFamily="50" charset="-128"/>
              </a:rPr>
              <a:t>（</a:t>
            </a:r>
            <a:r>
              <a:rPr lang="zh-CN" altLang="en-US" sz="1300" dirty="0">
                <a:solidFill>
                  <a:prstClr val="black"/>
                </a:solidFill>
                <a:latin typeface="メイリオ" panose="020B0604030504040204" pitchFamily="50" charset="-128"/>
                <a:ea typeface="メイリオ" panose="020B0604030504040204" pitchFamily="50" charset="-128"/>
              </a:rPr>
              <a:t>米国原産</a:t>
            </a:r>
            <a:r>
              <a:rPr lang="zh-CN" altLang="en-US" sz="1300" dirty="0">
                <a:solidFill>
                  <a:prstClr val="black"/>
                </a:solidFill>
                <a:latin typeface="メイリオ" panose="020B0604030504040204" pitchFamily="50" charset="-128"/>
                <a:ea typeface="メイリオ" panose="020B0604030504040204" pitchFamily="50" charset="-128"/>
              </a:rPr>
              <a:t>品目</a:t>
            </a:r>
            <a:r>
              <a:rPr lang="ja-JP" altLang="en-US" sz="1300" dirty="0" err="1">
                <a:solidFill>
                  <a:prstClr val="black"/>
                </a:solidFill>
                <a:latin typeface="メイリオ" panose="020B0604030504040204" pitchFamily="50" charset="-128"/>
                <a:ea typeface="メイリオ" panose="020B0604030504040204" pitchFamily="50" charset="-128"/>
              </a:rPr>
              <a:t>、</a:t>
            </a:r>
            <a:r>
              <a:rPr lang="ja-JP" altLang="en-US" sz="1300" dirty="0">
                <a:solidFill>
                  <a:prstClr val="black"/>
                </a:solidFill>
                <a:latin typeface="メイリオ" panose="020B0604030504040204" pitchFamily="50" charset="-128"/>
                <a:ea typeface="メイリオ" panose="020B0604030504040204" pitchFamily="50" charset="-128"/>
              </a:rPr>
              <a:t>組込</a:t>
            </a:r>
            <a:r>
              <a:rPr lang="ja-JP" altLang="en-US" sz="1300" dirty="0">
                <a:solidFill>
                  <a:prstClr val="black"/>
                </a:solidFill>
                <a:latin typeface="メイリオ" panose="020B0604030504040204" pitchFamily="50" charset="-128"/>
                <a:ea typeface="メイリオ" panose="020B0604030504040204" pitchFamily="50" charset="-128"/>
              </a:rPr>
              <a:t>製品（デミニミス・ルール）、直接製品規制等）を大幅に拡大し</a:t>
            </a:r>
            <a:r>
              <a:rPr lang="ja-JP" altLang="en-US" sz="1300" dirty="0">
                <a:solidFill>
                  <a:srgbClr val="FF0000"/>
                </a:solidFill>
                <a:latin typeface="メイリオ" panose="020B0604030504040204" pitchFamily="50" charset="-128"/>
                <a:ea typeface="メイリオ" panose="020B0604030504040204" pitchFamily="50" charset="-128"/>
              </a:rPr>
              <a:t>ファーウェイグループ（</a:t>
            </a:r>
            <a:r>
              <a:rPr lang="en-US" altLang="ja-JP" sz="1300" dirty="0">
                <a:solidFill>
                  <a:srgbClr val="FF0000"/>
                </a:solidFill>
                <a:latin typeface="メイリオ" panose="020B0604030504040204" pitchFamily="50" charset="-128"/>
                <a:ea typeface="メイリオ" panose="020B0604030504040204" pitchFamily="50" charset="-128"/>
              </a:rPr>
              <a:t>153</a:t>
            </a:r>
            <a:r>
              <a:rPr lang="ja-JP" altLang="en-US" sz="1300" dirty="0">
                <a:solidFill>
                  <a:srgbClr val="FF0000"/>
                </a:solidFill>
                <a:latin typeface="メイリオ" panose="020B0604030504040204" pitchFamily="50" charset="-128"/>
                <a:ea typeface="メイリオ" panose="020B0604030504040204" pitchFamily="50" charset="-128"/>
              </a:rPr>
              <a:t>社）</a:t>
            </a:r>
            <a:r>
              <a:rPr lang="ja-JP" altLang="en-US" sz="1300" dirty="0">
                <a:solidFill>
                  <a:prstClr val="black"/>
                </a:solidFill>
                <a:latin typeface="メイリオ" panose="020B0604030504040204" pitchFamily="50" charset="-128"/>
                <a:ea typeface="メイリオ" panose="020B0604030504040204" pitchFamily="50" charset="-128"/>
              </a:rPr>
              <a:t>に供給することを禁止</a:t>
            </a:r>
            <a:r>
              <a:rPr lang="en-US" altLang="ja-JP" sz="1300" dirty="0">
                <a:solidFill>
                  <a:prstClr val="black"/>
                </a:solidFill>
                <a:latin typeface="メイリオ" panose="020B0604030504040204" pitchFamily="50" charset="-128"/>
                <a:ea typeface="メイリオ" panose="020B0604030504040204" pitchFamily="50" charset="-128"/>
              </a:rPr>
              <a:t/>
            </a:r>
            <a:br>
              <a:rPr lang="en-US" altLang="ja-JP" sz="1300" dirty="0">
                <a:solidFill>
                  <a:prstClr val="black"/>
                </a:solidFill>
                <a:latin typeface="メイリオ" panose="020B0604030504040204" pitchFamily="50" charset="-128"/>
                <a:ea typeface="メイリオ" panose="020B0604030504040204" pitchFamily="50" charset="-128"/>
              </a:rPr>
            </a:br>
            <a:r>
              <a:rPr lang="en-US" altLang="ja-JP"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br>
            <a:endParaRPr lang="en-US" altLang="ja-JP"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defTabSz="742950">
              <a:spcBef>
                <a:spcPts val="975"/>
              </a:spcBef>
              <a:buNone/>
              <a:defRPr/>
            </a:pPr>
            <a:endParaRPr lang="ja-JP" altLang="en-US" sz="1300"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19" name="表 18"/>
          <p:cNvGraphicFramePr>
            <a:graphicFrameLocks noGrp="1"/>
          </p:cNvGraphicFramePr>
          <p:nvPr>
            <p:extLst/>
          </p:nvPr>
        </p:nvGraphicFramePr>
        <p:xfrm>
          <a:off x="221951" y="3802510"/>
          <a:ext cx="4668203" cy="2278384"/>
        </p:xfrm>
        <a:graphic>
          <a:graphicData uri="http://schemas.openxmlformats.org/drawingml/2006/table">
            <a:tbl>
              <a:tblPr firstRow="1" bandRow="1">
                <a:tableStyleId>{5C22544A-7EE6-4342-B048-85BDC9FD1C3A}</a:tableStyleId>
              </a:tblPr>
              <a:tblGrid>
                <a:gridCol w="913844">
                  <a:extLst>
                    <a:ext uri="{9D8B030D-6E8A-4147-A177-3AD203B41FA5}">
                      <a16:colId xmlns:a16="http://schemas.microsoft.com/office/drawing/2014/main" val="3830563627"/>
                    </a:ext>
                  </a:extLst>
                </a:gridCol>
                <a:gridCol w="1728690">
                  <a:extLst>
                    <a:ext uri="{9D8B030D-6E8A-4147-A177-3AD203B41FA5}">
                      <a16:colId xmlns:a16="http://schemas.microsoft.com/office/drawing/2014/main" val="2478692100"/>
                    </a:ext>
                  </a:extLst>
                </a:gridCol>
                <a:gridCol w="2025669">
                  <a:extLst>
                    <a:ext uri="{9D8B030D-6E8A-4147-A177-3AD203B41FA5}">
                      <a16:colId xmlns:a16="http://schemas.microsoft.com/office/drawing/2014/main" val="4175136343"/>
                    </a:ext>
                  </a:extLst>
                </a:gridCol>
              </a:tblGrid>
              <a:tr h="280555">
                <a:tc>
                  <a:txBody>
                    <a:bodyPr/>
                    <a:lstStyle/>
                    <a:p>
                      <a:r>
                        <a:rPr kumimoji="1" lang="ja-JP" altLang="en-US" sz="1000" dirty="0" smtClean="0">
                          <a:latin typeface="メイリオ" panose="020B0604030504040204" pitchFamily="50" charset="-128"/>
                          <a:ea typeface="メイリオ" panose="020B0604030504040204" pitchFamily="50" charset="-128"/>
                        </a:rPr>
                        <a:t>米国</a:t>
                      </a:r>
                      <a:r>
                        <a:rPr kumimoji="1" lang="en-US" altLang="ja-JP" sz="1000" dirty="0" smtClean="0">
                          <a:latin typeface="メイリオ" panose="020B0604030504040204" pitchFamily="50" charset="-128"/>
                          <a:ea typeface="メイリオ" panose="020B0604030504040204" pitchFamily="50" charset="-128"/>
                        </a:rPr>
                        <a:t>EAR</a:t>
                      </a:r>
                      <a:r>
                        <a:rPr kumimoji="1" lang="ja-JP" altLang="en-US" sz="1000" dirty="0" smtClean="0">
                          <a:latin typeface="メイリオ" panose="020B0604030504040204" pitchFamily="50" charset="-128"/>
                          <a:ea typeface="メイリオ" panose="020B0604030504040204" pitchFamily="50" charset="-128"/>
                        </a:rPr>
                        <a:t>規制</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dirty="0" smtClean="0">
                          <a:latin typeface="メイリオ" panose="020B0604030504040204" pitchFamily="50" charset="-128"/>
                          <a:ea typeface="メイリオ" panose="020B0604030504040204" pitchFamily="50" charset="-128"/>
                        </a:rPr>
                        <a:t>規制内容</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dirty="0" smtClean="0">
                          <a:latin typeface="メイリオ" panose="020B0604030504040204" pitchFamily="50" charset="-128"/>
                          <a:ea typeface="メイリオ" panose="020B0604030504040204" pitchFamily="50" charset="-128"/>
                        </a:rPr>
                        <a:t>規制対象</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extLst>
                  <a:ext uri="{0D108BD9-81ED-4DB2-BD59-A6C34878D82A}">
                    <a16:rowId xmlns:a16="http://schemas.microsoft.com/office/drawing/2014/main" val="983539631"/>
                  </a:ext>
                </a:extLst>
              </a:tr>
              <a:tr h="520065">
                <a:tc>
                  <a:txBody>
                    <a:bodyPr/>
                    <a:lstStyle/>
                    <a:p>
                      <a:r>
                        <a:rPr kumimoji="1" lang="ja-JP" altLang="en-US" sz="1000" dirty="0" smtClean="0">
                          <a:latin typeface="メイリオ" panose="020B0604030504040204" pitchFamily="50" charset="-128"/>
                          <a:ea typeface="メイリオ" panose="020B0604030504040204" pitchFamily="50" charset="-128"/>
                        </a:rPr>
                        <a:t>組込製品（デミニミス・ルール）</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dirty="0" smtClean="0">
                          <a:latin typeface="メイリオ" panose="020B0604030504040204" pitchFamily="50" charset="-128"/>
                          <a:ea typeface="メイリオ" panose="020B0604030504040204" pitchFamily="50" charset="-128"/>
                        </a:rPr>
                        <a:t>米国原産品目を一定比率以上組み込んでできた米国製品組込品は</a:t>
                      </a:r>
                      <a:r>
                        <a:rPr kumimoji="1" lang="en-US" altLang="ja-JP" sz="1000" dirty="0" smtClean="0">
                          <a:latin typeface="メイリオ" panose="020B0604030504040204" pitchFamily="50" charset="-128"/>
                          <a:ea typeface="メイリオ" panose="020B0604030504040204" pitchFamily="50" charset="-128"/>
                        </a:rPr>
                        <a:t>EAR</a:t>
                      </a:r>
                      <a:r>
                        <a:rPr kumimoji="1" lang="ja-JP" altLang="en-US" sz="1000" dirty="0" smtClean="0">
                          <a:latin typeface="メイリオ" panose="020B0604030504040204" pitchFamily="50" charset="-128"/>
                          <a:ea typeface="メイリオ" panose="020B0604030504040204" pitchFamily="50" charset="-128"/>
                        </a:rPr>
                        <a:t>の規制対象</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dirty="0" smtClean="0">
                          <a:latin typeface="メイリオ" panose="020B0604030504040204" pitchFamily="50" charset="-128"/>
                          <a:ea typeface="メイリオ" panose="020B0604030504040204" pitchFamily="50" charset="-128"/>
                        </a:rPr>
                        <a:t>一定比率は仕向け地の懸念度によって異なる</a:t>
                      </a:r>
                      <a:r>
                        <a:rPr kumimoji="1" lang="en-US" altLang="ja-JP" sz="1000" dirty="0" smtClean="0">
                          <a:latin typeface="メイリオ" panose="020B0604030504040204" pitchFamily="50" charset="-128"/>
                          <a:ea typeface="メイリオ" panose="020B0604030504040204" pitchFamily="50" charset="-128"/>
                        </a:rPr>
                        <a:t>(</a:t>
                      </a:r>
                      <a:r>
                        <a:rPr kumimoji="1" lang="ja-JP" altLang="en-US" sz="1000" dirty="0" smtClean="0">
                          <a:latin typeface="メイリオ" panose="020B0604030504040204" pitchFamily="50" charset="-128"/>
                          <a:ea typeface="メイリオ" panose="020B0604030504040204" pitchFamily="50" charset="-128"/>
                        </a:rPr>
                        <a:t>中国向けは</a:t>
                      </a:r>
                      <a:r>
                        <a:rPr kumimoji="1" lang="en-US" altLang="ja-JP" sz="1000" dirty="0" smtClean="0">
                          <a:latin typeface="メイリオ" panose="020B0604030504040204" pitchFamily="50" charset="-128"/>
                          <a:ea typeface="メイリオ" panose="020B0604030504040204" pitchFamily="50" charset="-128"/>
                        </a:rPr>
                        <a:t>25</a:t>
                      </a:r>
                      <a:r>
                        <a:rPr kumimoji="1" lang="ja-JP" altLang="en-US" sz="1000" dirty="0" smtClean="0">
                          <a:latin typeface="メイリオ" panose="020B0604030504040204" pitchFamily="50" charset="-128"/>
                          <a:ea typeface="メイリオ" panose="020B0604030504040204" pitchFamily="50" charset="-128"/>
                        </a:rPr>
                        <a:t>％</a:t>
                      </a:r>
                      <a:r>
                        <a:rPr kumimoji="1" lang="en-US" altLang="ja-JP" sz="1000" dirty="0" smtClean="0">
                          <a:latin typeface="メイリオ" panose="020B0604030504040204" pitchFamily="50" charset="-128"/>
                          <a:ea typeface="メイリオ" panose="020B0604030504040204" pitchFamily="50" charset="-128"/>
                        </a:rPr>
                        <a:t>)</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extLst>
                  <a:ext uri="{0D108BD9-81ED-4DB2-BD59-A6C34878D82A}">
                    <a16:rowId xmlns:a16="http://schemas.microsoft.com/office/drawing/2014/main" val="1799073365"/>
                  </a:ext>
                </a:extLst>
              </a:tr>
              <a:tr h="520065">
                <a:tc>
                  <a:txBody>
                    <a:bodyPr/>
                    <a:lstStyle/>
                    <a:p>
                      <a:r>
                        <a:rPr kumimoji="1" lang="ja-JP" altLang="en-US" sz="1000" dirty="0" smtClean="0">
                          <a:latin typeface="メイリオ" panose="020B0604030504040204" pitchFamily="50" charset="-128"/>
                          <a:ea typeface="メイリオ" panose="020B0604030504040204" pitchFamily="50" charset="-128"/>
                        </a:rPr>
                        <a:t>直接製品</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b="0" i="0" u="none" strike="noStrike" kern="1200" baseline="0" dirty="0" smtClean="0">
                          <a:solidFill>
                            <a:schemeClr val="dk1"/>
                          </a:solidFill>
                          <a:latin typeface="メイリオ" panose="020B0604030504040204" pitchFamily="50" charset="-128"/>
                          <a:ea typeface="メイリオ" panose="020B0604030504040204" pitchFamily="50" charset="-128"/>
                          <a:cs typeface="+mn-cs"/>
                        </a:rPr>
                        <a:t>米国原産の技術・ソフトウェアを直接利用して製造された第一次製品</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r>
                        <a:rPr kumimoji="1" lang="ja-JP" altLang="en-US" sz="1000" dirty="0" smtClean="0">
                          <a:latin typeface="メイリオ" panose="020B0604030504040204" pitchFamily="50" charset="-128"/>
                          <a:ea typeface="メイリオ" panose="020B0604030504040204" pitchFamily="50" charset="-128"/>
                        </a:rPr>
                        <a:t>エレクトロニクス・計算機・通信分野の</a:t>
                      </a:r>
                      <a:r>
                        <a:rPr kumimoji="1" lang="en-US" altLang="ja-JP" sz="1000" dirty="0" smtClean="0">
                          <a:latin typeface="メイリオ" panose="020B0604030504040204" pitchFamily="50" charset="-128"/>
                          <a:ea typeface="メイリオ" panose="020B0604030504040204" pitchFamily="50" charset="-128"/>
                        </a:rPr>
                        <a:t>ECCN</a:t>
                      </a:r>
                      <a:r>
                        <a:rPr kumimoji="1" lang="ja-JP" altLang="en-US" sz="1000" dirty="0" smtClean="0">
                          <a:latin typeface="メイリオ" panose="020B0604030504040204" pitchFamily="50" charset="-128"/>
                          <a:ea typeface="メイリオ" panose="020B0604030504040204" pitchFamily="50" charset="-128"/>
                        </a:rPr>
                        <a:t>技術・ソフト（米国原産の組込比率の概念なし）</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extLst>
                  <a:ext uri="{0D108BD9-81ED-4DB2-BD59-A6C34878D82A}">
                    <a16:rowId xmlns:a16="http://schemas.microsoft.com/office/drawing/2014/main" val="2847096841"/>
                  </a:ext>
                </a:extLst>
              </a:tr>
              <a:tr h="6686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solidFill>
                            <a:srgbClr val="FF0000"/>
                          </a:solidFill>
                          <a:latin typeface="メイリオ" panose="020B0604030504040204" pitchFamily="50" charset="-128"/>
                          <a:ea typeface="メイリオ" panose="020B0604030504040204" pitchFamily="50" charset="-128"/>
                        </a:rPr>
                        <a:t>拡大直接製品</a:t>
                      </a:r>
                    </a:p>
                    <a:p>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tc>
                  <a:txBody>
                    <a:bodyPr/>
                    <a:lstStyle/>
                    <a:p>
                      <a:pPr marL="92075" indent="-92075">
                        <a:buFont typeface="Arial" panose="020B0604020202020204" pitchFamily="34" charset="0"/>
                        <a:buChar char="•"/>
                      </a:pPr>
                      <a:r>
                        <a:rPr kumimoji="1" lang="ja-JP" altLang="en-US" sz="1000" dirty="0" smtClean="0">
                          <a:latin typeface="メイリオ" panose="020B0604030504040204" pitchFamily="50" charset="-128"/>
                          <a:ea typeface="メイリオ" panose="020B0604030504040204" pitchFamily="50" charset="-128"/>
                        </a:rPr>
                        <a:t>直接製品</a:t>
                      </a:r>
                      <a:r>
                        <a:rPr kumimoji="1" lang="ja-JP" altLang="en-US" sz="1000" b="0" i="0" u="none" strike="noStrike" kern="1200" baseline="0" dirty="0" smtClean="0">
                          <a:solidFill>
                            <a:schemeClr val="dk1"/>
                          </a:solidFill>
                          <a:latin typeface="メイリオ" panose="020B0604030504040204" pitchFamily="50" charset="-128"/>
                          <a:ea typeface="メイリオ" panose="020B0604030504040204" pitchFamily="50" charset="-128"/>
                          <a:cs typeface="+mn-cs"/>
                        </a:rPr>
                        <a:t>の技術・ソフトから米国外で製造された品目</a:t>
                      </a:r>
                    </a:p>
                    <a:p>
                      <a:pPr marL="92075" marR="0" lvl="0" indent="-920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latin typeface="メイリオ" panose="020B0604030504040204" pitchFamily="50" charset="-128"/>
                          <a:ea typeface="メイリオ" panose="020B0604030504040204" pitchFamily="50" charset="-128"/>
                        </a:rPr>
                        <a:t>直接製品の製造装置から米国外で製造された製品</a:t>
                      </a:r>
                    </a:p>
                  </a:txBody>
                  <a:tcPr marL="74295" marR="74295" marT="37148" marB="37148"/>
                </a:tc>
                <a:tc>
                  <a:txBody>
                    <a:bodyPr/>
                    <a:lstStyle/>
                    <a:p>
                      <a:r>
                        <a:rPr kumimoji="1" lang="ja-JP" altLang="en-US" sz="1000" b="0" i="0" u="none" strike="noStrike" kern="1200" baseline="0" dirty="0" smtClean="0">
                          <a:solidFill>
                            <a:schemeClr val="dk1"/>
                          </a:solidFill>
                          <a:latin typeface="メイリオ" panose="020B0604030504040204" pitchFamily="50" charset="-128"/>
                          <a:ea typeface="メイリオ" panose="020B0604030504040204" pitchFamily="50" charset="-128"/>
                          <a:cs typeface="+mn-cs"/>
                        </a:rPr>
                        <a:t>ファーウェイ社・同関連会社対象を名指し</a:t>
                      </a:r>
                      <a:endParaRPr kumimoji="1" lang="ja-JP" altLang="en-US" sz="1000" dirty="0">
                        <a:latin typeface="メイリオ" panose="020B0604030504040204" pitchFamily="50" charset="-128"/>
                        <a:ea typeface="メイリオ" panose="020B0604030504040204" pitchFamily="50" charset="-128"/>
                      </a:endParaRPr>
                    </a:p>
                  </a:txBody>
                  <a:tcPr marL="74295" marR="74295" marT="37148" marB="37148"/>
                </a:tc>
                <a:extLst>
                  <a:ext uri="{0D108BD9-81ED-4DB2-BD59-A6C34878D82A}">
                    <a16:rowId xmlns:a16="http://schemas.microsoft.com/office/drawing/2014/main" val="2867891821"/>
                  </a:ext>
                </a:extLst>
              </a:tr>
            </a:tbl>
          </a:graphicData>
        </a:graphic>
      </p:graphicFrame>
      <p:sp>
        <p:nvSpPr>
          <p:cNvPr id="22" name="Rectangle 2"/>
          <p:cNvSpPr txBox="1">
            <a:spLocks noChangeArrowheads="1"/>
          </p:cNvSpPr>
          <p:nvPr/>
        </p:nvSpPr>
        <p:spPr bwMode="auto">
          <a:xfrm>
            <a:off x="704528" y="42016"/>
            <a:ext cx="90010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バックアップスライド</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37797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6624736"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参考情報：</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自治検査について</a:t>
            </a: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36</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コンテンツ プレースホルダー 2"/>
          <p:cNvSpPr txBox="1">
            <a:spLocks/>
          </p:cNvSpPr>
          <p:nvPr/>
        </p:nvSpPr>
        <p:spPr>
          <a:xfrm>
            <a:off x="502096" y="980728"/>
            <a:ext cx="8915400" cy="5305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HGP創英角ｺﾞｼｯｸUB" pitchFamily="50" charset="-128"/>
                <a:ea typeface="HGP創英角ｺﾞｼｯｸUB"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HGP創英角ｺﾞｼｯｸUB" pitchFamily="50" charset="-128"/>
                <a:ea typeface="HGP創英角ｺﾞｼｯｸUB"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HGP創英角ｺﾞｼｯｸUB" pitchFamily="50" charset="-128"/>
                <a:ea typeface="HGP創英角ｺﾞｼｯｸUB"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HGP創英角ｺﾞｼｯｸUB" pitchFamily="50" charset="-128"/>
                <a:ea typeface="HGP創英角ｺﾞｼｯｸUB"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1. </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自治</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検査に</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ついて</a:t>
            </a:r>
            <a:endParaRPr lang="en-US" altLang="ja-JP"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a:t>
            </a:r>
            <a:r>
              <a:rPr lang="en-US" altLang="zh-TW" sz="24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zh-TW" sz="2400" dirty="0" smtClean="0">
                <a:latin typeface="Meiryo UI" panose="020B0604030504040204" pitchFamily="50" charset="-128"/>
                <a:ea typeface="Meiryo UI" panose="020B0604030504040204" pitchFamily="50" charset="-128"/>
                <a:cs typeface="Meiryo UI" panose="020B0604030504040204" pitchFamily="50" charset="-128"/>
              </a:rPr>
              <a:t>2020</a:t>
            </a:r>
            <a:r>
              <a:rPr lang="zh-TW" altLang="en-US" sz="2400" dirty="0" smtClean="0">
                <a:latin typeface="Meiryo UI" panose="020B0604030504040204" pitchFamily="50" charset="-128"/>
                <a:ea typeface="Meiryo UI" panose="020B0604030504040204" pitchFamily="50" charset="-128"/>
                <a:cs typeface="Meiryo UI" panose="020B0604030504040204" pitchFamily="50" charset="-128"/>
              </a:rPr>
              <a:t>年 </a:t>
            </a:r>
            <a:r>
              <a:rPr lang="zh-TW" altLang="en-US" sz="2400" dirty="0">
                <a:latin typeface="Meiryo UI" panose="020B0604030504040204" pitchFamily="50" charset="-128"/>
                <a:ea typeface="Meiryo UI" panose="020B0604030504040204" pitchFamily="50" charset="-128"/>
                <a:cs typeface="Meiryo UI" panose="020B0604030504040204" pitchFamily="50" charset="-128"/>
              </a:rPr>
              <a:t>自治検査</a:t>
            </a:r>
            <a:r>
              <a:rPr lang="zh-TW" altLang="en-US" sz="2400" dirty="0" smtClean="0">
                <a:latin typeface="Meiryo UI" panose="020B0604030504040204" pitchFamily="50" charset="-128"/>
                <a:ea typeface="Meiryo UI" panose="020B0604030504040204" pitchFamily="50" charset="-128"/>
                <a:cs typeface="Meiryo UI" panose="020B0604030504040204" pitchFamily="50" charset="-128"/>
              </a:rPr>
              <a:t>実施</a:t>
            </a:r>
            <a:r>
              <a:rPr lang="ja-JP" altLang="en-US" sz="2400" dirty="0" smtClean="0">
                <a:latin typeface="Meiryo UI" panose="020B0604030504040204" pitchFamily="50" charset="-128"/>
                <a:ea typeface="Meiryo UI" panose="020B0604030504040204" pitchFamily="50" charset="-128"/>
                <a:cs typeface="Meiryo UI" panose="020B0604030504040204" pitchFamily="50" charset="-128"/>
              </a:rPr>
              <a:t>要領</a:t>
            </a:r>
            <a:endParaRPr lang="zh-TW" altLang="en-US" sz="24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zh-TW" altLang="en-US" sz="24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71171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728012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 </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自治検査について</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37</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45449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728012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 </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2020</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年 </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自治検査実施要領</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38</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04802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1-1. </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技術</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輸出管理の目的</a:t>
            </a: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4</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Oval 70"/>
          <p:cNvSpPr>
            <a:spLocks noChangeArrowheads="1"/>
          </p:cNvSpPr>
          <p:nvPr/>
        </p:nvSpPr>
        <p:spPr bwMode="auto">
          <a:xfrm>
            <a:off x="1906588" y="3213100"/>
            <a:ext cx="2305050" cy="13684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buSzTx/>
              <a:buFontTx/>
              <a:buNone/>
            </a:pPr>
            <a:endParaRPr lang="ja-JP" altLang="en-US" sz="1400" i="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Rectangle 68"/>
          <p:cNvSpPr>
            <a:spLocks noChangeArrowheads="1"/>
          </p:cNvSpPr>
          <p:nvPr/>
        </p:nvSpPr>
        <p:spPr bwMode="auto">
          <a:xfrm>
            <a:off x="249956" y="980728"/>
            <a:ext cx="9411236" cy="86409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342900" indent="-342900" fontAlgn="base" hangingPunct="1">
              <a:spcBef>
                <a:spcPct val="0"/>
              </a:spcBef>
              <a:buSzTx/>
              <a:buFont typeface="Wingdings" panose="05000000000000000000" pitchFamily="2" charset="2"/>
              <a:buChar char="l"/>
            </a:pP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軍事転用可能</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な物</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・技術が</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、日本や国際</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社会の安全性を脅かす国家やテロリスト等、懸念活動を行うおそれのある者に渡ることを防ぐ</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ため</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i="0" u="sng"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国際的な輸出取引</a:t>
            </a:r>
            <a:r>
              <a:rPr lang="ja-JP" altLang="en-US" sz="1800" i="0" u="sng"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管理の</a:t>
            </a:r>
            <a:r>
              <a:rPr lang="ja-JP" altLang="en-US" sz="1800" i="0" u="sng" dirty="0" smtClean="0">
                <a:solidFill>
                  <a:schemeClr val="accent2"/>
                </a:solidFill>
                <a:latin typeface="Meiryo UI" panose="020B0604030504040204" pitchFamily="50" charset="-128"/>
                <a:ea typeface="Meiryo UI" panose="020B0604030504040204" pitchFamily="50" charset="-128"/>
                <a:cs typeface="Meiryo UI" panose="020B0604030504040204" pitchFamily="50" charset="-128"/>
              </a:rPr>
              <a:t>枠組み</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がある。</a:t>
            </a:r>
            <a:endParaRPr lang="en-US" altLang="ja-JP" sz="1800" i="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Oval 3"/>
          <p:cNvSpPr>
            <a:spLocks noChangeArrowheads="1"/>
          </p:cNvSpPr>
          <p:nvPr/>
        </p:nvSpPr>
        <p:spPr bwMode="auto">
          <a:xfrm>
            <a:off x="5076825" y="2997200"/>
            <a:ext cx="2740025" cy="3311525"/>
          </a:xfrm>
          <a:prstGeom prst="ellipse">
            <a:avLst/>
          </a:prstGeom>
          <a:gradFill>
            <a:gsLst>
              <a:gs pos="0">
                <a:schemeClr val="bg1"/>
              </a:gs>
              <a:gs pos="100000">
                <a:srgbClr val="E0EB0D"/>
              </a:gs>
            </a:gsLst>
            <a:path path="shape">
              <a:fillToRect l="50000" t="50000" r="50000" b="50000"/>
            </a:path>
          </a:gradFill>
          <a:ln w="9525">
            <a:solidFill>
              <a:schemeClr val="tx1">
                <a:lumMod val="50000"/>
                <a:lumOff val="50000"/>
              </a:schemeClr>
            </a:solidFill>
            <a:round/>
            <a:headEnd/>
            <a:tailEnd/>
          </a:ln>
        </p:spPr>
        <p:txBody>
          <a:bodyPr wrap="none" anchor="ctr"/>
          <a:lstStyle/>
          <a:p>
            <a:pPr algn="ctr" eaLnBrk="1" latinLnBrk="0">
              <a:defRPr/>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AutoShape 6"/>
          <p:cNvSpPr>
            <a:spLocks noChangeArrowheads="1"/>
          </p:cNvSpPr>
          <p:nvPr/>
        </p:nvSpPr>
        <p:spPr bwMode="auto">
          <a:xfrm>
            <a:off x="1328738" y="2764599"/>
            <a:ext cx="4319587" cy="288925"/>
          </a:xfrm>
          <a:prstGeom prst="rightArrow">
            <a:avLst>
              <a:gd name="adj1" fmla="val 55944"/>
              <a:gd name="adj2" fmla="val 159819"/>
            </a:avLst>
          </a:prstGeom>
          <a:solidFill>
            <a:srgbClr val="FFFF66"/>
          </a:solidFill>
          <a:ln w="9525">
            <a:solidFill>
              <a:schemeClr val="tx1"/>
            </a:solidFill>
            <a:miter lim="800000"/>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algn="ctr" eaLnBrk="1" fontAlgn="base" latinLnBrk="0" hangingPunct="1">
              <a:spcBef>
                <a:spcPct val="0"/>
              </a:spcBef>
              <a:buSzTx/>
              <a:buFontTx/>
              <a:buNone/>
            </a:pPr>
            <a:endParaRPr lang="ja-JP" altLang="ja-JP" sz="1400" i="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AutoShape 11"/>
          <p:cNvSpPr>
            <a:spLocks noChangeArrowheads="1"/>
          </p:cNvSpPr>
          <p:nvPr/>
        </p:nvSpPr>
        <p:spPr bwMode="auto">
          <a:xfrm rot="2399548">
            <a:off x="1133475" y="5297488"/>
            <a:ext cx="1184275" cy="288925"/>
          </a:xfrm>
          <a:prstGeom prst="rightArrow">
            <a:avLst>
              <a:gd name="adj1" fmla="val 50000"/>
              <a:gd name="adj2" fmla="val 155872"/>
            </a:avLst>
          </a:prstGeom>
          <a:solidFill>
            <a:srgbClr val="FFFF00"/>
          </a:solidFill>
          <a:ln w="9525">
            <a:solidFill>
              <a:schemeClr val="tx1"/>
            </a:solidFill>
            <a:miter lim="800000"/>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algn="ctr" eaLnBrk="1" fontAlgn="base" latinLnBrk="0" hangingPunct="1">
              <a:spcBef>
                <a:spcPct val="0"/>
              </a:spcBef>
              <a:buSzTx/>
              <a:buFontTx/>
              <a:buNone/>
            </a:pPr>
            <a:endParaRPr lang="ja-JP" altLang="ja-JP" sz="1400" i="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Text Box 13"/>
          <p:cNvSpPr txBox="1">
            <a:spLocks noChangeArrowheads="1"/>
          </p:cNvSpPr>
          <p:nvPr/>
        </p:nvSpPr>
        <p:spPr bwMode="auto">
          <a:xfrm>
            <a:off x="1735534" y="2421161"/>
            <a:ext cx="29306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1" fontAlgn="base" latinLnBrk="0" hangingPunct="1">
              <a:spcBef>
                <a:spcPct val="0"/>
              </a:spcBef>
              <a:buSzTx/>
              <a:buFontTx/>
              <a:buNone/>
            </a:pP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軍事転用可能</a:t>
            </a:r>
            <a:r>
              <a:rPr lang="ja-JP" altLang="en-US" sz="2000" i="0" dirty="0" smtClean="0">
                <a:latin typeface="Meiryo UI" panose="020B0604030504040204" pitchFamily="50" charset="-128"/>
                <a:ea typeface="Meiryo UI" panose="020B0604030504040204" pitchFamily="50" charset="-128"/>
                <a:cs typeface="Meiryo UI" panose="020B0604030504040204" pitchFamily="50" charset="-128"/>
              </a:rPr>
              <a:t>な物</a:t>
            </a: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や技術</a:t>
            </a:r>
          </a:p>
        </p:txBody>
      </p:sp>
      <p:sp>
        <p:nvSpPr>
          <p:cNvPr id="21" name="AutoShape 17"/>
          <p:cNvSpPr>
            <a:spLocks noChangeArrowheads="1"/>
          </p:cNvSpPr>
          <p:nvPr/>
        </p:nvSpPr>
        <p:spPr bwMode="auto">
          <a:xfrm rot="-1939177">
            <a:off x="4614863" y="5410200"/>
            <a:ext cx="1009650" cy="288925"/>
          </a:xfrm>
          <a:prstGeom prst="rightArrow">
            <a:avLst>
              <a:gd name="adj1" fmla="val 50000"/>
              <a:gd name="adj2" fmla="val 125123"/>
            </a:avLst>
          </a:prstGeom>
          <a:solidFill>
            <a:srgbClr val="FFFF00"/>
          </a:solidFill>
          <a:ln w="9525">
            <a:solidFill>
              <a:schemeClr val="tx1"/>
            </a:solidFill>
            <a:miter lim="800000"/>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algn="ctr" eaLnBrk="1" fontAlgn="base" latinLnBrk="0" hangingPunct="1">
              <a:spcBef>
                <a:spcPct val="0"/>
              </a:spcBef>
              <a:buSzTx/>
              <a:buFontTx/>
              <a:buNone/>
            </a:pPr>
            <a:endParaRPr lang="ja-JP" altLang="ja-JP" sz="1400" i="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Text Box 21"/>
          <p:cNvSpPr txBox="1">
            <a:spLocks noChangeArrowheads="1"/>
          </p:cNvSpPr>
          <p:nvPr/>
        </p:nvSpPr>
        <p:spPr bwMode="auto">
          <a:xfrm>
            <a:off x="173038" y="5740400"/>
            <a:ext cx="18002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1" fontAlgn="base" latinLnBrk="0" hangingPunct="1">
              <a:lnSpc>
                <a:spcPct val="80000"/>
              </a:lnSpc>
              <a:spcBef>
                <a:spcPct val="0"/>
              </a:spcBef>
              <a:buSzTx/>
              <a:buFontTx/>
              <a:buNone/>
            </a:pP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軍事転用可能な</a:t>
            </a:r>
          </a:p>
          <a:p>
            <a:pPr eaLnBrk="1" fontAlgn="base" latinLnBrk="0" hangingPunct="1">
              <a:lnSpc>
                <a:spcPct val="80000"/>
              </a:lnSpc>
              <a:spcBef>
                <a:spcPct val="0"/>
              </a:spcBef>
              <a:buSzTx/>
              <a:buFontTx/>
              <a:buNone/>
            </a:pP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物</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や技術</a:t>
            </a:r>
          </a:p>
        </p:txBody>
      </p:sp>
      <p:sp>
        <p:nvSpPr>
          <p:cNvPr id="24" name="対角する 2 つの角を切り取った四角形 23"/>
          <p:cNvSpPr/>
          <p:nvPr/>
        </p:nvSpPr>
        <p:spPr bwMode="auto">
          <a:xfrm>
            <a:off x="216694" y="2584450"/>
            <a:ext cx="1022350" cy="2933700"/>
          </a:xfrm>
          <a:prstGeom prst="snip2DiagRect">
            <a:avLst>
              <a:gd name="adj1" fmla="val 22635"/>
              <a:gd name="adj2" fmla="val 16667"/>
            </a:avLst>
          </a:prstGeom>
          <a:solidFill>
            <a:srgbClr val="00CCFF">
              <a:alpha val="25000"/>
            </a:srgb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eaVert" anchor="ctr"/>
          <a:lstStyle/>
          <a:p>
            <a:pPr algn="ctr" eaLnBrk="1" latinLnBrk="0">
              <a:defRPr/>
            </a:pP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主　要　国</a:t>
            </a:r>
            <a:endParaRPr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フローチャート : 書類 24"/>
          <p:cNvSpPr/>
          <p:nvPr/>
        </p:nvSpPr>
        <p:spPr bwMode="auto">
          <a:xfrm>
            <a:off x="5696585" y="2467499"/>
            <a:ext cx="2552378" cy="800100"/>
          </a:xfrm>
          <a:prstGeom prst="flowChartDocument">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w="152400" h="50800" prst="softRound"/>
          </a:sp3d>
        </p:spPr>
        <p:txBody>
          <a:bodyPr anchor="ctr"/>
          <a:lstStyle/>
          <a:p>
            <a:pPr eaLnBrk="1" latinLnBrk="0">
              <a:defRPr/>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懸念活動を行うおそれのある</a:t>
            </a:r>
            <a:endParaRPr lang="en-US" altLang="ja-JP" sz="1600" dirty="0" smtClean="0">
              <a:latin typeface="Meiryo UI" panose="020B0604030504040204" pitchFamily="50" charset="-128"/>
              <a:ea typeface="Meiryo UI" panose="020B0604030504040204" pitchFamily="50" charset="-128"/>
              <a:cs typeface="Meiryo UI" panose="020B0604030504040204" pitchFamily="50" charset="-128"/>
            </a:endParaRPr>
          </a:p>
          <a:p>
            <a:pPr eaLnBrk="1" latinLnBrk="0">
              <a:defRPr/>
            </a:pP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国家・テロリスト等</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十二角形 25"/>
          <p:cNvSpPr/>
          <p:nvPr/>
        </p:nvSpPr>
        <p:spPr bwMode="auto">
          <a:xfrm>
            <a:off x="1994680" y="5562600"/>
            <a:ext cx="2754336" cy="800100"/>
          </a:xfrm>
          <a:prstGeom prst="dodecagon">
            <a:avLst/>
          </a:prstGeom>
          <a:solidFill>
            <a:schemeClr val="bg1"/>
          </a:solidFill>
          <a:ln w="9525" cap="flat" cmpd="sng" algn="ctr">
            <a:solidFill>
              <a:schemeClr val="tx1"/>
            </a:solidFill>
            <a:prstDash val="solid"/>
            <a:round/>
            <a:headEnd type="none" w="med" len="med"/>
            <a:tailEnd type="none" w="med" len="med"/>
          </a:ln>
          <a:effectLst/>
          <a:scene3d>
            <a:camera prst="orthographicFront"/>
            <a:lightRig rig="threePt" dir="t"/>
          </a:scene3d>
          <a:sp3d>
            <a:bevelT w="152400" h="50800" prst="softRound"/>
          </a:sp3d>
        </p:spPr>
        <p:txBody>
          <a:bodyPr/>
          <a:lstStyle/>
          <a:p>
            <a:pPr algn="dist" eaLnBrk="1" latinLnBrk="0">
              <a:defRP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輸出管理が厳格に</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eaLnBrk="1" latinLnBrk="0">
              <a:defRP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実施されていない国</a:t>
            </a:r>
          </a:p>
        </p:txBody>
      </p:sp>
      <p:sp>
        <p:nvSpPr>
          <p:cNvPr id="27" name="AutoShape 23"/>
          <p:cNvSpPr>
            <a:spLocks noChangeArrowheads="1"/>
          </p:cNvSpPr>
          <p:nvPr/>
        </p:nvSpPr>
        <p:spPr bwMode="auto">
          <a:xfrm>
            <a:off x="2152311" y="4725520"/>
            <a:ext cx="2596705" cy="941387"/>
          </a:xfrm>
          <a:prstGeom prst="irregularSeal2">
            <a:avLst/>
          </a:prstGeom>
          <a:solidFill>
            <a:srgbClr val="FFCCCC"/>
          </a:solidFill>
          <a:ln w="9525">
            <a:solidFill>
              <a:schemeClr val="tx1"/>
            </a:solidFill>
            <a:miter lim="800000"/>
            <a:headEnd/>
            <a:tailEnd/>
          </a:ln>
          <a:scene3d>
            <a:camera prst="orthographicFront"/>
            <a:lightRig rig="threePt" dir="t"/>
          </a:scene3d>
          <a:sp3d>
            <a:bevelT/>
          </a:sp3d>
        </p:spPr>
        <p:txBody>
          <a:bodyPr wrap="none" anchor="ctr"/>
          <a:lstStyle/>
          <a:p>
            <a:pPr algn="ctr" eaLnBrk="1" latinLnBrk="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迂回輸出</a:t>
            </a:r>
          </a:p>
        </p:txBody>
      </p:sp>
      <p:sp>
        <p:nvSpPr>
          <p:cNvPr id="28" name="テキスト ボックス 24"/>
          <p:cNvSpPr txBox="1">
            <a:spLocks noChangeArrowheads="1"/>
          </p:cNvSpPr>
          <p:nvPr/>
        </p:nvSpPr>
        <p:spPr bwMode="auto">
          <a:xfrm>
            <a:off x="7407984" y="3078313"/>
            <a:ext cx="172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algn="ctr" eaLnBrk="1" fontAlgn="base" latinLnBrk="0" hangingPunct="1">
              <a:spcBef>
                <a:spcPct val="0"/>
              </a:spcBef>
              <a:buSzTx/>
              <a:buFontTx/>
              <a:buNone/>
            </a:pPr>
            <a:r>
              <a:rPr lang="ja-JP" altLang="en-US" sz="2400" i="0" dirty="0">
                <a:latin typeface="Meiryo UI" panose="020B0604030504040204" pitchFamily="50" charset="-128"/>
                <a:ea typeface="Meiryo UI" panose="020B0604030504040204" pitchFamily="50" charset="-128"/>
                <a:cs typeface="Meiryo UI" panose="020B0604030504040204" pitchFamily="50" charset="-128"/>
              </a:rPr>
              <a:t>国際的脅威</a:t>
            </a:r>
          </a:p>
        </p:txBody>
      </p:sp>
      <p:sp>
        <p:nvSpPr>
          <p:cNvPr id="29" name="ストライプ矢印 28"/>
          <p:cNvSpPr/>
          <p:nvPr/>
        </p:nvSpPr>
        <p:spPr bwMode="auto">
          <a:xfrm rot="5400000">
            <a:off x="8094662" y="3573614"/>
            <a:ext cx="422275" cy="355600"/>
          </a:xfrm>
          <a:prstGeom prst="stripedRightArrow">
            <a:avLst>
              <a:gd name="adj1" fmla="val 45008"/>
              <a:gd name="adj2" fmla="val 64980"/>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eaLnBrk="1" latinLnBrk="0">
              <a:defRPr/>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Text Box 13"/>
          <p:cNvSpPr txBox="1">
            <a:spLocks noChangeArrowheads="1"/>
          </p:cNvSpPr>
          <p:nvPr/>
        </p:nvSpPr>
        <p:spPr bwMode="auto">
          <a:xfrm>
            <a:off x="2049462" y="3429000"/>
            <a:ext cx="23994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eaLnBrk="1" fontAlgn="base" latinLnBrk="0" hangingPunct="1">
              <a:spcBef>
                <a:spcPct val="0"/>
              </a:spcBef>
              <a:buSzTx/>
              <a:buFontTx/>
              <a:buNone/>
            </a:pPr>
            <a:r>
              <a:rPr lang="ja-JP" altLang="en-US" sz="1600" i="0" dirty="0">
                <a:latin typeface="Meiryo UI" panose="020B0604030504040204" pitchFamily="50" charset="-128"/>
                <a:ea typeface="Meiryo UI" panose="020B0604030504040204" pitchFamily="50" charset="-128"/>
                <a:cs typeface="Meiryo UI" panose="020B0604030504040204" pitchFamily="50" charset="-128"/>
              </a:rPr>
              <a:t>先進国を中心と</a:t>
            </a:r>
            <a:r>
              <a:rPr lang="ja-JP" altLang="en-US" sz="1600" i="0" dirty="0" smtClean="0">
                <a:latin typeface="Meiryo UI" panose="020B0604030504040204" pitchFamily="50" charset="-128"/>
                <a:ea typeface="Meiryo UI" panose="020B0604030504040204" pitchFamily="50" charset="-128"/>
                <a:cs typeface="Meiryo UI" panose="020B0604030504040204" pitchFamily="50" charset="-128"/>
              </a:rPr>
              <a:t>した</a:t>
            </a:r>
            <a:endParaRPr lang="en-US" altLang="ja-JP" sz="1600" i="0" dirty="0" smtClean="0">
              <a:latin typeface="Meiryo UI" panose="020B0604030504040204" pitchFamily="50" charset="-128"/>
              <a:ea typeface="Meiryo UI" panose="020B0604030504040204" pitchFamily="50" charset="-128"/>
              <a:cs typeface="Meiryo UI" panose="020B0604030504040204" pitchFamily="50" charset="-128"/>
            </a:endParaRPr>
          </a:p>
          <a:p>
            <a:pPr eaLnBrk="1" fontAlgn="base" latinLnBrk="0" hangingPunct="1">
              <a:spcBef>
                <a:spcPct val="0"/>
              </a:spcBef>
              <a:buSzTx/>
              <a:buFontTx/>
              <a:buNone/>
            </a:pPr>
            <a:r>
              <a:rPr lang="ja-JP" altLang="en-US" sz="1600" i="0" dirty="0" smtClean="0">
                <a:latin typeface="Meiryo UI" panose="020B0604030504040204" pitchFamily="50" charset="-128"/>
                <a:ea typeface="Meiryo UI" panose="020B0604030504040204" pitchFamily="50" charset="-128"/>
                <a:cs typeface="Meiryo UI" panose="020B0604030504040204" pitchFamily="50" charset="-128"/>
              </a:rPr>
              <a:t>輸出取引管理により、</a:t>
            </a:r>
            <a:endParaRPr lang="en-US" altLang="ja-JP" sz="1600" i="0" dirty="0" smtClean="0">
              <a:latin typeface="Meiryo UI" panose="020B0604030504040204" pitchFamily="50" charset="-128"/>
              <a:ea typeface="Meiryo UI" panose="020B0604030504040204" pitchFamily="50" charset="-128"/>
              <a:cs typeface="Meiryo UI" panose="020B0604030504040204" pitchFamily="50" charset="-128"/>
            </a:endParaRPr>
          </a:p>
          <a:p>
            <a:pPr eaLnBrk="1" fontAlgn="base" latinLnBrk="0" hangingPunct="1">
              <a:spcBef>
                <a:spcPct val="0"/>
              </a:spcBef>
              <a:buSzTx/>
              <a:buFontTx/>
              <a:buNone/>
            </a:pPr>
            <a:r>
              <a:rPr lang="ja-JP" altLang="en-US" sz="1600" i="0" dirty="0" smtClean="0">
                <a:latin typeface="Meiryo UI" panose="020B0604030504040204" pitchFamily="50" charset="-128"/>
                <a:ea typeface="Meiryo UI" panose="020B0604030504040204" pitchFamily="50" charset="-128"/>
                <a:cs typeface="Meiryo UI" panose="020B0604030504040204" pitchFamily="50" charset="-128"/>
              </a:rPr>
              <a:t>国際的</a:t>
            </a:r>
            <a:r>
              <a:rPr lang="ja-JP" altLang="en-US" sz="1600" i="0" dirty="0">
                <a:latin typeface="Meiryo UI" panose="020B0604030504040204" pitchFamily="50" charset="-128"/>
                <a:ea typeface="Meiryo UI" panose="020B0604030504040204" pitchFamily="50" charset="-128"/>
                <a:cs typeface="Meiryo UI" panose="020B0604030504040204" pitchFamily="50" charset="-128"/>
              </a:rPr>
              <a:t>脅威</a:t>
            </a:r>
            <a:r>
              <a:rPr lang="ja-JP" altLang="en-US" sz="1600" i="0" dirty="0" smtClean="0">
                <a:latin typeface="Meiryo UI" panose="020B0604030504040204" pitchFamily="50" charset="-128"/>
                <a:ea typeface="Meiryo UI" panose="020B0604030504040204" pitchFamily="50" charset="-128"/>
                <a:cs typeface="Meiryo UI" panose="020B0604030504040204" pitchFamily="50" charset="-128"/>
              </a:rPr>
              <a:t>を未然</a:t>
            </a:r>
            <a:r>
              <a:rPr lang="ja-JP" altLang="en-US" sz="1600" i="0" dirty="0">
                <a:latin typeface="Meiryo UI" panose="020B0604030504040204" pitchFamily="50" charset="-128"/>
                <a:ea typeface="Meiryo UI" panose="020B0604030504040204" pitchFamily="50" charset="-128"/>
                <a:cs typeface="Meiryo UI" panose="020B0604030504040204" pitchFamily="50" charset="-128"/>
              </a:rPr>
              <a:t>に防止</a:t>
            </a:r>
          </a:p>
        </p:txBody>
      </p:sp>
      <p:pic>
        <p:nvPicPr>
          <p:cNvPr id="31" name="Picture 65" descr="スカッド・ミサイル">
            <a:hlinkClick r:id="rId2" tooltip="スカッド・ミサイル"/>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266330"/>
            <a:ext cx="1055688"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7" descr="MiG-15bisソビエト空軍北朝鮮空軍マーク夜間戦闘機迷彩Aviapolk1/7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4932913"/>
            <a:ext cx="18716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AutoShape 8"/>
          <p:cNvSpPr>
            <a:spLocks noChangeArrowheads="1"/>
          </p:cNvSpPr>
          <p:nvPr/>
        </p:nvSpPr>
        <p:spPr bwMode="auto">
          <a:xfrm>
            <a:off x="7362740" y="3751414"/>
            <a:ext cx="1772444" cy="2850388"/>
          </a:xfrm>
          <a:prstGeom prst="irregularSeal2">
            <a:avLst/>
          </a:prstGeom>
          <a:solidFill>
            <a:srgbClr val="FFCCCC"/>
          </a:solidFill>
          <a:ln w="9525">
            <a:solidFill>
              <a:schemeClr val="tx1"/>
            </a:solidFill>
            <a:miter lim="800000"/>
            <a:headEnd/>
            <a:tailEnd/>
          </a:ln>
          <a:scene3d>
            <a:camera prst="orthographicFront"/>
            <a:lightRig rig="threePt" dir="t"/>
          </a:scene3d>
          <a:sp3d>
            <a:bevelT w="152400" h="50800" prst="softRound"/>
          </a:sp3d>
        </p:spPr>
        <p:txBody>
          <a:bodyPr vert="eaVert" wrap="none" anchor="ctr"/>
          <a:lstStyle/>
          <a:p>
            <a:pPr algn="ctr" eaLnBrk="1" latinLnBrk="0">
              <a:defRPr/>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国際情勢の</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lgn="ctr" eaLnBrk="1" latinLnBrk="0">
              <a:defRPr/>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不安定化</a:t>
            </a:r>
          </a:p>
        </p:txBody>
      </p:sp>
    </p:spTree>
    <p:extLst>
      <p:ext uri="{BB962C8B-B14F-4D97-AF65-F5344CB8AC3E}">
        <p14:creationId xmlns:p14="http://schemas.microsoft.com/office/powerpoint/2010/main" val="2515144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1-2. </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日本の法制度</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083546" y="6553919"/>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5</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Rectangle 83"/>
          <p:cNvSpPr>
            <a:spLocks noChangeArrowheads="1"/>
          </p:cNvSpPr>
          <p:nvPr/>
        </p:nvSpPr>
        <p:spPr bwMode="auto">
          <a:xfrm>
            <a:off x="2050823" y="5301208"/>
            <a:ext cx="7710715" cy="936625"/>
          </a:xfrm>
          <a:prstGeom prst="rect">
            <a:avLst/>
          </a:prstGeom>
          <a:solidFill>
            <a:schemeClr val="bg1"/>
          </a:solidFill>
          <a:ln w="15875">
            <a:solidFill>
              <a:srgbClr val="FF0000"/>
            </a:solidFill>
            <a:miter lim="800000"/>
            <a:headEnd/>
            <a:tailEnd/>
          </a:ln>
        </p:spPr>
        <p:txBody>
          <a:bodyPr wrap="none" lIns="18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buSzTx/>
              <a:buFontTx/>
              <a:buNone/>
            </a:pP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刑事罰    </a:t>
            </a:r>
            <a:r>
              <a:rPr lang="en-US" altLang="ja-JP" sz="2000" i="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対象貨物・役務価格の</a:t>
            </a:r>
            <a:r>
              <a:rPr lang="en-US" altLang="ja-JP" sz="2000" i="0" dirty="0">
                <a:latin typeface="Meiryo UI" panose="020B0604030504040204" pitchFamily="50" charset="-128"/>
                <a:ea typeface="Meiryo UI" panose="020B0604030504040204" pitchFamily="50" charset="-128"/>
                <a:cs typeface="Meiryo UI" panose="020B0604030504040204" pitchFamily="50" charset="-128"/>
              </a:rPr>
              <a:t>5</a:t>
            </a: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倍以下の罰金、</a:t>
            </a:r>
            <a:r>
              <a:rPr lang="en-US" altLang="ja-JP" sz="2000" i="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年以下の懲役</a:t>
            </a:r>
          </a:p>
          <a:p>
            <a:pPr fontAlgn="base" hangingPunct="1">
              <a:spcBef>
                <a:spcPct val="0"/>
              </a:spcBef>
              <a:buSzTx/>
              <a:buFontTx/>
              <a:buNone/>
            </a:pP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行政制裁 </a:t>
            </a:r>
            <a:r>
              <a:rPr lang="en-US" altLang="ja-JP" sz="2000" i="0" dirty="0">
                <a:latin typeface="Meiryo UI" panose="020B0604030504040204" pitchFamily="50" charset="-128"/>
                <a:ea typeface="Meiryo UI" panose="020B0604030504040204" pitchFamily="50" charset="-128"/>
                <a:cs typeface="Meiryo UI" panose="020B0604030504040204" pitchFamily="50" charset="-128"/>
              </a:rPr>
              <a:t>: 3</a:t>
            </a: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年以内の貨物輸出・技術提供の禁止</a:t>
            </a:r>
          </a:p>
          <a:p>
            <a:pPr fontAlgn="base" hangingPunct="1">
              <a:spcBef>
                <a:spcPct val="0"/>
              </a:spcBef>
              <a:buSzTx/>
              <a:buFontTx/>
              <a:buNone/>
            </a:pP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その他	  </a:t>
            </a:r>
            <a:r>
              <a:rPr lang="en-US" altLang="ja-JP" sz="2000" i="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違反企業の実名公表と</a:t>
            </a:r>
            <a:r>
              <a:rPr lang="ja-JP" altLang="en-US" sz="2000" i="0" dirty="0" smtClean="0">
                <a:latin typeface="Meiryo UI" panose="020B0604030504040204" pitchFamily="50" charset="-128"/>
                <a:ea typeface="Meiryo UI" panose="020B0604030504040204" pitchFamily="50" charset="-128"/>
                <a:cs typeface="Meiryo UI" panose="020B0604030504040204" pitchFamily="50" charset="-128"/>
              </a:rPr>
              <a:t>警告</a:t>
            </a:r>
            <a:endParaRPr lang="ja-JP" altLang="en-US" sz="2000"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Rectangle 112"/>
          <p:cNvSpPr>
            <a:spLocks noChangeArrowheads="1"/>
          </p:cNvSpPr>
          <p:nvPr/>
        </p:nvSpPr>
        <p:spPr bwMode="auto">
          <a:xfrm>
            <a:off x="2638784" y="2332859"/>
            <a:ext cx="2233612" cy="576262"/>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algn="ctr" fontAlgn="base" hangingPunct="1">
              <a:spcBef>
                <a:spcPct val="0"/>
              </a:spcBef>
              <a:buSzTx/>
              <a:buNone/>
            </a:pPr>
            <a:r>
              <a:rPr lang="ja-JP" altLang="en-US" sz="2000" i="0" dirty="0" smtClean="0">
                <a:latin typeface="Meiryo UI" panose="020B0604030504040204" pitchFamily="50" charset="-128"/>
                <a:ea typeface="Meiryo UI" panose="020B0604030504040204" pitchFamily="50" charset="-128"/>
                <a:cs typeface="Meiryo UI" panose="020B0604030504040204" pitchFamily="50" charset="-128"/>
              </a:rPr>
              <a:t>貨物の輸出</a:t>
            </a:r>
            <a:r>
              <a:rPr lang="en-US" altLang="ja-JP" sz="2000" i="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000" i="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1600" i="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i="0" dirty="0" smtClean="0">
                <a:latin typeface="Meiryo UI" panose="020B0604030504040204" pitchFamily="50" charset="-128"/>
                <a:ea typeface="Meiryo UI" panose="020B0604030504040204" pitchFamily="50" charset="-128"/>
                <a:cs typeface="Meiryo UI" panose="020B0604030504040204" pitchFamily="50" charset="-128"/>
              </a:rPr>
              <a:t>外為法</a:t>
            </a:r>
            <a:r>
              <a:rPr lang="ja-JP" altLang="en-US" sz="1600" i="0" dirty="0">
                <a:latin typeface="Meiryo UI" panose="020B0604030504040204" pitchFamily="50" charset="-128"/>
                <a:ea typeface="Meiryo UI" panose="020B0604030504040204" pitchFamily="50" charset="-128"/>
                <a:cs typeface="Meiryo UI" panose="020B0604030504040204" pitchFamily="50" charset="-128"/>
              </a:rPr>
              <a:t>第</a:t>
            </a:r>
            <a:r>
              <a:rPr lang="en-US" altLang="ja-JP" sz="1600" i="0" dirty="0">
                <a:latin typeface="Meiryo UI" panose="020B0604030504040204" pitchFamily="50" charset="-128"/>
                <a:ea typeface="Meiryo UI" panose="020B0604030504040204" pitchFamily="50" charset="-128"/>
                <a:cs typeface="Meiryo UI" panose="020B0604030504040204" pitchFamily="50" charset="-128"/>
              </a:rPr>
              <a:t>48</a:t>
            </a:r>
            <a:r>
              <a:rPr lang="ja-JP" altLang="en-US" sz="1600" i="0" dirty="0" smtClean="0">
                <a:latin typeface="Meiryo UI" panose="020B0604030504040204" pitchFamily="50" charset="-128"/>
                <a:ea typeface="Meiryo UI" panose="020B0604030504040204" pitchFamily="50" charset="-128"/>
                <a:cs typeface="Meiryo UI" panose="020B0604030504040204" pitchFamily="50" charset="-128"/>
              </a:rPr>
              <a:t>条</a:t>
            </a:r>
            <a:r>
              <a:rPr lang="en-US" altLang="ja-JP" sz="1600" i="0" dirty="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Rectangle 114"/>
          <p:cNvSpPr>
            <a:spLocks noChangeArrowheads="1"/>
          </p:cNvSpPr>
          <p:nvPr/>
        </p:nvSpPr>
        <p:spPr bwMode="auto">
          <a:xfrm>
            <a:off x="5880459" y="2332859"/>
            <a:ext cx="2233612" cy="576262"/>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algn="ctr" fontAlgn="base" hangingPunct="1">
              <a:spcBef>
                <a:spcPct val="0"/>
              </a:spcBef>
              <a:buSzTx/>
              <a:buFontTx/>
              <a:buNone/>
            </a:pPr>
            <a:r>
              <a:rPr lang="ja-JP" altLang="en-US" sz="2000" i="0" dirty="0" smtClean="0">
                <a:latin typeface="Meiryo UI" panose="020B0604030504040204" pitchFamily="50" charset="-128"/>
                <a:ea typeface="Meiryo UI" panose="020B0604030504040204" pitchFamily="50" charset="-128"/>
                <a:cs typeface="Meiryo UI" panose="020B0604030504040204" pitchFamily="50" charset="-128"/>
              </a:rPr>
              <a:t>技術の提供</a:t>
            </a:r>
            <a:endParaRPr lang="en-US" altLang="ja-JP" sz="2000" i="0" dirty="0" smtClean="0">
              <a:latin typeface="Meiryo UI" panose="020B0604030504040204" pitchFamily="50" charset="-128"/>
              <a:ea typeface="Meiryo UI" panose="020B0604030504040204" pitchFamily="50" charset="-128"/>
              <a:cs typeface="Meiryo UI" panose="020B0604030504040204" pitchFamily="50" charset="-128"/>
            </a:endParaRPr>
          </a:p>
          <a:p>
            <a:pPr algn="ctr" fontAlgn="base" hangingPunct="1">
              <a:spcBef>
                <a:spcPct val="0"/>
              </a:spcBef>
              <a:buSzTx/>
              <a:buNone/>
            </a:pPr>
            <a:r>
              <a:rPr lang="en-US" altLang="ja-JP" sz="1600" i="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i="0" dirty="0">
                <a:latin typeface="Meiryo UI" panose="020B0604030504040204" pitchFamily="50" charset="-128"/>
                <a:ea typeface="Meiryo UI" panose="020B0604030504040204" pitchFamily="50" charset="-128"/>
                <a:cs typeface="Meiryo UI" panose="020B0604030504040204" pitchFamily="50" charset="-128"/>
              </a:rPr>
              <a:t>外為法第</a:t>
            </a:r>
            <a:r>
              <a:rPr lang="en-US" altLang="ja-JP" sz="1600" i="0" dirty="0">
                <a:latin typeface="Meiryo UI" panose="020B0604030504040204" pitchFamily="50" charset="-128"/>
                <a:ea typeface="Meiryo UI" panose="020B0604030504040204" pitchFamily="50" charset="-128"/>
                <a:cs typeface="Meiryo UI" panose="020B0604030504040204" pitchFamily="50" charset="-128"/>
              </a:rPr>
              <a:t>25</a:t>
            </a:r>
            <a:r>
              <a:rPr lang="ja-JP" altLang="en-US" sz="1600" i="0" dirty="0" smtClean="0">
                <a:latin typeface="Meiryo UI" panose="020B0604030504040204" pitchFamily="50" charset="-128"/>
                <a:ea typeface="Meiryo UI" panose="020B0604030504040204" pitchFamily="50" charset="-128"/>
                <a:cs typeface="Meiryo UI" panose="020B0604030504040204" pitchFamily="50" charset="-128"/>
              </a:rPr>
              <a:t>条</a:t>
            </a:r>
            <a:r>
              <a:rPr lang="en-US" altLang="ja-JP" sz="1600" i="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600"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Rectangle 137"/>
          <p:cNvSpPr>
            <a:spLocks noChangeArrowheads="1"/>
          </p:cNvSpPr>
          <p:nvPr/>
        </p:nvSpPr>
        <p:spPr bwMode="auto">
          <a:xfrm>
            <a:off x="344488" y="1988840"/>
            <a:ext cx="120768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buSzTx/>
              <a:buFontTx/>
              <a:buNone/>
            </a:pPr>
            <a:r>
              <a:rPr lang="en-US" altLang="ja-JP" sz="2000" i="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i="0" dirty="0" smtClean="0">
                <a:latin typeface="Meiryo UI" panose="020B0604030504040204" pitchFamily="50" charset="-128"/>
                <a:ea typeface="Meiryo UI" panose="020B0604030504040204" pitchFamily="50" charset="-128"/>
                <a:cs typeface="Meiryo UI" panose="020B0604030504040204" pitchFamily="50" charset="-128"/>
              </a:rPr>
              <a:t>法制度</a:t>
            </a:r>
            <a:r>
              <a:rPr lang="en-US" altLang="ja-JP" sz="2000" i="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Rectangle 138"/>
          <p:cNvSpPr>
            <a:spLocks noChangeArrowheads="1"/>
          </p:cNvSpPr>
          <p:nvPr/>
        </p:nvSpPr>
        <p:spPr bwMode="auto">
          <a:xfrm>
            <a:off x="358069" y="4941168"/>
            <a:ext cx="1930635"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buSzTx/>
              <a:buFontTx/>
              <a:buNone/>
            </a:pPr>
            <a:r>
              <a:rPr lang="en-US" altLang="ja-JP" sz="2000" i="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i="0" dirty="0">
                <a:latin typeface="Meiryo UI" panose="020B0604030504040204" pitchFamily="50" charset="-128"/>
                <a:ea typeface="Meiryo UI" panose="020B0604030504040204" pitchFamily="50" charset="-128"/>
                <a:cs typeface="Meiryo UI" panose="020B0604030504040204" pitchFamily="50" charset="-128"/>
              </a:rPr>
              <a:t>違反時の制裁</a:t>
            </a:r>
            <a:r>
              <a:rPr lang="en-US" altLang="ja-JP" sz="2000" i="0" dirty="0">
                <a:latin typeface="Meiryo UI" panose="020B0604030504040204" pitchFamily="50" charset="-128"/>
                <a:ea typeface="Meiryo UI" panose="020B0604030504040204" pitchFamily="50" charset="-128"/>
                <a:cs typeface="Meiryo UI" panose="020B0604030504040204" pitchFamily="50" charset="-128"/>
              </a:rPr>
              <a:t>】</a:t>
            </a:r>
          </a:p>
        </p:txBody>
      </p:sp>
      <p:pic>
        <p:nvPicPr>
          <p:cNvPr id="24" name="Picture 38" descr="00p1aor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4071" y="2117410"/>
            <a:ext cx="1015393" cy="87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4"/>
          <p:cNvSpPr>
            <a:spLocks noChangeAspect="1" noChangeArrowheads="1" noTextEdit="1"/>
          </p:cNvSpPr>
          <p:nvPr/>
        </p:nvSpPr>
        <p:spPr bwMode="auto">
          <a:xfrm>
            <a:off x="9761539" y="1066801"/>
            <a:ext cx="1851025" cy="176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55" name="グループ化 54"/>
          <p:cNvGrpSpPr/>
          <p:nvPr/>
        </p:nvGrpSpPr>
        <p:grpSpPr>
          <a:xfrm>
            <a:off x="4731512" y="2060619"/>
            <a:ext cx="722313" cy="565150"/>
            <a:chOff x="10431464" y="1870076"/>
            <a:chExt cx="1147763" cy="958851"/>
          </a:xfrm>
        </p:grpSpPr>
        <p:sp>
          <p:nvSpPr>
            <p:cNvPr id="18" name="Freeform 9"/>
            <p:cNvSpPr>
              <a:spLocks/>
            </p:cNvSpPr>
            <p:nvPr/>
          </p:nvSpPr>
          <p:spPr bwMode="auto">
            <a:xfrm>
              <a:off x="10431464" y="1905001"/>
              <a:ext cx="133350" cy="1588"/>
            </a:xfrm>
            <a:custGeom>
              <a:avLst/>
              <a:gdLst>
                <a:gd name="T0" fmla="*/ 167 w 167"/>
                <a:gd name="T1" fmla="*/ 0 h 4"/>
                <a:gd name="T2" fmla="*/ 159 w 167"/>
                <a:gd name="T3" fmla="*/ 0 h 4"/>
                <a:gd name="T4" fmla="*/ 151 w 167"/>
                <a:gd name="T5" fmla="*/ 1 h 4"/>
                <a:gd name="T6" fmla="*/ 144 w 167"/>
                <a:gd name="T7" fmla="*/ 1 h 4"/>
                <a:gd name="T8" fmla="*/ 136 w 167"/>
                <a:gd name="T9" fmla="*/ 1 h 4"/>
                <a:gd name="T10" fmla="*/ 128 w 167"/>
                <a:gd name="T11" fmla="*/ 3 h 4"/>
                <a:gd name="T12" fmla="*/ 120 w 167"/>
                <a:gd name="T13" fmla="*/ 3 h 4"/>
                <a:gd name="T14" fmla="*/ 112 w 167"/>
                <a:gd name="T15" fmla="*/ 4 h 4"/>
                <a:gd name="T16" fmla="*/ 104 w 167"/>
                <a:gd name="T17" fmla="*/ 4 h 4"/>
                <a:gd name="T18" fmla="*/ 91 w 167"/>
                <a:gd name="T19" fmla="*/ 4 h 4"/>
                <a:gd name="T20" fmla="*/ 78 w 167"/>
                <a:gd name="T21" fmla="*/ 4 h 4"/>
                <a:gd name="T22" fmla="*/ 65 w 167"/>
                <a:gd name="T23" fmla="*/ 4 h 4"/>
                <a:gd name="T24" fmla="*/ 52 w 167"/>
                <a:gd name="T25" fmla="*/ 4 h 4"/>
                <a:gd name="T26" fmla="*/ 39 w 167"/>
                <a:gd name="T27" fmla="*/ 4 h 4"/>
                <a:gd name="T28" fmla="*/ 27 w 167"/>
                <a:gd name="T29" fmla="*/ 3 h 4"/>
                <a:gd name="T30" fmla="*/ 13 w 167"/>
                <a:gd name="T31" fmla="*/ 3 h 4"/>
                <a:gd name="T32" fmla="*/ 0 w 167"/>
                <a:gd name="T33" fmla="*/ 1 h 4"/>
                <a:gd name="T34" fmla="*/ 167 w 167"/>
                <a:gd name="T3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7" h="4">
                  <a:moveTo>
                    <a:pt x="167" y="0"/>
                  </a:moveTo>
                  <a:lnTo>
                    <a:pt x="159" y="0"/>
                  </a:lnTo>
                  <a:lnTo>
                    <a:pt x="151" y="1"/>
                  </a:lnTo>
                  <a:lnTo>
                    <a:pt x="144" y="1"/>
                  </a:lnTo>
                  <a:lnTo>
                    <a:pt x="136" y="1"/>
                  </a:lnTo>
                  <a:lnTo>
                    <a:pt x="128" y="3"/>
                  </a:lnTo>
                  <a:lnTo>
                    <a:pt x="120" y="3"/>
                  </a:lnTo>
                  <a:lnTo>
                    <a:pt x="112" y="4"/>
                  </a:lnTo>
                  <a:lnTo>
                    <a:pt x="104" y="4"/>
                  </a:lnTo>
                  <a:lnTo>
                    <a:pt x="91" y="4"/>
                  </a:lnTo>
                  <a:lnTo>
                    <a:pt x="78" y="4"/>
                  </a:lnTo>
                  <a:lnTo>
                    <a:pt x="65" y="4"/>
                  </a:lnTo>
                  <a:lnTo>
                    <a:pt x="52" y="4"/>
                  </a:lnTo>
                  <a:lnTo>
                    <a:pt x="39" y="4"/>
                  </a:lnTo>
                  <a:lnTo>
                    <a:pt x="27" y="3"/>
                  </a:lnTo>
                  <a:lnTo>
                    <a:pt x="13" y="3"/>
                  </a:lnTo>
                  <a:lnTo>
                    <a:pt x="0" y="1"/>
                  </a:lnTo>
                  <a:lnTo>
                    <a:pt x="167" y="0"/>
                  </a:lnTo>
                  <a:close/>
                </a:path>
              </a:pathLst>
            </a:custGeom>
            <a:solidFill>
              <a:srgbClr val="75B5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5"/>
            <p:cNvSpPr>
              <a:spLocks/>
            </p:cNvSpPr>
            <p:nvPr/>
          </p:nvSpPr>
          <p:spPr bwMode="auto">
            <a:xfrm>
              <a:off x="10483852" y="1906589"/>
              <a:ext cx="133350" cy="3175"/>
            </a:xfrm>
            <a:custGeom>
              <a:avLst/>
              <a:gdLst>
                <a:gd name="T0" fmla="*/ 167 w 167"/>
                <a:gd name="T1" fmla="*/ 0 h 3"/>
                <a:gd name="T2" fmla="*/ 159 w 167"/>
                <a:gd name="T3" fmla="*/ 0 h 3"/>
                <a:gd name="T4" fmla="*/ 151 w 167"/>
                <a:gd name="T5" fmla="*/ 1 h 3"/>
                <a:gd name="T6" fmla="*/ 143 w 167"/>
                <a:gd name="T7" fmla="*/ 1 h 3"/>
                <a:gd name="T8" fmla="*/ 136 w 167"/>
                <a:gd name="T9" fmla="*/ 1 h 3"/>
                <a:gd name="T10" fmla="*/ 128 w 167"/>
                <a:gd name="T11" fmla="*/ 2 h 3"/>
                <a:gd name="T12" fmla="*/ 120 w 167"/>
                <a:gd name="T13" fmla="*/ 2 h 3"/>
                <a:gd name="T14" fmla="*/ 112 w 167"/>
                <a:gd name="T15" fmla="*/ 3 h 3"/>
                <a:gd name="T16" fmla="*/ 104 w 167"/>
                <a:gd name="T17" fmla="*/ 3 h 3"/>
                <a:gd name="T18" fmla="*/ 90 w 167"/>
                <a:gd name="T19" fmla="*/ 3 h 3"/>
                <a:gd name="T20" fmla="*/ 77 w 167"/>
                <a:gd name="T21" fmla="*/ 3 h 3"/>
                <a:gd name="T22" fmla="*/ 64 w 167"/>
                <a:gd name="T23" fmla="*/ 3 h 3"/>
                <a:gd name="T24" fmla="*/ 51 w 167"/>
                <a:gd name="T25" fmla="*/ 3 h 3"/>
                <a:gd name="T26" fmla="*/ 38 w 167"/>
                <a:gd name="T27" fmla="*/ 3 h 3"/>
                <a:gd name="T28" fmla="*/ 25 w 167"/>
                <a:gd name="T29" fmla="*/ 2 h 3"/>
                <a:gd name="T30" fmla="*/ 13 w 167"/>
                <a:gd name="T31" fmla="*/ 2 h 3"/>
                <a:gd name="T32" fmla="*/ 0 w 167"/>
                <a:gd name="T33" fmla="*/ 1 h 3"/>
                <a:gd name="T34" fmla="*/ 167 w 167"/>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7" h="3">
                  <a:moveTo>
                    <a:pt x="167" y="0"/>
                  </a:moveTo>
                  <a:lnTo>
                    <a:pt x="159" y="0"/>
                  </a:lnTo>
                  <a:lnTo>
                    <a:pt x="151" y="1"/>
                  </a:lnTo>
                  <a:lnTo>
                    <a:pt x="143" y="1"/>
                  </a:lnTo>
                  <a:lnTo>
                    <a:pt x="136" y="1"/>
                  </a:lnTo>
                  <a:lnTo>
                    <a:pt x="128" y="2"/>
                  </a:lnTo>
                  <a:lnTo>
                    <a:pt x="120" y="2"/>
                  </a:lnTo>
                  <a:lnTo>
                    <a:pt x="112" y="3"/>
                  </a:lnTo>
                  <a:lnTo>
                    <a:pt x="104" y="3"/>
                  </a:lnTo>
                  <a:lnTo>
                    <a:pt x="90" y="3"/>
                  </a:lnTo>
                  <a:lnTo>
                    <a:pt x="77" y="3"/>
                  </a:lnTo>
                  <a:lnTo>
                    <a:pt x="64" y="3"/>
                  </a:lnTo>
                  <a:lnTo>
                    <a:pt x="51" y="3"/>
                  </a:lnTo>
                  <a:lnTo>
                    <a:pt x="38" y="3"/>
                  </a:lnTo>
                  <a:lnTo>
                    <a:pt x="25" y="2"/>
                  </a:lnTo>
                  <a:lnTo>
                    <a:pt x="13" y="2"/>
                  </a:lnTo>
                  <a:lnTo>
                    <a:pt x="0" y="1"/>
                  </a:lnTo>
                  <a:lnTo>
                    <a:pt x="1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20"/>
            <p:cNvSpPr>
              <a:spLocks/>
            </p:cNvSpPr>
            <p:nvPr/>
          </p:nvSpPr>
          <p:spPr bwMode="auto">
            <a:xfrm>
              <a:off x="10464802" y="1892301"/>
              <a:ext cx="1054100" cy="920751"/>
            </a:xfrm>
            <a:custGeom>
              <a:avLst/>
              <a:gdLst>
                <a:gd name="T0" fmla="*/ 0 w 1329"/>
                <a:gd name="T1" fmla="*/ 460 h 1160"/>
                <a:gd name="T2" fmla="*/ 309 w 1329"/>
                <a:gd name="T3" fmla="*/ 1069 h 1160"/>
                <a:gd name="T4" fmla="*/ 549 w 1329"/>
                <a:gd name="T5" fmla="*/ 1160 h 1160"/>
                <a:gd name="T6" fmla="*/ 1329 w 1329"/>
                <a:gd name="T7" fmla="*/ 750 h 1160"/>
                <a:gd name="T8" fmla="*/ 1198 w 1329"/>
                <a:gd name="T9" fmla="*/ 50 h 1160"/>
                <a:gd name="T10" fmla="*/ 899 w 1329"/>
                <a:gd name="T11" fmla="*/ 0 h 1160"/>
                <a:gd name="T12" fmla="*/ 0 w 1329"/>
                <a:gd name="T13" fmla="*/ 460 h 1160"/>
              </a:gdLst>
              <a:ahLst/>
              <a:cxnLst>
                <a:cxn ang="0">
                  <a:pos x="T0" y="T1"/>
                </a:cxn>
                <a:cxn ang="0">
                  <a:pos x="T2" y="T3"/>
                </a:cxn>
                <a:cxn ang="0">
                  <a:pos x="T4" y="T5"/>
                </a:cxn>
                <a:cxn ang="0">
                  <a:pos x="T6" y="T7"/>
                </a:cxn>
                <a:cxn ang="0">
                  <a:pos x="T8" y="T9"/>
                </a:cxn>
                <a:cxn ang="0">
                  <a:pos x="T10" y="T11"/>
                </a:cxn>
                <a:cxn ang="0">
                  <a:pos x="T12" y="T13"/>
                </a:cxn>
              </a:cxnLst>
              <a:rect l="0" t="0" r="r" b="b"/>
              <a:pathLst>
                <a:path w="1329" h="1160">
                  <a:moveTo>
                    <a:pt x="0" y="460"/>
                  </a:moveTo>
                  <a:lnTo>
                    <a:pt x="309" y="1069"/>
                  </a:lnTo>
                  <a:lnTo>
                    <a:pt x="549" y="1160"/>
                  </a:lnTo>
                  <a:lnTo>
                    <a:pt x="1329" y="750"/>
                  </a:lnTo>
                  <a:lnTo>
                    <a:pt x="1198" y="50"/>
                  </a:lnTo>
                  <a:lnTo>
                    <a:pt x="899" y="0"/>
                  </a:lnTo>
                  <a:lnTo>
                    <a:pt x="0" y="460"/>
                  </a:lnTo>
                  <a:close/>
                </a:path>
              </a:pathLst>
            </a:custGeom>
            <a:solidFill>
              <a:srgbClr val="75B5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21"/>
            <p:cNvSpPr>
              <a:spLocks/>
            </p:cNvSpPr>
            <p:nvPr/>
          </p:nvSpPr>
          <p:spPr bwMode="auto">
            <a:xfrm>
              <a:off x="10768014" y="1870076"/>
              <a:ext cx="290513" cy="300038"/>
            </a:xfrm>
            <a:custGeom>
              <a:avLst/>
              <a:gdLst>
                <a:gd name="T0" fmla="*/ 107 w 366"/>
                <a:gd name="T1" fmla="*/ 378 h 378"/>
                <a:gd name="T2" fmla="*/ 0 w 366"/>
                <a:gd name="T3" fmla="*/ 192 h 378"/>
                <a:gd name="T4" fmla="*/ 327 w 366"/>
                <a:gd name="T5" fmla="*/ 0 h 378"/>
                <a:gd name="T6" fmla="*/ 366 w 366"/>
                <a:gd name="T7" fmla="*/ 219 h 378"/>
                <a:gd name="T8" fmla="*/ 287 w 366"/>
                <a:gd name="T9" fmla="*/ 259 h 378"/>
                <a:gd name="T10" fmla="*/ 276 w 366"/>
                <a:gd name="T11" fmla="*/ 119 h 378"/>
                <a:gd name="T12" fmla="*/ 107 w 366"/>
                <a:gd name="T13" fmla="*/ 199 h 378"/>
                <a:gd name="T14" fmla="*/ 160 w 366"/>
                <a:gd name="T15" fmla="*/ 359 h 378"/>
                <a:gd name="T16" fmla="*/ 107 w 366"/>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78">
                  <a:moveTo>
                    <a:pt x="107" y="378"/>
                  </a:moveTo>
                  <a:lnTo>
                    <a:pt x="0" y="192"/>
                  </a:lnTo>
                  <a:lnTo>
                    <a:pt x="327" y="0"/>
                  </a:lnTo>
                  <a:lnTo>
                    <a:pt x="366" y="219"/>
                  </a:lnTo>
                  <a:lnTo>
                    <a:pt x="287" y="259"/>
                  </a:lnTo>
                  <a:lnTo>
                    <a:pt x="276" y="119"/>
                  </a:lnTo>
                  <a:lnTo>
                    <a:pt x="107" y="199"/>
                  </a:lnTo>
                  <a:lnTo>
                    <a:pt x="160" y="359"/>
                  </a:lnTo>
                  <a:lnTo>
                    <a:pt x="107" y="378"/>
                  </a:lnTo>
                  <a:close/>
                </a:path>
              </a:pathLst>
            </a:custGeom>
            <a:solidFill>
              <a:srgbClr val="75B5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22"/>
            <p:cNvSpPr>
              <a:spLocks/>
            </p:cNvSpPr>
            <p:nvPr/>
          </p:nvSpPr>
          <p:spPr bwMode="auto">
            <a:xfrm>
              <a:off x="10525127" y="1908176"/>
              <a:ext cx="1054100" cy="920751"/>
            </a:xfrm>
            <a:custGeom>
              <a:avLst/>
              <a:gdLst>
                <a:gd name="T0" fmla="*/ 0 w 1327"/>
                <a:gd name="T1" fmla="*/ 460 h 1160"/>
                <a:gd name="T2" fmla="*/ 308 w 1327"/>
                <a:gd name="T3" fmla="*/ 1070 h 1160"/>
                <a:gd name="T4" fmla="*/ 548 w 1327"/>
                <a:gd name="T5" fmla="*/ 1160 h 1160"/>
                <a:gd name="T6" fmla="*/ 1327 w 1327"/>
                <a:gd name="T7" fmla="*/ 750 h 1160"/>
                <a:gd name="T8" fmla="*/ 1197 w 1327"/>
                <a:gd name="T9" fmla="*/ 49 h 1160"/>
                <a:gd name="T10" fmla="*/ 898 w 1327"/>
                <a:gd name="T11" fmla="*/ 0 h 1160"/>
                <a:gd name="T12" fmla="*/ 0 w 1327"/>
                <a:gd name="T13" fmla="*/ 460 h 1160"/>
              </a:gdLst>
              <a:ahLst/>
              <a:cxnLst>
                <a:cxn ang="0">
                  <a:pos x="T0" y="T1"/>
                </a:cxn>
                <a:cxn ang="0">
                  <a:pos x="T2" y="T3"/>
                </a:cxn>
                <a:cxn ang="0">
                  <a:pos x="T4" y="T5"/>
                </a:cxn>
                <a:cxn ang="0">
                  <a:pos x="T6" y="T7"/>
                </a:cxn>
                <a:cxn ang="0">
                  <a:pos x="T8" y="T9"/>
                </a:cxn>
                <a:cxn ang="0">
                  <a:pos x="T10" y="T11"/>
                </a:cxn>
                <a:cxn ang="0">
                  <a:pos x="T12" y="T13"/>
                </a:cxn>
              </a:cxnLst>
              <a:rect l="0" t="0" r="r" b="b"/>
              <a:pathLst>
                <a:path w="1327" h="1160">
                  <a:moveTo>
                    <a:pt x="0" y="460"/>
                  </a:moveTo>
                  <a:lnTo>
                    <a:pt x="308" y="1070"/>
                  </a:lnTo>
                  <a:lnTo>
                    <a:pt x="548" y="1160"/>
                  </a:lnTo>
                  <a:lnTo>
                    <a:pt x="1327" y="750"/>
                  </a:lnTo>
                  <a:lnTo>
                    <a:pt x="1197" y="49"/>
                  </a:lnTo>
                  <a:lnTo>
                    <a:pt x="898" y="0"/>
                  </a:lnTo>
                  <a:lnTo>
                    <a:pt x="0" y="4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Freeform 23"/>
            <p:cNvSpPr>
              <a:spLocks/>
            </p:cNvSpPr>
            <p:nvPr/>
          </p:nvSpPr>
          <p:spPr bwMode="auto">
            <a:xfrm>
              <a:off x="10609264" y="1958977"/>
              <a:ext cx="763588" cy="361950"/>
            </a:xfrm>
            <a:custGeom>
              <a:avLst/>
              <a:gdLst>
                <a:gd name="T0" fmla="*/ 0 w 961"/>
                <a:gd name="T1" fmla="*/ 410 h 456"/>
                <a:gd name="T2" fmla="*/ 778 w 961"/>
                <a:gd name="T3" fmla="*/ 0 h 456"/>
                <a:gd name="T4" fmla="*/ 961 w 961"/>
                <a:gd name="T5" fmla="*/ 37 h 456"/>
                <a:gd name="T6" fmla="*/ 252 w 961"/>
                <a:gd name="T7" fmla="*/ 456 h 456"/>
                <a:gd name="T8" fmla="*/ 0 w 961"/>
                <a:gd name="T9" fmla="*/ 410 h 456"/>
              </a:gdLst>
              <a:ahLst/>
              <a:cxnLst>
                <a:cxn ang="0">
                  <a:pos x="T0" y="T1"/>
                </a:cxn>
                <a:cxn ang="0">
                  <a:pos x="T2" y="T3"/>
                </a:cxn>
                <a:cxn ang="0">
                  <a:pos x="T4" y="T5"/>
                </a:cxn>
                <a:cxn ang="0">
                  <a:pos x="T6" y="T7"/>
                </a:cxn>
                <a:cxn ang="0">
                  <a:pos x="T8" y="T9"/>
                </a:cxn>
              </a:cxnLst>
              <a:rect l="0" t="0" r="r" b="b"/>
              <a:pathLst>
                <a:path w="961" h="456">
                  <a:moveTo>
                    <a:pt x="0" y="410"/>
                  </a:moveTo>
                  <a:lnTo>
                    <a:pt x="778" y="0"/>
                  </a:lnTo>
                  <a:lnTo>
                    <a:pt x="961" y="37"/>
                  </a:lnTo>
                  <a:lnTo>
                    <a:pt x="252" y="456"/>
                  </a:lnTo>
                  <a:lnTo>
                    <a:pt x="0" y="4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24"/>
            <p:cNvSpPr>
              <a:spLocks/>
            </p:cNvSpPr>
            <p:nvPr/>
          </p:nvSpPr>
          <p:spPr bwMode="auto">
            <a:xfrm>
              <a:off x="10642602" y="2352677"/>
              <a:ext cx="269875" cy="381000"/>
            </a:xfrm>
            <a:custGeom>
              <a:avLst/>
              <a:gdLst>
                <a:gd name="T0" fmla="*/ 0 w 340"/>
                <a:gd name="T1" fmla="*/ 0 h 480"/>
                <a:gd name="T2" fmla="*/ 190 w 340"/>
                <a:gd name="T3" fmla="*/ 410 h 480"/>
                <a:gd name="T4" fmla="*/ 340 w 340"/>
                <a:gd name="T5" fmla="*/ 480 h 480"/>
                <a:gd name="T6" fmla="*/ 180 w 340"/>
                <a:gd name="T7" fmla="*/ 40 h 480"/>
                <a:gd name="T8" fmla="*/ 0 w 340"/>
                <a:gd name="T9" fmla="*/ 0 h 480"/>
              </a:gdLst>
              <a:ahLst/>
              <a:cxnLst>
                <a:cxn ang="0">
                  <a:pos x="T0" y="T1"/>
                </a:cxn>
                <a:cxn ang="0">
                  <a:pos x="T2" y="T3"/>
                </a:cxn>
                <a:cxn ang="0">
                  <a:pos x="T4" y="T5"/>
                </a:cxn>
                <a:cxn ang="0">
                  <a:pos x="T6" y="T7"/>
                </a:cxn>
                <a:cxn ang="0">
                  <a:pos x="T8" y="T9"/>
                </a:cxn>
              </a:cxnLst>
              <a:rect l="0" t="0" r="r" b="b"/>
              <a:pathLst>
                <a:path w="340" h="480">
                  <a:moveTo>
                    <a:pt x="0" y="0"/>
                  </a:moveTo>
                  <a:lnTo>
                    <a:pt x="190" y="410"/>
                  </a:lnTo>
                  <a:lnTo>
                    <a:pt x="340" y="480"/>
                  </a:lnTo>
                  <a:lnTo>
                    <a:pt x="180" y="4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5"/>
            <p:cNvSpPr>
              <a:spLocks/>
            </p:cNvSpPr>
            <p:nvPr/>
          </p:nvSpPr>
          <p:spPr bwMode="auto">
            <a:xfrm>
              <a:off x="10872789" y="2043114"/>
              <a:ext cx="627063" cy="666750"/>
            </a:xfrm>
            <a:custGeom>
              <a:avLst/>
              <a:gdLst>
                <a:gd name="T0" fmla="*/ 0 w 790"/>
                <a:gd name="T1" fmla="*/ 400 h 840"/>
                <a:gd name="T2" fmla="*/ 660 w 790"/>
                <a:gd name="T3" fmla="*/ 0 h 840"/>
                <a:gd name="T4" fmla="*/ 790 w 790"/>
                <a:gd name="T5" fmla="*/ 520 h 840"/>
                <a:gd name="T6" fmla="*/ 141 w 790"/>
                <a:gd name="T7" fmla="*/ 840 h 840"/>
                <a:gd name="T8" fmla="*/ 0 w 790"/>
                <a:gd name="T9" fmla="*/ 400 h 840"/>
              </a:gdLst>
              <a:ahLst/>
              <a:cxnLst>
                <a:cxn ang="0">
                  <a:pos x="T0" y="T1"/>
                </a:cxn>
                <a:cxn ang="0">
                  <a:pos x="T2" y="T3"/>
                </a:cxn>
                <a:cxn ang="0">
                  <a:pos x="T4" y="T5"/>
                </a:cxn>
                <a:cxn ang="0">
                  <a:pos x="T6" y="T7"/>
                </a:cxn>
                <a:cxn ang="0">
                  <a:pos x="T8" y="T9"/>
                </a:cxn>
              </a:cxnLst>
              <a:rect l="0" t="0" r="r" b="b"/>
              <a:pathLst>
                <a:path w="790" h="840">
                  <a:moveTo>
                    <a:pt x="0" y="400"/>
                  </a:moveTo>
                  <a:lnTo>
                    <a:pt x="660" y="0"/>
                  </a:lnTo>
                  <a:lnTo>
                    <a:pt x="790" y="520"/>
                  </a:lnTo>
                  <a:lnTo>
                    <a:pt x="141" y="840"/>
                  </a:lnTo>
                  <a:lnTo>
                    <a:pt x="0" y="4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26"/>
            <p:cNvSpPr>
              <a:spLocks/>
            </p:cNvSpPr>
            <p:nvPr/>
          </p:nvSpPr>
          <p:spPr bwMode="auto">
            <a:xfrm>
              <a:off x="10826752" y="1885951"/>
              <a:ext cx="292100" cy="300038"/>
            </a:xfrm>
            <a:custGeom>
              <a:avLst/>
              <a:gdLst>
                <a:gd name="T0" fmla="*/ 107 w 367"/>
                <a:gd name="T1" fmla="*/ 379 h 379"/>
                <a:gd name="T2" fmla="*/ 0 w 367"/>
                <a:gd name="T3" fmla="*/ 192 h 379"/>
                <a:gd name="T4" fmla="*/ 327 w 367"/>
                <a:gd name="T5" fmla="*/ 0 h 379"/>
                <a:gd name="T6" fmla="*/ 367 w 367"/>
                <a:gd name="T7" fmla="*/ 219 h 379"/>
                <a:gd name="T8" fmla="*/ 287 w 367"/>
                <a:gd name="T9" fmla="*/ 259 h 379"/>
                <a:gd name="T10" fmla="*/ 276 w 367"/>
                <a:gd name="T11" fmla="*/ 119 h 379"/>
                <a:gd name="T12" fmla="*/ 107 w 367"/>
                <a:gd name="T13" fmla="*/ 199 h 379"/>
                <a:gd name="T14" fmla="*/ 160 w 367"/>
                <a:gd name="T15" fmla="*/ 358 h 379"/>
                <a:gd name="T16" fmla="*/ 107 w 367"/>
                <a:gd name="T17" fmla="*/ 37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 h="379">
                  <a:moveTo>
                    <a:pt x="107" y="379"/>
                  </a:moveTo>
                  <a:lnTo>
                    <a:pt x="0" y="192"/>
                  </a:lnTo>
                  <a:lnTo>
                    <a:pt x="327" y="0"/>
                  </a:lnTo>
                  <a:lnTo>
                    <a:pt x="367" y="219"/>
                  </a:lnTo>
                  <a:lnTo>
                    <a:pt x="287" y="259"/>
                  </a:lnTo>
                  <a:lnTo>
                    <a:pt x="276" y="119"/>
                  </a:lnTo>
                  <a:lnTo>
                    <a:pt x="107" y="199"/>
                  </a:lnTo>
                  <a:lnTo>
                    <a:pt x="160" y="358"/>
                  </a:lnTo>
                  <a:lnTo>
                    <a:pt x="107" y="3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27"/>
            <p:cNvSpPr>
              <a:spLocks/>
            </p:cNvSpPr>
            <p:nvPr/>
          </p:nvSpPr>
          <p:spPr bwMode="auto">
            <a:xfrm>
              <a:off x="10666414" y="1947864"/>
              <a:ext cx="690563" cy="809625"/>
            </a:xfrm>
            <a:custGeom>
              <a:avLst/>
              <a:gdLst>
                <a:gd name="T0" fmla="*/ 803 w 870"/>
                <a:gd name="T1" fmla="*/ 0 h 1021"/>
                <a:gd name="T2" fmla="*/ 0 w 870"/>
                <a:gd name="T3" fmla="*/ 465 h 1021"/>
                <a:gd name="T4" fmla="*/ 250 w 870"/>
                <a:gd name="T5" fmla="*/ 1021 h 1021"/>
                <a:gd name="T6" fmla="*/ 63 w 870"/>
                <a:gd name="T7" fmla="*/ 488 h 1021"/>
                <a:gd name="T8" fmla="*/ 870 w 870"/>
                <a:gd name="T9" fmla="*/ 11 h 1021"/>
                <a:gd name="T10" fmla="*/ 803 w 870"/>
                <a:gd name="T11" fmla="*/ 0 h 1021"/>
              </a:gdLst>
              <a:ahLst/>
              <a:cxnLst>
                <a:cxn ang="0">
                  <a:pos x="T0" y="T1"/>
                </a:cxn>
                <a:cxn ang="0">
                  <a:pos x="T2" y="T3"/>
                </a:cxn>
                <a:cxn ang="0">
                  <a:pos x="T4" y="T5"/>
                </a:cxn>
                <a:cxn ang="0">
                  <a:pos x="T6" y="T7"/>
                </a:cxn>
                <a:cxn ang="0">
                  <a:pos x="T8" y="T9"/>
                </a:cxn>
                <a:cxn ang="0">
                  <a:pos x="T10" y="T11"/>
                </a:cxn>
              </a:cxnLst>
              <a:rect l="0" t="0" r="r" b="b"/>
              <a:pathLst>
                <a:path w="870" h="1021">
                  <a:moveTo>
                    <a:pt x="803" y="0"/>
                  </a:moveTo>
                  <a:lnTo>
                    <a:pt x="0" y="465"/>
                  </a:lnTo>
                  <a:lnTo>
                    <a:pt x="250" y="1021"/>
                  </a:lnTo>
                  <a:lnTo>
                    <a:pt x="63" y="488"/>
                  </a:lnTo>
                  <a:lnTo>
                    <a:pt x="870" y="11"/>
                  </a:lnTo>
                  <a:lnTo>
                    <a:pt x="8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Rectangle 28"/>
            <p:cNvSpPr>
              <a:spLocks noChangeArrowheads="1"/>
            </p:cNvSpPr>
            <p:nvPr/>
          </p:nvSpPr>
          <p:spPr bwMode="auto">
            <a:xfrm>
              <a:off x="11182352" y="2212977"/>
              <a:ext cx="206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Freeform 29"/>
            <p:cNvSpPr>
              <a:spLocks/>
            </p:cNvSpPr>
            <p:nvPr/>
          </p:nvSpPr>
          <p:spPr bwMode="auto">
            <a:xfrm>
              <a:off x="10968039" y="2392364"/>
              <a:ext cx="103188" cy="190500"/>
            </a:xfrm>
            <a:custGeom>
              <a:avLst/>
              <a:gdLst>
                <a:gd name="T0" fmla="*/ 129 w 129"/>
                <a:gd name="T1" fmla="*/ 121 h 241"/>
                <a:gd name="T2" fmla="*/ 128 w 129"/>
                <a:gd name="T3" fmla="*/ 145 h 241"/>
                <a:gd name="T4" fmla="*/ 124 w 129"/>
                <a:gd name="T5" fmla="*/ 167 h 241"/>
                <a:gd name="T6" fmla="*/ 118 w 129"/>
                <a:gd name="T7" fmla="*/ 188 h 241"/>
                <a:gd name="T8" fmla="*/ 111 w 129"/>
                <a:gd name="T9" fmla="*/ 205 h 241"/>
                <a:gd name="T10" fmla="*/ 100 w 129"/>
                <a:gd name="T11" fmla="*/ 220 h 241"/>
                <a:gd name="T12" fmla="*/ 90 w 129"/>
                <a:gd name="T13" fmla="*/ 232 h 241"/>
                <a:gd name="T14" fmla="*/ 77 w 129"/>
                <a:gd name="T15" fmla="*/ 239 h 241"/>
                <a:gd name="T16" fmla="*/ 65 w 129"/>
                <a:gd name="T17" fmla="*/ 241 h 241"/>
                <a:gd name="T18" fmla="*/ 52 w 129"/>
                <a:gd name="T19" fmla="*/ 239 h 241"/>
                <a:gd name="T20" fmla="*/ 39 w 129"/>
                <a:gd name="T21" fmla="*/ 232 h 241"/>
                <a:gd name="T22" fmla="*/ 29 w 129"/>
                <a:gd name="T23" fmla="*/ 220 h 241"/>
                <a:gd name="T24" fmla="*/ 19 w 129"/>
                <a:gd name="T25" fmla="*/ 205 h 241"/>
                <a:gd name="T26" fmla="*/ 12 w 129"/>
                <a:gd name="T27" fmla="*/ 188 h 241"/>
                <a:gd name="T28" fmla="*/ 5 w 129"/>
                <a:gd name="T29" fmla="*/ 167 h 241"/>
                <a:gd name="T30" fmla="*/ 1 w 129"/>
                <a:gd name="T31" fmla="*/ 145 h 241"/>
                <a:gd name="T32" fmla="*/ 0 w 129"/>
                <a:gd name="T33" fmla="*/ 121 h 241"/>
                <a:gd name="T34" fmla="*/ 1 w 129"/>
                <a:gd name="T35" fmla="*/ 97 h 241"/>
                <a:gd name="T36" fmla="*/ 5 w 129"/>
                <a:gd name="T37" fmla="*/ 74 h 241"/>
                <a:gd name="T38" fmla="*/ 12 w 129"/>
                <a:gd name="T39" fmla="*/ 53 h 241"/>
                <a:gd name="T40" fmla="*/ 19 w 129"/>
                <a:gd name="T41" fmla="*/ 36 h 241"/>
                <a:gd name="T42" fmla="*/ 29 w 129"/>
                <a:gd name="T43" fmla="*/ 21 h 241"/>
                <a:gd name="T44" fmla="*/ 39 w 129"/>
                <a:gd name="T45" fmla="*/ 10 h 241"/>
                <a:gd name="T46" fmla="*/ 52 w 129"/>
                <a:gd name="T47" fmla="*/ 3 h 241"/>
                <a:gd name="T48" fmla="*/ 65 w 129"/>
                <a:gd name="T49" fmla="*/ 0 h 241"/>
                <a:gd name="T50" fmla="*/ 77 w 129"/>
                <a:gd name="T51" fmla="*/ 3 h 241"/>
                <a:gd name="T52" fmla="*/ 90 w 129"/>
                <a:gd name="T53" fmla="*/ 10 h 241"/>
                <a:gd name="T54" fmla="*/ 100 w 129"/>
                <a:gd name="T55" fmla="*/ 21 h 241"/>
                <a:gd name="T56" fmla="*/ 111 w 129"/>
                <a:gd name="T57" fmla="*/ 36 h 241"/>
                <a:gd name="T58" fmla="*/ 118 w 129"/>
                <a:gd name="T59" fmla="*/ 53 h 241"/>
                <a:gd name="T60" fmla="*/ 124 w 129"/>
                <a:gd name="T61" fmla="*/ 74 h 241"/>
                <a:gd name="T62" fmla="*/ 128 w 129"/>
                <a:gd name="T63" fmla="*/ 97 h 241"/>
                <a:gd name="T64" fmla="*/ 129 w 129"/>
                <a:gd name="T65"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241">
                  <a:moveTo>
                    <a:pt x="129" y="121"/>
                  </a:moveTo>
                  <a:lnTo>
                    <a:pt x="128" y="145"/>
                  </a:lnTo>
                  <a:lnTo>
                    <a:pt x="124" y="167"/>
                  </a:lnTo>
                  <a:lnTo>
                    <a:pt x="118" y="188"/>
                  </a:lnTo>
                  <a:lnTo>
                    <a:pt x="111" y="205"/>
                  </a:lnTo>
                  <a:lnTo>
                    <a:pt x="100" y="220"/>
                  </a:lnTo>
                  <a:lnTo>
                    <a:pt x="90" y="232"/>
                  </a:lnTo>
                  <a:lnTo>
                    <a:pt x="77" y="239"/>
                  </a:lnTo>
                  <a:lnTo>
                    <a:pt x="65" y="241"/>
                  </a:lnTo>
                  <a:lnTo>
                    <a:pt x="52" y="239"/>
                  </a:lnTo>
                  <a:lnTo>
                    <a:pt x="39" y="232"/>
                  </a:lnTo>
                  <a:lnTo>
                    <a:pt x="29" y="220"/>
                  </a:lnTo>
                  <a:lnTo>
                    <a:pt x="19" y="205"/>
                  </a:lnTo>
                  <a:lnTo>
                    <a:pt x="12" y="188"/>
                  </a:lnTo>
                  <a:lnTo>
                    <a:pt x="5" y="167"/>
                  </a:lnTo>
                  <a:lnTo>
                    <a:pt x="1" y="145"/>
                  </a:lnTo>
                  <a:lnTo>
                    <a:pt x="0" y="121"/>
                  </a:lnTo>
                  <a:lnTo>
                    <a:pt x="1" y="97"/>
                  </a:lnTo>
                  <a:lnTo>
                    <a:pt x="5" y="74"/>
                  </a:lnTo>
                  <a:lnTo>
                    <a:pt x="12" y="53"/>
                  </a:lnTo>
                  <a:lnTo>
                    <a:pt x="19" y="36"/>
                  </a:lnTo>
                  <a:lnTo>
                    <a:pt x="29" y="21"/>
                  </a:lnTo>
                  <a:lnTo>
                    <a:pt x="39" y="10"/>
                  </a:lnTo>
                  <a:lnTo>
                    <a:pt x="52" y="3"/>
                  </a:lnTo>
                  <a:lnTo>
                    <a:pt x="65" y="0"/>
                  </a:lnTo>
                  <a:lnTo>
                    <a:pt x="77" y="3"/>
                  </a:lnTo>
                  <a:lnTo>
                    <a:pt x="90" y="10"/>
                  </a:lnTo>
                  <a:lnTo>
                    <a:pt x="100" y="21"/>
                  </a:lnTo>
                  <a:lnTo>
                    <a:pt x="111" y="36"/>
                  </a:lnTo>
                  <a:lnTo>
                    <a:pt x="118" y="53"/>
                  </a:lnTo>
                  <a:lnTo>
                    <a:pt x="124" y="74"/>
                  </a:lnTo>
                  <a:lnTo>
                    <a:pt x="128" y="97"/>
                  </a:lnTo>
                  <a:lnTo>
                    <a:pt x="129"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Freeform 30"/>
            <p:cNvSpPr>
              <a:spLocks/>
            </p:cNvSpPr>
            <p:nvPr/>
          </p:nvSpPr>
          <p:spPr bwMode="auto">
            <a:xfrm>
              <a:off x="11122027" y="2357439"/>
              <a:ext cx="325438" cy="155575"/>
            </a:xfrm>
            <a:custGeom>
              <a:avLst/>
              <a:gdLst>
                <a:gd name="T0" fmla="*/ 410 w 411"/>
                <a:gd name="T1" fmla="*/ 49 h 196"/>
                <a:gd name="T2" fmla="*/ 411 w 411"/>
                <a:gd name="T3" fmla="*/ 63 h 196"/>
                <a:gd name="T4" fmla="*/ 411 w 411"/>
                <a:gd name="T5" fmla="*/ 76 h 196"/>
                <a:gd name="T6" fmla="*/ 407 w 411"/>
                <a:gd name="T7" fmla="*/ 87 h 196"/>
                <a:gd name="T8" fmla="*/ 401 w 411"/>
                <a:gd name="T9" fmla="*/ 99 h 196"/>
                <a:gd name="T10" fmla="*/ 395 w 411"/>
                <a:gd name="T11" fmla="*/ 109 h 196"/>
                <a:gd name="T12" fmla="*/ 385 w 411"/>
                <a:gd name="T13" fmla="*/ 117 h 196"/>
                <a:gd name="T14" fmla="*/ 374 w 411"/>
                <a:gd name="T15" fmla="*/ 123 h 196"/>
                <a:gd name="T16" fmla="*/ 361 w 411"/>
                <a:gd name="T17" fmla="*/ 128 h 196"/>
                <a:gd name="T18" fmla="*/ 79 w 411"/>
                <a:gd name="T19" fmla="*/ 194 h 196"/>
                <a:gd name="T20" fmla="*/ 66 w 411"/>
                <a:gd name="T21" fmla="*/ 196 h 196"/>
                <a:gd name="T22" fmla="*/ 54 w 411"/>
                <a:gd name="T23" fmla="*/ 196 h 196"/>
                <a:gd name="T24" fmla="*/ 41 w 411"/>
                <a:gd name="T25" fmla="*/ 192 h 196"/>
                <a:gd name="T26" fmla="*/ 31 w 411"/>
                <a:gd name="T27" fmla="*/ 186 h 196"/>
                <a:gd name="T28" fmla="*/ 20 w 411"/>
                <a:gd name="T29" fmla="*/ 178 h 196"/>
                <a:gd name="T30" fmla="*/ 12 w 411"/>
                <a:gd name="T31" fmla="*/ 169 h 196"/>
                <a:gd name="T32" fmla="*/ 5 w 411"/>
                <a:gd name="T33" fmla="*/ 159 h 196"/>
                <a:gd name="T34" fmla="*/ 1 w 411"/>
                <a:gd name="T35" fmla="*/ 146 h 196"/>
                <a:gd name="T36" fmla="*/ 1 w 411"/>
                <a:gd name="T37" fmla="*/ 146 h 196"/>
                <a:gd name="T38" fmla="*/ 0 w 411"/>
                <a:gd name="T39" fmla="*/ 133 h 196"/>
                <a:gd name="T40" fmla="*/ 0 w 411"/>
                <a:gd name="T41" fmla="*/ 121 h 196"/>
                <a:gd name="T42" fmla="*/ 3 w 411"/>
                <a:gd name="T43" fmla="*/ 108 h 196"/>
                <a:gd name="T44" fmla="*/ 9 w 411"/>
                <a:gd name="T45" fmla="*/ 96 h 196"/>
                <a:gd name="T46" fmla="*/ 17 w 411"/>
                <a:gd name="T47" fmla="*/ 87 h 196"/>
                <a:gd name="T48" fmla="*/ 26 w 411"/>
                <a:gd name="T49" fmla="*/ 78 h 196"/>
                <a:gd name="T50" fmla="*/ 36 w 411"/>
                <a:gd name="T51" fmla="*/ 72 h 196"/>
                <a:gd name="T52" fmla="*/ 49 w 411"/>
                <a:gd name="T53" fmla="*/ 68 h 196"/>
                <a:gd name="T54" fmla="*/ 331 w 411"/>
                <a:gd name="T55" fmla="*/ 1 h 196"/>
                <a:gd name="T56" fmla="*/ 345 w 411"/>
                <a:gd name="T57" fmla="*/ 0 h 196"/>
                <a:gd name="T58" fmla="*/ 358 w 411"/>
                <a:gd name="T59" fmla="*/ 0 h 196"/>
                <a:gd name="T60" fmla="*/ 369 w 411"/>
                <a:gd name="T61" fmla="*/ 3 h 196"/>
                <a:gd name="T62" fmla="*/ 381 w 411"/>
                <a:gd name="T63" fmla="*/ 9 h 196"/>
                <a:gd name="T64" fmla="*/ 391 w 411"/>
                <a:gd name="T65" fmla="*/ 17 h 196"/>
                <a:gd name="T66" fmla="*/ 399 w 411"/>
                <a:gd name="T67" fmla="*/ 26 h 196"/>
                <a:gd name="T68" fmla="*/ 405 w 411"/>
                <a:gd name="T69" fmla="*/ 37 h 196"/>
                <a:gd name="T70" fmla="*/ 410 w 411"/>
                <a:gd name="T71" fmla="*/ 49 h 196"/>
                <a:gd name="T72" fmla="*/ 410 w 411"/>
                <a:gd name="T73" fmla="*/ 4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1" h="196">
                  <a:moveTo>
                    <a:pt x="410" y="49"/>
                  </a:moveTo>
                  <a:lnTo>
                    <a:pt x="411" y="63"/>
                  </a:lnTo>
                  <a:lnTo>
                    <a:pt x="411" y="76"/>
                  </a:lnTo>
                  <a:lnTo>
                    <a:pt x="407" y="87"/>
                  </a:lnTo>
                  <a:lnTo>
                    <a:pt x="401" y="99"/>
                  </a:lnTo>
                  <a:lnTo>
                    <a:pt x="395" y="109"/>
                  </a:lnTo>
                  <a:lnTo>
                    <a:pt x="385" y="117"/>
                  </a:lnTo>
                  <a:lnTo>
                    <a:pt x="374" y="123"/>
                  </a:lnTo>
                  <a:lnTo>
                    <a:pt x="361" y="128"/>
                  </a:lnTo>
                  <a:lnTo>
                    <a:pt x="79" y="194"/>
                  </a:lnTo>
                  <a:lnTo>
                    <a:pt x="66" y="196"/>
                  </a:lnTo>
                  <a:lnTo>
                    <a:pt x="54" y="196"/>
                  </a:lnTo>
                  <a:lnTo>
                    <a:pt x="41" y="192"/>
                  </a:lnTo>
                  <a:lnTo>
                    <a:pt x="31" y="186"/>
                  </a:lnTo>
                  <a:lnTo>
                    <a:pt x="20" y="178"/>
                  </a:lnTo>
                  <a:lnTo>
                    <a:pt x="12" y="169"/>
                  </a:lnTo>
                  <a:lnTo>
                    <a:pt x="5" y="159"/>
                  </a:lnTo>
                  <a:lnTo>
                    <a:pt x="1" y="146"/>
                  </a:lnTo>
                  <a:lnTo>
                    <a:pt x="1" y="146"/>
                  </a:lnTo>
                  <a:lnTo>
                    <a:pt x="0" y="133"/>
                  </a:lnTo>
                  <a:lnTo>
                    <a:pt x="0" y="121"/>
                  </a:lnTo>
                  <a:lnTo>
                    <a:pt x="3" y="108"/>
                  </a:lnTo>
                  <a:lnTo>
                    <a:pt x="9" y="96"/>
                  </a:lnTo>
                  <a:lnTo>
                    <a:pt x="17" y="87"/>
                  </a:lnTo>
                  <a:lnTo>
                    <a:pt x="26" y="78"/>
                  </a:lnTo>
                  <a:lnTo>
                    <a:pt x="36" y="72"/>
                  </a:lnTo>
                  <a:lnTo>
                    <a:pt x="49" y="68"/>
                  </a:lnTo>
                  <a:lnTo>
                    <a:pt x="331" y="1"/>
                  </a:lnTo>
                  <a:lnTo>
                    <a:pt x="345" y="0"/>
                  </a:lnTo>
                  <a:lnTo>
                    <a:pt x="358" y="0"/>
                  </a:lnTo>
                  <a:lnTo>
                    <a:pt x="369" y="3"/>
                  </a:lnTo>
                  <a:lnTo>
                    <a:pt x="381" y="9"/>
                  </a:lnTo>
                  <a:lnTo>
                    <a:pt x="391" y="17"/>
                  </a:lnTo>
                  <a:lnTo>
                    <a:pt x="399" y="26"/>
                  </a:lnTo>
                  <a:lnTo>
                    <a:pt x="405" y="37"/>
                  </a:lnTo>
                  <a:lnTo>
                    <a:pt x="410" y="49"/>
                  </a:lnTo>
                  <a:lnTo>
                    <a:pt x="410"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Rectangle 31"/>
            <p:cNvSpPr>
              <a:spLocks noChangeArrowheads="1"/>
            </p:cNvSpPr>
            <p:nvPr/>
          </p:nvSpPr>
          <p:spPr bwMode="auto">
            <a:xfrm>
              <a:off x="11201402" y="2230439"/>
              <a:ext cx="168275" cy="53975"/>
            </a:xfrm>
            <a:prstGeom prst="rect">
              <a:avLst/>
            </a:prstGeom>
            <a:solidFill>
              <a:srgbClr val="BFD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32"/>
            <p:cNvSpPr>
              <a:spLocks/>
            </p:cNvSpPr>
            <p:nvPr/>
          </p:nvSpPr>
          <p:spPr bwMode="auto">
            <a:xfrm>
              <a:off x="11153777" y="2386014"/>
              <a:ext cx="266700" cy="98425"/>
            </a:xfrm>
            <a:custGeom>
              <a:avLst/>
              <a:gdLst>
                <a:gd name="T0" fmla="*/ 335 w 336"/>
                <a:gd name="T1" fmla="*/ 22 h 124"/>
                <a:gd name="T2" fmla="*/ 336 w 336"/>
                <a:gd name="T3" fmla="*/ 29 h 124"/>
                <a:gd name="T4" fmla="*/ 334 w 336"/>
                <a:gd name="T5" fmla="*/ 36 h 124"/>
                <a:gd name="T6" fmla="*/ 330 w 336"/>
                <a:gd name="T7" fmla="*/ 42 h 124"/>
                <a:gd name="T8" fmla="*/ 326 w 336"/>
                <a:gd name="T9" fmla="*/ 49 h 124"/>
                <a:gd name="T10" fmla="*/ 319 w 336"/>
                <a:gd name="T11" fmla="*/ 55 h 124"/>
                <a:gd name="T12" fmla="*/ 311 w 336"/>
                <a:gd name="T13" fmla="*/ 59 h 124"/>
                <a:gd name="T14" fmla="*/ 302 w 336"/>
                <a:gd name="T15" fmla="*/ 64 h 124"/>
                <a:gd name="T16" fmla="*/ 291 w 336"/>
                <a:gd name="T17" fmla="*/ 66 h 124"/>
                <a:gd name="T18" fmla="*/ 60 w 336"/>
                <a:gd name="T19" fmla="*/ 121 h 124"/>
                <a:gd name="T20" fmla="*/ 49 w 336"/>
                <a:gd name="T21" fmla="*/ 124 h 124"/>
                <a:gd name="T22" fmla="*/ 39 w 336"/>
                <a:gd name="T23" fmla="*/ 124 h 124"/>
                <a:gd name="T24" fmla="*/ 30 w 336"/>
                <a:gd name="T25" fmla="*/ 123 h 124"/>
                <a:gd name="T26" fmla="*/ 21 w 336"/>
                <a:gd name="T27" fmla="*/ 120 h 124"/>
                <a:gd name="T28" fmla="*/ 14 w 336"/>
                <a:gd name="T29" fmla="*/ 117 h 124"/>
                <a:gd name="T30" fmla="*/ 7 w 336"/>
                <a:gd name="T31" fmla="*/ 112 h 124"/>
                <a:gd name="T32" fmla="*/ 2 w 336"/>
                <a:gd name="T33" fmla="*/ 108 h 124"/>
                <a:gd name="T34" fmla="*/ 0 w 336"/>
                <a:gd name="T35" fmla="*/ 101 h 124"/>
                <a:gd name="T36" fmla="*/ 0 w 336"/>
                <a:gd name="T37" fmla="*/ 101 h 124"/>
                <a:gd name="T38" fmla="*/ 0 w 336"/>
                <a:gd name="T39" fmla="*/ 94 h 124"/>
                <a:gd name="T40" fmla="*/ 1 w 336"/>
                <a:gd name="T41" fmla="*/ 88 h 124"/>
                <a:gd name="T42" fmla="*/ 5 w 336"/>
                <a:gd name="T43" fmla="*/ 81 h 124"/>
                <a:gd name="T44" fmla="*/ 10 w 336"/>
                <a:gd name="T45" fmla="*/ 75 h 124"/>
                <a:gd name="T46" fmla="*/ 17 w 336"/>
                <a:gd name="T47" fmla="*/ 70 h 124"/>
                <a:gd name="T48" fmla="*/ 25 w 336"/>
                <a:gd name="T49" fmla="*/ 64 h 124"/>
                <a:gd name="T50" fmla="*/ 34 w 336"/>
                <a:gd name="T51" fmla="*/ 60 h 124"/>
                <a:gd name="T52" fmla="*/ 45 w 336"/>
                <a:gd name="T53" fmla="*/ 57 h 124"/>
                <a:gd name="T54" fmla="*/ 276 w 336"/>
                <a:gd name="T55" fmla="*/ 3 h 124"/>
                <a:gd name="T56" fmla="*/ 287 w 336"/>
                <a:gd name="T57" fmla="*/ 0 h 124"/>
                <a:gd name="T58" fmla="*/ 297 w 336"/>
                <a:gd name="T59" fmla="*/ 0 h 124"/>
                <a:gd name="T60" fmla="*/ 306 w 336"/>
                <a:gd name="T61" fmla="*/ 2 h 124"/>
                <a:gd name="T62" fmla="*/ 314 w 336"/>
                <a:gd name="T63" fmla="*/ 4 h 124"/>
                <a:gd name="T64" fmla="*/ 321 w 336"/>
                <a:gd name="T65" fmla="*/ 6 h 124"/>
                <a:gd name="T66" fmla="*/ 328 w 336"/>
                <a:gd name="T67" fmla="*/ 11 h 124"/>
                <a:gd name="T68" fmla="*/ 333 w 336"/>
                <a:gd name="T69" fmla="*/ 17 h 124"/>
                <a:gd name="T70" fmla="*/ 335 w 336"/>
                <a:gd name="T71" fmla="*/ 22 h 124"/>
                <a:gd name="T72" fmla="*/ 335 w 336"/>
                <a:gd name="T73" fmla="*/ 2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6" h="124">
                  <a:moveTo>
                    <a:pt x="335" y="22"/>
                  </a:moveTo>
                  <a:lnTo>
                    <a:pt x="336" y="29"/>
                  </a:lnTo>
                  <a:lnTo>
                    <a:pt x="334" y="36"/>
                  </a:lnTo>
                  <a:lnTo>
                    <a:pt x="330" y="42"/>
                  </a:lnTo>
                  <a:lnTo>
                    <a:pt x="326" y="49"/>
                  </a:lnTo>
                  <a:lnTo>
                    <a:pt x="319" y="55"/>
                  </a:lnTo>
                  <a:lnTo>
                    <a:pt x="311" y="59"/>
                  </a:lnTo>
                  <a:lnTo>
                    <a:pt x="302" y="64"/>
                  </a:lnTo>
                  <a:lnTo>
                    <a:pt x="291" y="66"/>
                  </a:lnTo>
                  <a:lnTo>
                    <a:pt x="60" y="121"/>
                  </a:lnTo>
                  <a:lnTo>
                    <a:pt x="49" y="124"/>
                  </a:lnTo>
                  <a:lnTo>
                    <a:pt x="39" y="124"/>
                  </a:lnTo>
                  <a:lnTo>
                    <a:pt x="30" y="123"/>
                  </a:lnTo>
                  <a:lnTo>
                    <a:pt x="21" y="120"/>
                  </a:lnTo>
                  <a:lnTo>
                    <a:pt x="14" y="117"/>
                  </a:lnTo>
                  <a:lnTo>
                    <a:pt x="7" y="112"/>
                  </a:lnTo>
                  <a:lnTo>
                    <a:pt x="2" y="108"/>
                  </a:lnTo>
                  <a:lnTo>
                    <a:pt x="0" y="101"/>
                  </a:lnTo>
                  <a:lnTo>
                    <a:pt x="0" y="101"/>
                  </a:lnTo>
                  <a:lnTo>
                    <a:pt x="0" y="94"/>
                  </a:lnTo>
                  <a:lnTo>
                    <a:pt x="1" y="88"/>
                  </a:lnTo>
                  <a:lnTo>
                    <a:pt x="5" y="81"/>
                  </a:lnTo>
                  <a:lnTo>
                    <a:pt x="10" y="75"/>
                  </a:lnTo>
                  <a:lnTo>
                    <a:pt x="17" y="70"/>
                  </a:lnTo>
                  <a:lnTo>
                    <a:pt x="25" y="64"/>
                  </a:lnTo>
                  <a:lnTo>
                    <a:pt x="34" y="60"/>
                  </a:lnTo>
                  <a:lnTo>
                    <a:pt x="45" y="57"/>
                  </a:lnTo>
                  <a:lnTo>
                    <a:pt x="276" y="3"/>
                  </a:lnTo>
                  <a:lnTo>
                    <a:pt x="287" y="0"/>
                  </a:lnTo>
                  <a:lnTo>
                    <a:pt x="297" y="0"/>
                  </a:lnTo>
                  <a:lnTo>
                    <a:pt x="306" y="2"/>
                  </a:lnTo>
                  <a:lnTo>
                    <a:pt x="314" y="4"/>
                  </a:lnTo>
                  <a:lnTo>
                    <a:pt x="321" y="6"/>
                  </a:lnTo>
                  <a:lnTo>
                    <a:pt x="328" y="11"/>
                  </a:lnTo>
                  <a:lnTo>
                    <a:pt x="333" y="17"/>
                  </a:lnTo>
                  <a:lnTo>
                    <a:pt x="335" y="22"/>
                  </a:lnTo>
                  <a:lnTo>
                    <a:pt x="335" y="22"/>
                  </a:lnTo>
                  <a:close/>
                </a:path>
              </a:pathLst>
            </a:custGeom>
            <a:solidFill>
              <a:srgbClr val="FFBF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33"/>
            <p:cNvSpPr>
              <a:spLocks/>
            </p:cNvSpPr>
            <p:nvPr/>
          </p:nvSpPr>
          <p:spPr bwMode="auto">
            <a:xfrm>
              <a:off x="10975977" y="2408239"/>
              <a:ext cx="84138" cy="152400"/>
            </a:xfrm>
            <a:custGeom>
              <a:avLst/>
              <a:gdLst>
                <a:gd name="T0" fmla="*/ 105 w 105"/>
                <a:gd name="T1" fmla="*/ 97 h 192"/>
                <a:gd name="T2" fmla="*/ 104 w 105"/>
                <a:gd name="T3" fmla="*/ 116 h 192"/>
                <a:gd name="T4" fmla="*/ 101 w 105"/>
                <a:gd name="T5" fmla="*/ 134 h 192"/>
                <a:gd name="T6" fmla="*/ 96 w 105"/>
                <a:gd name="T7" fmla="*/ 150 h 192"/>
                <a:gd name="T8" fmla="*/ 90 w 105"/>
                <a:gd name="T9" fmla="*/ 165 h 192"/>
                <a:gd name="T10" fmla="*/ 82 w 105"/>
                <a:gd name="T11" fmla="*/ 176 h 192"/>
                <a:gd name="T12" fmla="*/ 74 w 105"/>
                <a:gd name="T13" fmla="*/ 184 h 192"/>
                <a:gd name="T14" fmla="*/ 64 w 105"/>
                <a:gd name="T15" fmla="*/ 190 h 192"/>
                <a:gd name="T16" fmla="*/ 53 w 105"/>
                <a:gd name="T17" fmla="*/ 192 h 192"/>
                <a:gd name="T18" fmla="*/ 43 w 105"/>
                <a:gd name="T19" fmla="*/ 190 h 192"/>
                <a:gd name="T20" fmla="*/ 33 w 105"/>
                <a:gd name="T21" fmla="*/ 184 h 192"/>
                <a:gd name="T22" fmla="*/ 24 w 105"/>
                <a:gd name="T23" fmla="*/ 176 h 192"/>
                <a:gd name="T24" fmla="*/ 17 w 105"/>
                <a:gd name="T25" fmla="*/ 165 h 192"/>
                <a:gd name="T26" fmla="*/ 10 w 105"/>
                <a:gd name="T27" fmla="*/ 150 h 192"/>
                <a:gd name="T28" fmla="*/ 5 w 105"/>
                <a:gd name="T29" fmla="*/ 134 h 192"/>
                <a:gd name="T30" fmla="*/ 2 w 105"/>
                <a:gd name="T31" fmla="*/ 116 h 192"/>
                <a:gd name="T32" fmla="*/ 0 w 105"/>
                <a:gd name="T33" fmla="*/ 97 h 192"/>
                <a:gd name="T34" fmla="*/ 2 w 105"/>
                <a:gd name="T35" fmla="*/ 77 h 192"/>
                <a:gd name="T36" fmla="*/ 5 w 105"/>
                <a:gd name="T37" fmla="*/ 59 h 192"/>
                <a:gd name="T38" fmla="*/ 10 w 105"/>
                <a:gd name="T39" fmla="*/ 43 h 192"/>
                <a:gd name="T40" fmla="*/ 17 w 105"/>
                <a:gd name="T41" fmla="*/ 29 h 192"/>
                <a:gd name="T42" fmla="*/ 24 w 105"/>
                <a:gd name="T43" fmla="*/ 16 h 192"/>
                <a:gd name="T44" fmla="*/ 33 w 105"/>
                <a:gd name="T45" fmla="*/ 8 h 192"/>
                <a:gd name="T46" fmla="*/ 43 w 105"/>
                <a:gd name="T47" fmla="*/ 2 h 192"/>
                <a:gd name="T48" fmla="*/ 53 w 105"/>
                <a:gd name="T49" fmla="*/ 0 h 192"/>
                <a:gd name="T50" fmla="*/ 64 w 105"/>
                <a:gd name="T51" fmla="*/ 2 h 192"/>
                <a:gd name="T52" fmla="*/ 74 w 105"/>
                <a:gd name="T53" fmla="*/ 8 h 192"/>
                <a:gd name="T54" fmla="*/ 82 w 105"/>
                <a:gd name="T55" fmla="*/ 16 h 192"/>
                <a:gd name="T56" fmla="*/ 90 w 105"/>
                <a:gd name="T57" fmla="*/ 29 h 192"/>
                <a:gd name="T58" fmla="*/ 96 w 105"/>
                <a:gd name="T59" fmla="*/ 43 h 192"/>
                <a:gd name="T60" fmla="*/ 101 w 105"/>
                <a:gd name="T61" fmla="*/ 59 h 192"/>
                <a:gd name="T62" fmla="*/ 104 w 105"/>
                <a:gd name="T63" fmla="*/ 77 h 192"/>
                <a:gd name="T64" fmla="*/ 105 w 105"/>
                <a:gd name="T65" fmla="*/ 9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92">
                  <a:moveTo>
                    <a:pt x="105" y="97"/>
                  </a:moveTo>
                  <a:lnTo>
                    <a:pt x="104" y="116"/>
                  </a:lnTo>
                  <a:lnTo>
                    <a:pt x="101" y="134"/>
                  </a:lnTo>
                  <a:lnTo>
                    <a:pt x="96" y="150"/>
                  </a:lnTo>
                  <a:lnTo>
                    <a:pt x="90" y="165"/>
                  </a:lnTo>
                  <a:lnTo>
                    <a:pt x="82" y="176"/>
                  </a:lnTo>
                  <a:lnTo>
                    <a:pt x="74" y="184"/>
                  </a:lnTo>
                  <a:lnTo>
                    <a:pt x="64" y="190"/>
                  </a:lnTo>
                  <a:lnTo>
                    <a:pt x="53" y="192"/>
                  </a:lnTo>
                  <a:lnTo>
                    <a:pt x="43" y="190"/>
                  </a:lnTo>
                  <a:lnTo>
                    <a:pt x="33" y="184"/>
                  </a:lnTo>
                  <a:lnTo>
                    <a:pt x="24" y="176"/>
                  </a:lnTo>
                  <a:lnTo>
                    <a:pt x="17" y="165"/>
                  </a:lnTo>
                  <a:lnTo>
                    <a:pt x="10" y="150"/>
                  </a:lnTo>
                  <a:lnTo>
                    <a:pt x="5" y="134"/>
                  </a:lnTo>
                  <a:lnTo>
                    <a:pt x="2" y="116"/>
                  </a:lnTo>
                  <a:lnTo>
                    <a:pt x="0" y="97"/>
                  </a:lnTo>
                  <a:lnTo>
                    <a:pt x="2" y="77"/>
                  </a:lnTo>
                  <a:lnTo>
                    <a:pt x="5" y="59"/>
                  </a:lnTo>
                  <a:lnTo>
                    <a:pt x="10" y="43"/>
                  </a:lnTo>
                  <a:lnTo>
                    <a:pt x="17" y="29"/>
                  </a:lnTo>
                  <a:lnTo>
                    <a:pt x="24" y="16"/>
                  </a:lnTo>
                  <a:lnTo>
                    <a:pt x="33" y="8"/>
                  </a:lnTo>
                  <a:lnTo>
                    <a:pt x="43" y="2"/>
                  </a:lnTo>
                  <a:lnTo>
                    <a:pt x="53" y="0"/>
                  </a:lnTo>
                  <a:lnTo>
                    <a:pt x="64" y="2"/>
                  </a:lnTo>
                  <a:lnTo>
                    <a:pt x="74" y="8"/>
                  </a:lnTo>
                  <a:lnTo>
                    <a:pt x="82" y="16"/>
                  </a:lnTo>
                  <a:lnTo>
                    <a:pt x="90" y="29"/>
                  </a:lnTo>
                  <a:lnTo>
                    <a:pt x="96" y="43"/>
                  </a:lnTo>
                  <a:lnTo>
                    <a:pt x="101" y="59"/>
                  </a:lnTo>
                  <a:lnTo>
                    <a:pt x="104" y="77"/>
                  </a:lnTo>
                  <a:lnTo>
                    <a:pt x="105" y="97"/>
                  </a:lnTo>
                  <a:close/>
                </a:path>
              </a:pathLst>
            </a:custGeom>
            <a:solidFill>
              <a:srgbClr val="BFD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57" name="Rectangle 137"/>
          <p:cNvSpPr>
            <a:spLocks noChangeArrowheads="1"/>
          </p:cNvSpPr>
          <p:nvPr/>
        </p:nvSpPr>
        <p:spPr bwMode="auto">
          <a:xfrm>
            <a:off x="376670" y="3184223"/>
            <a:ext cx="1674154"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buSzTx/>
              <a:buFontTx/>
              <a:buNone/>
            </a:pPr>
            <a:r>
              <a:rPr lang="en-US" altLang="ja-JP" sz="2000" i="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i="0" dirty="0" smtClean="0">
                <a:latin typeface="Meiryo UI" panose="020B0604030504040204" pitchFamily="50" charset="-128"/>
                <a:ea typeface="Meiryo UI" panose="020B0604030504040204" pitchFamily="50" charset="-128"/>
                <a:cs typeface="Meiryo UI" panose="020B0604030504040204" pitchFamily="50" charset="-128"/>
              </a:rPr>
              <a:t>規制の方法</a:t>
            </a:r>
            <a:r>
              <a:rPr lang="en-US" altLang="ja-JP" sz="2000" i="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Rectangle 112"/>
          <p:cNvSpPr>
            <a:spLocks noChangeArrowheads="1"/>
          </p:cNvSpPr>
          <p:nvPr/>
        </p:nvSpPr>
        <p:spPr bwMode="auto">
          <a:xfrm>
            <a:off x="2585553" y="3385368"/>
            <a:ext cx="5944821" cy="691902"/>
          </a:xfrm>
          <a:prstGeom prst="rect">
            <a:avLst/>
          </a:prstGeom>
          <a:solidFill>
            <a:schemeClr val="bg1"/>
          </a:solidFill>
          <a:ln w="38100">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algn="ctr" fontAlgn="base" hangingPunct="1">
              <a:spcBef>
                <a:spcPct val="0"/>
              </a:spcBef>
              <a:buSzTx/>
              <a:buNone/>
            </a:pPr>
            <a:r>
              <a:rPr lang="ja-JP" altLang="en-US" sz="2000" i="0" dirty="0" smtClean="0">
                <a:latin typeface="Meiryo UI" panose="020B0604030504040204" pitchFamily="50" charset="-128"/>
                <a:ea typeface="Meiryo UI" panose="020B0604030504040204" pitchFamily="50" charset="-128"/>
                <a:cs typeface="Meiryo UI" panose="020B0604030504040204" pitchFamily="50" charset="-128"/>
              </a:rPr>
              <a:t>リスト規制</a:t>
            </a:r>
            <a:endParaRPr lang="en-US" altLang="ja-JP" sz="2000" i="0" dirty="0" smtClean="0">
              <a:latin typeface="Meiryo UI" panose="020B0604030504040204" pitchFamily="50" charset="-128"/>
              <a:ea typeface="Meiryo UI" panose="020B0604030504040204" pitchFamily="50" charset="-128"/>
              <a:cs typeface="Meiryo UI" panose="020B0604030504040204" pitchFamily="50" charset="-128"/>
            </a:endParaRPr>
          </a:p>
          <a:p>
            <a:pPr algn="ctr" fontAlgn="base" hangingPunct="1">
              <a:spcBef>
                <a:spcPct val="0"/>
              </a:spcBef>
              <a:buSzTx/>
              <a:buNone/>
            </a:pPr>
            <a:r>
              <a:rPr lang="ja-JP" altLang="en-US" sz="1600" i="0" dirty="0" smtClean="0">
                <a:latin typeface="Meiryo UI" panose="020B0604030504040204" pitchFamily="50" charset="-128"/>
                <a:ea typeface="Meiryo UI" panose="020B0604030504040204" pitchFamily="50" charset="-128"/>
                <a:cs typeface="Meiryo UI" panose="020B0604030504040204" pitchFamily="50" charset="-128"/>
              </a:rPr>
              <a:t>定められたリストに該当する貨物・技術の輸出取引を規制</a:t>
            </a:r>
            <a:endParaRPr lang="ja-JP" altLang="en-US" sz="1600"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Rectangle 112"/>
          <p:cNvSpPr>
            <a:spLocks noChangeArrowheads="1"/>
          </p:cNvSpPr>
          <p:nvPr/>
        </p:nvSpPr>
        <p:spPr bwMode="auto">
          <a:xfrm>
            <a:off x="2585553" y="4135384"/>
            <a:ext cx="5944821" cy="661768"/>
          </a:xfrm>
          <a:prstGeom prst="rect">
            <a:avLst/>
          </a:prstGeom>
          <a:solidFill>
            <a:schemeClr val="bg1"/>
          </a:solidFill>
          <a:ln w="38100">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algn="ctr" fontAlgn="base" hangingPunct="1">
              <a:spcBef>
                <a:spcPct val="0"/>
              </a:spcBef>
              <a:buSzTx/>
              <a:buNone/>
            </a:pPr>
            <a:r>
              <a:rPr lang="ja-JP" altLang="en-US" sz="2000" i="0" dirty="0" smtClean="0">
                <a:latin typeface="Meiryo UI" panose="020B0604030504040204" pitchFamily="50" charset="-128"/>
                <a:ea typeface="Meiryo UI" panose="020B0604030504040204" pitchFamily="50" charset="-128"/>
                <a:cs typeface="Meiryo UI" panose="020B0604030504040204" pitchFamily="50" charset="-128"/>
              </a:rPr>
              <a:t>キャッチオール規制</a:t>
            </a:r>
            <a:endParaRPr lang="en-US" altLang="ja-JP" sz="1800" i="0" dirty="0" smtClean="0">
              <a:latin typeface="Meiryo UI" panose="020B0604030504040204" pitchFamily="50" charset="-128"/>
              <a:ea typeface="Meiryo UI" panose="020B0604030504040204" pitchFamily="50" charset="-128"/>
              <a:cs typeface="Meiryo UI" panose="020B0604030504040204" pitchFamily="50" charset="-128"/>
            </a:endParaRPr>
          </a:p>
          <a:p>
            <a:pPr algn="ctr" fontAlgn="base" hangingPunct="1">
              <a:spcBef>
                <a:spcPct val="0"/>
              </a:spcBef>
              <a:buSzTx/>
              <a:buNone/>
            </a:pPr>
            <a:r>
              <a:rPr lang="ja-JP" altLang="en-US" sz="1600" i="0" dirty="0" smtClean="0">
                <a:latin typeface="Meiryo UI" panose="020B0604030504040204" pitchFamily="50" charset="-128"/>
                <a:ea typeface="Meiryo UI" panose="020B0604030504040204" pitchFamily="50" charset="-128"/>
                <a:cs typeface="Meiryo UI" panose="020B0604030504040204" pitchFamily="50" charset="-128"/>
              </a:rPr>
              <a:t>輸出先や使用目的に応じた規制</a:t>
            </a:r>
            <a:endParaRPr lang="ja-JP" altLang="en-US" sz="1600"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AutoShape 40"/>
          <p:cNvSpPr>
            <a:spLocks noChangeArrowheads="1"/>
          </p:cNvSpPr>
          <p:nvPr/>
        </p:nvSpPr>
        <p:spPr bwMode="auto">
          <a:xfrm>
            <a:off x="2432720" y="6074984"/>
            <a:ext cx="900113" cy="692150"/>
          </a:xfrm>
          <a:prstGeom prst="irregularSeal2">
            <a:avLst/>
          </a:prstGeom>
          <a:solidFill>
            <a:srgbClr val="FFFF00"/>
          </a:solidFill>
          <a:ln w="9525">
            <a:solidFill>
              <a:srgbClr val="000000"/>
            </a:solidFill>
            <a:miter lim="800000"/>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注 意</a:t>
            </a:r>
          </a:p>
        </p:txBody>
      </p:sp>
      <p:sp>
        <p:nvSpPr>
          <p:cNvPr id="56" name="Text Box 25"/>
          <p:cNvSpPr txBox="1">
            <a:spLocks noChangeArrowheads="1"/>
          </p:cNvSpPr>
          <p:nvPr/>
        </p:nvSpPr>
        <p:spPr bwMode="auto">
          <a:xfrm>
            <a:off x="3152800" y="6291008"/>
            <a:ext cx="50496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spcAft>
                <a:spcPct val="0"/>
              </a:spcAft>
              <a:buSzTx/>
              <a:buFontTx/>
              <a:buNone/>
            </a:pPr>
            <a:r>
              <a:rPr lang="ja-JP" altLang="en-US" sz="16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本人が知らずに違反した場合にも罪に問われます！</a:t>
            </a:r>
            <a:endParaRPr lang="ja-JP" altLang="en-US" sz="1600" b="1"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Rectangle 68"/>
          <p:cNvSpPr>
            <a:spLocks noChangeArrowheads="1"/>
          </p:cNvSpPr>
          <p:nvPr/>
        </p:nvSpPr>
        <p:spPr bwMode="auto">
          <a:xfrm>
            <a:off x="249956" y="889671"/>
            <a:ext cx="9411236" cy="10391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342900" indent="-342900" fontAlgn="base" hangingPunct="1">
              <a:spcBef>
                <a:spcPct val="0"/>
              </a:spcBef>
              <a:buSzTx/>
              <a:buFont typeface="Wingdings" panose="05000000000000000000" pitchFamily="2" charset="2"/>
              <a:buChar char="l"/>
            </a:pP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日本</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は、輸出取引管理</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の取組を、</a:t>
            </a:r>
            <a:r>
              <a:rPr lang="ja-JP" altLang="en-US" sz="1800" i="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外国為替及び外国</a:t>
            </a:r>
            <a:r>
              <a:rPr lang="ja-JP" altLang="en-US"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貿易法</a:t>
            </a:r>
            <a:r>
              <a:rPr lang="en-US" altLang="ja-JP"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外為法</a:t>
            </a:r>
            <a:r>
              <a:rPr lang="en-US" altLang="ja-JP"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1800" i="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基づき実施</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しています</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i="0" dirty="0" smtClean="0">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base" hangingPunct="1">
              <a:spcBef>
                <a:spcPct val="0"/>
              </a:spcBef>
              <a:buSzTx/>
              <a:buFont typeface="Wingdings" panose="05000000000000000000" pitchFamily="2" charset="2"/>
              <a:buChar char="l"/>
            </a:pP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外為法によれば、特定</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の要件を満たす輸出取引を行うには、事前に経済産業大臣の許可を受けなければなりません</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違反</a:t>
            </a:r>
            <a:r>
              <a:rPr lang="ja-JP" altLang="en-US" sz="1800" i="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時には重い罰則</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が課せられることとなります</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1800" i="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60560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712879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参考）日本における主な違反事案</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086225"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6</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2"/>
          <a:stretch>
            <a:fillRect/>
          </a:stretch>
        </p:blipFill>
        <p:spPr>
          <a:xfrm>
            <a:off x="200472" y="759699"/>
            <a:ext cx="9505057" cy="5652081"/>
          </a:xfrm>
          <a:prstGeom prst="rect">
            <a:avLst/>
          </a:prstGeom>
        </p:spPr>
      </p:pic>
      <p:sp>
        <p:nvSpPr>
          <p:cNvPr id="7" name="正方形/長方形 6"/>
          <p:cNvSpPr/>
          <p:nvPr/>
        </p:nvSpPr>
        <p:spPr>
          <a:xfrm>
            <a:off x="3944888" y="6383069"/>
            <a:ext cx="5904656" cy="261610"/>
          </a:xfrm>
          <a:prstGeom prst="rect">
            <a:avLst/>
          </a:prstGeom>
        </p:spPr>
        <p:txBody>
          <a:bodyPr wrap="square">
            <a:spAutoFit/>
          </a:bodyPr>
          <a:lstStyle/>
          <a:p>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hlinkClick r:id="rId3"/>
              </a:rPr>
              <a:t>出典：</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
              </a:rPr>
              <a:t>://www.meti.go.jp/policy/anpo/seminer/shiryo/setsumei_anpokanri.pdf</a:t>
            </a:r>
            <a:endParaRPr lang="ja-JP"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43988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1-3</a:t>
            </a:r>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輸出取引とは</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7</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AutoShape 34"/>
          <p:cNvSpPr>
            <a:spLocks noChangeArrowheads="1"/>
          </p:cNvSpPr>
          <p:nvPr/>
        </p:nvSpPr>
        <p:spPr bwMode="auto">
          <a:xfrm>
            <a:off x="394695" y="2049795"/>
            <a:ext cx="3226157" cy="1584325"/>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ja-JP"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9" name="グループ化 18"/>
          <p:cNvGrpSpPr/>
          <p:nvPr/>
        </p:nvGrpSpPr>
        <p:grpSpPr>
          <a:xfrm>
            <a:off x="598854" y="2186320"/>
            <a:ext cx="3081293" cy="1418054"/>
            <a:chOff x="539552" y="1422400"/>
            <a:chExt cx="3081293" cy="1418054"/>
          </a:xfrm>
        </p:grpSpPr>
        <p:pic>
          <p:nvPicPr>
            <p:cNvPr id="20" name="Picture 11" descr="jgq0zjzh[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775" y="1422400"/>
              <a:ext cx="2376488"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5"/>
            <p:cNvSpPr txBox="1">
              <a:spLocks noChangeArrowheads="1"/>
            </p:cNvSpPr>
            <p:nvPr/>
          </p:nvSpPr>
          <p:spPr bwMode="auto">
            <a:xfrm>
              <a:off x="539552" y="2501900"/>
              <a:ext cx="3081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spcAft>
                  <a:spcPct val="0"/>
                </a:spcAft>
                <a:buSzTx/>
                <a:buFontTx/>
                <a:buNone/>
              </a:pPr>
              <a:r>
                <a:rPr lang="ja-JP" altLang="en-US" sz="16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船積み（船積みした時点で輸出）</a:t>
              </a:r>
              <a:endParaRPr lang="ja-JP" altLang="en-US" sz="16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2" name="Line 35"/>
          <p:cNvSpPr>
            <a:spLocks noChangeShapeType="1"/>
          </p:cNvSpPr>
          <p:nvPr/>
        </p:nvSpPr>
        <p:spPr bwMode="auto">
          <a:xfrm flipH="1">
            <a:off x="4607719" y="1596480"/>
            <a:ext cx="17066" cy="5174556"/>
          </a:xfrm>
          <a:prstGeom prst="line">
            <a:avLst/>
          </a:prstGeom>
          <a:noFill/>
          <a:ln w="57150" cap="rnd">
            <a:solidFill>
              <a:srgbClr val="5F5F5F"/>
            </a:solidFill>
            <a:prstDash val="sysDot"/>
            <a:round/>
            <a:headEnd/>
            <a:tailEnd/>
          </a:ln>
          <a:extLst>
            <a:ext uri="{909E8E84-426E-40DD-AFC4-6F175D3DCCD1}">
              <a14:hiddenFill xmlns:a14="http://schemas.microsoft.com/office/drawing/2010/main">
                <a:noFill/>
              </a14:hiddenFill>
            </a:ext>
          </a:extLst>
        </p:spPr>
        <p:txBody>
          <a:bodyPr/>
          <a:lstStyle/>
          <a:p>
            <a:pPr eaLnBrk="0" fontAlgn="base" latinLnBrk="1">
              <a:spcBef>
                <a:spcPct val="0"/>
              </a:spcBef>
              <a:spcAft>
                <a:spcPct val="0"/>
              </a:spcAft>
            </a:pPr>
            <a:endParaRPr lang="ja-JP" altLang="en-US" sz="140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Text Box 6"/>
          <p:cNvSpPr txBox="1">
            <a:spLocks noChangeArrowheads="1"/>
          </p:cNvSpPr>
          <p:nvPr/>
        </p:nvSpPr>
        <p:spPr bwMode="auto">
          <a:xfrm>
            <a:off x="3851275" y="2440949"/>
            <a:ext cx="1533773" cy="307777"/>
          </a:xfrm>
          <a:prstGeom prst="rect">
            <a:avLst/>
          </a:prstGeom>
          <a:solidFill>
            <a:srgbClr val="FFFFFF">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①貨物</a:t>
            </a:r>
            <a:r>
              <a:rPr kumimoji="1" lang="ja-JP" altLang="en-US" sz="14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の輸出</a:t>
            </a:r>
          </a:p>
        </p:txBody>
      </p:sp>
      <p:sp>
        <p:nvSpPr>
          <p:cNvPr id="28" name="AutoShape 3"/>
          <p:cNvSpPr>
            <a:spLocks noChangeArrowheads="1"/>
          </p:cNvSpPr>
          <p:nvPr/>
        </p:nvSpPr>
        <p:spPr bwMode="auto">
          <a:xfrm>
            <a:off x="387350" y="3905250"/>
            <a:ext cx="3240088" cy="2384906"/>
          </a:xfrm>
          <a:prstGeom prst="roundRect">
            <a:avLst>
              <a:gd name="adj" fmla="val 16667"/>
            </a:avLst>
          </a:prstGeom>
          <a:solidFill>
            <a:srgbClr val="FFFFFF"/>
          </a:solidFill>
          <a:ln w="9525">
            <a:solidFill>
              <a:srgbClr val="000000"/>
            </a:solidFill>
            <a:round/>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ja-JP" sz="18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9" name="Group 45"/>
          <p:cNvGrpSpPr>
            <a:grpSpLocks/>
          </p:cNvGrpSpPr>
          <p:nvPr/>
        </p:nvGrpSpPr>
        <p:grpSpPr bwMode="auto">
          <a:xfrm>
            <a:off x="2576736" y="5444398"/>
            <a:ext cx="631162" cy="596800"/>
            <a:chOff x="1353" y="3533"/>
            <a:chExt cx="624" cy="693"/>
          </a:xfrm>
        </p:grpSpPr>
        <p:sp>
          <p:nvSpPr>
            <p:cNvPr id="36" name="AutoShape 43"/>
            <p:cNvSpPr>
              <a:spLocks noChangeArrowheads="1"/>
            </p:cNvSpPr>
            <p:nvPr/>
          </p:nvSpPr>
          <p:spPr bwMode="auto">
            <a:xfrm>
              <a:off x="1353" y="3533"/>
              <a:ext cx="624" cy="652"/>
            </a:xfrm>
            <a:prstGeom prst="roundRect">
              <a:avLst>
                <a:gd name="adj" fmla="val 16667"/>
              </a:avLst>
            </a:prstGeom>
            <a:solidFill>
              <a:srgbClr val="FFFFFF"/>
            </a:solidFill>
            <a:ln w="9525">
              <a:solidFill>
                <a:srgbClr val="000000"/>
              </a:solidFill>
              <a:round/>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ja-JP" sz="18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37" name="Picture 13" descr="_p_uxkuk[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2" y="3585"/>
              <a:ext cx="579"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AutoShape 22"/>
          <p:cNvSpPr>
            <a:spLocks noChangeArrowheads="1"/>
          </p:cNvSpPr>
          <p:nvPr/>
        </p:nvSpPr>
        <p:spPr bwMode="auto">
          <a:xfrm>
            <a:off x="1557337" y="5425911"/>
            <a:ext cx="900113" cy="206153"/>
          </a:xfrm>
          <a:prstGeom prst="rightArrow">
            <a:avLst>
              <a:gd name="adj1" fmla="val 50000"/>
              <a:gd name="adj2" fmla="val 81466"/>
            </a:avLst>
          </a:prstGeom>
          <a:solidFill>
            <a:srgbClr val="FF9933"/>
          </a:solidFill>
          <a:ln w="9525">
            <a:solidFill>
              <a:srgbClr val="000000"/>
            </a:solidFill>
            <a:miter lim="800000"/>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ja-JP"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31" name="Picture 46" descr="j020546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712" y="5342005"/>
            <a:ext cx="725947" cy="722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51"/>
          <p:cNvSpPr txBox="1">
            <a:spLocks noChangeArrowheads="1"/>
          </p:cNvSpPr>
          <p:nvPr/>
        </p:nvSpPr>
        <p:spPr bwMode="auto">
          <a:xfrm>
            <a:off x="1189304" y="5921257"/>
            <a:ext cx="12458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1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技術指導・技術</a:t>
            </a:r>
          </a:p>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1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訓練・見学受入等</a:t>
            </a:r>
          </a:p>
        </p:txBody>
      </p:sp>
      <p:pic>
        <p:nvPicPr>
          <p:cNvPr id="33" name="Picture 52" descr="MCj0433941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582" y="3933056"/>
            <a:ext cx="577850" cy="5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40"/>
          <p:cNvSpPr>
            <a:spLocks noChangeArrowheads="1"/>
          </p:cNvSpPr>
          <p:nvPr/>
        </p:nvSpPr>
        <p:spPr bwMode="auto">
          <a:xfrm>
            <a:off x="90488" y="5977210"/>
            <a:ext cx="900112" cy="692150"/>
          </a:xfrm>
          <a:prstGeom prst="irregularSeal2">
            <a:avLst/>
          </a:prstGeom>
          <a:solidFill>
            <a:srgbClr val="FFFF00"/>
          </a:solidFill>
          <a:ln w="9525">
            <a:solidFill>
              <a:srgbClr val="000000"/>
            </a:solidFill>
            <a:miter lim="800000"/>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注 意</a:t>
            </a:r>
          </a:p>
        </p:txBody>
      </p:sp>
      <p:sp>
        <p:nvSpPr>
          <p:cNvPr id="39" name="Text Box 25"/>
          <p:cNvSpPr txBox="1">
            <a:spLocks noChangeArrowheads="1"/>
          </p:cNvSpPr>
          <p:nvPr/>
        </p:nvSpPr>
        <p:spPr bwMode="auto">
          <a:xfrm>
            <a:off x="619475" y="6290156"/>
            <a:ext cx="5265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spcAft>
                <a:spcPct val="0"/>
              </a:spcAft>
              <a:buSzTx/>
              <a:buFontTx/>
              <a:buNone/>
            </a:pPr>
            <a:r>
              <a:rPr lang="ja-JP" altLang="en-US" sz="14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輸出取引</a:t>
            </a:r>
            <a:r>
              <a:rPr lang="ja-JP" altLang="en-US" sz="1400" b="1"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は日本国内においても発生</a:t>
            </a:r>
          </a:p>
          <a:p>
            <a:pPr fontAlgn="base" hangingPunct="1">
              <a:spcBef>
                <a:spcPct val="0"/>
              </a:spcBef>
              <a:spcAft>
                <a:spcPct val="0"/>
              </a:spcAft>
              <a:buSzTx/>
              <a:buFontTx/>
              <a:buNone/>
            </a:pPr>
            <a:r>
              <a:rPr lang="ja-JP" altLang="en-US" sz="1400" b="1"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する可能性あり！</a:t>
            </a:r>
          </a:p>
        </p:txBody>
      </p:sp>
      <p:sp>
        <p:nvSpPr>
          <p:cNvPr id="40" name="Text Box 14"/>
          <p:cNvSpPr txBox="1">
            <a:spLocks noChangeArrowheads="1"/>
          </p:cNvSpPr>
          <p:nvPr/>
        </p:nvSpPr>
        <p:spPr bwMode="auto">
          <a:xfrm>
            <a:off x="3752900" y="5795519"/>
            <a:ext cx="2208212" cy="4417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8000" tIns="10800" rIns="18000" bIns="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研修員・見学受け入れ</a:t>
            </a:r>
            <a:r>
              <a:rPr kumimoji="1" lang="en-US" altLang="ja-JP" sz="14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400" b="1"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b="1" i="0" u="none" strike="noStrike" kern="0" cap="none" spc="0" normalizeH="0" baseline="0" noProof="0" dirty="0" smtClean="0">
                <a:ln>
                  <a:noFill/>
                </a:ln>
                <a:solidFill>
                  <a:srgbClr val="CC33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b="1" i="0" u="none" strike="noStrike" kern="0" cap="none" spc="0" normalizeH="0" baseline="0" noProof="0" dirty="0">
                <a:ln>
                  <a:noFill/>
                </a:ln>
                <a:solidFill>
                  <a:srgbClr val="CC3300"/>
                </a:solidFill>
                <a:effectLst/>
                <a:uLnTx/>
                <a:uFillTx/>
                <a:latin typeface="Meiryo UI" panose="020B0604030504040204" pitchFamily="50" charset="-128"/>
                <a:ea typeface="Meiryo UI" panose="020B0604030504040204" pitchFamily="50" charset="-128"/>
                <a:cs typeface="Meiryo UI" panose="020B0604030504040204" pitchFamily="50" charset="-128"/>
              </a:rPr>
              <a:t>非居住者）</a:t>
            </a:r>
          </a:p>
        </p:txBody>
      </p:sp>
      <p:sp>
        <p:nvSpPr>
          <p:cNvPr id="41" name="AutoShape 33"/>
          <p:cNvSpPr>
            <a:spLocks noChangeArrowheads="1"/>
          </p:cNvSpPr>
          <p:nvPr/>
        </p:nvSpPr>
        <p:spPr bwMode="auto">
          <a:xfrm>
            <a:off x="5943600" y="2032333"/>
            <a:ext cx="3113856" cy="178878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ja-JP"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2" name="グループ化 41"/>
          <p:cNvGrpSpPr/>
          <p:nvPr/>
        </p:nvGrpSpPr>
        <p:grpSpPr>
          <a:xfrm>
            <a:off x="6465168" y="2060848"/>
            <a:ext cx="2107804" cy="709047"/>
            <a:chOff x="5938838" y="1631108"/>
            <a:chExt cx="2644775" cy="1112136"/>
          </a:xfrm>
        </p:grpSpPr>
        <p:pic>
          <p:nvPicPr>
            <p:cNvPr id="43" name="Picture 10" descr="yxgtxy2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7298" y="1631108"/>
              <a:ext cx="861038" cy="76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q4zuwjer[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3511" y="1721430"/>
              <a:ext cx="810102" cy="63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8"/>
            <p:cNvSpPr txBox="1">
              <a:spLocks noChangeArrowheads="1"/>
            </p:cNvSpPr>
            <p:nvPr/>
          </p:nvSpPr>
          <p:spPr bwMode="auto">
            <a:xfrm>
              <a:off x="5938838" y="2308773"/>
              <a:ext cx="1160965" cy="434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spcAft>
                  <a:spcPct val="0"/>
                </a:spcAft>
                <a:buSzTx/>
                <a:buFontTx/>
                <a:buNone/>
              </a:pP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工場の設備</a:t>
              </a:r>
            </a:p>
          </p:txBody>
        </p:sp>
        <p:sp>
          <p:nvSpPr>
            <p:cNvPr id="46" name="Text Box 19"/>
            <p:cNvSpPr txBox="1">
              <a:spLocks noChangeArrowheads="1"/>
            </p:cNvSpPr>
            <p:nvPr/>
          </p:nvSpPr>
          <p:spPr bwMode="auto">
            <a:xfrm>
              <a:off x="7812087" y="2308771"/>
              <a:ext cx="617895" cy="434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spcAft>
                  <a:spcPct val="0"/>
                </a:spcAft>
                <a:buSzTx/>
                <a:buFontTx/>
                <a:buNone/>
              </a:pP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販売</a:t>
              </a:r>
            </a:p>
          </p:txBody>
        </p:sp>
      </p:grpSp>
      <p:sp>
        <p:nvSpPr>
          <p:cNvPr id="48" name="Oval 45"/>
          <p:cNvSpPr>
            <a:spLocks noChangeArrowheads="1"/>
          </p:cNvSpPr>
          <p:nvPr/>
        </p:nvSpPr>
        <p:spPr bwMode="auto">
          <a:xfrm>
            <a:off x="6616231" y="1613320"/>
            <a:ext cx="1368425" cy="412663"/>
          </a:xfrm>
          <a:prstGeom prst="ellipse">
            <a:avLst/>
          </a:prstGeom>
          <a:solidFill>
            <a:srgbClr val="FFE7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外国</a:t>
            </a:r>
            <a:endParaRPr kumimoji="1" lang="ja-JP" altLang="en-US" sz="2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Text Box 9"/>
          <p:cNvSpPr txBox="1">
            <a:spLocks noChangeArrowheads="1"/>
          </p:cNvSpPr>
          <p:nvPr/>
        </p:nvSpPr>
        <p:spPr bwMode="auto">
          <a:xfrm>
            <a:off x="3715224" y="4168536"/>
            <a:ext cx="1511300" cy="307777"/>
          </a:xfrm>
          <a:prstGeom prst="rect">
            <a:avLst/>
          </a:prstGeom>
          <a:solidFill>
            <a:srgbClr val="FFFFFF">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②技術</a:t>
            </a:r>
            <a:r>
              <a:rPr kumimoji="1" lang="ja-JP" altLang="en-US" sz="14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の提供</a:t>
            </a:r>
            <a:endParaRPr kumimoji="1" lang="ja-JP" altLang="en-US"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Line 12"/>
          <p:cNvSpPr>
            <a:spLocks noChangeShapeType="1"/>
          </p:cNvSpPr>
          <p:nvPr/>
        </p:nvSpPr>
        <p:spPr bwMode="auto">
          <a:xfrm flipH="1">
            <a:off x="3512840" y="5723511"/>
            <a:ext cx="2070100" cy="0"/>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AutoShape 4"/>
          <p:cNvSpPr>
            <a:spLocks noChangeArrowheads="1"/>
          </p:cNvSpPr>
          <p:nvPr/>
        </p:nvSpPr>
        <p:spPr bwMode="auto">
          <a:xfrm>
            <a:off x="5904334" y="4006409"/>
            <a:ext cx="3117031" cy="2198091"/>
          </a:xfrm>
          <a:prstGeom prst="roundRect">
            <a:avLst>
              <a:gd name="adj" fmla="val 16667"/>
            </a:avLst>
          </a:prstGeom>
          <a:solidFill>
            <a:srgbClr val="FFFFFF"/>
          </a:solidFill>
          <a:ln w="9525">
            <a:solidFill>
              <a:srgbClr val="000000"/>
            </a:solidFill>
            <a:round/>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ja-JP" sz="18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62" name="Picture 17" descr="l_3mj1zp[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44884" y="4137862"/>
            <a:ext cx="826535" cy="8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 Box 20"/>
          <p:cNvSpPr txBox="1">
            <a:spLocks noChangeArrowheads="1"/>
          </p:cNvSpPr>
          <p:nvPr/>
        </p:nvSpPr>
        <p:spPr bwMode="auto">
          <a:xfrm>
            <a:off x="7070255" y="4823574"/>
            <a:ext cx="97908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05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設計図</a:t>
            </a:r>
            <a:r>
              <a:rPr kumimoji="1" lang="en-US" altLang="ja-JP" sz="105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05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Text Box 21"/>
          <p:cNvSpPr txBox="1">
            <a:spLocks noChangeArrowheads="1"/>
          </p:cNvSpPr>
          <p:nvPr/>
        </p:nvSpPr>
        <p:spPr bwMode="auto">
          <a:xfrm>
            <a:off x="8044884" y="4941168"/>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技術指導</a:t>
            </a:r>
          </a:p>
        </p:txBody>
      </p:sp>
      <p:pic>
        <p:nvPicPr>
          <p:cNvPr id="65" name="Picture 38" descr="00p1aor3[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87215" y="4202657"/>
            <a:ext cx="761765" cy="65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AutoShape 40"/>
          <p:cNvSpPr>
            <a:spLocks noChangeArrowheads="1"/>
          </p:cNvSpPr>
          <p:nvPr/>
        </p:nvSpPr>
        <p:spPr bwMode="auto">
          <a:xfrm>
            <a:off x="5833268" y="5792788"/>
            <a:ext cx="906764" cy="732556"/>
          </a:xfrm>
          <a:prstGeom prst="irregularSeal2">
            <a:avLst/>
          </a:prstGeom>
          <a:solidFill>
            <a:srgbClr val="FFFF00"/>
          </a:solidFill>
          <a:ln w="9525">
            <a:solidFill>
              <a:srgbClr val="000000"/>
            </a:solidFill>
            <a:miter lim="800000"/>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注 意</a:t>
            </a:r>
          </a:p>
        </p:txBody>
      </p:sp>
      <p:sp>
        <p:nvSpPr>
          <p:cNvPr id="67" name="Text Box 25"/>
          <p:cNvSpPr txBox="1">
            <a:spLocks noChangeArrowheads="1"/>
          </p:cNvSpPr>
          <p:nvPr/>
        </p:nvSpPr>
        <p:spPr bwMode="auto">
          <a:xfrm>
            <a:off x="6537176" y="6217567"/>
            <a:ext cx="36561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spcAft>
                <a:spcPct val="0"/>
              </a:spcAft>
              <a:buSzTx/>
              <a:buFontTx/>
              <a:buNone/>
            </a:pPr>
            <a:r>
              <a:rPr lang="ja-JP" altLang="en-US" sz="1400" b="1"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技術の提供形態と提供手段に限定</a:t>
            </a:r>
            <a:r>
              <a:rPr lang="ja-JP" altLang="en-US" sz="14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はない</a:t>
            </a:r>
            <a:endParaRPr lang="ja-JP" altLang="en-US" sz="1400" b="1"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AutoShape 8"/>
          <p:cNvSpPr>
            <a:spLocks noChangeArrowheads="1"/>
          </p:cNvSpPr>
          <p:nvPr/>
        </p:nvSpPr>
        <p:spPr bwMode="auto">
          <a:xfrm>
            <a:off x="3728864" y="2207608"/>
            <a:ext cx="1944688" cy="360362"/>
          </a:xfrm>
          <a:prstGeom prst="rightArrow">
            <a:avLst>
              <a:gd name="adj1" fmla="val 50000"/>
              <a:gd name="adj2" fmla="val 134912"/>
            </a:avLst>
          </a:prstGeom>
          <a:solidFill>
            <a:srgbClr val="FF9933"/>
          </a:solidFill>
          <a:ln w="9525">
            <a:solidFill>
              <a:srgbClr val="000000"/>
            </a:solidFill>
            <a:miter lim="800000"/>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ja-JP"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Oval 45"/>
          <p:cNvSpPr>
            <a:spLocks noChangeArrowheads="1"/>
          </p:cNvSpPr>
          <p:nvPr/>
        </p:nvSpPr>
        <p:spPr bwMode="auto">
          <a:xfrm>
            <a:off x="1286816" y="1608056"/>
            <a:ext cx="1368425" cy="412663"/>
          </a:xfrm>
          <a:prstGeom prst="ellipse">
            <a:avLst/>
          </a:prstGeom>
          <a:solidFill>
            <a:srgbClr val="FFE7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日本</a:t>
            </a:r>
            <a:endParaRPr kumimoji="1" lang="ja-JP" altLang="en-US" sz="2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Text Box 25"/>
          <p:cNvSpPr txBox="1">
            <a:spLocks noChangeArrowheads="1"/>
          </p:cNvSpPr>
          <p:nvPr/>
        </p:nvSpPr>
        <p:spPr bwMode="auto">
          <a:xfrm>
            <a:off x="4220294" y="1598410"/>
            <a:ext cx="7748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spcAft>
                <a:spcPct val="0"/>
              </a:spcAft>
              <a:buSzTx/>
              <a:buFontTx/>
              <a:buNone/>
            </a:pPr>
            <a:r>
              <a:rPr lang="ja-JP" altLang="en-US" sz="20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国境</a:t>
            </a:r>
            <a:endParaRPr lang="ja-JP" altLang="en-US" sz="2000" b="1"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ボックス 39"/>
          <p:cNvSpPr txBox="1">
            <a:spLocks noChangeArrowheads="1"/>
          </p:cNvSpPr>
          <p:nvPr/>
        </p:nvSpPr>
        <p:spPr bwMode="auto">
          <a:xfrm>
            <a:off x="4103762" y="3265820"/>
            <a:ext cx="1782761" cy="523220"/>
          </a:xfrm>
          <a:prstGeom prst="rect">
            <a:avLst/>
          </a:prstGeom>
          <a:solidFill>
            <a:schemeClr val="bg1"/>
          </a:solidFill>
          <a:ln>
            <a:noFill/>
          </a:ln>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spcAft>
                <a:spcPct val="0"/>
              </a:spcAft>
              <a:buSzTx/>
              <a:buFontTx/>
              <a:buNone/>
            </a:pPr>
            <a:r>
              <a:rPr lang="en-US" altLang="ja-JP" sz="1400" b="1"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b="1"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ハンドキャリーで</a:t>
            </a:r>
            <a:r>
              <a:rPr lang="ja-JP" altLang="en-US" sz="14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の</a:t>
            </a:r>
            <a:endParaRPr lang="en-US" altLang="ja-JP" sz="14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fontAlgn="base" hangingPunct="1">
              <a:spcBef>
                <a:spcPct val="0"/>
              </a:spcBef>
              <a:spcAft>
                <a:spcPct val="0"/>
              </a:spcAft>
              <a:buSzTx/>
              <a:buFontTx/>
              <a:buNone/>
            </a:pPr>
            <a:r>
              <a:rPr lang="ja-JP" altLang="en-US" sz="14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持ち出し</a:t>
            </a:r>
            <a:r>
              <a:rPr lang="ja-JP" altLang="en-US" sz="1400" b="1" i="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も輸出</a:t>
            </a:r>
          </a:p>
        </p:txBody>
      </p:sp>
      <p:sp>
        <p:nvSpPr>
          <p:cNvPr id="25" name="AutoShape 40"/>
          <p:cNvSpPr>
            <a:spLocks noChangeArrowheads="1"/>
          </p:cNvSpPr>
          <p:nvPr/>
        </p:nvSpPr>
        <p:spPr bwMode="auto">
          <a:xfrm>
            <a:off x="3714727" y="2880132"/>
            <a:ext cx="1008062" cy="533400"/>
          </a:xfrm>
          <a:prstGeom prst="irregularSeal2">
            <a:avLst/>
          </a:prstGeom>
          <a:solidFill>
            <a:srgbClr val="FFFF00"/>
          </a:solidFill>
          <a:ln w="9525">
            <a:solidFill>
              <a:srgbClr val="000000"/>
            </a:solidFill>
            <a:miter lim="800000"/>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600" b="1"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注 意</a:t>
            </a:r>
          </a:p>
        </p:txBody>
      </p:sp>
      <p:sp>
        <p:nvSpPr>
          <p:cNvPr id="59" name="AutoShape 8"/>
          <p:cNvSpPr>
            <a:spLocks noChangeArrowheads="1"/>
          </p:cNvSpPr>
          <p:nvPr/>
        </p:nvSpPr>
        <p:spPr bwMode="auto">
          <a:xfrm>
            <a:off x="3750737" y="3940771"/>
            <a:ext cx="1944688" cy="360362"/>
          </a:xfrm>
          <a:prstGeom prst="rightArrow">
            <a:avLst>
              <a:gd name="adj1" fmla="val 50000"/>
              <a:gd name="adj2" fmla="val 134912"/>
            </a:avLst>
          </a:prstGeom>
          <a:solidFill>
            <a:srgbClr val="FF9933"/>
          </a:solidFill>
          <a:ln w="9525">
            <a:solidFill>
              <a:srgbClr val="000000"/>
            </a:solidFill>
            <a:miter lim="800000"/>
            <a:headEnd/>
            <a:tailEnd/>
          </a:ln>
        </p:spPr>
        <p:txBody>
          <a:bodyPr wrap="none"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ja-JP" sz="14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Text Box 9"/>
          <p:cNvSpPr txBox="1">
            <a:spLocks noChangeArrowheads="1"/>
          </p:cNvSpPr>
          <p:nvPr/>
        </p:nvSpPr>
        <p:spPr bwMode="auto">
          <a:xfrm>
            <a:off x="1276760" y="5655143"/>
            <a:ext cx="1265361" cy="307777"/>
          </a:xfrm>
          <a:prstGeom prst="rect">
            <a:avLst/>
          </a:prstGeom>
          <a:solidFill>
            <a:srgbClr val="FFFFFF">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③技術</a:t>
            </a:r>
            <a:r>
              <a:rPr kumimoji="1" lang="ja-JP" altLang="en-US" sz="14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の提供</a:t>
            </a:r>
            <a:endParaRPr kumimoji="1" lang="ja-JP" altLang="en-US"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Text Box 54"/>
          <p:cNvSpPr txBox="1">
            <a:spLocks noChangeArrowheads="1"/>
          </p:cNvSpPr>
          <p:nvPr/>
        </p:nvSpPr>
        <p:spPr bwMode="auto">
          <a:xfrm>
            <a:off x="1064568" y="3861048"/>
            <a:ext cx="18982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40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技術データ</a:t>
            </a:r>
          </a:p>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10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・紙などの文書・図面</a:t>
            </a:r>
          </a:p>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10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・磁気</a:t>
            </a:r>
            <a:r>
              <a:rPr kumimoji="1" lang="ja-JP" altLang="en-US" sz="11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媒体、メール、出張持出</a:t>
            </a:r>
            <a:endParaRPr kumimoji="1" lang="en-US" altLang="ja-JP" sz="11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Rectangle 26"/>
          <p:cNvSpPr>
            <a:spLocks noChangeArrowheads="1"/>
          </p:cNvSpPr>
          <p:nvPr/>
        </p:nvSpPr>
        <p:spPr bwMode="auto">
          <a:xfrm>
            <a:off x="387350" y="924884"/>
            <a:ext cx="9203274" cy="6877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buSzTx/>
              <a:buNone/>
            </a:pP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①貨物</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が</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国境を越える場合、②技術</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が</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国境を越える場合、③留学生などの「非居住者」に技術を提供する場合、その行為を</a:t>
            </a:r>
            <a:r>
              <a:rPr lang="ja-JP" altLang="en-US"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輸出取引</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と呼びます。</a:t>
            </a:r>
            <a:endParaRPr lang="ja-JP" altLang="en-US" sz="1800" i="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49" name="Picture 2" descr="http://www.ntt-electronics.com/new/information/img/2009/ibc2009/booth.jpg">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8198" y="2856393"/>
            <a:ext cx="1340389" cy="716623"/>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19"/>
          <p:cNvSpPr txBox="1">
            <a:spLocks noChangeArrowheads="1"/>
          </p:cNvSpPr>
          <p:nvPr/>
        </p:nvSpPr>
        <p:spPr bwMode="auto">
          <a:xfrm>
            <a:off x="6825424" y="3553560"/>
            <a:ext cx="15119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海外展示会への出展</a:t>
            </a: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6825208" y="5374377"/>
            <a:ext cx="1800416" cy="430887"/>
          </a:xfrm>
          <a:prstGeom prst="rect">
            <a:avLst/>
          </a:prstGeom>
        </p:spPr>
        <p:txBody>
          <a:bodyPr wrap="square">
            <a:spAutoFit/>
          </a:bodyPr>
          <a:lstStyle/>
          <a:p>
            <a:pPr>
              <a:spcBef>
                <a:spcPct val="0"/>
              </a:spcBef>
            </a:pP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ﾌﾟﾛｸﾞﾗﾑ</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（ﾀﾞｳﾝﾛｰﾄﾞを伴わない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SaaS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利用を含む。）</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4966" y="4467819"/>
            <a:ext cx="798615" cy="860088"/>
          </a:xfrm>
          <a:prstGeom prst="rect">
            <a:avLst/>
          </a:prstGeom>
        </p:spPr>
      </p:pic>
      <p:sp>
        <p:nvSpPr>
          <p:cNvPr id="54" name="Text Box 51"/>
          <p:cNvSpPr txBox="1">
            <a:spLocks noChangeArrowheads="1"/>
          </p:cNvSpPr>
          <p:nvPr/>
        </p:nvSpPr>
        <p:spPr bwMode="auto">
          <a:xfrm>
            <a:off x="1784648" y="4869160"/>
            <a:ext cx="87059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0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サービス事業者のサーバ</a:t>
            </a:r>
            <a:endParaRPr kumimoji="1" lang="ja-JP" altLang="en-US" sz="100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Line 12"/>
          <p:cNvSpPr>
            <a:spLocks noChangeShapeType="1"/>
          </p:cNvSpPr>
          <p:nvPr/>
        </p:nvSpPr>
        <p:spPr bwMode="auto">
          <a:xfrm flipH="1">
            <a:off x="3192199" y="5013176"/>
            <a:ext cx="2984937" cy="7346"/>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Text Box 51"/>
          <p:cNvSpPr txBox="1">
            <a:spLocks noChangeArrowheads="1"/>
          </p:cNvSpPr>
          <p:nvPr/>
        </p:nvSpPr>
        <p:spPr bwMode="auto">
          <a:xfrm>
            <a:off x="5505277" y="5029726"/>
            <a:ext cx="887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05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データ入力</a:t>
            </a:r>
            <a:endParaRPr kumimoji="1" lang="ja-JP" altLang="en-US" sz="105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Line 12"/>
          <p:cNvSpPr>
            <a:spLocks noChangeShapeType="1"/>
          </p:cNvSpPr>
          <p:nvPr/>
        </p:nvSpPr>
        <p:spPr bwMode="auto">
          <a:xfrm flipV="1">
            <a:off x="3224808" y="4706525"/>
            <a:ext cx="2952328" cy="24297"/>
          </a:xfrm>
          <a:prstGeom prst="line">
            <a:avLst/>
          </a:prstGeom>
          <a:noFill/>
          <a:ln w="762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1" hangingPunct="1">
              <a:lnSpc>
                <a:spcPct val="100000"/>
              </a:lnSpc>
              <a:spcBef>
                <a:spcPct val="0"/>
              </a:spcBef>
              <a:spcAft>
                <a:spcPct val="0"/>
              </a:spcAft>
              <a:buClrTx/>
              <a:buSzTx/>
              <a:buFontTx/>
              <a:buNone/>
              <a:tabLst/>
              <a:defRPr/>
            </a:pPr>
            <a:endParaRPr kumimoji="0" lang="ja-JP" altLang="en-US" sz="1400" b="0" i="0" u="none" strike="noStrike" kern="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Text Box 51"/>
          <p:cNvSpPr txBox="1">
            <a:spLocks noChangeArrowheads="1"/>
          </p:cNvSpPr>
          <p:nvPr/>
        </p:nvSpPr>
        <p:spPr bwMode="auto">
          <a:xfrm>
            <a:off x="4833253" y="4471228"/>
            <a:ext cx="119986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lang="ja-JP" altLang="en-US"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アウトプットの出力</a:t>
            </a:r>
            <a:endParaRPr kumimoji="1" lang="ja-JP" altLang="en-US" sz="105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205496" y="4503906"/>
            <a:ext cx="664725" cy="778293"/>
          </a:xfrm>
          <a:prstGeom prst="rect">
            <a:avLst/>
          </a:prstGeom>
        </p:spPr>
      </p:pic>
      <p:sp>
        <p:nvSpPr>
          <p:cNvPr id="60" name="Text Box 51"/>
          <p:cNvSpPr txBox="1">
            <a:spLocks noChangeArrowheads="1"/>
          </p:cNvSpPr>
          <p:nvPr/>
        </p:nvSpPr>
        <p:spPr bwMode="auto">
          <a:xfrm>
            <a:off x="2953839" y="4293096"/>
            <a:ext cx="1029856" cy="36933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900" b="1" i="0" u="none" strike="noStrike" kern="0" cap="none" spc="0" normalizeH="0" baseline="0" noProof="0" dirty="0" smtClean="0">
                <a:ln>
                  <a:noFill/>
                </a:ln>
                <a:solidFill>
                  <a:schemeClr val="tx1">
                    <a:lumMod val="95000"/>
                    <a:lumOff val="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rPr>
              <a:t>大量破壊兵器に</a:t>
            </a:r>
            <a:endParaRPr kumimoji="1" lang="en-US" altLang="ja-JP" sz="900" b="1" i="0" u="none" strike="noStrike" kern="0" cap="none" spc="0" normalizeH="0" baseline="0" noProof="0" dirty="0" smtClean="0">
              <a:ln>
                <a:noFill/>
              </a:ln>
              <a:solidFill>
                <a:schemeClr val="tx1">
                  <a:lumMod val="95000"/>
                  <a:lumOff val="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defTabSz="914400" eaLnBrk="1" fontAlgn="base" latinLnBrk="0" hangingPunct="1">
              <a:lnSpc>
                <a:spcPct val="100000"/>
              </a:lnSpc>
              <a:spcBef>
                <a:spcPct val="0"/>
              </a:spcBef>
              <a:spcAft>
                <a:spcPct val="0"/>
              </a:spcAft>
              <a:buClrTx/>
              <a:buSzTx/>
              <a:buFontTx/>
              <a:buNone/>
              <a:tabLst/>
              <a:defRPr/>
            </a:pPr>
            <a:r>
              <a:rPr lang="ja-JP" altLang="en-US" sz="900" b="1" i="0" kern="0" dirty="0" smtClean="0">
                <a:solidFill>
                  <a:schemeClr val="tx1">
                    <a:lumMod val="95000"/>
                    <a:lumOff val="5000"/>
                  </a:schemeClr>
                </a:solidFill>
                <a:latin typeface="Meiryo UI" panose="020B0604030504040204" pitchFamily="50" charset="-128"/>
                <a:ea typeface="Meiryo UI" panose="020B0604030504040204" pitchFamily="50" charset="-128"/>
                <a:cs typeface="Meiryo UI" panose="020B0604030504040204" pitchFamily="50" charset="-128"/>
              </a:rPr>
              <a:t>関するソフトウェア</a:t>
            </a:r>
            <a:endParaRPr kumimoji="1" lang="ja-JP" altLang="en-US" sz="900" b="1" i="0" u="none" strike="noStrike" kern="0" cap="none" spc="0" normalizeH="0" baseline="0" noProof="0" dirty="0">
              <a:ln>
                <a:noFill/>
              </a:ln>
              <a:solidFill>
                <a:schemeClr val="tx1">
                  <a:lumMod val="95000"/>
                  <a:lumOff val="5000"/>
                </a:scheme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Text Box 51"/>
          <p:cNvSpPr txBox="1">
            <a:spLocks noChangeArrowheads="1"/>
          </p:cNvSpPr>
          <p:nvPr/>
        </p:nvSpPr>
        <p:spPr bwMode="auto">
          <a:xfrm>
            <a:off x="6098631" y="5189130"/>
            <a:ext cx="8705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ja-JP" altLang="en-US" sz="10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ｻｰﾋﾞｽ利用者のｺﾝﾋﾟｭｰﾀ</a:t>
            </a:r>
            <a:endParaRPr kumimoji="1" lang="ja-JP" altLang="en-US" sz="100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038001" y="4310187"/>
            <a:ext cx="377092" cy="344152"/>
          </a:xfrm>
          <a:prstGeom prst="rect">
            <a:avLst/>
          </a:prstGeom>
        </p:spPr>
      </p:pic>
    </p:spTree>
    <p:extLst>
      <p:ext uri="{BB962C8B-B14F-4D97-AF65-F5344CB8AC3E}">
        <p14:creationId xmlns:p14="http://schemas.microsoft.com/office/powerpoint/2010/main" val="2179738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参考）「居住者」「非居住者」の定義</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8</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11" name="Group 41"/>
          <p:cNvGraphicFramePr>
            <a:graphicFrameLocks noGrp="1"/>
          </p:cNvGraphicFramePr>
          <p:nvPr>
            <p:extLst>
              <p:ext uri="{D42A27DB-BD31-4B8C-83A1-F6EECF244321}">
                <p14:modId xmlns:p14="http://schemas.microsoft.com/office/powerpoint/2010/main" val="2928984413"/>
              </p:ext>
            </p:extLst>
          </p:nvPr>
        </p:nvGraphicFramePr>
        <p:xfrm>
          <a:off x="487000" y="2139255"/>
          <a:ext cx="8632824" cy="4142383"/>
        </p:xfrm>
        <a:graphic>
          <a:graphicData uri="http://schemas.openxmlformats.org/drawingml/2006/table">
            <a:tbl>
              <a:tblPr/>
              <a:tblGrid>
                <a:gridCol w="381230">
                  <a:extLst>
                    <a:ext uri="{9D8B030D-6E8A-4147-A177-3AD203B41FA5}">
                      <a16:colId xmlns:a16="http://schemas.microsoft.com/office/drawing/2014/main" val="20000"/>
                    </a:ext>
                  </a:extLst>
                </a:gridCol>
                <a:gridCol w="2337732">
                  <a:extLst>
                    <a:ext uri="{9D8B030D-6E8A-4147-A177-3AD203B41FA5}">
                      <a16:colId xmlns:a16="http://schemas.microsoft.com/office/drawing/2014/main" val="20001"/>
                    </a:ext>
                  </a:extLst>
                </a:gridCol>
                <a:gridCol w="2096744">
                  <a:extLst>
                    <a:ext uri="{9D8B030D-6E8A-4147-A177-3AD203B41FA5}">
                      <a16:colId xmlns:a16="http://schemas.microsoft.com/office/drawing/2014/main" val="20002"/>
                    </a:ext>
                  </a:extLst>
                </a:gridCol>
                <a:gridCol w="2376264">
                  <a:extLst>
                    <a:ext uri="{9D8B030D-6E8A-4147-A177-3AD203B41FA5}">
                      <a16:colId xmlns:a16="http://schemas.microsoft.com/office/drawing/2014/main" val="20003"/>
                    </a:ext>
                  </a:extLst>
                </a:gridCol>
                <a:gridCol w="1440854">
                  <a:extLst>
                    <a:ext uri="{9D8B030D-6E8A-4147-A177-3AD203B41FA5}">
                      <a16:colId xmlns:a16="http://schemas.microsoft.com/office/drawing/2014/main" val="20004"/>
                    </a:ext>
                  </a:extLst>
                </a:gridCol>
              </a:tblGrid>
              <a:tr h="0">
                <a:tc rowSpan="2">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endParaRPr kumimoji="1" lang="ja-JP"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1" marB="360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gridSpan="2">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個人</a:t>
                      </a:r>
                    </a:p>
                  </a:txBody>
                  <a:tcPr marL="36000" marR="36000" marT="36001" marB="360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hMerge="1">
                  <a:txBody>
                    <a:bodyPr/>
                    <a:lstStyle/>
                    <a:p>
                      <a:endParaRPr kumimoji="1" lang="ja-JP" altLang="en-US"/>
                    </a:p>
                  </a:txBody>
                  <a:tcPr/>
                </a:tc>
                <a:tc rowSpan="2">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法人</a:t>
                      </a:r>
                    </a:p>
                  </a:txBody>
                  <a:tcPr marL="36000" marR="36000" marT="36001" marB="360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rowSpan="2">
                  <a:txBody>
                    <a:bodyPr/>
                    <a:lstStyle>
                      <a:lvl1pPr marL="0" algn="l" defTabSz="914400" rtl="0" eaLnBrk="1" latinLnBrk="0" hangingPunct="1">
                        <a:defRPr kumimoji="1" sz="1800" kern="1200">
                          <a:solidFill>
                            <a:schemeClr val="tx1"/>
                          </a:solidFill>
                          <a:latin typeface="Times New Roman"/>
                          <a:ea typeface="ＭＳ Ｐゴシック"/>
                        </a:defRPr>
                      </a:lvl1pPr>
                      <a:lvl2pPr marL="457200" algn="l" defTabSz="914400" rtl="0" eaLnBrk="1" latinLnBrk="0" hangingPunct="1">
                        <a:defRPr kumimoji="1" sz="1800" kern="1200">
                          <a:solidFill>
                            <a:schemeClr val="tx1"/>
                          </a:solidFill>
                          <a:latin typeface="Times New Roman"/>
                          <a:ea typeface="ＭＳ Ｐゴシック"/>
                        </a:defRPr>
                      </a:lvl2pPr>
                      <a:lvl3pPr marL="914400" algn="l" defTabSz="914400" rtl="0" eaLnBrk="1" latinLnBrk="0" hangingPunct="1">
                        <a:defRPr kumimoji="1" sz="1800" kern="1200">
                          <a:solidFill>
                            <a:schemeClr val="tx1"/>
                          </a:solidFill>
                          <a:latin typeface="Times New Roman"/>
                          <a:ea typeface="ＭＳ Ｐゴシック"/>
                        </a:defRPr>
                      </a:lvl3pPr>
                      <a:lvl4pPr marL="1371600" algn="l" defTabSz="914400" rtl="0" eaLnBrk="1" latinLnBrk="0" hangingPunct="1">
                        <a:defRPr kumimoji="1" sz="1800" kern="1200">
                          <a:solidFill>
                            <a:schemeClr val="tx1"/>
                          </a:solidFill>
                          <a:latin typeface="Times New Roman"/>
                          <a:ea typeface="ＭＳ Ｐゴシック"/>
                        </a:defRPr>
                      </a:lvl4pPr>
                      <a:lvl5pPr marL="1828800" algn="l" defTabSz="914400" rtl="0" eaLnBrk="1" latinLnBrk="0" hangingPunct="1">
                        <a:defRPr kumimoji="1" sz="1800" kern="1200">
                          <a:solidFill>
                            <a:schemeClr val="tx1"/>
                          </a:solidFill>
                          <a:latin typeface="Times New Roman"/>
                          <a:ea typeface="ＭＳ Ｐゴシック"/>
                        </a:defRPr>
                      </a:lvl5pPr>
                      <a:lvl6pPr marL="2286000" algn="l" defTabSz="914400" rtl="0" eaLnBrk="1" latinLnBrk="0" hangingPunct="1">
                        <a:defRPr kumimoji="1" sz="1800" kern="1200">
                          <a:solidFill>
                            <a:schemeClr val="tx1"/>
                          </a:solidFill>
                          <a:latin typeface="Times New Roman"/>
                          <a:ea typeface="ＭＳ Ｐゴシック"/>
                        </a:defRPr>
                      </a:lvl6pPr>
                      <a:lvl7pPr marL="2743200" algn="l" defTabSz="914400" rtl="0" eaLnBrk="1" latinLnBrk="0" hangingPunct="1">
                        <a:defRPr kumimoji="1" sz="1800" kern="1200">
                          <a:solidFill>
                            <a:schemeClr val="tx1"/>
                          </a:solidFill>
                          <a:latin typeface="Times New Roman"/>
                          <a:ea typeface="ＭＳ Ｐゴシック"/>
                        </a:defRPr>
                      </a:lvl7pPr>
                      <a:lvl8pPr marL="3200400" algn="l" defTabSz="914400" rtl="0" eaLnBrk="1" latinLnBrk="0" hangingPunct="1">
                        <a:defRPr kumimoji="1" sz="1800" kern="1200">
                          <a:solidFill>
                            <a:schemeClr val="tx1"/>
                          </a:solidFill>
                          <a:latin typeface="Times New Roman"/>
                          <a:ea typeface="ＭＳ Ｐゴシック"/>
                        </a:defRPr>
                      </a:lvl8pPr>
                      <a:lvl9pPr marL="3657600" algn="l" defTabSz="914400" rtl="0" eaLnBrk="1" latinLnBrk="0" hangingPunct="1">
                        <a:defRPr kumimoji="1" sz="1800" kern="1200">
                          <a:solidFill>
                            <a:schemeClr val="tx1"/>
                          </a:solidFill>
                          <a:latin typeface="Times New Roman"/>
                          <a:ea typeface="ＭＳ Ｐゴシック"/>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その他</a:t>
                      </a:r>
                    </a:p>
                  </a:txBody>
                  <a:tcPr marL="36000" marR="36000" marT="36001" marB="360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130717">
                <a:tc vMerge="1">
                  <a:txBody>
                    <a:bodyPr/>
                    <a:lstStyle/>
                    <a:p>
                      <a:endParaRPr kumimoji="1" lang="ja-JP" altLang="en-US"/>
                    </a:p>
                  </a:txBody>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日本人</a:t>
                      </a:r>
                    </a:p>
                  </a:txBody>
                  <a:tcPr marL="36000" marR="36000" marT="36001" marB="360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4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外国人</a:t>
                      </a:r>
                    </a:p>
                  </a:txBody>
                  <a:tcPr marL="36000" marR="36000" marT="36001" marB="3600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1"/>
                  </a:ext>
                </a:extLst>
              </a:tr>
              <a:tr h="1123387">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4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居住者</a:t>
                      </a:r>
                    </a:p>
                  </a:txBody>
                  <a:tcPr marL="36000" marR="36000" marT="36001" marB="36001" vert="eaVert"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①</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我が国に居住する者</a:t>
                      </a: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b="0" i="0" u="none" strike="noStrike" cap="none" normalizeH="0" baseline="0" dirty="0" smtClean="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（一時帰国者を除く</a:t>
                      </a:r>
                      <a:r>
                        <a:rPr kumimoji="1" lang="en-US" altLang="ja-JP" sz="1400" b="0" i="0" u="none" strike="noStrike" cap="none" normalizeH="0" baseline="0" dirty="0" smtClean="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b="0" i="0" u="none" strike="noStrike" cap="none" normalizeH="0" baseline="0" dirty="0" smtClean="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下段</a:t>
                      </a:r>
                      <a:r>
                        <a:rPr kumimoji="1" lang="en-US" altLang="ja-JP" sz="1400" b="0" i="0" u="none" strike="noStrike" cap="none" normalizeH="0" baseline="0" dirty="0" smtClean="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b="0" i="0" u="none" strike="noStrike" cap="none" normalizeH="0" baseline="0" dirty="0" smtClean="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②</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日本の在外公館に勤務する者）</a:t>
                      </a:r>
                    </a:p>
                  </a:txBody>
                  <a:tcPr marL="36000" marR="36000" marT="36001" marB="360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①</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我が国にある事務所に勤務する者</a:t>
                      </a: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②日本に入国後</a:t>
                      </a:r>
                      <a:r>
                        <a:rPr kumimoji="1" lang="ja-JP" altLang="en-US" sz="1400" b="0" i="0" u="none" strike="noStrike" cap="none" normalizeH="0" baseline="0" dirty="0" smtClean="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６ヶ月</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以上経過している者 　　</a:t>
                      </a:r>
                    </a:p>
                  </a:txBody>
                  <a:tcPr marL="36000" marR="36000" marT="36001" marB="360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①</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我が国にある日本法人等</a:t>
                      </a: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②外国の法人等の我が国にある支店</a:t>
                      </a:r>
                      <a:r>
                        <a:rPr kumimoji="1" lang="en-US" altLang="ja-JP" sz="1400" b="0" i="0" u="none" strike="noStrike" cap="none" normalizeH="0" baseline="0" dirty="0" smtClean="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b="0" i="0" u="none" strike="noStrike" cap="none" normalizeH="0" baseline="0" dirty="0" smtClean="0">
                          <a:ln>
                            <a:noFill/>
                          </a:ln>
                          <a:solidFill>
                            <a:srgbClr val="FF0000"/>
                          </a:solidFill>
                          <a:effectLst/>
                          <a:latin typeface="Meiryo UI" panose="020B0604030504040204" pitchFamily="50" charset="-128"/>
                          <a:ea typeface="Meiryo UI" panose="020B0604030504040204" pitchFamily="50" charset="-128"/>
                          <a:cs typeface="Meiryo UI" panose="020B0604030504040204" pitchFamily="50" charset="-128"/>
                        </a:rPr>
                        <a:t>出張所その他の事務所</a:t>
                      </a: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③外国にある日本の在外公館</a:t>
                      </a:r>
                    </a:p>
                  </a:txBody>
                  <a:tcPr marL="36000" marR="36000" marT="36001" marB="360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kumimoji="1" sz="1800" kern="1200">
                          <a:solidFill>
                            <a:schemeClr val="tx1"/>
                          </a:solidFill>
                          <a:latin typeface="Times New Roman"/>
                          <a:ea typeface="ＭＳ Ｐゴシック"/>
                        </a:defRPr>
                      </a:lvl1pPr>
                      <a:lvl2pPr marL="457200" algn="l" defTabSz="914400" rtl="0" eaLnBrk="1" latinLnBrk="0" hangingPunct="1">
                        <a:defRPr kumimoji="1" sz="1800" kern="1200">
                          <a:solidFill>
                            <a:schemeClr val="tx1"/>
                          </a:solidFill>
                          <a:latin typeface="Times New Roman"/>
                          <a:ea typeface="ＭＳ Ｐゴシック"/>
                        </a:defRPr>
                      </a:lvl2pPr>
                      <a:lvl3pPr marL="914400" algn="l" defTabSz="914400" rtl="0" eaLnBrk="1" latinLnBrk="0" hangingPunct="1">
                        <a:defRPr kumimoji="1" sz="1800" kern="1200">
                          <a:solidFill>
                            <a:schemeClr val="tx1"/>
                          </a:solidFill>
                          <a:latin typeface="Times New Roman"/>
                          <a:ea typeface="ＭＳ Ｐゴシック"/>
                        </a:defRPr>
                      </a:lvl3pPr>
                      <a:lvl4pPr marL="1371600" algn="l" defTabSz="914400" rtl="0" eaLnBrk="1" latinLnBrk="0" hangingPunct="1">
                        <a:defRPr kumimoji="1" sz="1800" kern="1200">
                          <a:solidFill>
                            <a:schemeClr val="tx1"/>
                          </a:solidFill>
                          <a:latin typeface="Times New Roman"/>
                          <a:ea typeface="ＭＳ Ｐゴシック"/>
                        </a:defRPr>
                      </a:lvl4pPr>
                      <a:lvl5pPr marL="1828800" algn="l" defTabSz="914400" rtl="0" eaLnBrk="1" latinLnBrk="0" hangingPunct="1">
                        <a:defRPr kumimoji="1" sz="1800" kern="1200">
                          <a:solidFill>
                            <a:schemeClr val="tx1"/>
                          </a:solidFill>
                          <a:latin typeface="Times New Roman"/>
                          <a:ea typeface="ＭＳ Ｐゴシック"/>
                        </a:defRPr>
                      </a:lvl5pPr>
                      <a:lvl6pPr marL="2286000" algn="l" defTabSz="914400" rtl="0" eaLnBrk="1" latinLnBrk="0" hangingPunct="1">
                        <a:defRPr kumimoji="1" sz="1800" kern="1200">
                          <a:solidFill>
                            <a:schemeClr val="tx1"/>
                          </a:solidFill>
                          <a:latin typeface="Times New Roman"/>
                          <a:ea typeface="ＭＳ Ｐゴシック"/>
                        </a:defRPr>
                      </a:lvl6pPr>
                      <a:lvl7pPr marL="2743200" algn="l" defTabSz="914400" rtl="0" eaLnBrk="1" latinLnBrk="0" hangingPunct="1">
                        <a:defRPr kumimoji="1" sz="1800" kern="1200">
                          <a:solidFill>
                            <a:schemeClr val="tx1"/>
                          </a:solidFill>
                          <a:latin typeface="Times New Roman"/>
                          <a:ea typeface="ＭＳ Ｐゴシック"/>
                        </a:defRPr>
                      </a:lvl7pPr>
                      <a:lvl8pPr marL="3200400" algn="l" defTabSz="914400" rtl="0" eaLnBrk="1" latinLnBrk="0" hangingPunct="1">
                        <a:defRPr kumimoji="1" sz="1800" kern="1200">
                          <a:solidFill>
                            <a:schemeClr val="tx1"/>
                          </a:solidFill>
                          <a:latin typeface="Times New Roman"/>
                          <a:ea typeface="ＭＳ Ｐゴシック"/>
                        </a:defRPr>
                      </a:lvl8pPr>
                      <a:lvl9pPr marL="3657600" algn="l" defTabSz="914400" rtl="0" eaLnBrk="1" latinLnBrk="0" hangingPunct="1">
                        <a:defRPr kumimoji="1" sz="1800" kern="1200">
                          <a:solidFill>
                            <a:schemeClr val="tx1"/>
                          </a:solidFill>
                          <a:latin typeface="Times New Roman"/>
                          <a:ea typeface="ＭＳ Ｐゴシック"/>
                        </a:defRPr>
                      </a:lvl9pPr>
                    </a:lstStyle>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endPar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1" marB="360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8272">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ctr" defTabSz="914400" rtl="0" eaLnBrk="0" fontAlgn="t" latinLnBrk="1" hangingPunct="1">
                        <a:lnSpc>
                          <a:spcPct val="100000"/>
                        </a:lnSpc>
                        <a:spcBef>
                          <a:spcPct val="20000"/>
                        </a:spcBef>
                        <a:spcAft>
                          <a:spcPct val="0"/>
                        </a:spcAft>
                        <a:buClrTx/>
                        <a:buSzPct val="100000"/>
                        <a:buFont typeface="ＭＳ ゴシック" pitchFamily="49" charset="-128"/>
                        <a:buNone/>
                        <a:tabLst/>
                      </a:pPr>
                      <a:r>
                        <a:rPr kumimoji="1" lang="ja-JP" altLang="en-US" sz="14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非居住者</a:t>
                      </a:r>
                    </a:p>
                  </a:txBody>
                  <a:tcPr marL="36000" marR="36000" marT="36001" marB="36001" vert="eaVert"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①</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外国にある事務所に勤務する目的で出国し外国に滞在する者</a:t>
                      </a: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②</a:t>
                      </a: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年以上外国に滞在する目的で出国し外国に滞在する者</a:t>
                      </a:r>
                      <a:b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b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③出国後外国に</a:t>
                      </a: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年以上滞在している者</a:t>
                      </a: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④前記①～③に掲げる者で、一時帰国し、その滞在期間が６ヶ月未満の者</a:t>
                      </a:r>
                    </a:p>
                  </a:txBody>
                  <a:tcPr marL="36000" marR="36000" marT="36001" marB="360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①</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外国に居住する者</a:t>
                      </a: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②上欄①、②で外国政府</a:t>
                      </a: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国際機関の公務を帯びる者</a:t>
                      </a: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③上欄①、 ②で外国　で任命</a:t>
                      </a: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雇用された外交官</a:t>
                      </a: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随員</a:t>
                      </a: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使用人</a:t>
                      </a:r>
                    </a:p>
                  </a:txBody>
                  <a:tcPr marL="36000" marR="36000" marT="36001" marB="360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fontAlgn="t" latinLnBrk="0" hangingPunct="0">
                        <a:spcBef>
                          <a:spcPct val="20000"/>
                        </a:spcBef>
                        <a:buSzPct val="100000"/>
                        <a:buFont typeface="ＭＳ ゴシック" pitchFamily="49" charset="-128"/>
                        <a:defRPr kumimoji="1" sz="2800" i="1" kern="1200">
                          <a:solidFill>
                            <a:schemeClr val="tx1"/>
                          </a:solidFill>
                          <a:latin typeface="Times New Roman" pitchFamily="18" charset="0"/>
                          <a:ea typeface="ＭＳ Ｐゴシック" pitchFamily="50" charset="-128"/>
                        </a:defRPr>
                      </a:lvl1pPr>
                      <a:lvl2pPr marL="457200" algn="l" defTabSz="914400" rtl="0" eaLnBrk="1" fontAlgn="t" latinLnBrk="0" hangingPunct="0">
                        <a:spcBef>
                          <a:spcPct val="20000"/>
                        </a:spcBef>
                        <a:defRPr kumimoji="1" sz="2400" i="1" kern="1200">
                          <a:solidFill>
                            <a:schemeClr val="tx1"/>
                          </a:solidFill>
                          <a:latin typeface="Times New Roman" pitchFamily="18" charset="0"/>
                          <a:ea typeface="ＭＳ Ｐゴシック" pitchFamily="50" charset="-128"/>
                        </a:defRPr>
                      </a:lvl2pPr>
                      <a:lvl3pPr marL="1143000" indent="-228600" algn="l" defTabSz="914400" rtl="0" eaLnBrk="1" latinLnBrk="0" hangingPunct="0">
                        <a:spcBef>
                          <a:spcPct val="20000"/>
                        </a:spcBef>
                        <a:buClr>
                          <a:schemeClr val="tx1"/>
                        </a:buClr>
                        <a:buSzPct val="100000"/>
                        <a:buFont typeface="Times New Roman" pitchFamily="18" charset="0"/>
                        <a:defRPr kumimoji="1" sz="2000" i="1" kern="1200">
                          <a:solidFill>
                            <a:schemeClr val="tx1"/>
                          </a:solidFill>
                          <a:latin typeface="Times New Roman" pitchFamily="18" charset="0"/>
                          <a:ea typeface="ＭＳ Ｐゴシック" pitchFamily="50" charset="-128"/>
                        </a:defRPr>
                      </a:lvl3pPr>
                      <a:lvl4pPr marL="1600200" indent="-228600" algn="l" defTabSz="914400" rtl="0" eaLnBrk="1" fontAlgn="t" latinLnBrk="0" hangingPunct="0">
                        <a:spcBef>
                          <a:spcPct val="20000"/>
                        </a:spcBef>
                        <a:buSzPct val="100000"/>
                        <a:defRPr kumimoji="1" sz="1800" kern="1200" baseline="2000">
                          <a:solidFill>
                            <a:schemeClr val="bg1"/>
                          </a:solidFill>
                          <a:latin typeface="Times New Roman" pitchFamily="18" charset="0"/>
                          <a:ea typeface="ＭＳ Ｐゴシック" pitchFamily="50" charset="-128"/>
                        </a:defRPr>
                      </a:lvl4pPr>
                      <a:lvl5pPr marL="2057400" indent="-228600" algn="l" defTabSz="914400" rtl="0" eaLnBrk="1" fontAlgn="t" latinLnBrk="0" hangingPunct="0">
                        <a:spcBef>
                          <a:spcPct val="20000"/>
                        </a:spcBef>
                        <a:buSzPct val="100000"/>
                        <a:defRPr kumimoji="1" sz="1800" kern="1200">
                          <a:solidFill>
                            <a:schemeClr val="tx1"/>
                          </a:solidFill>
                          <a:latin typeface="Times New Roman" pitchFamily="18" charset="0"/>
                          <a:ea typeface="ＭＳ Ｐゴシック" pitchFamily="50" charset="-128"/>
                        </a:defRPr>
                      </a:lvl5pPr>
                      <a:lvl6pPr marL="25146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6pPr>
                      <a:lvl7pPr marL="29718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7pPr>
                      <a:lvl8pPr marL="34290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8pPr>
                      <a:lvl9pPr marL="3886200" indent="-228600" algn="l" defTabSz="914400" rtl="0" eaLnBrk="0" fontAlgn="t" latinLnBrk="1" hangingPunct="0">
                        <a:spcBef>
                          <a:spcPct val="20000"/>
                        </a:spcBef>
                        <a:spcAft>
                          <a:spcPct val="0"/>
                        </a:spcAft>
                        <a:buSzPct val="100000"/>
                        <a:defRPr kumimoji="1" sz="1800" kern="1200">
                          <a:solidFill>
                            <a:schemeClr val="tx1"/>
                          </a:solidFill>
                          <a:latin typeface="Times New Roman" pitchFamily="18" charset="0"/>
                          <a:ea typeface="ＭＳ Ｐゴシック" pitchFamily="50" charset="-128"/>
                        </a:defRPr>
                      </a:lvl9pPr>
                    </a:lstStyle>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①</a:t>
                      </a: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外国にある外国法人等</a:t>
                      </a: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②日本法人等の外国にある支店、出張所その他の事務所</a:t>
                      </a: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③我が国にある外国政府の公館及び国際機関</a:t>
                      </a:r>
                    </a:p>
                  </a:txBody>
                  <a:tcPr marL="36000" marR="36000" marT="36001" marB="360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kumimoji="1" sz="1800" kern="1200">
                          <a:solidFill>
                            <a:schemeClr val="tx1"/>
                          </a:solidFill>
                          <a:latin typeface="Times New Roman"/>
                          <a:ea typeface="ＭＳ Ｐゴシック"/>
                        </a:defRPr>
                      </a:lvl1pPr>
                      <a:lvl2pPr marL="457200" algn="l" defTabSz="914400" rtl="0" eaLnBrk="1" latinLnBrk="0" hangingPunct="1">
                        <a:defRPr kumimoji="1" sz="1800" kern="1200">
                          <a:solidFill>
                            <a:schemeClr val="tx1"/>
                          </a:solidFill>
                          <a:latin typeface="Times New Roman"/>
                          <a:ea typeface="ＭＳ Ｐゴシック"/>
                        </a:defRPr>
                      </a:lvl2pPr>
                      <a:lvl3pPr marL="914400" algn="l" defTabSz="914400" rtl="0" eaLnBrk="1" latinLnBrk="0" hangingPunct="1">
                        <a:defRPr kumimoji="1" sz="1800" kern="1200">
                          <a:solidFill>
                            <a:schemeClr val="tx1"/>
                          </a:solidFill>
                          <a:latin typeface="Times New Roman"/>
                          <a:ea typeface="ＭＳ Ｐゴシック"/>
                        </a:defRPr>
                      </a:lvl3pPr>
                      <a:lvl4pPr marL="1371600" algn="l" defTabSz="914400" rtl="0" eaLnBrk="1" latinLnBrk="0" hangingPunct="1">
                        <a:defRPr kumimoji="1" sz="1800" kern="1200">
                          <a:solidFill>
                            <a:schemeClr val="tx1"/>
                          </a:solidFill>
                          <a:latin typeface="Times New Roman"/>
                          <a:ea typeface="ＭＳ Ｐゴシック"/>
                        </a:defRPr>
                      </a:lvl4pPr>
                      <a:lvl5pPr marL="1828800" algn="l" defTabSz="914400" rtl="0" eaLnBrk="1" latinLnBrk="0" hangingPunct="1">
                        <a:defRPr kumimoji="1" sz="1800" kern="1200">
                          <a:solidFill>
                            <a:schemeClr val="tx1"/>
                          </a:solidFill>
                          <a:latin typeface="Times New Roman"/>
                          <a:ea typeface="ＭＳ Ｐゴシック"/>
                        </a:defRPr>
                      </a:lvl5pPr>
                      <a:lvl6pPr marL="2286000" algn="l" defTabSz="914400" rtl="0" eaLnBrk="1" latinLnBrk="0" hangingPunct="1">
                        <a:defRPr kumimoji="1" sz="1800" kern="1200">
                          <a:solidFill>
                            <a:schemeClr val="tx1"/>
                          </a:solidFill>
                          <a:latin typeface="Times New Roman"/>
                          <a:ea typeface="ＭＳ Ｐゴシック"/>
                        </a:defRPr>
                      </a:lvl6pPr>
                      <a:lvl7pPr marL="2743200" algn="l" defTabSz="914400" rtl="0" eaLnBrk="1" latinLnBrk="0" hangingPunct="1">
                        <a:defRPr kumimoji="1" sz="1800" kern="1200">
                          <a:solidFill>
                            <a:schemeClr val="tx1"/>
                          </a:solidFill>
                          <a:latin typeface="Times New Roman"/>
                          <a:ea typeface="ＭＳ Ｐゴシック"/>
                        </a:defRPr>
                      </a:lvl7pPr>
                      <a:lvl8pPr marL="3200400" algn="l" defTabSz="914400" rtl="0" eaLnBrk="1" latinLnBrk="0" hangingPunct="1">
                        <a:defRPr kumimoji="1" sz="1800" kern="1200">
                          <a:solidFill>
                            <a:schemeClr val="tx1"/>
                          </a:solidFill>
                          <a:latin typeface="Times New Roman"/>
                          <a:ea typeface="ＭＳ Ｐゴシック"/>
                        </a:defRPr>
                      </a:lvl8pPr>
                      <a:lvl9pPr marL="3657600" algn="l" defTabSz="914400" rtl="0" eaLnBrk="1" latinLnBrk="0" hangingPunct="1">
                        <a:defRPr kumimoji="1" sz="1800" kern="1200">
                          <a:solidFill>
                            <a:schemeClr val="tx1"/>
                          </a:solidFill>
                          <a:latin typeface="Times New Roman"/>
                          <a:ea typeface="ＭＳ Ｐゴシック"/>
                        </a:defRPr>
                      </a:lvl9pPr>
                    </a:lstStyle>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合衆国軍隊等</a:t>
                      </a:r>
                      <a:endParaRPr kumimoji="1" lang="en-US" altLang="ja-JP"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t" latinLnBrk="1" hangingPunct="1">
                        <a:lnSpc>
                          <a:spcPct val="95000"/>
                        </a:lnSpc>
                        <a:spcBef>
                          <a:spcPct val="10000"/>
                        </a:spcBef>
                        <a:spcAft>
                          <a:spcPct val="0"/>
                        </a:spcAft>
                        <a:buClrTx/>
                        <a:buSzPct val="100000"/>
                        <a:buFont typeface="ＭＳ ゴシック" pitchFamily="49" charset="-128"/>
                        <a:buNone/>
                        <a:tabLst/>
                      </a:pPr>
                      <a:r>
                        <a:rPr kumimoji="1" lang="ja-JP" altLang="en-US"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国際連合の軍隊等</a:t>
                      </a:r>
                    </a:p>
                  </a:txBody>
                  <a:tcPr marL="36000" marR="36000" marT="36001" marB="360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2" name="Text Box 2172"/>
          <p:cNvSpPr txBox="1">
            <a:spLocks noChangeArrowheads="1"/>
          </p:cNvSpPr>
          <p:nvPr/>
        </p:nvSpPr>
        <p:spPr bwMode="auto">
          <a:xfrm>
            <a:off x="4798729" y="6309320"/>
            <a:ext cx="4834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50000"/>
              </a:spcBef>
              <a:spcAft>
                <a:spcPct val="0"/>
              </a:spcAft>
              <a:buSzTx/>
              <a:buFontTx/>
              <a:buNone/>
            </a:pPr>
            <a:r>
              <a:rPr lang="ja-JP" altLang="en-US" sz="12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財務省通達「外国為替法令の解釈及び運用について（抄）」より</a:t>
            </a:r>
          </a:p>
        </p:txBody>
      </p:sp>
      <p:sp>
        <p:nvSpPr>
          <p:cNvPr id="113" name="Rectangle 26"/>
          <p:cNvSpPr>
            <a:spLocks noChangeArrowheads="1"/>
          </p:cNvSpPr>
          <p:nvPr/>
        </p:nvSpPr>
        <p:spPr bwMode="auto">
          <a:xfrm>
            <a:off x="244029" y="918001"/>
            <a:ext cx="8785225" cy="107083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defTabSz="914400" eaLnBrk="0" fontAlgn="base" latinLnBrk="1" hangingPunct="1">
              <a:lnSpc>
                <a:spcPct val="100000"/>
              </a:lnSpc>
              <a:spcBef>
                <a:spcPct val="0"/>
              </a:spcBef>
              <a:spcAft>
                <a:spcPct val="0"/>
              </a:spcAft>
              <a:buClrTx/>
              <a:buSzTx/>
              <a:buFontTx/>
              <a:buNone/>
              <a:tabLst/>
              <a:defRPr/>
            </a:pPr>
            <a:r>
              <a:rPr kumimoji="1" lang="ja-JP" altLang="en-US" sz="18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これだけ覚えていれば多くのケースに対応できます。詳しくは下表を参照。</a:t>
            </a:r>
            <a:endParaRPr kumimoji="1" lang="en-US" altLang="ja-JP" sz="18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defTabSz="914400" eaLnBrk="0" fontAlgn="base" latinLnBrk="1" hangingPunct="1">
              <a:lnSpc>
                <a:spcPct val="100000"/>
              </a:lnSpc>
              <a:spcBef>
                <a:spcPct val="0"/>
              </a:spcBef>
              <a:spcAft>
                <a:spcPct val="0"/>
              </a:spcAft>
              <a:buClrTx/>
              <a:buSzTx/>
              <a:buFont typeface="Wingdings" panose="05000000000000000000" pitchFamily="2" charset="2"/>
              <a:buChar char="l"/>
              <a:tabLst/>
              <a:defRPr/>
            </a:pPr>
            <a:r>
              <a:rPr kumimoji="1" lang="ja-JP" altLang="en-US" sz="18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国内に勤め先がある外国人</a:t>
            </a:r>
            <a:r>
              <a:rPr lang="ja-JP" altLang="en-US" sz="1800" i="0" kern="0" dirty="0" err="1"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国内に所在する事務所（法人）⇒居住者</a:t>
            </a:r>
            <a:endParaRPr kumimoji="1" lang="en-US" altLang="ja-JP" sz="18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lvl="0" indent="-285750" eaLnBrk="0" fontAlgn="base" latinLnBrk="1" hangingPunct="1">
              <a:spcBef>
                <a:spcPct val="0"/>
              </a:spcBef>
              <a:spcAft>
                <a:spcPct val="0"/>
              </a:spcAft>
              <a:buSzTx/>
              <a:buFont typeface="Wingdings" panose="05000000000000000000" pitchFamily="2" charset="2"/>
              <a:buChar char="l"/>
              <a:defRPr/>
            </a:pPr>
            <a:r>
              <a:rPr kumimoji="1" lang="ja-JP" altLang="en-US" sz="18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外国</a:t>
            </a:r>
            <a:r>
              <a:rPr kumimoji="1" lang="ja-JP" altLang="en-US" sz="180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から</a:t>
            </a:r>
            <a:r>
              <a:rPr kumimoji="1" lang="ja-JP" altLang="en-US" sz="18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のお客様（上に挙げた例を除く</a:t>
            </a:r>
            <a:r>
              <a:rPr lang="ja-JP" altLang="en-US" sz="18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⇒非居住者</a:t>
            </a:r>
            <a:endParaRPr kumimoji="1" lang="en-US" altLang="ja-JP" sz="180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85750" lvl="0" indent="-285750" eaLnBrk="0" fontAlgn="base" latinLnBrk="1" hangingPunct="1">
              <a:spcBef>
                <a:spcPct val="0"/>
              </a:spcBef>
              <a:spcAft>
                <a:spcPct val="0"/>
              </a:spcAft>
              <a:buSzTx/>
              <a:buFont typeface="Wingdings" panose="05000000000000000000" pitchFamily="2" charset="2"/>
              <a:buChar char="l"/>
              <a:defRPr/>
            </a:pPr>
            <a:r>
              <a:rPr lang="ja-JP" altLang="en-US" sz="18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外国の事務所に勤務する日本人　</a:t>
            </a:r>
            <a:r>
              <a:rPr lang="ja-JP" altLang="en-US" sz="18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8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⇒非居住者</a:t>
            </a:r>
            <a:endParaRPr kumimoji="1" lang="ja-JP" altLang="en-US" sz="180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Oval 45"/>
          <p:cNvSpPr>
            <a:spLocks noChangeArrowheads="1"/>
          </p:cNvSpPr>
          <p:nvPr/>
        </p:nvSpPr>
        <p:spPr bwMode="auto">
          <a:xfrm>
            <a:off x="7401272" y="1098654"/>
            <a:ext cx="2490961" cy="1167608"/>
          </a:xfrm>
          <a:prstGeom prst="ellipse">
            <a:avLst/>
          </a:prstGeom>
          <a:solidFill>
            <a:srgbClr val="FFFFCC"/>
          </a:solidFill>
          <a:ln w="12700">
            <a:solidFill>
              <a:srgbClr val="000000"/>
            </a:solidFill>
            <a:round/>
            <a:headEnd/>
            <a:tailEnd/>
          </a:ln>
          <a:effectLst/>
          <a:extLst/>
        </p:spPr>
        <p:txBody>
          <a:bodyPr wrap="none" lIns="90000" tIns="46800" rIns="90000" bIns="46800"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0" marR="0" lvl="0" indent="0" algn="ctr" defTabSz="914400" eaLnBrk="0" fontAlgn="base" latinLnBrk="1" hangingPunct="1">
              <a:lnSpc>
                <a:spcPct val="100000"/>
              </a:lnSpc>
              <a:spcBef>
                <a:spcPct val="0"/>
              </a:spcBef>
              <a:spcAft>
                <a:spcPct val="0"/>
              </a:spcAft>
              <a:buClrTx/>
              <a:buSzTx/>
              <a:buFontTx/>
              <a:buNone/>
              <a:tabLst/>
              <a:defRPr/>
            </a:pPr>
            <a:r>
              <a:rPr kumimoji="1" lang="en-US" altLang="ja-JP" sz="20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Point</a:t>
            </a:r>
          </a:p>
          <a:p>
            <a:pPr marL="0" marR="0" lvl="0" indent="0" algn="ctr" defTabSz="914400" eaLnBrk="0" fontAlgn="base" latinLnBrk="1" hangingPunct="1">
              <a:lnSpc>
                <a:spcPct val="100000"/>
              </a:lnSpc>
              <a:spcBef>
                <a:spcPct val="0"/>
              </a:spcBef>
              <a:spcAft>
                <a:spcPct val="0"/>
              </a:spcAft>
              <a:buClrTx/>
              <a:buSzTx/>
              <a:buFontTx/>
              <a:buNone/>
              <a:tabLst/>
              <a:defRPr/>
            </a:pPr>
            <a:r>
              <a:rPr kumimoji="1" lang="ja-JP" altLang="en-US" sz="16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国籍や居住場所ではなく、</a:t>
            </a:r>
            <a:r>
              <a:rPr kumimoji="1" lang="en-US" altLang="ja-JP" sz="16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6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br>
            <a:r>
              <a:rPr kumimoji="1" lang="ja-JP" altLang="en-US" sz="16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まずは勤務地を確認！</a:t>
            </a:r>
            <a:endPar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10255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3"/>
          <p:cNvSpPr>
            <a:spLocks noChangeArrowheads="1"/>
          </p:cNvSpPr>
          <p:nvPr/>
        </p:nvSpPr>
        <p:spPr bwMode="auto">
          <a:xfrm>
            <a:off x="90488" y="615236"/>
            <a:ext cx="7167562" cy="144463"/>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34"/>
          <p:cNvSpPr>
            <a:spLocks noChangeArrowheads="1"/>
          </p:cNvSpPr>
          <p:nvPr/>
        </p:nvSpPr>
        <p:spPr bwMode="auto">
          <a:xfrm>
            <a:off x="7258050" y="615236"/>
            <a:ext cx="2546350" cy="14446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2"/>
          <p:cNvSpPr txBox="1">
            <a:spLocks noChangeArrowheads="1"/>
          </p:cNvSpPr>
          <p:nvPr/>
        </p:nvSpPr>
        <p:spPr bwMode="auto">
          <a:xfrm>
            <a:off x="704528" y="42016"/>
            <a:ext cx="583264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1-4.</a:t>
            </a:r>
            <a:r>
              <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リスト規制とキャッチオール規制</a:t>
            </a:r>
            <a:endParaRPr lang="ja-JP" altLang="en-US" sz="28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Rectangle 27"/>
          <p:cNvSpPr>
            <a:spLocks noChangeArrowheads="1"/>
          </p:cNvSpPr>
          <p:nvPr/>
        </p:nvSpPr>
        <p:spPr bwMode="auto">
          <a:xfrm>
            <a:off x="4210050" y="6553200"/>
            <a:ext cx="1733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D300ADE5-E5C2-4DD8-961B-025DC2C848CA}" type="slidenum">
              <a:rPr lang="en-US" altLang="ja-JP" sz="1400">
                <a:solidFill>
                  <a:prstClr val="black"/>
                </a:solidFill>
                <a:latin typeface="Meiryo UI" panose="020B0604030504040204" pitchFamily="50" charset="-128"/>
                <a:ea typeface="Meiryo UI" panose="020B0604030504040204" pitchFamily="50" charset="-128"/>
                <a:cs typeface="Meiryo UI" panose="020B0604030504040204" pitchFamily="50" charset="-128"/>
              </a:rPr>
              <a:pPr algn="ctr"/>
              <a:t>9</a:t>
            </a:fld>
            <a:endParaRPr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1" name="Text Box 3"/>
          <p:cNvSpPr txBox="1">
            <a:spLocks noChangeArrowheads="1"/>
          </p:cNvSpPr>
          <p:nvPr/>
        </p:nvSpPr>
        <p:spPr bwMode="auto">
          <a:xfrm>
            <a:off x="90488" y="1302668"/>
            <a:ext cx="9500136" cy="1754326"/>
          </a:xfrm>
          <a:prstGeom prst="rect">
            <a:avLst/>
          </a:prstGeom>
          <a:solidFill>
            <a:schemeClr val="bg1"/>
          </a:solidFill>
          <a:ln w="9525">
            <a:solidFill>
              <a:srgbClr val="000000"/>
            </a:solidFill>
            <a:miter lim="800000"/>
            <a:headEnd/>
            <a:tailEnd/>
          </a:ln>
          <a:extLst/>
        </p:spPr>
        <p:txBody>
          <a:bodyPr wrap="square">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266700" lvl="0" indent="-266700" fontAlgn="base" hangingPunct="1">
              <a:spcBef>
                <a:spcPct val="0"/>
              </a:spcBef>
              <a:spcAft>
                <a:spcPct val="0"/>
              </a:spcAft>
              <a:buSzTx/>
              <a:buFont typeface="Wingdings" panose="05000000000000000000" pitchFamily="2" charset="2"/>
              <a:buChar char="l"/>
              <a:defRPr/>
            </a:pP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武器</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及び大量破壊兵器の開発等に用いられるおそれの高い貨物・</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技術が</a:t>
            </a:r>
            <a:r>
              <a:rPr lang="ja-JP" altLang="en-US" sz="18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リスト化（</a:t>
            </a:r>
            <a:r>
              <a:rPr lang="en-US" altLang="ja-JP" sz="18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8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15</a:t>
            </a:r>
            <a:r>
              <a:rPr lang="ja-JP" altLang="en-US" sz="1800" b="1" i="0" u="sng"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項）</a:t>
            </a:r>
            <a:r>
              <a:rPr lang="en-US" altLang="ja-JP" sz="1800" b="1" i="0" u="sng" baseline="300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されており、輸出取引の</a:t>
            </a:r>
            <a:r>
              <a:rPr lang="ja-JP" altLang="en-US"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前</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にリストに該当するか否かのチェック（</a:t>
            </a:r>
            <a:r>
              <a:rPr lang="ja-JP" altLang="en-US"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該非判定</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を行う必要があります。</a:t>
            </a:r>
            <a:endParaRPr lang="en-US" altLang="ja-JP" sz="1800" i="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266700" lvl="0" indent="-266700" fontAlgn="base" hangingPunct="1">
              <a:spcBef>
                <a:spcPct val="0"/>
              </a:spcBef>
              <a:spcAft>
                <a:spcPct val="0"/>
              </a:spcAft>
              <a:buSzTx/>
              <a:buFont typeface="Wingdings" panose="05000000000000000000" pitchFamily="2" charset="2"/>
              <a:buChar char="l"/>
              <a:defRPr/>
            </a:pPr>
            <a:r>
              <a:rPr lang="ja-JP" altLang="en-US"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該当する場合、輸出前に経済産業大臣の</a:t>
            </a:r>
            <a:r>
              <a:rPr lang="ja-JP" altLang="en-US" sz="1800" i="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許可が</a:t>
            </a:r>
            <a:r>
              <a:rPr lang="ja-JP" altLang="en-US"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必要</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となります。</a:t>
            </a: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輸出相手国、用途、需要者によらない</a:t>
            </a:r>
            <a:r>
              <a:rPr lang="en-US" altLang="ja-JP"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p>
            <a:pPr marL="266700" indent="-266700" fontAlgn="base" hangingPunct="1">
              <a:spcBef>
                <a:spcPct val="0"/>
              </a:spcBef>
              <a:spcAft>
                <a:spcPct val="0"/>
              </a:spcAft>
              <a:buSzTx/>
              <a:buFont typeface="Wingdings" panose="05000000000000000000" pitchFamily="2" charset="2"/>
              <a:buChar char="l"/>
              <a:defRPr/>
            </a:pPr>
            <a:r>
              <a:rPr lang="ja-JP" altLang="en-US" sz="1800" i="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光ファイバ、</a:t>
            </a:r>
            <a:r>
              <a:rPr lang="ja-JP" altLang="en-US" sz="1800" i="0" dirty="0">
                <a:latin typeface="Meiryo UI" panose="020B0604030504040204" pitchFamily="50" charset="-128"/>
                <a:ea typeface="Meiryo UI" panose="020B0604030504040204" pitchFamily="50" charset="-128"/>
                <a:cs typeface="Meiryo UI" panose="020B0604030504040204" pitchFamily="50" charset="-128"/>
              </a:rPr>
              <a:t>暗号</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装置、サーバ、これらに関連する技術など、</a:t>
            </a:r>
            <a:r>
              <a:rPr lang="en-US" altLang="ja-JP"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NTT</a:t>
            </a:r>
            <a:r>
              <a:rPr lang="ja-JP" altLang="en-US" sz="1800" i="0"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東日本の業務に関連が深い貨物・技術も、性能要件を満たすものは対象</a:t>
            </a:r>
            <a:r>
              <a:rPr lang="ja-JP" altLang="en-US" sz="1800" i="0" dirty="0" smtClean="0">
                <a:latin typeface="Meiryo UI" panose="020B0604030504040204" pitchFamily="50" charset="-128"/>
                <a:ea typeface="Meiryo UI" panose="020B0604030504040204" pitchFamily="50" charset="-128"/>
                <a:cs typeface="Meiryo UI" panose="020B0604030504040204" pitchFamily="50" charset="-128"/>
              </a:rPr>
              <a:t>です。</a:t>
            </a:r>
            <a:endParaRPr lang="ja-JP" altLang="en-US" sz="1800"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Rectangle 137"/>
          <p:cNvSpPr>
            <a:spLocks noChangeArrowheads="1"/>
          </p:cNvSpPr>
          <p:nvPr/>
        </p:nvSpPr>
        <p:spPr bwMode="auto">
          <a:xfrm>
            <a:off x="200472" y="883142"/>
            <a:ext cx="1480190"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buSzTx/>
              <a:buFontTx/>
              <a:buNone/>
            </a:pPr>
            <a:r>
              <a:rPr lang="en-US" altLang="ja-JP" sz="2000" i="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i="0" dirty="0" smtClean="0">
                <a:latin typeface="Meiryo UI" panose="020B0604030504040204" pitchFamily="50" charset="-128"/>
                <a:ea typeface="Meiryo UI" panose="020B0604030504040204" pitchFamily="50" charset="-128"/>
                <a:cs typeface="Meiryo UI" panose="020B0604030504040204" pitchFamily="50" charset="-128"/>
              </a:rPr>
              <a:t>リスト規制</a:t>
            </a:r>
            <a:r>
              <a:rPr lang="en-US" altLang="ja-JP" sz="2000" i="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Rectangle 137"/>
          <p:cNvSpPr>
            <a:spLocks noChangeArrowheads="1"/>
          </p:cNvSpPr>
          <p:nvPr/>
        </p:nvSpPr>
        <p:spPr bwMode="auto">
          <a:xfrm>
            <a:off x="200472" y="3746789"/>
            <a:ext cx="2299325"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fontAlgn="base" hangingPunct="1">
              <a:spcBef>
                <a:spcPct val="0"/>
              </a:spcBef>
              <a:buSzTx/>
              <a:buFontTx/>
              <a:buNone/>
            </a:pPr>
            <a:r>
              <a:rPr lang="en-US" altLang="ja-JP" sz="2000" i="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i="0" dirty="0" smtClean="0">
                <a:latin typeface="Meiryo UI" panose="020B0604030504040204" pitchFamily="50" charset="-128"/>
                <a:ea typeface="Meiryo UI" panose="020B0604030504040204" pitchFamily="50" charset="-128"/>
                <a:cs typeface="Meiryo UI" panose="020B0604030504040204" pitchFamily="50" charset="-128"/>
              </a:rPr>
              <a:t>キャッチオール規制</a:t>
            </a:r>
            <a:r>
              <a:rPr lang="en-US" altLang="ja-JP" sz="2000" i="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i="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Rectangle 18"/>
          <p:cNvSpPr>
            <a:spLocks noChangeArrowheads="1"/>
          </p:cNvSpPr>
          <p:nvPr/>
        </p:nvSpPr>
        <p:spPr bwMode="auto">
          <a:xfrm>
            <a:off x="109414" y="4158361"/>
            <a:ext cx="9481210" cy="1430879"/>
          </a:xfrm>
          <a:prstGeom prst="rect">
            <a:avLst/>
          </a:prstGeom>
          <a:solidFill>
            <a:srgbClr val="FFFFFF"/>
          </a:solidFill>
          <a:ln w="9525">
            <a:solidFill>
              <a:srgbClr val="000000"/>
            </a:solidFill>
            <a:miter lim="800000"/>
            <a:headEnd/>
            <a:tailEnd/>
          </a:ln>
        </p:spPr>
        <p:txBody>
          <a:bodyPr anchor="ctr"/>
          <a:lstStyle>
            <a:lvl1pPr fontAlgn="t" hangingPunct="0">
              <a:spcBef>
                <a:spcPct val="20000"/>
              </a:spcBef>
              <a:buSzPct val="100000"/>
              <a:buFont typeface="ＭＳ ゴシック" pitchFamily="49" charset="-128"/>
              <a:buChar char=" "/>
              <a:defRPr kumimoji="1" sz="3200" i="1">
                <a:solidFill>
                  <a:schemeClr val="tx1"/>
                </a:solidFill>
                <a:latin typeface="Times New Roman" pitchFamily="18" charset="0"/>
                <a:ea typeface="ＭＳ Ｐゴシック" pitchFamily="50" charset="-128"/>
              </a:defRPr>
            </a:lvl1pPr>
            <a:lvl2pPr marL="742950" indent="-285750" fontAlgn="t" hangingPunct="0">
              <a:spcBef>
                <a:spcPct val="20000"/>
              </a:spcBef>
              <a:defRPr kumimoji="1" sz="2800" i="1">
                <a:solidFill>
                  <a:schemeClr val="tx1"/>
                </a:solidFill>
                <a:latin typeface="Times New Roman" pitchFamily="18" charset="0"/>
                <a:ea typeface="ＭＳ Ｐゴシック" pitchFamily="50" charset="-128"/>
              </a:defRPr>
            </a:lvl2pPr>
            <a:lvl3pPr marL="1143000" indent="-228600" hangingPunct="0">
              <a:spcBef>
                <a:spcPct val="20000"/>
              </a:spcBef>
              <a:buClr>
                <a:schemeClr val="tx1"/>
              </a:buClr>
              <a:buSzPct val="100000"/>
              <a:buFont typeface="Times New Roman" pitchFamily="18" charset="0"/>
              <a:buChar char="»"/>
              <a:defRPr kumimoji="1" sz="2400" i="1">
                <a:solidFill>
                  <a:schemeClr val="tx1"/>
                </a:solidFill>
                <a:latin typeface="Times New Roman" pitchFamily="18" charset="0"/>
                <a:ea typeface="ＭＳ Ｐゴシック" pitchFamily="50" charset="-128"/>
              </a:defRPr>
            </a:lvl3pPr>
            <a:lvl4pPr marL="1600200" indent="-228600" fontAlgn="t" hangingPunct="0">
              <a:spcBef>
                <a:spcPct val="20000"/>
              </a:spcBef>
              <a:buSzPct val="100000"/>
              <a:buChar char=" "/>
              <a:defRPr kumimoji="1" sz="2000" baseline="2000">
                <a:solidFill>
                  <a:schemeClr val="bg1"/>
                </a:solidFill>
                <a:latin typeface="Times New Roman" pitchFamily="18" charset="0"/>
                <a:ea typeface="ＭＳ Ｐゴシック" pitchFamily="50" charset="-128"/>
              </a:defRPr>
            </a:lvl4pPr>
            <a:lvl5pPr marL="2057400" indent="-228600" fontAlgn="t" hangingPunct="0">
              <a:spcBef>
                <a:spcPct val="20000"/>
              </a:spcBef>
              <a:buSzPct val="100000"/>
              <a:buChar char=" "/>
              <a:defRPr kumimoji="1" sz="2000">
                <a:solidFill>
                  <a:schemeClr val="tx1"/>
                </a:solidFill>
                <a:latin typeface="Times New Roman" pitchFamily="18" charset="0"/>
                <a:ea typeface="ＭＳ Ｐゴシック" pitchFamily="50" charset="-128"/>
              </a:defRPr>
            </a:lvl5pPr>
            <a:lvl6pPr marL="25146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6pPr>
            <a:lvl7pPr marL="29718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7pPr>
            <a:lvl8pPr marL="34290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8pPr>
            <a:lvl9pPr marL="3886200" indent="-228600" eaLnBrk="0" fontAlgn="t" latinLnBrk="1" hangingPunct="0">
              <a:spcBef>
                <a:spcPct val="20000"/>
              </a:spcBef>
              <a:spcAft>
                <a:spcPct val="0"/>
              </a:spcAft>
              <a:buSzPct val="100000"/>
              <a:buChar char=" "/>
              <a:defRPr kumimoji="1" sz="2000">
                <a:solidFill>
                  <a:schemeClr val="tx1"/>
                </a:solidFill>
                <a:latin typeface="Times New Roman" pitchFamily="18" charset="0"/>
                <a:ea typeface="ＭＳ Ｐゴシック" pitchFamily="50" charset="-128"/>
              </a:defRPr>
            </a:lvl9pPr>
          </a:lstStyle>
          <a:p>
            <a:pPr marL="266700" indent="-266700" fontAlgn="base" hangingPunct="1">
              <a:spcBef>
                <a:spcPct val="0"/>
              </a:spcBef>
              <a:spcAft>
                <a:spcPct val="0"/>
              </a:spcAft>
              <a:buSzTx/>
              <a:buFont typeface="Wingdings" panose="05000000000000000000" pitchFamily="2" charset="2"/>
              <a:buChar char="l"/>
              <a:defRPr/>
            </a:pPr>
            <a:r>
              <a:rPr kumimoji="1" lang="ja-JP" altLang="en-US" sz="18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リスト</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規制対象外の貨物・技術の輸出であっても、</a:t>
            </a:r>
            <a:r>
              <a:rPr kumimoji="1" lang="ja-JP" altLang="en-US" sz="1800" b="1" i="0" u="sng"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需要者</a:t>
            </a:r>
            <a:r>
              <a:rPr kumimoji="1" lang="en-US" altLang="ja-JP" sz="1800" b="1" i="0" u="sng" strike="noStrike" kern="0" cap="none" spc="0" normalizeH="0" baseline="3000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800" b="0" i="0" u="sng"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や用途に</a:t>
            </a:r>
            <a:r>
              <a:rPr kumimoji="1" lang="ja-JP" altLang="en-US" sz="1800" b="1" i="0" u="sng"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懸念</a:t>
            </a:r>
            <a:r>
              <a:rPr kumimoji="1" lang="ja-JP" altLang="en-US" sz="1800" b="0" i="0" u="sng"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がある場合、または経済産業省から通知</a:t>
            </a:r>
            <a:r>
              <a:rPr kumimoji="1" lang="en-US" altLang="ja-JP" sz="1800" b="0" i="0" u="sng"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i="0" u="sng"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インフォーム</a:t>
            </a:r>
            <a:r>
              <a:rPr lang="en-US" altLang="ja-JP" sz="1800" i="0" u="sng"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b="0" i="0" u="sng"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があった場合は、経済産業大臣の許可</a:t>
            </a:r>
            <a:r>
              <a:rPr kumimoji="1" lang="ja-JP" altLang="en-US" sz="1800" b="0" i="0" u="sng"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が</a:t>
            </a:r>
            <a:r>
              <a:rPr kumimoji="1" lang="ja-JP" altLang="en-US" sz="1800" b="0" i="0" u="sng" strike="noStrike" kern="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必要</a:t>
            </a:r>
            <a:r>
              <a:rPr kumimoji="1" lang="ja-JP" altLang="en-US"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となります。</a:t>
            </a:r>
            <a:endParaRPr kumimoji="1" lang="en-US" altLang="ja-JP" sz="180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266700" indent="-266700" fontAlgn="base" hangingPunct="1">
              <a:spcBef>
                <a:spcPct val="0"/>
              </a:spcBef>
              <a:spcAft>
                <a:spcPct val="0"/>
              </a:spcAft>
              <a:buSzTx/>
              <a:buFont typeface="Wingdings" panose="05000000000000000000" pitchFamily="2" charset="2"/>
              <a:buChar char="l"/>
              <a:defRPr/>
            </a:pPr>
            <a:r>
              <a:rPr lang="ja-JP" altLang="en-US" sz="18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ただし、「</a:t>
            </a:r>
            <a:r>
              <a:rPr lang="ja-JP" altLang="en-US" sz="1800" b="1"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グループ</a:t>
            </a:r>
            <a:r>
              <a:rPr lang="en-US" altLang="ja-JP" sz="1800" b="1"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80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」向けの輸出はキャッチオール規制の対象外です。</a:t>
            </a:r>
            <a:r>
              <a:rPr lang="en-US" altLang="ja-JP" sz="20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en-US" altLang="ja-JP"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b="1"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グループ</a:t>
            </a:r>
            <a:r>
              <a:rPr lang="en-US" altLang="ja-JP" sz="1050" b="1"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」に該当する国（</a:t>
            </a:r>
            <a:r>
              <a:rPr lang="en-US" altLang="ja-JP"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26</a:t>
            </a:r>
            <a:r>
              <a:rPr lang="ja-JP" altLang="en-US"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カ国）</a:t>
            </a:r>
            <a:r>
              <a:rPr lang="en-US" altLang="ja-JP"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アイルランド</a:t>
            </a:r>
            <a:r>
              <a:rPr lang="ja-JP" altLang="en-US" sz="105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、アメリカ合衆国、アルゼンチン、イタリア、英国、オーストラリア、オーストリア、オランダ、カナダ、ギリシャ、スイス、スウェーデン、スぺイン</a:t>
            </a:r>
            <a:r>
              <a:rPr lang="ja-JP" altLang="en-US"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、チェコ</a:t>
            </a:r>
            <a:r>
              <a:rPr lang="ja-JP" altLang="en-US" sz="1050" i="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、デンマーク、ドイツ、ニュージーランド、ノルウェー、ハンガリー、フィンランド、フランス、</a:t>
            </a:r>
            <a:r>
              <a:rPr lang="ja-JP" altLang="en-US" sz="1050" i="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ベルギー、ポーランド、ポルトガル、ルクセンブルク、ブルガリア</a:t>
            </a:r>
            <a:r>
              <a:rPr lang="ja-JP" altLang="en-US" sz="1050" i="0" kern="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i="0" kern="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26</a:t>
            </a:r>
            <a:r>
              <a:rPr lang="ja-JP" altLang="en-US" sz="1050" i="0" kern="0" dirty="0" smtClean="0">
                <a:solidFill>
                  <a:srgbClr val="0033CC"/>
                </a:solidFill>
                <a:latin typeface="Meiryo UI" panose="020B0604030504040204" pitchFamily="50" charset="-128"/>
                <a:ea typeface="Meiryo UI" panose="020B0604030504040204" pitchFamily="50" charset="-128"/>
                <a:cs typeface="Meiryo UI" panose="020B0604030504040204" pitchFamily="50" charset="-128"/>
              </a:rPr>
              <a:t>か国）</a:t>
            </a:r>
            <a:endParaRPr lang="ja-JP" altLang="en-US" sz="1050" i="0" kern="0" dirty="0">
              <a:solidFill>
                <a:srgbClr val="0033CC"/>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p:cNvSpPr txBox="1"/>
          <p:nvPr/>
        </p:nvSpPr>
        <p:spPr>
          <a:xfrm>
            <a:off x="128464" y="3068960"/>
            <a:ext cx="3021981" cy="307777"/>
          </a:xfrm>
          <a:prstGeom prst="rect">
            <a:avLst/>
          </a:prstGeom>
          <a:noFill/>
        </p:spPr>
        <p:txBody>
          <a:bodyPr wrap="none" rtlCol="0">
            <a:spAutoFit/>
          </a:bodyPr>
          <a:lstStyle/>
          <a:p>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　リスト規制一覧参照（次ページ）</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200472" y="5641503"/>
            <a:ext cx="3954929" cy="307777"/>
          </a:xfrm>
          <a:prstGeom prst="rect">
            <a:avLst/>
          </a:prstGeom>
          <a:noFill/>
        </p:spPr>
        <p:txBody>
          <a:bodyPr wrap="none" rtlCol="0">
            <a:spAutoFit/>
          </a:bodyPr>
          <a:lstStyle/>
          <a:p>
            <a:r>
              <a:rPr kumimoji="1" lang="en-US" altLang="ja-JP" sz="14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smtClean="0">
                <a:latin typeface="Meiryo UI" panose="020B0604030504040204" pitchFamily="50" charset="-128"/>
                <a:ea typeface="Meiryo UI" panose="020B0604030504040204" pitchFamily="50" charset="-128"/>
                <a:cs typeface="Meiryo UI" panose="020B0604030504040204" pitchFamily="50" charset="-128"/>
              </a:rPr>
              <a:t>　懸念のある需要者（外国ユーザーリスト参照）</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20800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3400</TotalTime>
  <Words>7046</Words>
  <Application>Microsoft Office PowerPoint</Application>
  <PresentationFormat>A4 210 x 297 mm</PresentationFormat>
  <Paragraphs>579</Paragraphs>
  <Slides>38</Slides>
  <Notes>1</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38</vt:i4>
      </vt:variant>
    </vt:vector>
  </HeadingPairs>
  <TitlesOfParts>
    <vt:vector size="54" baseType="lpstr">
      <vt:lpstr>BIZ UDゴシック</vt:lpstr>
      <vt:lpstr>Meiryo UI</vt:lpstr>
      <vt:lpstr>ＭＳ Ｐゴシック</vt:lpstr>
      <vt:lpstr>ＭＳ ゴシック</vt:lpstr>
      <vt:lpstr>メイリオ</vt:lpstr>
      <vt:lpstr>游ゴシック</vt:lpstr>
      <vt:lpstr>游ゴシック Light</vt:lpstr>
      <vt:lpstr>Arial</vt:lpstr>
      <vt:lpstr>Calibri</vt:lpstr>
      <vt:lpstr>Century</vt:lpstr>
      <vt:lpstr>Garamond</vt:lpstr>
      <vt:lpstr>Tahoma</vt:lpstr>
      <vt:lpstr>Times New Roman</vt:lpstr>
      <vt:lpstr>Wingdings</vt:lpstr>
      <vt:lpstr>Office ​​テーマ</vt:lpstr>
      <vt:lpstr>2_デザインの設定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青木孝</cp:lastModifiedBy>
  <cp:revision>271</cp:revision>
  <cp:lastPrinted>2019-11-20T05:19:34Z</cp:lastPrinted>
  <dcterms:created xsi:type="dcterms:W3CDTF">2016-07-05T02:01:12Z</dcterms:created>
  <dcterms:modified xsi:type="dcterms:W3CDTF">2020-10-30T05:48:50Z</dcterms:modified>
</cp:coreProperties>
</file>