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0" r:id="rId1"/>
    <p:sldMasterId id="2147483666" r:id="rId2"/>
    <p:sldMasterId id="2147483652" r:id="rId3"/>
  </p:sldMasterIdLst>
  <p:notesMasterIdLst>
    <p:notesMasterId r:id="rId10"/>
  </p:notesMasterIdLst>
  <p:sldIdLst>
    <p:sldId id="295" r:id="rId4"/>
    <p:sldId id="297" r:id="rId5"/>
    <p:sldId id="298" r:id="rId6"/>
    <p:sldId id="300" r:id="rId7"/>
    <p:sldId id="301" r:id="rId8"/>
    <p:sldId id="272" r:id="rId9"/>
  </p:sldIdLst>
  <p:sldSz cx="12192000" cy="6858000"/>
  <p:notesSz cx="68707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6E2"/>
    <a:srgbClr val="4472C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5412" autoAdjust="0"/>
  </p:normalViewPr>
  <p:slideViewPr>
    <p:cSldViewPr snapToGrid="0" snapToObjects="1">
      <p:cViewPr varScale="1">
        <p:scale>
          <a:sx n="81" d="100"/>
          <a:sy n="8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1807" y="0"/>
            <a:ext cx="2977303" cy="498295"/>
          </a:xfrm>
          <a:prstGeom prst="rect">
            <a:avLst/>
          </a:prstGeom>
        </p:spPr>
        <p:txBody>
          <a:bodyPr vert="horz" lIns="96012" tIns="48006" rIns="96012" bIns="48006" rtlCol="0"/>
          <a:lstStyle>
            <a:lvl1pPr algn="r">
              <a:defRPr sz="1300"/>
            </a:lvl1pPr>
          </a:lstStyle>
          <a:p>
            <a:fld id="{54CECBD4-7036-4040-B365-6EFE9282A025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2" tIns="48006" rIns="96012" bIns="4800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7070" y="4779486"/>
            <a:ext cx="5496560" cy="3910489"/>
          </a:xfrm>
          <a:prstGeom prst="rect">
            <a:avLst/>
          </a:prstGeom>
        </p:spPr>
        <p:txBody>
          <a:bodyPr vert="horz" lIns="96012" tIns="48006" rIns="96012" bIns="48006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1807" y="9433107"/>
            <a:ext cx="2977303" cy="498294"/>
          </a:xfrm>
          <a:prstGeom prst="rect">
            <a:avLst/>
          </a:prstGeom>
        </p:spPr>
        <p:txBody>
          <a:bodyPr vert="horz" lIns="96012" tIns="48006" rIns="96012" bIns="48006" rtlCol="0" anchor="b"/>
          <a:lstStyle>
            <a:lvl1pPr algn="r">
              <a:defRPr sz="1300"/>
            </a:lvl1pPr>
          </a:lstStyle>
          <a:p>
            <a:fld id="{277CF96D-7F93-AE45-827D-44FE88F4DE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71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494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289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5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83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7631BD-CF9C-42A8-81CF-B9AE649FF154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958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C5B09-E452-794F-A174-32214C96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5605" y="6538913"/>
            <a:ext cx="386396" cy="319088"/>
          </a:xfrm>
          <a:prstGeom prst="rect">
            <a:avLst/>
          </a:prstGeom>
        </p:spPr>
        <p:txBody>
          <a:bodyPr/>
          <a:lstStyle>
            <a:lvl1pPr>
              <a:defRPr sz="1000" b="1" i="0">
                <a:solidFill>
                  <a:schemeClr val="accent1"/>
                </a:solidFill>
                <a:latin typeface="News Gothic MT" panose="020B0503020103020203" pitchFamily="34" charset="0"/>
              </a:defRPr>
            </a:lvl1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144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4B05A2F-4610-D446-B73A-1ECC3950AC7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6906" y="130555"/>
            <a:ext cx="8274971" cy="61391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00"/>
              </a:spcBef>
              <a:buNone/>
              <a:defRPr sz="1800" b="1" i="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487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7809-4ADF-415C-9B29-4B15DC7364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05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E2E9E-4C52-4452-BA03-F3343A86F0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953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914400" y="0"/>
            <a:ext cx="10160000" cy="6096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5080000" cy="2400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080000" cy="2400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9144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7600" y="3543300"/>
            <a:ext cx="5080000" cy="24003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AE5B-C19F-4D5A-B880-78FBC3EA99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571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0" y="121920"/>
            <a:ext cx="9326880" cy="609600"/>
          </a:xfrm>
        </p:spPr>
        <p:txBody>
          <a:bodyPr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93302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34290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99453" y="133435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40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161290"/>
            <a:ext cx="9326880" cy="388620"/>
          </a:xfrm>
        </p:spPr>
        <p:txBody>
          <a:bodyPr tIns="36000" bIns="0" anchor="b"/>
          <a:lstStyle>
            <a:lvl1pPr marL="177800" indent="0" algn="l"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328053" y="511810"/>
            <a:ext cx="7758672" cy="234179"/>
          </a:xfrm>
          <a:prstGeom prst="rect">
            <a:avLst/>
          </a:prstGeom>
        </p:spPr>
        <p:txBody>
          <a:bodyPr bIns="0" anchor="b"/>
          <a:lstStyle>
            <a:lvl1pPr marL="0" indent="0">
              <a:buNone/>
              <a:defRPr sz="1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79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0F66FD8-BF87-4856-992C-DD022BB10A8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" y="381"/>
            <a:ext cx="12192000" cy="6857619"/>
          </a:xfrm>
          <a:prstGeom prst="rect">
            <a:avLst/>
          </a:prstGeom>
        </p:spPr>
      </p:pic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63375" y="6586539"/>
            <a:ext cx="438150" cy="261746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1BC55D2E-9D3A-49B9-A2D0-DEA75D14D55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7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EB34509E-A7E8-4EEB-BA55-9244045292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"/>
            <a:ext cx="12192000" cy="6857619"/>
          </a:xfrm>
          <a:prstGeom prst="rect">
            <a:avLst/>
          </a:prstGeom>
        </p:spPr>
      </p:pic>
      <p:sp>
        <p:nvSpPr>
          <p:cNvPr id="4" name="Rectangle 14"/>
          <p:cNvSpPr txBox="1">
            <a:spLocks noChangeArrowheads="1"/>
          </p:cNvSpPr>
          <p:nvPr userDrawn="1"/>
        </p:nvSpPr>
        <p:spPr bwMode="auto">
          <a:xfrm>
            <a:off x="11736858" y="6642162"/>
            <a:ext cx="381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i="1" kern="1200" baseline="0">
                <a:solidFill>
                  <a:srgbClr val="1E7FA2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0EE09-8D70-4C9D-B38B-C3B90309ECE6}" type="slidenum">
              <a:rPr kumimoji="1" lang="en-US" altLang="ja-JP" sz="1050" b="0" i="1" u="none" strike="noStrike" kern="1200" cap="none" spc="0" normalizeH="0" baseline="0" noProof="0" smtClean="0">
                <a:ln>
                  <a:noFill/>
                </a:ln>
                <a:solidFill>
                  <a:srgbClr val="1E7FA2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50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50" b="0" i="1" u="none" strike="noStrike" kern="1200" cap="none" spc="0" normalizeH="0" baseline="0" noProof="0" dirty="0">
              <a:ln>
                <a:noFill/>
              </a:ln>
              <a:solidFill>
                <a:srgbClr val="1E7FA2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テキスト プレースホルダー 11">
            <a:extLst>
              <a:ext uri="{FF2B5EF4-FFF2-40B4-BE49-F238E27FC236}">
                <a16:creationId xmlns:a16="http://schemas.microsoft.com/office/drawing/2014/main" id="{64FD86D1-9121-4B2C-89D7-D39181DB7552}"/>
              </a:ext>
            </a:extLst>
          </p:cNvPr>
          <p:cNvSpPr txBox="1">
            <a:spLocks/>
          </p:cNvSpPr>
          <p:nvPr userDrawn="1"/>
        </p:nvSpPr>
        <p:spPr>
          <a:xfrm>
            <a:off x="9049882" y="6583663"/>
            <a:ext cx="2591057" cy="282575"/>
          </a:xfrm>
          <a:prstGeom prst="rect">
            <a:avLst/>
          </a:prstGeom>
        </p:spPr>
        <p:txBody>
          <a:bodyPr anchor="ctr" anchorCtr="1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en-US" altLang="ja-JP" sz="900" b="0" i="0" u="none" strike="noStrike" kern="1200" baseline="0" smtClean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Copyright© </a:t>
            </a:r>
            <a:r>
              <a:rPr kumimoji="1" lang="en-US" altLang="ja-JP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2020 </a:t>
            </a:r>
            <a:r>
              <a:rPr kumimoji="1" lang="en-US" altLang="ja-JP" sz="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anose="02020404030301010803" pitchFamily="18" charset="0"/>
                <a:ea typeface="游ゴシック" panose="020B0400000000000000" pitchFamily="50" charset="-128"/>
                <a:cs typeface="+mn-cs"/>
              </a:rPr>
              <a:t>NTT Advanced Technology Corporation</a:t>
            </a:r>
          </a:p>
        </p:txBody>
      </p:sp>
    </p:spTree>
    <p:extLst>
      <p:ext uri="{BB962C8B-B14F-4D97-AF65-F5344CB8AC3E}">
        <p14:creationId xmlns:p14="http://schemas.microsoft.com/office/powerpoint/2010/main" val="39966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6EC8CE9-A762-4EFA-9524-67E3E52FF6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 err="1"/>
              <a:t>．</a:t>
            </a:r>
            <a:r>
              <a:rPr lang="ja-JP" altLang="en-US" dirty="0"/>
              <a:t>取引</a:t>
            </a:r>
            <a:r>
              <a:rPr lang="ja-JP" altLang="en-US" dirty="0" smtClean="0"/>
              <a:t>審査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56394" y="939934"/>
            <a:ext cx="11479212" cy="5688013"/>
          </a:xfrm>
        </p:spPr>
        <p:txBody>
          <a:bodyPr rtlCol="0">
            <a:noAutofit/>
          </a:bodyPr>
          <a:lstStyle/>
          <a:p>
            <a:pPr marL="457200" lvl="1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貨物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の輸出及び技術の提供に関して取引審査を行い、法令上問題がないと判断し、取引を承認した。審査実績を表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に、関連データを別表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に示す。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個別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審査の非該当品の輸出件数等は、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昨年同時期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大幅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減少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-35%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リスト規制品（</a:t>
            </a:r>
            <a:r>
              <a:rPr lang="en-US" altLang="ja-JP" sz="2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エピウエハ・少額特例含む）</a:t>
            </a:r>
            <a:r>
              <a:rPr lang="ja-JP" altLang="en-US" sz="2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の出荷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件数は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やや増（</a:t>
            </a:r>
            <a:r>
              <a:rPr lang="en-US" altLang="ja-JP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+13%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71550" lvl="3" indent="-514350" algn="just">
              <a:spcBef>
                <a:spcPts val="600"/>
              </a:spcBef>
              <a:buFont typeface="+mj-lt"/>
              <a:buAutoNum type="romanLcPeriod"/>
              <a:defRPr/>
            </a:pP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年間登録の出荷件数は、昨年同時期比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大幅</a:t>
            </a:r>
            <a:r>
              <a:rPr lang="ja-JP" altLang="en-US" sz="2200" b="1" u="sng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減少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-34%</a:t>
            </a:r>
            <a:r>
              <a:rPr lang="ja-JP" altLang="en-US" sz="2200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r>
              <a:rPr lang="ja-JP" altLang="en-US" sz="2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2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2" indent="-457200" algn="just">
              <a:spcBef>
                <a:spcPts val="600"/>
              </a:spcBef>
              <a:buFont typeface="+mj-ea"/>
              <a:buAutoNum type="circleNumDbPlain"/>
              <a:defRPr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lvl="1" indent="-457200" algn="just"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輸出管理統括管理者（取締役）</a:t>
            </a:r>
            <a:r>
              <a:rPr lang="ja-JP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承認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による特一包括輸出許可証使用輸出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dirty="0" err="1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GaN</a:t>
            </a:r>
            <a:r>
              <a:rPr lang="ja-JP" altLang="ja-JP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エピタキシャル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ウエハ（貨物）：</a:t>
            </a:r>
            <a:r>
              <a:rPr lang="en-US" altLang="ja-JP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件、</a:t>
            </a:r>
            <a:r>
              <a:rPr lang="en-US" altLang="ja-JP" dirty="0" err="1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SiC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ウエハの分析と返送（貨物</a:t>
            </a:r>
            <a:r>
              <a:rPr lang="ja-JP" altLang="en-US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技術）： </a:t>
            </a:r>
            <a:r>
              <a:rPr lang="en-US" altLang="ja-JP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。委任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による少額特例適用案件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7</a:t>
            </a:r>
            <a:r>
              <a:rPr lang="ja-JP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公知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特例適用は</a:t>
            </a:r>
            <a:r>
              <a:rPr lang="en-US" altLang="ja-JP" b="1" u="sng" dirty="0" smtClean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件。個別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許可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申請</a:t>
            </a:r>
            <a:r>
              <a:rPr lang="en-US" altLang="ja-JP" b="1" u="sng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件。詳細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は、別紙の通り。</a:t>
            </a:r>
            <a:endParaRPr lang="ja-JP" altLang="en-US" sz="2000" strike="dblStrike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1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4926013" y="3571875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Text Box 104"/>
          <p:cNvSpPr txBox="1">
            <a:spLocks noChangeArrowheads="1"/>
          </p:cNvSpPr>
          <p:nvPr/>
        </p:nvSpPr>
        <p:spPr bwMode="auto">
          <a:xfrm>
            <a:off x="2003425" y="851546"/>
            <a:ext cx="8207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表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審査実績（昨年同時期比較・年次推移）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56141"/>
              </p:ext>
            </p:extLst>
          </p:nvPr>
        </p:nvGraphicFramePr>
        <p:xfrm>
          <a:off x="946673" y="1555651"/>
          <a:ext cx="10607040" cy="410301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963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分類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2020Q2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2019Q2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2020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累積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2019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2018</a:t>
                      </a:r>
                      <a:r>
                        <a:rPr lang="ja-JP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通期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02"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rtl="0" fontAlgn="ctr">
                        <a:tabLst>
                          <a:tab pos="1339850" algn="l"/>
                        </a:tabLst>
                      </a:pPr>
                      <a:endParaRPr lang="en-US" altLang="ja-JP" sz="16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l" rtl="0" fontAlgn="ctr">
                        <a:tabLst>
                          <a:tab pos="1339850" algn="l"/>
                        </a:tabLst>
                      </a:pPr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</a:t>
                      </a:r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規制</a:t>
                      </a:r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該当</a:t>
                      </a:r>
                      <a:endParaRPr lang="en-US" altLang="ja-JP" sz="16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174625" indent="0" algn="r" rtl="0" fontAlgn="ctr">
                        <a:tabLst>
                          <a:tab pos="174625" algn="l"/>
                        </a:tabLst>
                      </a:pP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（</a:t>
                      </a:r>
                      <a:r>
                        <a:rPr lang="en-US" altLang="ja-JP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適用取引単位で計数）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個別許可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0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包括</a:t>
                      </a:r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許可</a:t>
                      </a:r>
                      <a:r>
                        <a:rPr lang="en-US" altLang="ja-JP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8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特例</a:t>
                      </a:r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適用</a:t>
                      </a:r>
                      <a:r>
                        <a:rPr lang="en-US" altLang="ja-JP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25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国内取引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リスト規制非該当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87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135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180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小計</a:t>
                      </a:r>
                      <a:r>
                        <a:rPr lang="en-US" altLang="ja-JP" sz="16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148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402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年間登録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審査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87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出荷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279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fontAlgn="b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424</a:t>
                      </a: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1359 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1344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40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ja-JP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外国出張に伴うＰＣ携行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0800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122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10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246</a:t>
                      </a:r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316 </a:t>
                      </a:r>
                    </a:p>
                  </a:txBody>
                  <a:tcPr marL="0" marR="21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年間審査件数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290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698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689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2341"/>
                  </a:ext>
                </a:extLst>
              </a:tr>
              <a:tr h="34138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6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年間出荷件数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751</a:t>
                      </a:r>
                    </a:p>
                  </a:txBody>
                  <a:tcPr marL="9525" marR="21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1965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1928</a:t>
                      </a:r>
                    </a:p>
                  </a:txBody>
                  <a:tcPr marL="0" marR="21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399519"/>
                  </a:ext>
                </a:extLst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4823791" y="4600648"/>
            <a:ext cx="1431235" cy="368917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8901953" y="1555651"/>
            <a:ext cx="2651760" cy="410301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71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graphicFrame>
        <p:nvGraphicFramePr>
          <p:cNvPr id="28120" name="別表２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12631978"/>
              </p:ext>
            </p:extLst>
          </p:nvPr>
        </p:nvGraphicFramePr>
        <p:xfrm>
          <a:off x="4758878" y="1375808"/>
          <a:ext cx="2872738" cy="39896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2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取引内容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45688" marB="4568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販売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無償提供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28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3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展示・デモ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貸出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82020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製造・評価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修理・交換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5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返却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プログラム提供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81969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技術提供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37028"/>
                  </a:ext>
                </a:extLst>
              </a:tr>
              <a:tr h="33301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その他の案件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180000" marR="18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43056"/>
                  </a:ext>
                </a:extLst>
              </a:tr>
            </a:tbl>
          </a:graphicData>
        </a:graphic>
      </p:graphicFrame>
      <p:graphicFrame>
        <p:nvGraphicFramePr>
          <p:cNvPr id="28123" name="Group 47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06771421"/>
              </p:ext>
            </p:extLst>
          </p:nvPr>
        </p:nvGraphicFramePr>
        <p:xfrm>
          <a:off x="8585281" y="4628713"/>
          <a:ext cx="2615038" cy="609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61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国名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全世界</a:t>
                      </a:r>
                      <a:endParaRPr lang="ja-JP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80000" marR="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6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180000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109" name="別表３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4481"/>
              </p:ext>
            </p:extLst>
          </p:nvPr>
        </p:nvGraphicFramePr>
        <p:xfrm>
          <a:off x="8585280" y="1371101"/>
          <a:ext cx="2615039" cy="219017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8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  <a:defRPr/>
                      </a:pPr>
                      <a:r>
                        <a:rPr kumimoji="1" lang="ja-JP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876425" algn="l"/>
                        </a:tabLst>
                      </a:pPr>
                      <a:r>
                        <a:rPr kumimoji="1" lang="ja-JP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件数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0" marR="0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中華人民共和国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シンガポール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ロシア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216000" marR="21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83372"/>
                  </a:ext>
                </a:extLst>
              </a:tr>
            </a:tbl>
          </a:graphicData>
        </a:graphic>
      </p:graphicFrame>
      <p:sp>
        <p:nvSpPr>
          <p:cNvPr id="9373" name="Text Box 307"/>
          <p:cNvSpPr txBox="1">
            <a:spLocks noChangeArrowheads="1"/>
          </p:cNvSpPr>
          <p:nvPr/>
        </p:nvSpPr>
        <p:spPr bwMode="auto">
          <a:xfrm>
            <a:off x="1008724" y="828976"/>
            <a:ext cx="2879725" cy="4000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>
                <a:latin typeface="ＭＳ Ｐゴシック" charset="-128"/>
              </a:rPr>
              <a:t>別表</a:t>
            </a:r>
            <a:r>
              <a:rPr lang="en-US" altLang="ja-JP" sz="2000" dirty="0">
                <a:latin typeface="ＭＳ Ｐゴシック" charset="-128"/>
              </a:rPr>
              <a:t>1</a:t>
            </a:r>
            <a:r>
              <a:rPr lang="ja-JP" altLang="en-US" sz="2000" dirty="0">
                <a:latin typeface="ＭＳ Ｐゴシック" charset="-128"/>
              </a:rPr>
              <a:t>　本部別審査実績</a:t>
            </a:r>
          </a:p>
        </p:txBody>
      </p:sp>
      <p:sp>
        <p:nvSpPr>
          <p:cNvPr id="9374" name="Text Box 308"/>
          <p:cNvSpPr txBox="1">
            <a:spLocks noChangeArrowheads="1"/>
          </p:cNvSpPr>
          <p:nvPr/>
        </p:nvSpPr>
        <p:spPr bwMode="auto">
          <a:xfrm>
            <a:off x="4725931" y="828976"/>
            <a:ext cx="293863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2000" dirty="0">
                <a:latin typeface="ＭＳ Ｐゴシック" charset="-128"/>
              </a:rPr>
              <a:t>別表</a:t>
            </a:r>
            <a:r>
              <a:rPr lang="en-US" altLang="ja-JP" sz="2000" dirty="0">
                <a:latin typeface="ＭＳ Ｐゴシック" charset="-128"/>
              </a:rPr>
              <a:t>2</a:t>
            </a:r>
            <a:r>
              <a:rPr lang="ja-JP" altLang="en-US" sz="2000" dirty="0">
                <a:latin typeface="ＭＳ Ｐゴシック" charset="-128"/>
              </a:rPr>
              <a:t>　取引内容別実績</a:t>
            </a:r>
          </a:p>
        </p:txBody>
      </p:sp>
      <p:sp>
        <p:nvSpPr>
          <p:cNvPr id="7326" name="Text Box 309"/>
          <p:cNvSpPr txBox="1">
            <a:spLocks noChangeArrowheads="1"/>
          </p:cNvSpPr>
          <p:nvPr/>
        </p:nvSpPr>
        <p:spPr bwMode="auto">
          <a:xfrm>
            <a:off x="8502044" y="828976"/>
            <a:ext cx="2628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ＭＳ Ｐゴシック" charset="-128"/>
              </a:rPr>
              <a:t>別表</a:t>
            </a:r>
            <a:r>
              <a:rPr lang="en-US" altLang="ja-JP" sz="2000" dirty="0">
                <a:latin typeface="ＭＳ Ｐゴシック" charset="-128"/>
              </a:rPr>
              <a:t>3</a:t>
            </a:r>
            <a:r>
              <a:rPr lang="ja-JP" altLang="en-US" sz="2000" dirty="0">
                <a:latin typeface="ＭＳ Ｐゴシック" charset="-128"/>
              </a:rPr>
              <a:t>　主な仕向地</a:t>
            </a:r>
          </a:p>
        </p:txBody>
      </p:sp>
      <p:sp>
        <p:nvSpPr>
          <p:cNvPr id="7327" name="Text Box 311"/>
          <p:cNvSpPr txBox="1">
            <a:spLocks noChangeArrowheads="1"/>
          </p:cNvSpPr>
          <p:nvPr/>
        </p:nvSpPr>
        <p:spPr bwMode="auto">
          <a:xfrm>
            <a:off x="8650581" y="4189830"/>
            <a:ext cx="24844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000" dirty="0">
                <a:latin typeface="ＭＳ Ｐゴシック" charset="-128"/>
              </a:rPr>
              <a:t>別表</a:t>
            </a:r>
            <a:r>
              <a:rPr lang="en-US" altLang="ja-JP" sz="2000" dirty="0">
                <a:latin typeface="ＭＳ Ｐゴシック" charset="-128"/>
              </a:rPr>
              <a:t>4</a:t>
            </a:r>
            <a:r>
              <a:rPr lang="ja-JP" altLang="en-US" sz="2000" dirty="0">
                <a:latin typeface="ＭＳ Ｐゴシック" charset="-128"/>
              </a:rPr>
              <a:t>　主な出張先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1191353" y="1369483"/>
            <a:ext cx="2514465" cy="4433377"/>
            <a:chOff x="1191353" y="1369483"/>
            <a:chExt cx="2514465" cy="44333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テキスト ボックス 14"/>
            <p:cNvSpPr txBox="1"/>
            <p:nvPr/>
          </p:nvSpPr>
          <p:spPr>
            <a:xfrm>
              <a:off x="2172463" y="1369483"/>
              <a:ext cx="76667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Q1</a:t>
              </a:r>
            </a:p>
            <a:p>
              <a:pPr algn="ctr"/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個別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別表１個別１"/>
            <p:cNvSpPr txBox="1"/>
            <p:nvPr/>
          </p:nvSpPr>
          <p:spPr>
            <a:xfrm>
              <a:off x="2172463" y="1954259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ja-JP" altLang="en-US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個別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別表１個別２"/>
            <p:cNvSpPr txBox="1"/>
            <p:nvPr/>
          </p:nvSpPr>
          <p:spPr>
            <a:xfrm>
              <a:off x="2172463" y="2305643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別表１個別３"/>
            <p:cNvSpPr txBox="1"/>
            <p:nvPr/>
          </p:nvSpPr>
          <p:spPr>
            <a:xfrm>
              <a:off x="2172463" y="2657027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91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別表１個別４"/>
            <p:cNvSpPr txBox="1"/>
            <p:nvPr/>
          </p:nvSpPr>
          <p:spPr>
            <a:xfrm>
              <a:off x="2172463" y="3008411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0" name="別表１個別５"/>
            <p:cNvSpPr txBox="1"/>
            <p:nvPr/>
          </p:nvSpPr>
          <p:spPr>
            <a:xfrm>
              <a:off x="2172463" y="3359795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3" name="別表１個別６"/>
            <p:cNvSpPr txBox="1"/>
            <p:nvPr/>
          </p:nvSpPr>
          <p:spPr>
            <a:xfrm>
              <a:off x="2172463" y="3704075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別表１個別７"/>
            <p:cNvSpPr txBox="1"/>
            <p:nvPr/>
          </p:nvSpPr>
          <p:spPr>
            <a:xfrm>
              <a:off x="2172463" y="4049814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別表１個別８"/>
            <p:cNvSpPr txBox="1"/>
            <p:nvPr/>
          </p:nvSpPr>
          <p:spPr>
            <a:xfrm>
              <a:off x="2172463" y="4398038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" name="別表１個別９"/>
            <p:cNvSpPr txBox="1"/>
            <p:nvPr/>
          </p:nvSpPr>
          <p:spPr>
            <a:xfrm>
              <a:off x="2172463" y="4748644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5" name="別表１個別１０"/>
            <p:cNvSpPr txBox="1"/>
            <p:nvPr/>
          </p:nvSpPr>
          <p:spPr>
            <a:xfrm>
              <a:off x="2172463" y="5090778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191353" y="1369483"/>
              <a:ext cx="98110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r>
                <a:rPr kumimoji="1"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組織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別表１組織１"/>
            <p:cNvSpPr txBox="1"/>
            <p:nvPr/>
          </p:nvSpPr>
          <p:spPr>
            <a:xfrm>
              <a:off x="1191353" y="1954259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別表１組織２"/>
            <p:cNvSpPr txBox="1"/>
            <p:nvPr/>
          </p:nvSpPr>
          <p:spPr>
            <a:xfrm>
              <a:off x="1191353" y="2305643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ＶＣ本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別表１組織３"/>
            <p:cNvSpPr txBox="1"/>
            <p:nvPr/>
          </p:nvSpPr>
          <p:spPr>
            <a:xfrm>
              <a:off x="1191353" y="2657027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ＧＢ本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6" name="別表１組織４"/>
            <p:cNvSpPr txBox="1"/>
            <p:nvPr/>
          </p:nvSpPr>
          <p:spPr>
            <a:xfrm>
              <a:off x="1191353" y="3008411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セ事本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別表１組織５"/>
            <p:cNvSpPr txBox="1"/>
            <p:nvPr/>
          </p:nvSpPr>
          <p:spPr>
            <a:xfrm>
              <a:off x="1191353" y="3359795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ＣＩ本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2" name="別表１組織６"/>
            <p:cNvSpPr txBox="1"/>
            <p:nvPr/>
          </p:nvSpPr>
          <p:spPr>
            <a:xfrm>
              <a:off x="1191353" y="3704075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ＡＩ本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別表１組織７"/>
            <p:cNvSpPr txBox="1"/>
            <p:nvPr/>
          </p:nvSpPr>
          <p:spPr>
            <a:xfrm>
              <a:off x="1191353" y="4049814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ＩＰＣ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別表１組織８"/>
            <p:cNvSpPr txBox="1"/>
            <p:nvPr/>
          </p:nvSpPr>
          <p:spPr>
            <a:xfrm>
              <a:off x="1191353" y="4398038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人事部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別表１組織９"/>
            <p:cNvSpPr txBox="1"/>
            <p:nvPr/>
          </p:nvSpPr>
          <p:spPr>
            <a:xfrm>
              <a:off x="1191353" y="4748644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別表１組織１０"/>
            <p:cNvSpPr txBox="1"/>
            <p:nvPr/>
          </p:nvSpPr>
          <p:spPr>
            <a:xfrm>
              <a:off x="1191353" y="5090778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7" name="別表１組織１１"/>
            <p:cNvSpPr txBox="1"/>
            <p:nvPr/>
          </p:nvSpPr>
          <p:spPr>
            <a:xfrm>
              <a:off x="1191353" y="5451476"/>
              <a:ext cx="981109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bIns="0" rtlCol="0" anchor="ctr" anchorCtr="1">
              <a:noAutofit/>
            </a:bodyPr>
            <a:lstStyle/>
            <a:p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別表１個別１１"/>
            <p:cNvSpPr txBox="1"/>
            <p:nvPr/>
          </p:nvSpPr>
          <p:spPr>
            <a:xfrm>
              <a:off x="2172463" y="5451476"/>
              <a:ext cx="766678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939141" y="1369483"/>
              <a:ext cx="766677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年間登録</a:t>
              </a:r>
              <a:endPara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現登録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別表１年間１"/>
            <p:cNvSpPr txBox="1"/>
            <p:nvPr/>
          </p:nvSpPr>
          <p:spPr>
            <a:xfrm>
              <a:off x="2939141" y="1954259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ja-JP" altLang="en-US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年間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別表１年間２"/>
            <p:cNvSpPr txBox="1"/>
            <p:nvPr/>
          </p:nvSpPr>
          <p:spPr>
            <a:xfrm>
              <a:off x="2939141" y="2305643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別表１年間３"/>
            <p:cNvSpPr txBox="1"/>
            <p:nvPr/>
          </p:nvSpPr>
          <p:spPr>
            <a:xfrm>
              <a:off x="2939141" y="2657027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74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別表１年間４"/>
            <p:cNvSpPr txBox="1"/>
            <p:nvPr/>
          </p:nvSpPr>
          <p:spPr>
            <a:xfrm>
              <a:off x="2939141" y="3008411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別表１年間５"/>
            <p:cNvSpPr txBox="1"/>
            <p:nvPr/>
          </p:nvSpPr>
          <p:spPr>
            <a:xfrm>
              <a:off x="2939141" y="3359795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別表１年間６"/>
            <p:cNvSpPr txBox="1"/>
            <p:nvPr/>
          </p:nvSpPr>
          <p:spPr>
            <a:xfrm>
              <a:off x="2939141" y="3704075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別表１年間７"/>
            <p:cNvSpPr txBox="1"/>
            <p:nvPr/>
          </p:nvSpPr>
          <p:spPr>
            <a:xfrm>
              <a:off x="2939141" y="4049814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別表１年間８"/>
            <p:cNvSpPr txBox="1"/>
            <p:nvPr/>
          </p:nvSpPr>
          <p:spPr>
            <a:xfrm>
              <a:off x="2939141" y="4398038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r>
                <a:rPr kumimoji="1" lang="en-US" altLang="ja-JP" sz="16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0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3" name="別表１年間９"/>
            <p:cNvSpPr txBox="1"/>
            <p:nvPr/>
          </p:nvSpPr>
          <p:spPr>
            <a:xfrm>
              <a:off x="2939141" y="4748644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6" name="別表１年間１０"/>
            <p:cNvSpPr txBox="1"/>
            <p:nvPr/>
          </p:nvSpPr>
          <p:spPr>
            <a:xfrm>
              <a:off x="2939141" y="5090778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9" name="別表１年間１１"/>
            <p:cNvSpPr txBox="1"/>
            <p:nvPr/>
          </p:nvSpPr>
          <p:spPr>
            <a:xfrm>
              <a:off x="2939141" y="5451476"/>
              <a:ext cx="766677" cy="351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lIns="0" rIns="144000" bIns="0" rtlCol="0" anchor="ctr" anchorCtr="0">
              <a:noAutofit/>
            </a:bodyPr>
            <a:lstStyle/>
            <a:p>
              <a:pPr algn="r"/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8401878" y="4189830"/>
            <a:ext cx="3140765" cy="1720640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58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テキスト ボックス 2"/>
          <p:cNvSpPr txBox="1">
            <a:spLocks noChangeArrowheads="1"/>
          </p:cNvSpPr>
          <p:nvPr/>
        </p:nvSpPr>
        <p:spPr bwMode="auto">
          <a:xfrm>
            <a:off x="712714" y="238622"/>
            <a:ext cx="6955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Arial" charset="0"/>
                <a:ea typeface="MS UI Gothic" pitchFamily="50" charset="-128"/>
              </a:rPr>
              <a:t>【2Q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個別許可・特一包括許可・</a:t>
            </a:r>
            <a:r>
              <a:rPr lang="ja-JP" altLang="en-US" sz="240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案件</a:t>
            </a:r>
            <a:r>
              <a:rPr lang="en-US" altLang="ja-JP" sz="2400" dirty="0"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2400" dirty="0"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4" name="特一包括適用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80865"/>
              </p:ext>
            </p:extLst>
          </p:nvPr>
        </p:nvGraphicFramePr>
        <p:xfrm>
          <a:off x="516367" y="1201260"/>
          <a:ext cx="11247009" cy="42363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6096">
                <a:tc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-2020-0108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GaN/InAlN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layers on 6 inch Si substrate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W&amp;H Semiconductor 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1520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-2020-0109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［販売］窒化物エピウェハ（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 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on Si)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イギリス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Cambridge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Sheffield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720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AlGaN/GaN HEMT on Si)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WaveTek Microelectronics Corp.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648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820742314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-2020-0158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GLC Semiconductor Group (TW) Co.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1200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48560641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-2020-0166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［返却］</a:t>
                      </a:r>
                      <a:r>
                        <a:rPr lang="en-US" altLang="zh-TW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SiC</a:t>
                      </a:r>
                      <a:r>
                        <a:rPr lang="zh-TW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基板（顧客試料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TanKeBlue Semiconductor Co.Ltd.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588676475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-2020-0173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［その他］窒化物エピタキシャルウェハ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(6inch, 8inch)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 Power Technology Corporation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256819140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-2020-0179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［無償提供］窒化物エピタキシャルウェハ（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Lextar Electronics Corporation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</a:t>
                      </a:r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本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3800723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［無償提供］窒化物エピタキシャルウエハ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Wind semiconductor Ltd.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National Taiwan University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3442660901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ロシア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Progress Research &amp; Production Ltd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National Research University of 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3130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424352081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-2020-0195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［販売］窒化物エピタキシャルウェハ（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インチ）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ドイツ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X-FAB Dresden GmbH &amp; Co., 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ＧＢ本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1070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180000" marT="0" marB="0" anchor="ctr"/>
                </a:tc>
                <a:extLst>
                  <a:ext uri="{0D108BD9-81ED-4DB2-BD59-A6C34878D82A}">
                    <a16:rowId xmlns:a16="http://schemas.microsoft.com/office/drawing/2014/main" val="1891702939"/>
                  </a:ext>
                </a:extLst>
              </a:tr>
            </a:tbl>
          </a:graphicData>
        </a:graphic>
      </p:graphicFrame>
      <p:sp>
        <p:nvSpPr>
          <p:cNvPr id="8269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テキスト ボックス 2"/>
          <p:cNvSpPr txBox="1">
            <a:spLocks noChangeArrowheads="1"/>
          </p:cNvSpPr>
          <p:nvPr/>
        </p:nvSpPr>
        <p:spPr bwMode="auto">
          <a:xfrm rot="5400000">
            <a:off x="601339" y="384022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特一包括適用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sp>
        <p:nvSpPr>
          <p:cNvPr id="8270" name="テキスト ボックス 4"/>
          <p:cNvSpPr txBox="1">
            <a:spLocks noChangeArrowheads="1"/>
          </p:cNvSpPr>
          <p:nvPr/>
        </p:nvSpPr>
        <p:spPr bwMode="auto">
          <a:xfrm>
            <a:off x="117401" y="44450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latin typeface="Arial" charset="0"/>
                <a:ea typeface="MS UI Gothic" pitchFamily="50" charset="-128"/>
              </a:rPr>
              <a:t>別紙</a:t>
            </a:r>
            <a:r>
              <a:rPr lang="en-US" altLang="ja-JP" sz="1600" dirty="0" smtClean="0">
                <a:latin typeface="Arial" charset="0"/>
                <a:ea typeface="MS UI Gothic" pitchFamily="50" charset="-128"/>
              </a:rPr>
              <a:t>(1/2)</a:t>
            </a:r>
            <a:endParaRPr lang="ja-JP" altLang="en-US" sz="1600" dirty="0">
              <a:latin typeface="Arial" charset="0"/>
              <a:ea typeface="MS UI Gothic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72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2"/>
          <p:cNvSpPr txBox="1">
            <a:spLocks noChangeArrowheads="1"/>
          </p:cNvSpPr>
          <p:nvPr/>
        </p:nvSpPr>
        <p:spPr bwMode="auto">
          <a:xfrm rot="5400000">
            <a:off x="601338" y="502343"/>
            <a:ext cx="346249" cy="119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【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少額特例適用</a:t>
            </a:r>
            <a:r>
              <a:rPr lang="en-US" altLang="ja-JP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】</a:t>
            </a:r>
            <a:r>
              <a:rPr lang="ja-JP" altLang="en-US" sz="1050" dirty="0">
                <a:solidFill>
                  <a:prstClr val="black"/>
                </a:solidFill>
                <a:latin typeface="Arial" charset="0"/>
                <a:ea typeface="MS UI Gothic" pitchFamily="50" charset="-128"/>
              </a:rPr>
              <a:t>　</a:t>
            </a:r>
          </a:p>
        </p:txBody>
      </p:sp>
      <p:graphicFrame>
        <p:nvGraphicFramePr>
          <p:cNvPr id="5" name="少額特例適用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371474"/>
              </p:ext>
            </p:extLst>
          </p:nvPr>
        </p:nvGraphicFramePr>
        <p:xfrm>
          <a:off x="516366" y="1658090"/>
          <a:ext cx="11247009" cy="270918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-2020-0111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GaN wafer on Si with In-situ SiN cap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韓国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RFHIC Corporation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754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661773866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-2020-0133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(6inc InAlN HEMT)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Suzhou Nanowin Science and Techn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  <a:endParaRPr kumimoji="1" lang="ja-JP" alt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780</a:t>
                      </a:r>
                      <a:endParaRPr kumimoji="1" lang="en-US" altLang="ja-JP" sz="1400" b="0" i="0" u="none" strike="noStrike" kern="120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02918963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［その他］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2inch GaN wafer on Sapphire,6 inch GaN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米国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University of California Riverside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</a:t>
                      </a:r>
                      <a:r>
                        <a:rPr lang="zh-CN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同</a:t>
                      </a:r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</a:t>
                      </a:r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106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289077838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-2020-0147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オーストラリア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Griffith University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302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715061939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-2020-0154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(InAlN/GaN HEMT on Si)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中国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Wuhan CC Power Technology Co., Ltd.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Southern University of Science a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700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93310814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-2020-0184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(4inch InAlN/GaN HEMT on Si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シンガポール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Nanyang Technological University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顧客に同じ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410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2066730217"/>
                  </a:ext>
                </a:extLst>
              </a:tr>
              <a:tr h="3870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技輸審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-2020-0207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［販売］窒化物エピタキシャルウェハ</a:t>
                      </a:r>
                      <a:r>
                        <a:rPr lang="en-US" altLang="ja-JP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(3inch InAlN/GaN on SiC)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台湾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TSEL Technology Inc.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成功大学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ＧＢ本</a:t>
                      </a:r>
                      <a:endParaRPr kumimoji="1" lang="ja-JP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kumimoji="1" lang="en-US" altLang="ja-JP" sz="14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cs typeface="+mn-cs"/>
                        </a:rPr>
                        <a:t>450</a:t>
                      </a:r>
                      <a:endParaRPr kumimoji="1" lang="en-US" altLang="ja-JP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0" marR="180000" marT="0" marB="0" anchor="ctr"/>
                </a:tc>
                <a:extLst>
                  <a:ext uri="{0D108BD9-81ED-4DB2-BD59-A6C34878D82A}">
                    <a16:rowId xmlns:a16="http://schemas.microsoft.com/office/drawing/2014/main" val="3531239499"/>
                  </a:ext>
                </a:extLst>
              </a:tr>
            </a:tbl>
          </a:graphicData>
        </a:graphic>
      </p:graphicFrame>
      <p:graphicFrame>
        <p:nvGraphicFramePr>
          <p:cNvPr id="6" name="少額特例適用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71729"/>
              </p:ext>
            </p:extLst>
          </p:nvPr>
        </p:nvGraphicFramePr>
        <p:xfrm>
          <a:off x="516366" y="1287156"/>
          <a:ext cx="11247009" cy="38702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8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4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2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026">
                <a:tc>
                  <a:txBody>
                    <a:bodyPr/>
                    <a:lstStyle/>
                    <a:p>
                      <a:pPr algn="ctr" fontAlgn="ctr"/>
                      <a:endParaRPr kumimoji="1" lang="en-US" altLang="ja-JP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品名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仕向地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顧客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需要者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本部</a:t>
                      </a:r>
                      <a:endParaRPr lang="ja-JP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>
                    <a:solidFill>
                      <a:srgbClr val="C0C6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金額（千円）</a:t>
                      </a:r>
                      <a:endParaRPr lang="en-US" altLang="ja-JP" sz="1200" u="none" strike="noStrike" dirty="0" smtClean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 marL="7492" marR="7492" marT="7489" marB="0" anchor="ctr" anchorCtr="1">
                    <a:solidFill>
                      <a:srgbClr val="C0C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283810"/>
                  </a:ext>
                </a:extLst>
              </a:tr>
            </a:tbl>
          </a:graphicData>
        </a:graphic>
      </p:graphicFrame>
      <p:sp>
        <p:nvSpPr>
          <p:cNvPr id="7" name="テキスト ボックス 2"/>
          <p:cNvSpPr txBox="1">
            <a:spLocks noChangeArrowheads="1"/>
          </p:cNvSpPr>
          <p:nvPr/>
        </p:nvSpPr>
        <p:spPr bwMode="auto">
          <a:xfrm>
            <a:off x="8399464" y="273051"/>
            <a:ext cx="2160587" cy="307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（</a:t>
            </a:r>
            <a:r>
              <a:rPr lang="en-US" altLang="ja-JP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CINFO</a:t>
            </a:r>
            <a:r>
              <a:rPr lang="ja-JP" altLang="en-US" sz="1400">
                <a:solidFill>
                  <a:srgbClr val="0033CC"/>
                </a:solidFill>
                <a:latin typeface="Arial" charset="0"/>
                <a:ea typeface="MS UI Gothic" pitchFamily="50" charset="-128"/>
              </a:rPr>
              <a:t>掲載なし）</a:t>
            </a:r>
          </a:p>
        </p:txBody>
      </p:sp>
    </p:spTree>
    <p:extLst>
      <p:ext uri="{BB962C8B-B14F-4D97-AF65-F5344CB8AC3E}">
        <p14:creationId xmlns:p14="http://schemas.microsoft.com/office/powerpoint/2010/main" val="15799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73487" y="943939"/>
            <a:ext cx="11706896" cy="74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取引審査以外の業務状況</a:t>
            </a: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該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非判定通知書発行　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13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 indent="-457200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輸出許可通知書の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＆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保管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件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lang="ja-JP" altLang="en-US" sz="2400" b="1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監査（予定）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考査部の内部監査に立会い予定</a:t>
            </a:r>
            <a:r>
              <a:rPr lang="ja-JP" altLang="en-US" sz="2400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（内部監査に合わせて輸出管理の観点で監査させていただきます。ご協力をお願いします。）</a:t>
            </a:r>
            <a:endParaRPr lang="en-US" altLang="ja-JP" sz="2400" dirty="0" smtClean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GB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VC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本、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AI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ts val="2000"/>
              </a:lnSpc>
              <a:spcBef>
                <a:spcPts val="1200"/>
              </a:spcBef>
              <a:defRPr/>
            </a:pP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７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教育（予定）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研修：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lang="en-US" altLang="ja-JP" sz="2400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lang="ja-JP" altLang="en-US" sz="2400" dirty="0" smtClean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技術輸出管理研修」（</a:t>
            </a:r>
            <a:r>
              <a:rPr lang="en-US" altLang="ja-JP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ja-JP" altLang="en-US" sz="2400" dirty="0">
                <a:solidFill>
                  <a:srgbClr val="0033CC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ラーニング研修）</a:t>
            </a:r>
            <a:endParaRPr lang="en-US" altLang="ja-JP" sz="2400" dirty="0">
              <a:solidFill>
                <a:srgbClr val="0033CC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期間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対象：全社員・役員および輸出業務従事の派遣社員・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ATCR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特記：特一包括許可に対し全社教育が義務付けられ、実績を経産省へ毎年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報告</a:t>
            </a:r>
            <a:endParaRPr lang="en-US" altLang="ja-JP" sz="24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defRPr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55600" lvl="1" indent="-355600"/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73487" y="2165251"/>
            <a:ext cx="11706896" cy="4142783"/>
          </a:xfrm>
          <a:prstGeom prst="rect">
            <a:avLst/>
          </a:prstGeom>
          <a:solidFill>
            <a:schemeClr val="tx1"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7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ワイド画面</PresentationFormat>
  <Paragraphs>310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19" baseType="lpstr">
      <vt:lpstr>ＭＳ Ｐゴシック</vt:lpstr>
      <vt:lpstr>MS UI Gothic</vt:lpstr>
      <vt:lpstr>News Gothic MT</vt:lpstr>
      <vt:lpstr>メイリオ</vt:lpstr>
      <vt:lpstr>メイリオ</vt:lpstr>
      <vt:lpstr>游ゴシック</vt:lpstr>
      <vt:lpstr>游ゴシック Light</vt:lpstr>
      <vt:lpstr>Arial</vt:lpstr>
      <vt:lpstr>Garamond</vt:lpstr>
      <vt:lpstr>Times New Roman</vt:lpstr>
      <vt:lpstr>デザインの設定</vt:lpstr>
      <vt:lpstr>2_デザインの設定</vt:lpstr>
      <vt:lpstr>1_デザインの設定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2019-07-26T01:20:43Z</dcterms:created>
  <dcterms:modified xsi:type="dcterms:W3CDTF">2020-10-19T05:40:44Z</dcterms:modified>
</cp:coreProperties>
</file>