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0" r:id="rId1"/>
    <p:sldMasterId id="2147483666" r:id="rId2"/>
    <p:sldMasterId id="2147483652" r:id="rId3"/>
  </p:sldMasterIdLst>
  <p:notesMasterIdLst>
    <p:notesMasterId r:id="rId11"/>
  </p:notesMasterIdLst>
  <p:sldIdLst>
    <p:sldId id="295" r:id="rId4"/>
    <p:sldId id="297" r:id="rId5"/>
    <p:sldId id="298" r:id="rId6"/>
    <p:sldId id="300" r:id="rId7"/>
    <p:sldId id="301" r:id="rId8"/>
    <p:sldId id="302" r:id="rId9"/>
    <p:sldId id="272" r:id="rId10"/>
  </p:sldIdLst>
  <p:sldSz cx="12192000" cy="6858000"/>
  <p:notesSz cx="68707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6E2"/>
    <a:srgbClr val="4472C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5412" autoAdjust="0"/>
  </p:normalViewPr>
  <p:slideViewPr>
    <p:cSldViewPr snapToGrid="0" snapToObjects="1">
      <p:cViewPr varScale="1">
        <p:scale>
          <a:sx n="74" d="100"/>
          <a:sy n="74" d="100"/>
        </p:scale>
        <p:origin x="24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7303" cy="498295"/>
          </a:xfrm>
          <a:prstGeom prst="rect">
            <a:avLst/>
          </a:prstGeom>
        </p:spPr>
        <p:txBody>
          <a:bodyPr vert="horz" lIns="96012" tIns="48006" rIns="96012" bIns="48006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1807" y="0"/>
            <a:ext cx="2977303" cy="498295"/>
          </a:xfrm>
          <a:prstGeom prst="rect">
            <a:avLst/>
          </a:prstGeom>
        </p:spPr>
        <p:txBody>
          <a:bodyPr vert="horz" lIns="96012" tIns="48006" rIns="96012" bIns="48006" rtlCol="0"/>
          <a:lstStyle>
            <a:lvl1pPr algn="r">
              <a:defRPr sz="1300"/>
            </a:lvl1pPr>
          </a:lstStyle>
          <a:p>
            <a:fld id="{54CECBD4-7036-4040-B365-6EFE9282A025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2" tIns="48006" rIns="96012" bIns="4800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7070" y="4779486"/>
            <a:ext cx="5496560" cy="3910489"/>
          </a:xfrm>
          <a:prstGeom prst="rect">
            <a:avLst/>
          </a:prstGeom>
        </p:spPr>
        <p:txBody>
          <a:bodyPr vert="horz" lIns="96012" tIns="48006" rIns="96012" bIns="48006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77303" cy="498294"/>
          </a:xfrm>
          <a:prstGeom prst="rect">
            <a:avLst/>
          </a:prstGeom>
        </p:spPr>
        <p:txBody>
          <a:bodyPr vert="horz" lIns="96012" tIns="48006" rIns="96012" bIns="48006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1807" y="9433107"/>
            <a:ext cx="2977303" cy="498294"/>
          </a:xfrm>
          <a:prstGeom prst="rect">
            <a:avLst/>
          </a:prstGeom>
        </p:spPr>
        <p:txBody>
          <a:bodyPr vert="horz" lIns="96012" tIns="48006" rIns="96012" bIns="48006" rtlCol="0" anchor="b"/>
          <a:lstStyle>
            <a:lvl1pPr algn="r">
              <a:defRPr sz="1300"/>
            </a:lvl1pPr>
          </a:lstStyle>
          <a:p>
            <a:fld id="{277CF96D-7F93-AE45-827D-44FE88F4D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1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494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289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57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983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95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4B05A2F-4610-D446-B73A-1ECC3950AC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6906" y="130555"/>
            <a:ext cx="8274971" cy="61391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"/>
              </a:spcBef>
              <a:buNone/>
              <a:defRPr sz="1800" b="1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C5B09-E452-794F-A174-32214C96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605" y="6538913"/>
            <a:ext cx="386396" cy="319088"/>
          </a:xfrm>
          <a:prstGeom prst="rect">
            <a:avLst/>
          </a:prstGeom>
        </p:spPr>
        <p:txBody>
          <a:bodyPr/>
          <a:lstStyle>
            <a:lvl1pPr>
              <a:defRPr sz="1000" b="1" i="0">
                <a:solidFill>
                  <a:schemeClr val="accent1"/>
                </a:solidFill>
                <a:latin typeface="News Gothic MT" panose="020B0503020103020203" pitchFamily="34" charset="0"/>
              </a:defRPr>
            </a:lvl1pPr>
          </a:lstStyle>
          <a:p>
            <a:r>
              <a:rPr lang="en-US" altLang="ja-JP" dirty="0"/>
              <a:t>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44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55D2E-9D3A-49B9-A2D0-DEA75D14D55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34B05A2F-4610-D446-B73A-1ECC3950AC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6906" y="130555"/>
            <a:ext cx="8274971" cy="61391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"/>
              </a:spcBef>
              <a:buNone/>
              <a:defRPr sz="1800" b="1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3487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7809-4ADF-415C-9B29-4B15DC7364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05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E2E9E-4C52-4452-BA03-F3343A86F0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953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914400" y="0"/>
            <a:ext cx="10160000" cy="609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5080000" cy="2400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080000" cy="2400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914400" y="3543300"/>
            <a:ext cx="5080000" cy="2400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7600" y="3543300"/>
            <a:ext cx="5080000" cy="2400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AE5B-C19F-4D5A-B880-78FBC3EA996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571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0" y="121920"/>
            <a:ext cx="9326880" cy="609600"/>
          </a:xfrm>
        </p:spPr>
        <p:txBody>
          <a:bodyPr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93302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342900"/>
            <a:ext cx="9326880" cy="388620"/>
          </a:xfrm>
        </p:spPr>
        <p:txBody>
          <a:bodyPr tIns="36000"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99453" y="133435"/>
            <a:ext cx="7758672" cy="234179"/>
          </a:xfrm>
          <a:prstGeom prst="rect">
            <a:avLst/>
          </a:prstGeom>
        </p:spPr>
        <p:txBody>
          <a:bodyPr bIns="0" anchor="b"/>
          <a:lstStyle>
            <a:lvl1pPr marL="0" indent="0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4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161290"/>
            <a:ext cx="9326880" cy="388620"/>
          </a:xfrm>
        </p:spPr>
        <p:txBody>
          <a:bodyPr tIns="36000"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328053" y="511810"/>
            <a:ext cx="7758672" cy="234179"/>
          </a:xfrm>
          <a:prstGeom prst="rect">
            <a:avLst/>
          </a:prstGeom>
        </p:spPr>
        <p:txBody>
          <a:bodyPr bIns="0" anchor="b"/>
          <a:lstStyle>
            <a:lvl1pPr marL="0" indent="0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791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0F66FD8-BF87-4856-992C-DD022BB10A8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" y="381"/>
            <a:ext cx="12192000" cy="6857619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63375" y="6586539"/>
            <a:ext cx="438150" cy="26174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1BC55D2E-9D3A-49B9-A2D0-DEA75D14D5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7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B34509E-A7E8-4EEB-BA55-9244045292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"/>
            <a:ext cx="12192000" cy="6857619"/>
          </a:xfrm>
          <a:prstGeom prst="rect">
            <a:avLst/>
          </a:prstGeom>
        </p:spPr>
      </p:pic>
      <p:sp>
        <p:nvSpPr>
          <p:cNvPr id="4" name="Rectangle 14"/>
          <p:cNvSpPr txBox="1">
            <a:spLocks noChangeArrowheads="1"/>
          </p:cNvSpPr>
          <p:nvPr userDrawn="1"/>
        </p:nvSpPr>
        <p:spPr bwMode="auto">
          <a:xfrm>
            <a:off x="11736858" y="6642162"/>
            <a:ext cx="381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i="1" kern="1200" baseline="0">
                <a:solidFill>
                  <a:srgbClr val="1E7FA2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20EE09-8D70-4C9D-B38B-C3B90309ECE6}" type="slidenum">
              <a:rPr kumimoji="1" lang="en-US" altLang="ja-JP" sz="1050" b="0" i="1" u="none" strike="noStrike" kern="1200" cap="none" spc="0" normalizeH="0" baseline="0" noProof="0" smtClean="0">
                <a:ln>
                  <a:noFill/>
                </a:ln>
                <a:solidFill>
                  <a:srgbClr val="1E7FA2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50" b="0" i="1" u="none" strike="noStrike" kern="1200" cap="none" spc="0" normalizeH="0" baseline="0" noProof="0" dirty="0">
              <a:ln>
                <a:noFill/>
              </a:ln>
              <a:solidFill>
                <a:srgbClr val="1E7FA2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プレースホルダー 11">
            <a:extLst>
              <a:ext uri="{FF2B5EF4-FFF2-40B4-BE49-F238E27FC236}">
                <a16:creationId xmlns:a16="http://schemas.microsoft.com/office/drawing/2014/main" id="{64FD86D1-9121-4B2C-89D7-D39181DB7552}"/>
              </a:ext>
            </a:extLst>
          </p:cNvPr>
          <p:cNvSpPr txBox="1">
            <a:spLocks/>
          </p:cNvSpPr>
          <p:nvPr userDrawn="1"/>
        </p:nvSpPr>
        <p:spPr>
          <a:xfrm>
            <a:off x="9049882" y="6583663"/>
            <a:ext cx="2591057" cy="282575"/>
          </a:xfrm>
          <a:prstGeom prst="rect">
            <a:avLst/>
          </a:prstGeom>
        </p:spPr>
        <p:txBody>
          <a:bodyPr anchor="ctr" anchorCtr="1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en-US" altLang="ja-JP" sz="900" b="0" i="0" u="none" strike="noStrike" kern="1200" baseline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 pitchFamily="18" charset="0"/>
                <a:ea typeface="游ゴシック" panose="020B0400000000000000" pitchFamily="50" charset="-128"/>
                <a:cs typeface="+mn-cs"/>
              </a:rPr>
              <a:t>Copyright© </a:t>
            </a:r>
            <a:r>
              <a:rPr kumimoji="1" lang="en-US" altLang="ja-JP" sz="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 pitchFamily="18" charset="0"/>
                <a:ea typeface="游ゴシック" panose="020B0400000000000000" pitchFamily="50" charset="-128"/>
                <a:cs typeface="+mn-cs"/>
              </a:rPr>
              <a:t>2020 </a:t>
            </a:r>
            <a:r>
              <a:rPr kumimoji="1" lang="en-US" altLang="ja-JP" sz="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 pitchFamily="18" charset="0"/>
                <a:ea typeface="游ゴシック" panose="020B0400000000000000" pitchFamily="50" charset="-128"/>
                <a:cs typeface="+mn-cs"/>
              </a:rPr>
              <a:t>NTT Advanced Technology Corporation</a:t>
            </a:r>
          </a:p>
        </p:txBody>
      </p:sp>
    </p:spTree>
    <p:extLst>
      <p:ext uri="{BB962C8B-B14F-4D97-AF65-F5344CB8AC3E}">
        <p14:creationId xmlns:p14="http://schemas.microsoft.com/office/powerpoint/2010/main" val="39966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6EC8CE9-A762-4EFA-9524-67E3E52FF6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 err="1"/>
              <a:t>．</a:t>
            </a:r>
            <a:r>
              <a:rPr lang="ja-JP" altLang="en-US" dirty="0"/>
              <a:t>取引</a:t>
            </a:r>
            <a:r>
              <a:rPr lang="ja-JP" altLang="en-US" dirty="0" smtClean="0"/>
              <a:t>審査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56394" y="939934"/>
            <a:ext cx="11479212" cy="5688013"/>
          </a:xfrm>
        </p:spPr>
        <p:txBody>
          <a:bodyPr rtlCol="0">
            <a:noAutofit/>
          </a:bodyPr>
          <a:lstStyle/>
          <a:p>
            <a:pPr marL="457200" lvl="1" indent="-457200" algn="just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貨物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の輸出及び技術の提供に関して取引審査を行い、法令上問題がないと判断し、取引を承認した。審査実績を表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に、関連データを別表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に示す。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71550" lvl="3" indent="-514350" algn="just">
              <a:spcBef>
                <a:spcPts val="600"/>
              </a:spcBef>
              <a:buFont typeface="+mj-lt"/>
              <a:buAutoNum type="romanLcPeriod"/>
              <a:defRPr/>
            </a:pP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個別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審査の非該当品の輸出件数等は、</a:t>
            </a: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昨年同時期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大幅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減少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-33%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リスト規制品（</a:t>
            </a:r>
            <a:r>
              <a:rPr lang="en-US" altLang="ja-JP" sz="2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GaN</a:t>
            </a: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エピウエハ・少額特例含む）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の出荷</a:t>
            </a: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件数は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やや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減少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</a:t>
            </a:r>
            <a:r>
              <a:rPr lang="en-US" altLang="ja-JP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10%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2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71550" lvl="3" indent="-514350" algn="just">
              <a:spcBef>
                <a:spcPts val="600"/>
              </a:spcBef>
              <a:buFont typeface="+mj-lt"/>
              <a:buAutoNum type="romanLcPeriod"/>
              <a:defRPr/>
            </a:pP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年間登録の出荷件数は、昨年同時期比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減少（</a:t>
            </a:r>
            <a:r>
              <a:rPr lang="en-US" altLang="ja-JP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-18%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2" indent="-457200" algn="just"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-457200" algn="just"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輸出管理統括管理者（取締役）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承認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による特一包括輸出許可証使用輸出</a:t>
            </a: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dirty="0" err="1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GaN</a:t>
            </a:r>
            <a:r>
              <a:rPr lang="ja-JP" altLang="ja-JP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エピタキシャル</a:t>
            </a:r>
            <a:r>
              <a:rPr lang="ja-JP" altLang="en-US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ウエハ（貨物）：</a:t>
            </a:r>
            <a:r>
              <a:rPr lang="en-US" altLang="ja-JP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lang="ja-JP" altLang="en-US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件、特注のための技術提供：</a:t>
            </a:r>
            <a:r>
              <a:rPr lang="en-US" altLang="ja-JP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件、製造パラメタ：</a:t>
            </a:r>
            <a:r>
              <a:rPr lang="en-US" altLang="ja-JP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件、分析上は返却：</a:t>
            </a:r>
            <a:r>
              <a:rPr lang="en-US" altLang="ja-JP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。委任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による少額特例適用案件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公知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特例適用は</a:t>
            </a:r>
            <a:r>
              <a:rPr lang="en-US" altLang="ja-JP" b="1" u="sng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件。個別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許可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申請</a:t>
            </a:r>
            <a:r>
              <a:rPr lang="en-US" altLang="ja-JP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件。詳細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は、別紙の通り。</a:t>
            </a:r>
            <a:endParaRPr lang="ja-JP" altLang="en-US" sz="2000" strike="dblStrike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1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4926013" y="357187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Text Box 104"/>
          <p:cNvSpPr txBox="1">
            <a:spLocks noChangeArrowheads="1"/>
          </p:cNvSpPr>
          <p:nvPr/>
        </p:nvSpPr>
        <p:spPr bwMode="auto">
          <a:xfrm>
            <a:off x="2003425" y="851546"/>
            <a:ext cx="8207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審査実績（昨年同時期比較・年次推移）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69752"/>
              </p:ext>
            </p:extLst>
          </p:nvPr>
        </p:nvGraphicFramePr>
        <p:xfrm>
          <a:off x="946673" y="1555651"/>
          <a:ext cx="10607040" cy="410301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963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分類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2020Q3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2019Q3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累積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</a:t>
                      </a:r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通期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2018</a:t>
                      </a:r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通期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02">
                <a:tc rowSpan="6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個別審査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rtl="0" fontAlgn="ctr">
                        <a:tabLst>
                          <a:tab pos="1339850" algn="l"/>
                        </a:tabLst>
                      </a:pPr>
                      <a:endParaRPr lang="en-US" altLang="ja-JP" sz="16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l" rtl="0" fontAlgn="ctr">
                        <a:tabLst>
                          <a:tab pos="1339850" algn="l"/>
                        </a:tabLst>
                      </a:pPr>
                      <a:r>
                        <a:rPr lang="ja-JP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リスト</a:t>
                      </a:r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規制</a:t>
                      </a:r>
                      <a:r>
                        <a:rPr lang="ja-JP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該当</a:t>
                      </a:r>
                      <a:endParaRPr lang="en-US" altLang="ja-JP" sz="16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174625" indent="0" algn="r" rtl="0" fontAlgn="ctr">
                        <a:tabLst>
                          <a:tab pos="174625" algn="l"/>
                        </a:tabLst>
                      </a:pP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（</a:t>
                      </a:r>
                      <a:r>
                        <a:rPr lang="en-US" altLang="ja-JP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適用取引単位で計数）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個別許可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包括</a:t>
                      </a:r>
                      <a:r>
                        <a:rPr lang="ja-JP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許可</a:t>
                      </a:r>
                      <a:r>
                        <a:rPr lang="en-US" altLang="ja-JP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10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特例</a:t>
                      </a:r>
                      <a:r>
                        <a:rPr lang="ja-JP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適用</a:t>
                      </a:r>
                      <a:r>
                        <a:rPr lang="en-US" altLang="ja-JP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6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35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25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国内取引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リスト規制非該当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95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150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275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小計</a:t>
                      </a:r>
                      <a:r>
                        <a:rPr lang="en-US" altLang="ja-JP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170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323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402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年間登録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審査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2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82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87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出荷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300</a:t>
                      </a:r>
                      <a:endParaRPr lang="en-US" altLang="ja-JP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361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842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1359 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1344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402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外国出張に伴うＰＣ携行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0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99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246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316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38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年間審査件数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405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698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689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42341"/>
                  </a:ext>
                </a:extLst>
              </a:tr>
              <a:tr h="34138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6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年間出荷件数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1164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1965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1928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399519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4926013" y="4655762"/>
            <a:ext cx="1335184" cy="313803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901953" y="1555651"/>
            <a:ext cx="2651760" cy="4103013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566769" y="4655762"/>
            <a:ext cx="1335184" cy="313803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7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graphicFrame>
        <p:nvGraphicFramePr>
          <p:cNvPr id="28120" name="別表２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6859563"/>
              </p:ext>
            </p:extLst>
          </p:nvPr>
        </p:nvGraphicFramePr>
        <p:xfrm>
          <a:off x="4758878" y="1375808"/>
          <a:ext cx="2872738" cy="398962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2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取引内容</a:t>
                      </a:r>
                      <a:endParaRPr kumimoji="1" lang="ja-JP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  <a:endParaRPr kumimoji="1" lang="ja-JP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45688" marB="456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販売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無償提供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展示・デモ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貸出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82020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製造・評価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修理・交換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05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返却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プログラム提供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81969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技術提供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37028"/>
                  </a:ext>
                </a:extLst>
              </a:tr>
              <a:tr h="33301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その他の案件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43056"/>
                  </a:ext>
                </a:extLst>
              </a:tr>
            </a:tbl>
          </a:graphicData>
        </a:graphic>
      </p:graphicFrame>
      <p:graphicFrame>
        <p:nvGraphicFramePr>
          <p:cNvPr id="28123" name="Group 47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06771421"/>
              </p:ext>
            </p:extLst>
          </p:nvPr>
        </p:nvGraphicFramePr>
        <p:xfrm>
          <a:off x="8585281" y="4628713"/>
          <a:ext cx="2615038" cy="609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86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  <a:defRPr/>
                      </a:pPr>
                      <a:r>
                        <a:rPr kumimoji="1" lang="ja-JP" alt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国名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全世界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80000" marR="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80000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109" name="別表３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37273"/>
              </p:ext>
            </p:extLst>
          </p:nvPr>
        </p:nvGraphicFramePr>
        <p:xfrm>
          <a:off x="8585280" y="1371101"/>
          <a:ext cx="2615039" cy="188534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8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  <a:defRPr/>
                      </a:pPr>
                      <a:r>
                        <a:rPr kumimoji="1" lang="ja-JP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  <a:endParaRPr kumimoji="1" lang="ja-JP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  <a:endParaRPr kumimoji="1" lang="ja-JP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中華人民共和国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米国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ベルギー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ドイツ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373" name="Text Box 307"/>
          <p:cNvSpPr txBox="1">
            <a:spLocks noChangeArrowheads="1"/>
          </p:cNvSpPr>
          <p:nvPr/>
        </p:nvSpPr>
        <p:spPr bwMode="auto">
          <a:xfrm>
            <a:off x="1008724" y="828976"/>
            <a:ext cx="2879725" cy="4000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>
                <a:latin typeface="ＭＳ Ｐゴシック" charset="-128"/>
              </a:rPr>
              <a:t>別表</a:t>
            </a:r>
            <a:r>
              <a:rPr lang="en-US" altLang="ja-JP" sz="2000" dirty="0">
                <a:latin typeface="ＭＳ Ｐゴシック" charset="-128"/>
              </a:rPr>
              <a:t>1</a:t>
            </a:r>
            <a:r>
              <a:rPr lang="ja-JP" altLang="en-US" sz="2000" dirty="0">
                <a:latin typeface="ＭＳ Ｐゴシック" charset="-128"/>
              </a:rPr>
              <a:t>　本部別審査実績</a:t>
            </a:r>
          </a:p>
        </p:txBody>
      </p:sp>
      <p:sp>
        <p:nvSpPr>
          <p:cNvPr id="9374" name="Text Box 308"/>
          <p:cNvSpPr txBox="1">
            <a:spLocks noChangeArrowheads="1"/>
          </p:cNvSpPr>
          <p:nvPr/>
        </p:nvSpPr>
        <p:spPr bwMode="auto">
          <a:xfrm>
            <a:off x="4725931" y="828976"/>
            <a:ext cx="293863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>
                <a:latin typeface="ＭＳ Ｐゴシック" charset="-128"/>
              </a:rPr>
              <a:t>別表</a:t>
            </a:r>
            <a:r>
              <a:rPr lang="en-US" altLang="ja-JP" sz="2000" dirty="0">
                <a:latin typeface="ＭＳ Ｐゴシック" charset="-128"/>
              </a:rPr>
              <a:t>2</a:t>
            </a:r>
            <a:r>
              <a:rPr lang="ja-JP" altLang="en-US" sz="2000" dirty="0">
                <a:latin typeface="ＭＳ Ｐゴシック" charset="-128"/>
              </a:rPr>
              <a:t>　取引内容別実績</a:t>
            </a:r>
          </a:p>
        </p:txBody>
      </p:sp>
      <p:sp>
        <p:nvSpPr>
          <p:cNvPr id="7326" name="Text Box 309"/>
          <p:cNvSpPr txBox="1">
            <a:spLocks noChangeArrowheads="1"/>
          </p:cNvSpPr>
          <p:nvPr/>
        </p:nvSpPr>
        <p:spPr bwMode="auto">
          <a:xfrm>
            <a:off x="8502044" y="828976"/>
            <a:ext cx="2628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ＭＳ Ｐゴシック" charset="-128"/>
              </a:rPr>
              <a:t>別表</a:t>
            </a:r>
            <a:r>
              <a:rPr lang="en-US" altLang="ja-JP" sz="2000" dirty="0">
                <a:latin typeface="ＭＳ Ｐゴシック" charset="-128"/>
              </a:rPr>
              <a:t>3</a:t>
            </a:r>
            <a:r>
              <a:rPr lang="ja-JP" altLang="en-US" sz="2000" dirty="0">
                <a:latin typeface="ＭＳ Ｐゴシック" charset="-128"/>
              </a:rPr>
              <a:t>　主な仕向地</a:t>
            </a:r>
          </a:p>
        </p:txBody>
      </p:sp>
      <p:sp>
        <p:nvSpPr>
          <p:cNvPr id="7327" name="Text Box 311"/>
          <p:cNvSpPr txBox="1">
            <a:spLocks noChangeArrowheads="1"/>
          </p:cNvSpPr>
          <p:nvPr/>
        </p:nvSpPr>
        <p:spPr bwMode="auto">
          <a:xfrm>
            <a:off x="8650581" y="4189830"/>
            <a:ext cx="24844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ＭＳ Ｐゴシック" charset="-128"/>
              </a:rPr>
              <a:t>別表</a:t>
            </a:r>
            <a:r>
              <a:rPr lang="en-US" altLang="ja-JP" sz="2000" dirty="0">
                <a:latin typeface="ＭＳ Ｐゴシック" charset="-128"/>
              </a:rPr>
              <a:t>4</a:t>
            </a:r>
            <a:r>
              <a:rPr lang="ja-JP" altLang="en-US" sz="2000" dirty="0">
                <a:latin typeface="ＭＳ Ｐゴシック" charset="-128"/>
              </a:rPr>
              <a:t>　主な出張先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72463" y="1369483"/>
            <a:ext cx="76667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Q3</a:t>
            </a:r>
          </a:p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個別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1353" y="1369483"/>
            <a:ext cx="98110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組織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39141" y="1369483"/>
            <a:ext cx="76667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年間登録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現登録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91353" y="1954258"/>
            <a:ext cx="2514465" cy="1749816"/>
            <a:chOff x="1191353" y="2005503"/>
            <a:chExt cx="2514465" cy="1749816"/>
          </a:xfrm>
        </p:grpSpPr>
        <p:sp>
          <p:nvSpPr>
            <p:cNvPr id="21" name="別表１個別２"/>
            <p:cNvSpPr txBox="1"/>
            <p:nvPr/>
          </p:nvSpPr>
          <p:spPr>
            <a:xfrm>
              <a:off x="2172463" y="2005503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別表１個別３"/>
            <p:cNvSpPr txBox="1"/>
            <p:nvPr/>
          </p:nvSpPr>
          <p:spPr>
            <a:xfrm>
              <a:off x="2172463" y="2356887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108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別表１個別４"/>
            <p:cNvSpPr txBox="1"/>
            <p:nvPr/>
          </p:nvSpPr>
          <p:spPr>
            <a:xfrm>
              <a:off x="2172463" y="2708271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0" name="別表１個別５"/>
            <p:cNvSpPr txBox="1"/>
            <p:nvPr/>
          </p:nvSpPr>
          <p:spPr>
            <a:xfrm>
              <a:off x="2172463" y="3059655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3" name="別表１個別６"/>
            <p:cNvSpPr txBox="1"/>
            <p:nvPr/>
          </p:nvSpPr>
          <p:spPr>
            <a:xfrm>
              <a:off x="2172463" y="3403935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別表１組織２"/>
            <p:cNvSpPr txBox="1"/>
            <p:nvPr/>
          </p:nvSpPr>
          <p:spPr>
            <a:xfrm>
              <a:off x="1191353" y="2005503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ＶＣ本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3" name="別表１組織３"/>
            <p:cNvSpPr txBox="1"/>
            <p:nvPr/>
          </p:nvSpPr>
          <p:spPr>
            <a:xfrm>
              <a:off x="1191353" y="2356887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ＧＢ本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6" name="別表１組織４"/>
            <p:cNvSpPr txBox="1"/>
            <p:nvPr/>
          </p:nvSpPr>
          <p:spPr>
            <a:xfrm>
              <a:off x="1191353" y="2708271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セ事本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9" name="別表１組織５"/>
            <p:cNvSpPr txBox="1"/>
            <p:nvPr/>
          </p:nvSpPr>
          <p:spPr>
            <a:xfrm>
              <a:off x="1191353" y="3059655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ＣＩ本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2" name="別表１組織６"/>
            <p:cNvSpPr txBox="1"/>
            <p:nvPr/>
          </p:nvSpPr>
          <p:spPr>
            <a:xfrm>
              <a:off x="1191353" y="3403935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ＡＩ本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別表１年間２"/>
            <p:cNvSpPr txBox="1"/>
            <p:nvPr/>
          </p:nvSpPr>
          <p:spPr>
            <a:xfrm>
              <a:off x="2939141" y="2005503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</a:p>
          </p:txBody>
        </p:sp>
        <p:sp>
          <p:nvSpPr>
            <p:cNvPr id="25" name="別表１年間３"/>
            <p:cNvSpPr txBox="1"/>
            <p:nvPr/>
          </p:nvSpPr>
          <p:spPr>
            <a:xfrm>
              <a:off x="2939141" y="2356887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74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別表１年間４"/>
            <p:cNvSpPr txBox="1"/>
            <p:nvPr/>
          </p:nvSpPr>
          <p:spPr>
            <a:xfrm>
              <a:off x="2939141" y="2708271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1" name="別表１年間５"/>
            <p:cNvSpPr txBox="1"/>
            <p:nvPr/>
          </p:nvSpPr>
          <p:spPr>
            <a:xfrm>
              <a:off x="2939141" y="3059655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別表１年間６"/>
            <p:cNvSpPr txBox="1"/>
            <p:nvPr/>
          </p:nvSpPr>
          <p:spPr>
            <a:xfrm>
              <a:off x="2939141" y="3403935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1191353" y="3696970"/>
            <a:ext cx="2514465" cy="351384"/>
            <a:chOff x="1191353" y="5451476"/>
            <a:chExt cx="2514465" cy="351384"/>
          </a:xfrm>
        </p:grpSpPr>
        <p:sp>
          <p:nvSpPr>
            <p:cNvPr id="47" name="別表１組織１１"/>
            <p:cNvSpPr txBox="1"/>
            <p:nvPr/>
          </p:nvSpPr>
          <p:spPr>
            <a:xfrm>
              <a:off x="1191353" y="5451476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8" name="別表１個別１１"/>
            <p:cNvSpPr txBox="1"/>
            <p:nvPr/>
          </p:nvSpPr>
          <p:spPr>
            <a:xfrm>
              <a:off x="2172463" y="5451476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114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9" name="別表１年間１１"/>
            <p:cNvSpPr txBox="1"/>
            <p:nvPr/>
          </p:nvSpPr>
          <p:spPr>
            <a:xfrm>
              <a:off x="2939141" y="5451476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82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8401878" y="4189830"/>
            <a:ext cx="3140765" cy="1720640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58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テキスト ボックス 2"/>
          <p:cNvSpPr txBox="1">
            <a:spLocks noChangeArrowheads="1"/>
          </p:cNvSpPr>
          <p:nvPr/>
        </p:nvSpPr>
        <p:spPr bwMode="auto">
          <a:xfrm>
            <a:off x="712714" y="238622"/>
            <a:ext cx="6955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Arial" charset="0"/>
                <a:ea typeface="MS UI Gothic" pitchFamily="50" charset="-128"/>
              </a:rPr>
              <a:t>【2Q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個別許可・特一包括許可・</a:t>
            </a:r>
            <a:r>
              <a:rPr lang="ja-JP" altLang="en-US" sz="240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少額特例適用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案件</a:t>
            </a:r>
            <a:r>
              <a:rPr lang="en-US" altLang="ja-JP" sz="2400" dirty="0"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　</a:t>
            </a:r>
          </a:p>
        </p:txBody>
      </p:sp>
      <p:graphicFrame>
        <p:nvGraphicFramePr>
          <p:cNvPr id="4" name="特一包括適用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92261"/>
              </p:ext>
            </p:extLst>
          </p:nvPr>
        </p:nvGraphicFramePr>
        <p:xfrm>
          <a:off x="516367" y="1201260"/>
          <a:ext cx="11247009" cy="384933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6096">
                <a:tc>
                  <a:txBody>
                    <a:bodyPr/>
                    <a:lstStyle/>
                    <a:p>
                      <a:pPr algn="ctr" fontAlgn="ctr"/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品名</a:t>
                      </a:r>
                      <a:endParaRPr lang="en-US" altLang="ja-JP" sz="12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顧客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需要者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本部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金額（千円）</a:t>
                      </a:r>
                      <a:endParaRPr lang="en-US" altLang="ja-JP" sz="12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 anchorCtr="1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-2020-0238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［その他］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Si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基板上パワー用途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エピ成長（調整パラメータ含む）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 Power Technology Corporation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NTT-AT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6617738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-2020-0244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［返却］</a:t>
                      </a:r>
                      <a:r>
                        <a:rPr lang="en-US" altLang="zh-TW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SiC</a:t>
                      </a:r>
                      <a:r>
                        <a:rPr lang="zh-TW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基板（顧客試料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EpiWorld International Co.. Ltd.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902918963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-2020-0264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［販売］窒化物エピタキシャルウェハ（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インチ）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ドイツ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X-FAB Dresden GmbH &amp; Co., 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820742314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-2020-0271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［製造評価］光ファイバ（光コンピュータの部分品）の試作指示（製造の技術）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中華人民共和国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YOFC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485606418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-2020-0277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エピタキシャルウェハ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</a:t>
                      </a:r>
                      <a:r>
                        <a:rPr lang="en-US" altLang="zh-TW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inch AlGaN/GaN HEMT on Si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Wuhan CC Power Technology Co., Ltd.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南方科技大学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520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588676475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-2020-0278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［販売］窒化物エピタキシャルウェハ（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3inch GaN on Si)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ルーマニア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IMT-Bucharest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580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56819140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-2020-0279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［その他］窒化物エピウェハ（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 inch AlGaN/GaN HEMT on Si)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WIND Semiconductor Ltd.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Neoton Optronics Corporation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3800723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-2020-0296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 InAlN/GaN HEMT on Si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Wuhan CC Power Technology Co., Ltd.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南方科技大学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730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442660901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-2020-0297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［販売］窒化物エピタキシャルウェハ（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6inch AlGaN/GaN HEMT on Si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Lextar Electronics Corporation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558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4243520817"/>
                  </a:ext>
                </a:extLst>
              </a:tr>
            </a:tbl>
          </a:graphicData>
        </a:graphic>
      </p:graphicFrame>
      <p:sp>
        <p:nvSpPr>
          <p:cNvPr id="8269" name="テキスト ボックス 2"/>
          <p:cNvSpPr txBox="1">
            <a:spLocks noChangeArrowheads="1"/>
          </p:cNvSpPr>
          <p:nvPr/>
        </p:nvSpPr>
        <p:spPr bwMode="auto">
          <a:xfrm>
            <a:off x="8399464" y="273051"/>
            <a:ext cx="2160587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（</a:t>
            </a:r>
            <a:r>
              <a:rPr lang="en-US" altLang="ja-JP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CINFO</a:t>
            </a: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掲載なし）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ボックス 2"/>
          <p:cNvSpPr txBox="1">
            <a:spLocks noChangeArrowheads="1"/>
          </p:cNvSpPr>
          <p:nvPr/>
        </p:nvSpPr>
        <p:spPr bwMode="auto">
          <a:xfrm rot="5400000">
            <a:off x="601339" y="384022"/>
            <a:ext cx="346249" cy="119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特一包括適用</a:t>
            </a: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　</a:t>
            </a:r>
          </a:p>
        </p:txBody>
      </p:sp>
      <p:sp>
        <p:nvSpPr>
          <p:cNvPr id="8270" name="テキスト ボックス 4"/>
          <p:cNvSpPr txBox="1">
            <a:spLocks noChangeArrowheads="1"/>
          </p:cNvSpPr>
          <p:nvPr/>
        </p:nvSpPr>
        <p:spPr bwMode="auto">
          <a:xfrm>
            <a:off x="117401" y="44450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latin typeface="Arial" charset="0"/>
                <a:ea typeface="MS UI Gothic" pitchFamily="50" charset="-128"/>
              </a:rPr>
              <a:t>別紙</a:t>
            </a:r>
            <a:r>
              <a:rPr lang="en-US" altLang="ja-JP" sz="1600" dirty="0" smtClean="0">
                <a:latin typeface="Arial" charset="0"/>
                <a:ea typeface="MS UI Gothic" pitchFamily="50" charset="-128"/>
              </a:rPr>
              <a:t>(1/2)</a:t>
            </a:r>
            <a:endParaRPr lang="ja-JP" altLang="en-US" sz="1600" dirty="0">
              <a:latin typeface="Arial" charset="0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2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2"/>
          <p:cNvSpPr txBox="1">
            <a:spLocks noChangeArrowheads="1"/>
          </p:cNvSpPr>
          <p:nvPr/>
        </p:nvSpPr>
        <p:spPr bwMode="auto">
          <a:xfrm rot="5400000">
            <a:off x="601338" y="502343"/>
            <a:ext cx="346249" cy="119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少額特例適用</a:t>
            </a: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　</a:t>
            </a:r>
          </a:p>
        </p:txBody>
      </p:sp>
      <p:graphicFrame>
        <p:nvGraphicFramePr>
          <p:cNvPr id="5" name="少額特例適用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30412"/>
              </p:ext>
            </p:extLst>
          </p:nvPr>
        </p:nvGraphicFramePr>
        <p:xfrm>
          <a:off x="516366" y="1658090"/>
          <a:ext cx="11247009" cy="30962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-2020-0217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［販売］窒化物エピタキシャル（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6inch AlGaN HEMT on Si)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スロバキア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Institute of Electrical Engineering SAS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230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36617738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［販売］窒化物エピタキシャルウェハ（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3inch 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on Si)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ルーマニア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IMT-Bucharest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  <a:endParaRPr kumimoji="1" lang="ja-JP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870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902918963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-2020-0251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米国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Massachusetts Institute of Technology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同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412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289077838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-2020-0253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 AlGaN HEMT)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Wuhan CC Power Technology Co., Ltd.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南方科技大学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520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715061939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-2020-0254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［販売］窒化物エピタキシャル（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6inch AlGaN HEMT on Si)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TSEL Technology Inc.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成功大学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400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93310814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-2020-0301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［販売］窒化物エピウェハ（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 inch AlGaN/GaN HEMT on Si)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米国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Ohio States University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210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06673021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-2020-0304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［貸出］窒化物エピタキシャルウェハ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ベルギー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NTT Belgium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400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1430238551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-2020-0318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［返却］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コアファイバ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クラッド径不良品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YOFC Joint Stock Limited Company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29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3531239499"/>
                  </a:ext>
                </a:extLst>
              </a:tr>
            </a:tbl>
          </a:graphicData>
        </a:graphic>
      </p:graphicFrame>
      <p:graphicFrame>
        <p:nvGraphicFramePr>
          <p:cNvPr id="6" name="少額特例適用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71729"/>
              </p:ext>
            </p:extLst>
          </p:nvPr>
        </p:nvGraphicFramePr>
        <p:xfrm>
          <a:off x="516366" y="1287156"/>
          <a:ext cx="11247009" cy="38702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026">
                <a:tc>
                  <a:txBody>
                    <a:bodyPr/>
                    <a:lstStyle/>
                    <a:p>
                      <a:pPr algn="ctr" fontAlgn="ctr"/>
                      <a:endParaRPr kumimoji="1" lang="en-US" altLang="ja-JP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品名</a:t>
                      </a:r>
                      <a:endParaRPr lang="en-US" altLang="ja-JP" sz="12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顧客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需要者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本部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金額（千円）</a:t>
                      </a:r>
                      <a:endParaRPr lang="en-US" altLang="ja-JP" sz="12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 anchorCtr="1">
                    <a:solidFill>
                      <a:srgbClr val="C0C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3810"/>
                  </a:ext>
                </a:extLst>
              </a:tr>
            </a:tbl>
          </a:graphicData>
        </a:graphic>
      </p:graphicFrame>
      <p:sp>
        <p:nvSpPr>
          <p:cNvPr id="7" name="テキスト ボックス 2"/>
          <p:cNvSpPr txBox="1">
            <a:spLocks noChangeArrowheads="1"/>
          </p:cNvSpPr>
          <p:nvPr/>
        </p:nvSpPr>
        <p:spPr bwMode="auto">
          <a:xfrm>
            <a:off x="8399464" y="273051"/>
            <a:ext cx="2160587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（</a:t>
            </a:r>
            <a:r>
              <a:rPr lang="en-US" altLang="ja-JP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CINFO</a:t>
            </a: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掲載なし）</a:t>
            </a:r>
          </a:p>
        </p:txBody>
      </p:sp>
    </p:spTree>
    <p:extLst>
      <p:ext uri="{BB962C8B-B14F-4D97-AF65-F5344CB8AC3E}">
        <p14:creationId xmlns:p14="http://schemas.microsoft.com/office/powerpoint/2010/main" val="157993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2"/>
          <p:cNvSpPr txBox="1">
            <a:spLocks noChangeArrowheads="1"/>
          </p:cNvSpPr>
          <p:nvPr/>
        </p:nvSpPr>
        <p:spPr bwMode="auto">
          <a:xfrm rot="5400000">
            <a:off x="1085674" y="18007"/>
            <a:ext cx="346249" cy="215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個別許可</a:t>
            </a:r>
            <a:r>
              <a:rPr lang="ja-JP" altLang="en-US" sz="1050" dirty="0" smtClean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申請／相談・届出・報告</a:t>
            </a:r>
            <a:r>
              <a:rPr lang="en-US" altLang="ja-JP" sz="1050" dirty="0" smtClean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　</a:t>
            </a:r>
          </a:p>
        </p:txBody>
      </p:sp>
      <p:graphicFrame>
        <p:nvGraphicFramePr>
          <p:cNvPr id="5" name="個別許可申請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62828"/>
              </p:ext>
            </p:extLst>
          </p:nvPr>
        </p:nvGraphicFramePr>
        <p:xfrm>
          <a:off x="516366" y="1658090"/>
          <a:ext cx="11247009" cy="1066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02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ja-JP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技輸審</a:t>
                      </a:r>
                      <a:r>
                        <a:rPr kumimoji="1" lang="en-US" altLang="ja-JP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-2020-0262</a:t>
                      </a:r>
                      <a:endParaRPr kumimoji="1" lang="en-US" altLang="ja-JP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［販売］窒化物エピウェハ </a:t>
                      </a:r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(AlGaN on 4 inch GaN wafer)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中国</a:t>
                      </a:r>
                      <a:endParaRPr kumimoji="1" lang="ja-JP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Wuhan CC Power Technology Co., Ltd.</a:t>
                      </a:r>
                      <a:endParaRPr kumimoji="1" lang="ja-JP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Shenzhen ZMJ Semiconductors Co.,</a:t>
                      </a:r>
                      <a:endParaRPr kumimoji="1" lang="ja-JP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950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36617738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ja-JP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技輸審</a:t>
                      </a:r>
                      <a:r>
                        <a:rPr kumimoji="1" lang="en-US" altLang="ja-JP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-2020-0276</a:t>
                      </a:r>
                      <a:endParaRPr kumimoji="1" lang="ja-JP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ja-JP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［販売］窒化物エピタキシャルウェハ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ja-JP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インド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en-US" altLang="ja-JP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Centre for Nano Science and </a:t>
                      </a:r>
                      <a:r>
                        <a:rPr kumimoji="1" lang="en-US" altLang="ja-JP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Engg</a:t>
                      </a:r>
                      <a:r>
                        <a:rPr kumimoji="1" lang="en-US" altLang="ja-JP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 (</a:t>
                      </a:r>
                      <a:r>
                        <a:rPr kumimoji="1" lang="en-US" altLang="ja-JP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CeNSE</a:t>
                      </a:r>
                      <a:r>
                        <a:rPr kumimoji="1" lang="en-US" altLang="ja-JP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1" lang="ja-JP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顧客に同じ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kumimoji="1" lang="ja-JP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kumimoji="1" lang="en-US" altLang="ja-JP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1760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902918963"/>
                  </a:ext>
                </a:extLst>
              </a:tr>
            </a:tbl>
          </a:graphicData>
        </a:graphic>
      </p:graphicFrame>
      <p:graphicFrame>
        <p:nvGraphicFramePr>
          <p:cNvPr id="6" name="個別許可申請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9364"/>
              </p:ext>
            </p:extLst>
          </p:nvPr>
        </p:nvGraphicFramePr>
        <p:xfrm>
          <a:off x="516366" y="1287156"/>
          <a:ext cx="11247009" cy="38702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026">
                <a:tc>
                  <a:txBody>
                    <a:bodyPr/>
                    <a:lstStyle/>
                    <a:p>
                      <a:pPr algn="ctr" fontAlgn="ctr"/>
                      <a:endParaRPr kumimoji="1" lang="en-US" altLang="ja-JP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品名</a:t>
                      </a:r>
                      <a:endParaRPr lang="en-US" altLang="ja-JP" sz="12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顧客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需要者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本部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金額（千円）</a:t>
                      </a:r>
                      <a:endParaRPr lang="en-US" altLang="ja-JP" sz="12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 anchorCtr="1">
                    <a:solidFill>
                      <a:srgbClr val="C0C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0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3487" y="943939"/>
            <a:ext cx="11706896" cy="7437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  <a:defRPr/>
            </a:pP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取引審査以外の業務状況</a:t>
            </a:r>
          </a:p>
          <a:p>
            <a:pPr lvl="1" indent="-45720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該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非判定通知書発行　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15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 indent="-45720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輸出許可通知書の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＆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保管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306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lang="ja-JP" altLang="en-US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監査（予定）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考査部の内部監査に立会い予定</a:t>
            </a:r>
            <a:r>
              <a:rPr lang="ja-JP" altLang="en-US" sz="2400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（内部監査に合わせて輸出管理の観点で監査させていただきます。ご協力をお願いします。）</a:t>
            </a:r>
            <a:endParaRPr lang="en-US" altLang="ja-JP" sz="2400" dirty="0" smtClean="0">
              <a:solidFill>
                <a:srgbClr val="0033C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GB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VC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本、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AI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ts val="2000"/>
              </a:lnSpc>
              <a:spcBef>
                <a:spcPts val="1200"/>
              </a:spcBef>
              <a:defRPr/>
            </a:pP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７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教育（予定）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研修：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lang="en-US" altLang="ja-JP" sz="2400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lang="ja-JP" altLang="en-US" sz="2400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技術輸出管理研修」（</a:t>
            </a:r>
            <a:r>
              <a:rPr lang="en-US" altLang="ja-JP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ラーニング研修）</a:t>
            </a:r>
            <a:endParaRPr lang="en-US" altLang="ja-JP" sz="2400" dirty="0">
              <a:solidFill>
                <a:srgbClr val="0033C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11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対象：全社員・役員および輸出業務従事の派遣社員・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ATCR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特記：特一包括許可に対し全社教育が義務付けられ、実績を経産省へ毎年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報告</a:t>
            </a:r>
            <a:endParaRPr lang="en-US" altLang="ja-JP" sz="24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5600" lvl="1" indent="-355600"/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73487" y="2165251"/>
            <a:ext cx="11706896" cy="4142783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7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Microsoft Office PowerPoint</Application>
  <PresentationFormat>ワイド画面</PresentationFormat>
  <Paragraphs>323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20" baseType="lpstr">
      <vt:lpstr>ＭＳ Ｐゴシック</vt:lpstr>
      <vt:lpstr>MS UI Gothic</vt:lpstr>
      <vt:lpstr>News Gothic MT</vt:lpstr>
      <vt:lpstr>メイリオ</vt:lpstr>
      <vt:lpstr>メイリオ</vt:lpstr>
      <vt:lpstr>游ゴシック</vt:lpstr>
      <vt:lpstr>游ゴシック Light</vt:lpstr>
      <vt:lpstr>Arial</vt:lpstr>
      <vt:lpstr>Garamond</vt:lpstr>
      <vt:lpstr>Times New Roman</vt:lpstr>
      <vt:lpstr>デザインの設定</vt:lpstr>
      <vt:lpstr>2_デザインの設定</vt:lpstr>
      <vt:lpstr>1_デザインの設定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2019-07-26T01:20:43Z</dcterms:created>
  <dcterms:modified xsi:type="dcterms:W3CDTF">2021-01-19T05:56:22Z</dcterms:modified>
</cp:coreProperties>
</file>