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9"/>
  </p:notesMasterIdLst>
  <p:handoutMasterIdLst>
    <p:handoutMasterId r:id="rId40"/>
  </p:handoutMasterIdLst>
  <p:sldIdLst>
    <p:sldId id="256" r:id="rId3"/>
    <p:sldId id="261" r:id="rId4"/>
    <p:sldId id="259" r:id="rId5"/>
    <p:sldId id="262" r:id="rId6"/>
    <p:sldId id="263" r:id="rId7"/>
    <p:sldId id="264" r:id="rId8"/>
    <p:sldId id="265" r:id="rId9"/>
    <p:sldId id="268" r:id="rId10"/>
    <p:sldId id="269" r:id="rId11"/>
    <p:sldId id="321" r:id="rId12"/>
    <p:sldId id="322" r:id="rId13"/>
    <p:sldId id="312" r:id="rId14"/>
    <p:sldId id="274" r:id="rId15"/>
    <p:sldId id="294" r:id="rId16"/>
    <p:sldId id="275" r:id="rId17"/>
    <p:sldId id="287" r:id="rId18"/>
    <p:sldId id="288" r:id="rId19"/>
    <p:sldId id="279" r:id="rId20"/>
    <p:sldId id="284" r:id="rId21"/>
    <p:sldId id="282" r:id="rId22"/>
    <p:sldId id="295" r:id="rId23"/>
    <p:sldId id="277" r:id="rId24"/>
    <p:sldId id="285" r:id="rId25"/>
    <p:sldId id="289" r:id="rId26"/>
    <p:sldId id="276" r:id="rId27"/>
    <p:sldId id="290" r:id="rId28"/>
    <p:sldId id="291" r:id="rId29"/>
    <p:sldId id="317" r:id="rId30"/>
    <p:sldId id="310" r:id="rId31"/>
    <p:sldId id="311" r:id="rId32"/>
    <p:sldId id="309" r:id="rId33"/>
    <p:sldId id="316" r:id="rId34"/>
    <p:sldId id="305" r:id="rId35"/>
    <p:sldId id="318" r:id="rId36"/>
    <p:sldId id="319" r:id="rId37"/>
    <p:sldId id="320" r:id="rId38"/>
  </p:sldIdLst>
  <p:sldSz cx="9906000" cy="6858000" type="A4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1D8D7"/>
    <a:srgbClr val="0033CC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9623" autoAdjust="0"/>
  </p:normalViewPr>
  <p:slideViewPr>
    <p:cSldViewPr>
      <p:cViewPr varScale="1">
        <p:scale>
          <a:sx n="90" d="100"/>
          <a:sy n="90" d="100"/>
        </p:scale>
        <p:origin x="498" y="72"/>
      </p:cViewPr>
      <p:guideLst>
        <p:guide orient="horz" pos="93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5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2D4C863A-6112-4B52-B598-487D0B62B62D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2AE3D7B2-0306-46E4-B5FA-28804152A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955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2046F226-125B-4012-9856-F66B64B915A6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2226" tIns="46113" rIns="92226" bIns="4611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5A00527C-B424-42E3-8616-D5C129E90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93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88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59683" y="116632"/>
            <a:ext cx="544845" cy="401191"/>
            <a:chOff x="90488" y="197257"/>
            <a:chExt cx="544845" cy="401191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90488" y="197257"/>
              <a:ext cx="470024" cy="4011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ja-JP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174834" y="234712"/>
              <a:ext cx="460499" cy="338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ja-JP" sz="2400" dirty="0" smtClean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lang="ja-JP" altLang="en-US" sz="2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49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05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7578090" cy="609600"/>
          </a:xfrm>
        </p:spPr>
        <p:txBody>
          <a:bodyPr bIns="0" anchor="b"/>
          <a:lstStyle>
            <a:lvl1pPr marL="144463" indent="0" algn="l">
              <a:defRPr sz="195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6451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7578090" cy="388620"/>
          </a:xfrm>
        </p:spPr>
        <p:txBody>
          <a:bodyPr tIns="36000" bIns="0" anchor="b"/>
          <a:lstStyle>
            <a:lvl1pPr marL="144463" indent="0" algn="l">
              <a:defRPr sz="195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80806" y="133436"/>
            <a:ext cx="6303921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97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8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7578090" cy="388620"/>
          </a:xfrm>
        </p:spPr>
        <p:txBody>
          <a:bodyPr tIns="36000" bIns="0" anchor="b"/>
          <a:lstStyle>
            <a:lvl1pPr marL="144463" indent="0" algn="l">
              <a:defRPr sz="195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543" y="511811"/>
            <a:ext cx="6303921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975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5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2DE94-DB5F-4C90-B687-69CCB4C4269C}" type="datetimeFigureOut">
              <a:rPr lang="ja-JP" altLang="en-US"/>
              <a:pPr>
                <a:defRPr/>
              </a:pPr>
              <a:t>2020/10/30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778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7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1"/>
            <a:ext cx="9906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9536197" y="6642162"/>
            <a:ext cx="3095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853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7429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853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7353029" y="6583664"/>
            <a:ext cx="2105234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65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</a:t>
            </a:r>
            <a:r>
              <a:rPr kumimoji="1" lang="en-US" altLang="ja-JP" sz="6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2020 </a:t>
            </a:r>
            <a:r>
              <a:rPr kumimoji="1" lang="en-US" altLang="ja-JP" sz="65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5459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istec.or.jp/export/express/200508/1_newsrelease_userli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deepforest.qlookblog.net/2011/07/29-4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thumbnail.image.rakuten.co.jp/s/?@0_mall/topgun/cabinet/hobby72/ha2402.jp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deepforest.qlookblog.net/2011/07/29-4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thumbnail.image.rakuten.co.jp/s/?@0_mall/topgun/cabinet/hobby72/ha2402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i.go.jp/policy/anpo/seminer/shiryo/setsumei_anpokanri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pn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4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hyperlink" Target="http://www.google.co.jp/url?sa=i&amp;rct=j&amp;q=&amp;esrc=s&amp;frm=1&amp;source=images&amp;cd=&amp;cad=rja&amp;uact=8&amp;ved=0CAcQjRw&amp;url=http://www.ntt-electronics.com/new/information/2009/09/ibc.html&amp;ei=9SqCVeGZNYL88QWM5oDgDw&amp;bvm=bv.96041959,d.dGc&amp;psig=AFQjCNETGzECgVAteNOpRU-35uifcF9xiQ&amp;ust=1434680407405148" TargetMode="External"/><Relationship Id="rId4" Type="http://schemas.openxmlformats.org/officeDocument/2006/relationships/image" Target="../media/image8.wmf"/><Relationship Id="rId9" Type="http://schemas.openxmlformats.org/officeDocument/2006/relationships/image" Target="../media/image4.wmf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3195" y="622300"/>
            <a:ext cx="6884061" cy="50323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6969B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969224" y="622300"/>
            <a:ext cx="2574529" cy="503238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73196" y="1119188"/>
            <a:ext cx="9170558" cy="149572"/>
          </a:xfrm>
          <a:prstGeom prst="rect">
            <a:avLst/>
          </a:prstGeom>
          <a:gradFill rotWithShape="1">
            <a:gsLst>
              <a:gs pos="0">
                <a:schemeClr val="bg2">
                  <a:alpha val="39998"/>
                </a:scheme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2551" y="66674"/>
            <a:ext cx="2784829" cy="55562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912" y="15477"/>
            <a:ext cx="417309" cy="51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9" tIns="42200" rIns="84399" bIns="42200">
            <a:spAutoFit/>
          </a:bodyPr>
          <a:lstStyle>
            <a:lvl1pPr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8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lang="ja-JP" altLang="en-US" sz="2800" b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2608" y="36514"/>
            <a:ext cx="1663038" cy="31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99" tIns="42200" rIns="84399" bIns="42200">
            <a:spAutoFit/>
          </a:bodyPr>
          <a:lstStyle>
            <a:lvl1pPr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dist">
              <a:defRPr/>
            </a:pPr>
            <a:r>
              <a:rPr kumimoji="0" lang="ja-JP" altLang="en-US" sz="1500" b="1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</a:t>
            </a:r>
            <a:r>
              <a:rPr kumimoji="0" lang="ja-JP" altLang="en-US" sz="1500" b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限り</a:t>
            </a:r>
            <a:endParaRPr kumimoji="0" lang="en-US" altLang="ja-JP" sz="1500" b="1" u="sng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44488" y="304801"/>
            <a:ext cx="2522892" cy="3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399" tIns="42200" rIns="84399" bIns="42200">
            <a:spAutoFit/>
          </a:bodyPr>
          <a:lstStyle>
            <a:lvl1pPr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445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445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東日本、</a:t>
            </a:r>
            <a:r>
              <a:rPr lang="en-US" altLang="ja-JP" sz="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東日本グループ会社に限る</a:t>
            </a:r>
            <a:endParaRPr lang="en-US" altLang="ja-JP" sz="8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8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作成組織：デジタル革新本部　企画部　企画総務部門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97021" y="5589241"/>
            <a:ext cx="890028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mm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algn="ctr">
              <a:spcBef>
                <a:spcPct val="200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管理室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（総務人事部　法務部門　知的財産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</a:t>
            </a:fld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632520" y="2133600"/>
            <a:ext cx="6786298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</a:lstStyle>
          <a:p>
            <a:pPr algn="l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技術輸出管理担当者研修</a:t>
            </a:r>
            <a:endParaRPr lang="ja-JP" altLang="en-US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2520" y="3357563"/>
            <a:ext cx="6786298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年版</a:t>
            </a:r>
          </a:p>
        </p:txBody>
      </p:sp>
    </p:spTree>
    <p:extLst>
      <p:ext uri="{BB962C8B-B14F-4D97-AF65-F5344CB8AC3E}">
        <p14:creationId xmlns:p14="http://schemas.microsoft.com/office/powerpoint/2010/main" val="17965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参考）リスト規制一覧（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項）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488504" y="686888"/>
            <a:ext cx="8928992" cy="6043558"/>
            <a:chOff x="933660" y="793152"/>
            <a:chExt cx="8038680" cy="60435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660" y="793152"/>
              <a:ext cx="8038680" cy="6043558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518205" y="4509120"/>
              <a:ext cx="595035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C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>
                  <a:solidFill>
                    <a:srgbClr val="FF0000"/>
                  </a:solidFill>
                </a:rPr>
                <a:t>ドローン</a:t>
              </a:r>
              <a:endParaRPr kumimoji="1" lang="ja-JP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5346493" y="4532002"/>
              <a:ext cx="8640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8642773" y="6464487"/>
              <a:ext cx="27492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09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参考）リスト規制一覧（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項）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719208"/>
            <a:ext cx="8928992" cy="5944758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1568624" y="1712539"/>
            <a:ext cx="7799328" cy="4873662"/>
            <a:chOff x="1568624" y="1712539"/>
            <a:chExt cx="7799328" cy="487366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7630346" y="1879343"/>
              <a:ext cx="64807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8350911" y="1712539"/>
              <a:ext cx="595035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C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ja-JP" altLang="en-US" sz="800" b="1" dirty="0" smtClean="0">
                  <a:solidFill>
                    <a:srgbClr val="FF0000"/>
                  </a:solidFill>
                </a:rPr>
                <a:t>ドローン</a:t>
              </a:r>
              <a:endParaRPr kumimoji="1" lang="ja-JP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720752" y="2492896"/>
              <a:ext cx="2232248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100" dirty="0">
                <a:solidFill>
                  <a:schemeClr val="bg2"/>
                </a:solidFill>
              </a:endParaRPr>
            </a:p>
          </p:txBody>
        </p:sp>
        <p:sp>
          <p:nvSpPr>
            <p:cNvPr id="10" name="雲形吹き出し 9"/>
            <p:cNvSpPr/>
            <p:nvPr/>
          </p:nvSpPr>
          <p:spPr>
            <a:xfrm>
              <a:off x="1568624" y="5303278"/>
              <a:ext cx="1317104" cy="718010"/>
            </a:xfrm>
            <a:prstGeom prst="cloudCallout">
              <a:avLst>
                <a:gd name="adj1" fmla="val 46817"/>
                <a:gd name="adj2" fmla="val -138167"/>
              </a:avLst>
            </a:prstGeom>
            <a:solidFill>
              <a:srgbClr val="F1D8D7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b="1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NTT</a:t>
              </a:r>
              <a:r>
                <a:rPr kumimoji="1" lang="ja-JP" altLang="en-US" sz="1000" b="1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東日本に関連の深い商品</a:t>
              </a:r>
              <a:endParaRPr kumimoji="1" lang="ja-JP" altLang="en-US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062579" y="6491890"/>
              <a:ext cx="305373" cy="94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35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4528" y="44624"/>
            <a:ext cx="909987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参考）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ユーザーリスト　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-2020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日改正（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日一部修正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3"/>
          <p:cNvSpPr txBox="1">
            <a:spLocks/>
          </p:cNvSpPr>
          <p:nvPr/>
        </p:nvSpPr>
        <p:spPr>
          <a:xfrm>
            <a:off x="7103569" y="5669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63A2C-0CAD-4357-95C2-1F633E9ACC8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480" y="942325"/>
            <a:ext cx="4007224" cy="21698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◆経済産業省が、大量破壊兵器等の開発</a:t>
            </a:r>
            <a:r>
              <a:rPr kumimoji="1"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</a:t>
            </a:r>
            <a:endParaRPr kumimoji="1" lang="en-US" altLang="ja-JP" sz="15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関与が懸念される企業・組織を掲載し公表して</a:t>
            </a:r>
            <a:endParaRPr kumimoji="1" lang="en-US" altLang="ja-JP" sz="15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いるリスト</a:t>
            </a:r>
            <a:endParaRPr kumimoji="1" lang="en-US" altLang="ja-JP" sz="15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◆</a:t>
            </a:r>
            <a:r>
              <a:rPr kumimoji="1" lang="ja-JP" altLang="en-US" sz="15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掲載企業などに輸出等を行う場合</a:t>
            </a:r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には、大量</a:t>
            </a:r>
            <a:r>
              <a:rPr kumimoji="1"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破壊兵器等</a:t>
            </a:r>
            <a:r>
              <a:rPr kumimoji="1"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の開発等に用いられないことが明らかな場合を除き</a:t>
            </a:r>
            <a:r>
              <a:rPr kumimoji="1" lang="ja-JP" altLang="en-US" sz="15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経済産業大臣の許可が必要</a:t>
            </a:r>
            <a:r>
              <a:rPr kumimoji="1" lang="ja-JP" altLang="en-US" sz="15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</a:t>
            </a:r>
            <a:r>
              <a:rPr kumimoji="1" lang="ja-JP" altLang="en-US" sz="15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（経験上、「明らか」であることの立証のハードルは高い。掲載相手との取引について、税関は本省に連絡）</a:t>
            </a:r>
            <a:endParaRPr kumimoji="1" lang="en-US" altLang="ja-JP" sz="1500" b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480" y="3327375"/>
            <a:ext cx="4145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注）外国ﾕｰｻﾞｰﾘｽﾄは毎年改正されるので最新版の入手が必要！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2520" y="40386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国別の掲載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企業・組織数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39744" y="6381328"/>
            <a:ext cx="5266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出典：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https://www.meti.go.jp/policy/anpo/law05.html#user-list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12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89597" y="4724845"/>
            <a:ext cx="436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BIZ UDゴシック" panose="020B0400000000000000" pitchFamily="49" charset="-128"/>
                <a:ea typeface="BIZ UDゴシック" panose="020B0400000000000000" pitchFamily="49" charset="-128"/>
                <a:hlinkClick r:id="rId2"/>
              </a:rPr>
              <a:t>https://www.cistec.or.jp/export/express/200508/1_newsrelease_userlist.pdf</a:t>
            </a:r>
            <a:endParaRPr kumimoji="1" lang="ja-JP" altLang="en-US" sz="9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47" y="3588985"/>
            <a:ext cx="2002684" cy="2857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44" y="929749"/>
            <a:ext cx="4770095" cy="5443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6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35" descr="横線"/>
          <p:cNvSpPr>
            <a:spLocks noChangeArrowheads="1"/>
          </p:cNvSpPr>
          <p:nvPr/>
        </p:nvSpPr>
        <p:spPr bwMode="auto">
          <a:xfrm>
            <a:off x="7258050" y="773985"/>
            <a:ext cx="2544648" cy="301799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1-5. 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制度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のまとめ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13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01858" y="939628"/>
            <a:ext cx="9702542" cy="5009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t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442913" marR="0" lvl="0" indent="-4429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貨物・技術は国境を越えたら「輸出」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技術は国境を越えなく</a:t>
            </a:r>
            <a:r>
              <a:rPr lang="ja-JP" altLang="en-US" sz="2400" i="0" kern="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ても</a:t>
            </a:r>
            <a:r>
              <a:rPr kumimoji="1" lang="ja-JP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「非居住者」に提供したら「輸出」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2913" marR="0" lvl="0" indent="-4429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規制には、貨物</a:t>
            </a:r>
            <a:r>
              <a:rPr lang="ja-JP" altLang="en-US" sz="24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・技術の仕様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に着目した「リスト規制」と、用途・需要者に着目した「キャッチオール規制」の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種類がある。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2913" marR="0" lvl="0" indent="-4429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「リスト規制」に該当する</a:t>
            </a:r>
            <a:r>
              <a:rPr lang="ja-JP" altLang="en-US" sz="2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・技術の輸出は、原則、許可申請が必要。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2913" marR="0" lvl="0" indent="-4429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「キャッチオール規制」では、「リスト規制」に該当しない</a:t>
            </a:r>
            <a:r>
              <a:rPr lang="ja-JP" altLang="en-US" sz="2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・技術であっても、用途・需要者に懸念がある場合や、経産省から通知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インフォーム</a:t>
            </a:r>
            <a:r>
              <a:rPr lang="en-US" altLang="ja-JP" sz="2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を受けた場合に許可申請が必要。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42913" marR="0" lvl="0" indent="-4429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  <a:defRPr/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「グループ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2400" i="0" kern="0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への輸出は「キャッチオール規制」の対象外。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101858" y="4792962"/>
            <a:ext cx="9702542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「グループ</a:t>
            </a:r>
            <a:r>
              <a:rPr lang="en-US" altLang="ja-JP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en-US" altLang="ja-JP" sz="16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6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アイルランド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、アメリカ合衆国、アルゼンチン、イタリア、英国、オーストラリア、オーストリア、オランダ、カナダ、ギリシャ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16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スイス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、スウェーデン、スぺイン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、チェコ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、デンマーク、ドイツ、ニュージーランド、ノルウェー、ハンガリー、フィンランド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16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フランス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、ベルギー、ポーランド、ポルトガル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、ルクセンブルク、ブルガリア（</a:t>
            </a:r>
            <a:r>
              <a:rPr lang="en-US" altLang="ja-JP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26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6247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章：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取り組み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14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-1. 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東日本に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おける技術輸出管理の必要性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 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社内規程</a:t>
            </a:r>
            <a:endParaRPr lang="en-US" altLang="ja-JP" sz="24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2-3. 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東日本の技術輸出管理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体制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2-4.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取引審査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2-5.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該非判定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2-6.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取引における違法輸出等の防止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措置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84249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2-1.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東日本における技術輸出管理の必要性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15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3973463" y="1609750"/>
            <a:ext cx="1944688" cy="503238"/>
          </a:xfrm>
          <a:prstGeom prst="downArrow">
            <a:avLst>
              <a:gd name="adj1" fmla="val 50037"/>
              <a:gd name="adj2" fmla="val 56616"/>
            </a:avLst>
          </a:prstGeom>
          <a:solidFill>
            <a:srgbClr val="FF99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73817" y="2128664"/>
            <a:ext cx="937664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47675" indent="-447675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	</a:t>
            </a:r>
            <a:r>
              <a:rPr lang="ja-JP" altLang="en-US" sz="1800" i="0" u="sng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</a:t>
            </a:r>
            <a:r>
              <a:rPr lang="ja-JP" altLang="en-US" sz="18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対象国は原則として全世界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懸念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国に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限定されず。</a:t>
            </a:r>
          </a:p>
          <a:p>
            <a:pPr eaLnBrk="0" fontAlgn="base" latinLnBrk="1" hangingPunct="1">
              <a:spcBef>
                <a:spcPct val="4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	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電気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通信事業でも、</a:t>
            </a:r>
            <a:r>
              <a:rPr lang="ja-JP" altLang="en-US" sz="18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規制対象貨物・技術を多く扱う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</a:p>
          <a:p>
            <a:pPr eaLnBrk="0" fontAlgn="base" latinLnBrk="1" hangingPunct="1"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	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取引も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規制対象となることがある。</a:t>
            </a:r>
          </a:p>
          <a:p>
            <a:pPr lvl="1" eaLnBrk="0" fontAlgn="base" latinLnBrk="1" hangingPunct="1">
              <a:spcBef>
                <a:spcPts val="0"/>
              </a:spcBef>
              <a:spcAft>
                <a:spcPct val="0"/>
              </a:spcAft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6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共同開発、技術交流、コンサルティング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等での外国企業への技術提供</a:t>
            </a:r>
          </a:p>
          <a:p>
            <a:pPr lvl="1" eaLnBrk="0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外国人（非居住者）を対象とした</a:t>
            </a:r>
            <a:r>
              <a:rPr lang="ja-JP" altLang="en-US" sz="16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電気通信設備の</a:t>
            </a:r>
            <a:r>
              <a:rPr lang="ja-JP" altLang="en-US" sz="1600" i="0" u="sng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見学受け入れ</a:t>
            </a:r>
            <a:endParaRPr lang="ja-JP" altLang="en-US" sz="1600" i="0" u="sng" dirty="0">
              <a:solidFill>
                <a:srgbClr val="33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 eaLnBrk="0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6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海外展示会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等での製品、技術展示</a:t>
            </a:r>
          </a:p>
          <a:p>
            <a:pPr lvl="1" eaLnBrk="0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6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海外研修生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の受け入れ</a:t>
            </a:r>
          </a:p>
          <a:p>
            <a:pPr fontAlgn="base" latinLnBrk="1" hangingPunct="1">
              <a:spcBef>
                <a:spcPct val="4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	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時は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、刑事罰</a:t>
            </a:r>
            <a:r>
              <a:rPr lang="en-US" altLang="ja-JP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懲役刑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罰金刑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800" i="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行政制裁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禁止</a:t>
            </a:r>
            <a:r>
              <a:rPr lang="en-US" altLang="ja-JP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800" i="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産業省からの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警告を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受ける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おそれがある。また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8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1800" i="0" u="sng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グループ全体の社会的信用が失墜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し、国際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問題にも発展する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おそれ</a:t>
            </a:r>
            <a:r>
              <a:rPr lang="ja-JP" altLang="en-US" sz="1800" i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がある。</a:t>
            </a:r>
            <a:endParaRPr lang="ja-JP" altLang="en-US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19522" y="846237"/>
            <a:ext cx="9430941" cy="71958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東日本はメーカや商社ではなく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、懸念国（イラン、イラク、北朝鮮）と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取引もありません。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なぜ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、技術輸出管理をする必要がある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のでしょうか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9522" y="5805189"/>
            <a:ext cx="8713787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当社では、</a:t>
            </a:r>
            <a:r>
              <a:rPr kumimoji="1" lang="ja-JP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社内規程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を定め、</a:t>
            </a:r>
            <a:r>
              <a:rPr kumimoji="1" lang="ja-JP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管理体制を構築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し、大きく分けて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sz="20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取り組みを実施。</a:t>
            </a:r>
            <a:endParaRPr lang="en-US" altLang="ja-JP" sz="2000" i="0" kern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ja-JP" altLang="en-US" sz="20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①</a:t>
            </a:r>
            <a:r>
              <a:rPr lang="ja-JP" altLang="en-US" sz="20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取引審査、②該非判定、③国内取引における違法輸出等の防止</a:t>
            </a:r>
            <a:r>
              <a:rPr lang="ja-JP" altLang="en-US" sz="20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措置</a:t>
            </a:r>
            <a:endParaRPr lang="ja-JP" altLang="en-US" sz="2000" i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973463" y="5157192"/>
            <a:ext cx="1944688" cy="503238"/>
          </a:xfrm>
          <a:prstGeom prst="downArrow">
            <a:avLst>
              <a:gd name="adj1" fmla="val 50037"/>
              <a:gd name="adj2" fmla="val 56616"/>
            </a:avLst>
          </a:prstGeom>
          <a:solidFill>
            <a:srgbClr val="FF99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東日本の社内規程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16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91842" y="1754807"/>
            <a:ext cx="8642350" cy="27543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技術輸出管理規程　社長達東第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54-3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号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91842" y="4672012"/>
            <a:ext cx="8642350" cy="1881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 marL="457200" indent="-457200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技術輸出管理基本マニュアル 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400" i="0" kern="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版（東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技第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18-</a:t>
            </a:r>
            <a:r>
              <a:rPr lang="en-US" altLang="ja-JP" sz="2400" i="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162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号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　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　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技術輸出管理規程を実務面で補足したマニュアル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　  　</a:t>
            </a: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11188" y="2134220"/>
            <a:ext cx="826089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総則		：基本方針、目的　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技術輸出管理体制	：責任事項、技術輸出管理担当の配置　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技術輸出管理手続	：社内承認手続き、決裁ルール　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関係書類の保管	：保管期間は、当該取引後５年間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（一部貨物・技術については</a:t>
            </a:r>
            <a:r>
              <a:rPr lang="en-US" altLang="ja-JP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年間）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教育		：研修の実施　等（輸出取引実施部門など）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監査等		：自治検査（年１回）、内部監査　等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罰則		：懲戒、訓告の対象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子会社等		：子会社における技術輸出管理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その他		：その他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539750" y="5724525"/>
            <a:ext cx="8280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技術輸出管理体制　　　　　　　　　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研修及び監査　　　　　　</a:t>
            </a:r>
            <a:b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技術輸出管理の基本手続き　　　</a:t>
            </a: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第</a:t>
            </a:r>
            <a:r>
              <a:rPr lang="en-US" altLang="ja-JP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子会社に対する支援</a:t>
            </a:r>
            <a:b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  不正再輸出等の防止措置　　　　 各種様式例（該非判定表、取引</a:t>
            </a: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チェックシート）など</a:t>
            </a:r>
            <a:endParaRPr lang="ja-JP" altLang="en-US" sz="16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6265863" y="1875457"/>
            <a:ext cx="250290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制定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平成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  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最終改正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平成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66691" y="836712"/>
            <a:ext cx="9323933" cy="64752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「技術輸出管理規程」、「技術輸出管理基本マニュアル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sz="20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を制定し</a:t>
            </a:r>
            <a:r>
              <a:rPr kumimoji="1" lang="ja-JP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輸出管理の体制や役割等を</a:t>
            </a: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規定しています。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55352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2-3.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東日本の技術輸出管理体制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17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703139" y="3070225"/>
            <a:ext cx="267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ゴシック" pitchFamily="49" charset="-128"/>
                <a:cs typeface="Tahoma" pitchFamily="34" charset="0"/>
              </a:rPr>
              <a:t>（管理体制確立の支援を実施）</a:t>
            </a:r>
          </a:p>
        </p:txBody>
      </p:sp>
      <p:sp>
        <p:nvSpPr>
          <p:cNvPr id="16" name="AutoShape 116"/>
          <p:cNvSpPr>
            <a:spLocks noChangeArrowheads="1"/>
          </p:cNvSpPr>
          <p:nvPr/>
        </p:nvSpPr>
        <p:spPr bwMode="auto">
          <a:xfrm>
            <a:off x="128465" y="1196975"/>
            <a:ext cx="6702597" cy="2232025"/>
          </a:xfrm>
          <a:prstGeom prst="roundRect">
            <a:avLst>
              <a:gd name="adj" fmla="val 6370"/>
            </a:avLst>
          </a:prstGeom>
          <a:solidFill>
            <a:srgbClr val="FFFF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1784648" y="1339850"/>
            <a:ext cx="2376488" cy="542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技術輸出管理の最高責任者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代表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取締役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118"/>
          <p:cNvSpPr>
            <a:spLocks noChangeArrowheads="1"/>
          </p:cNvSpPr>
          <p:nvPr/>
        </p:nvSpPr>
        <p:spPr bwMode="auto">
          <a:xfrm>
            <a:off x="4821683" y="2132013"/>
            <a:ext cx="1856995" cy="3794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技術輸出管理委員会</a:t>
            </a:r>
          </a:p>
        </p:txBody>
      </p:sp>
      <p:cxnSp>
        <p:nvCxnSpPr>
          <p:cNvPr id="19" name="AutoShape 119"/>
          <p:cNvCxnSpPr>
            <a:cxnSpLocks noChangeShapeType="1"/>
            <a:stCxn id="17" idx="2"/>
            <a:endCxn id="18" idx="0"/>
          </p:cNvCxnSpPr>
          <p:nvPr/>
        </p:nvCxnSpPr>
        <p:spPr bwMode="auto">
          <a:xfrm rot="16200000" flipH="1">
            <a:off x="4236917" y="618749"/>
            <a:ext cx="249238" cy="277728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20"/>
          <p:cNvCxnSpPr>
            <a:cxnSpLocks noChangeShapeType="1"/>
            <a:stCxn id="18" idx="2"/>
            <a:endCxn id="43" idx="0"/>
          </p:cNvCxnSpPr>
          <p:nvPr/>
        </p:nvCxnSpPr>
        <p:spPr bwMode="auto">
          <a:xfrm flipH="1">
            <a:off x="5748846" y="2511425"/>
            <a:ext cx="1335" cy="177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123"/>
          <p:cNvSpPr>
            <a:spLocks noChangeArrowheads="1"/>
          </p:cNvSpPr>
          <p:nvPr/>
        </p:nvSpPr>
        <p:spPr bwMode="auto">
          <a:xfrm>
            <a:off x="272928" y="4180358"/>
            <a:ext cx="3206835" cy="1912938"/>
          </a:xfrm>
          <a:prstGeom prst="roundRect">
            <a:avLst>
              <a:gd name="adj" fmla="val 6370"/>
            </a:avLst>
          </a:prstGeom>
          <a:solidFill>
            <a:srgbClr val="CCFF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2" name="AutoShape 124"/>
          <p:cNvSpPr>
            <a:spLocks noChangeArrowheads="1"/>
          </p:cNvSpPr>
          <p:nvPr/>
        </p:nvSpPr>
        <p:spPr bwMode="auto">
          <a:xfrm>
            <a:off x="199903" y="4093046"/>
            <a:ext cx="3176586" cy="1912937"/>
          </a:xfrm>
          <a:prstGeom prst="roundRect">
            <a:avLst>
              <a:gd name="adj" fmla="val 6370"/>
            </a:avLst>
          </a:prstGeom>
          <a:solidFill>
            <a:srgbClr val="CCFF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3" name="AutoShape 125"/>
          <p:cNvSpPr>
            <a:spLocks noChangeArrowheads="1"/>
          </p:cNvSpPr>
          <p:nvPr/>
        </p:nvSpPr>
        <p:spPr bwMode="auto">
          <a:xfrm>
            <a:off x="128465" y="4004146"/>
            <a:ext cx="3168352" cy="1912937"/>
          </a:xfrm>
          <a:prstGeom prst="roundRect">
            <a:avLst>
              <a:gd name="adj" fmla="val 6370"/>
            </a:avLst>
          </a:prstGeom>
          <a:solidFill>
            <a:srgbClr val="CCFF9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4" name="Rectangle 126"/>
          <p:cNvSpPr>
            <a:spLocks noChangeArrowheads="1"/>
          </p:cNvSpPr>
          <p:nvPr/>
        </p:nvSpPr>
        <p:spPr bwMode="auto">
          <a:xfrm>
            <a:off x="2360712" y="4004146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子会社</a:t>
            </a:r>
          </a:p>
        </p:txBody>
      </p:sp>
      <p:sp>
        <p:nvSpPr>
          <p:cNvPr id="25" name="Rectangle 127"/>
          <p:cNvSpPr>
            <a:spLocks noChangeArrowheads="1"/>
          </p:cNvSpPr>
          <p:nvPr/>
        </p:nvSpPr>
        <p:spPr bwMode="auto">
          <a:xfrm>
            <a:off x="229047" y="5342408"/>
            <a:ext cx="1746250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輸出取引実施部門長</a:t>
            </a:r>
          </a:p>
        </p:txBody>
      </p:sp>
      <p:sp>
        <p:nvSpPr>
          <p:cNvPr id="26" name="Line 128"/>
          <p:cNvSpPr>
            <a:spLocks noChangeShapeType="1"/>
          </p:cNvSpPr>
          <p:nvPr/>
        </p:nvSpPr>
        <p:spPr bwMode="auto">
          <a:xfrm>
            <a:off x="1264097" y="4312121"/>
            <a:ext cx="0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27" name="Line 129"/>
          <p:cNvSpPr>
            <a:spLocks noChangeShapeType="1"/>
          </p:cNvSpPr>
          <p:nvPr/>
        </p:nvSpPr>
        <p:spPr bwMode="auto">
          <a:xfrm>
            <a:off x="1264097" y="4975695"/>
            <a:ext cx="234429" cy="7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ahoma" pitchFamily="34" charset="0"/>
            </a:endParaRPr>
          </a:p>
        </p:txBody>
      </p:sp>
      <p:cxnSp>
        <p:nvCxnSpPr>
          <p:cNvPr id="28" name="AutoShape 130"/>
          <p:cNvCxnSpPr>
            <a:cxnSpLocks noChangeShapeType="1"/>
            <a:stCxn id="17" idx="2"/>
            <a:endCxn id="29" idx="0"/>
          </p:cNvCxnSpPr>
          <p:nvPr/>
        </p:nvCxnSpPr>
        <p:spPr bwMode="auto">
          <a:xfrm rot="5400000">
            <a:off x="904616" y="2080331"/>
            <a:ext cx="2265833" cy="18707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131"/>
          <p:cNvSpPr>
            <a:spLocks noChangeArrowheads="1"/>
          </p:cNvSpPr>
          <p:nvPr/>
        </p:nvSpPr>
        <p:spPr bwMode="auto">
          <a:xfrm>
            <a:off x="229047" y="4148608"/>
            <a:ext cx="1746250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代表取締役社長</a:t>
            </a:r>
          </a:p>
        </p:txBody>
      </p:sp>
      <p:sp>
        <p:nvSpPr>
          <p:cNvPr id="31" name="AutoShape 134"/>
          <p:cNvSpPr>
            <a:spLocks noChangeArrowheads="1"/>
          </p:cNvSpPr>
          <p:nvPr/>
        </p:nvSpPr>
        <p:spPr bwMode="auto">
          <a:xfrm>
            <a:off x="3729311" y="4180358"/>
            <a:ext cx="3101751" cy="1912938"/>
          </a:xfrm>
          <a:prstGeom prst="roundRect">
            <a:avLst>
              <a:gd name="adj" fmla="val 6370"/>
            </a:avLst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32" name="AutoShape 135"/>
          <p:cNvSpPr>
            <a:spLocks noChangeArrowheads="1"/>
          </p:cNvSpPr>
          <p:nvPr/>
        </p:nvSpPr>
        <p:spPr bwMode="auto">
          <a:xfrm>
            <a:off x="3656287" y="4093046"/>
            <a:ext cx="3096913" cy="1912937"/>
          </a:xfrm>
          <a:prstGeom prst="roundRect">
            <a:avLst>
              <a:gd name="adj" fmla="val 6370"/>
            </a:avLst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33" name="AutoShape 136"/>
          <p:cNvSpPr>
            <a:spLocks noChangeArrowheads="1"/>
          </p:cNvSpPr>
          <p:nvPr/>
        </p:nvSpPr>
        <p:spPr bwMode="auto">
          <a:xfrm>
            <a:off x="3584848" y="4004146"/>
            <a:ext cx="3103859" cy="1912937"/>
          </a:xfrm>
          <a:prstGeom prst="roundRect">
            <a:avLst>
              <a:gd name="adj" fmla="val 6370"/>
            </a:avLst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35" name="Line 137"/>
          <p:cNvSpPr>
            <a:spLocks noChangeShapeType="1"/>
          </p:cNvSpPr>
          <p:nvPr/>
        </p:nvSpPr>
        <p:spPr bwMode="auto">
          <a:xfrm>
            <a:off x="4667523" y="4399433"/>
            <a:ext cx="0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36" name="Line 138"/>
          <p:cNvSpPr>
            <a:spLocks noChangeShapeType="1"/>
          </p:cNvSpPr>
          <p:nvPr/>
        </p:nvSpPr>
        <p:spPr bwMode="auto">
          <a:xfrm>
            <a:off x="4667523" y="4975696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37" name="Rectangle 139"/>
          <p:cNvSpPr>
            <a:spLocks noChangeArrowheads="1"/>
          </p:cNvSpPr>
          <p:nvPr/>
        </p:nvSpPr>
        <p:spPr bwMode="auto">
          <a:xfrm>
            <a:off x="5739234" y="4004146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各組織</a:t>
            </a:r>
          </a:p>
        </p:txBody>
      </p:sp>
      <p:cxnSp>
        <p:nvCxnSpPr>
          <p:cNvPr id="38" name="AutoShape 140"/>
          <p:cNvCxnSpPr>
            <a:cxnSpLocks noChangeShapeType="1"/>
            <a:stCxn id="17" idx="2"/>
            <a:endCxn id="39" idx="0"/>
          </p:cNvCxnSpPr>
          <p:nvPr/>
        </p:nvCxnSpPr>
        <p:spPr bwMode="auto">
          <a:xfrm rot="16200000" flipH="1">
            <a:off x="2686895" y="2168772"/>
            <a:ext cx="2265833" cy="16938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141"/>
          <p:cNvSpPr>
            <a:spLocks noChangeArrowheads="1"/>
          </p:cNvSpPr>
          <p:nvPr/>
        </p:nvSpPr>
        <p:spPr bwMode="auto">
          <a:xfrm>
            <a:off x="3729311" y="4148608"/>
            <a:ext cx="1874837" cy="4302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組織の長</a:t>
            </a:r>
          </a:p>
        </p:txBody>
      </p:sp>
      <p:sp>
        <p:nvSpPr>
          <p:cNvPr id="40" name="Rectangle 142"/>
          <p:cNvSpPr>
            <a:spLocks noChangeArrowheads="1"/>
          </p:cNvSpPr>
          <p:nvPr/>
        </p:nvSpPr>
        <p:spPr bwMode="auto">
          <a:xfrm>
            <a:off x="4884813" y="4761383"/>
            <a:ext cx="1724371" cy="430213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技術輸出管理担当</a:t>
            </a:r>
          </a:p>
        </p:txBody>
      </p:sp>
      <p:sp>
        <p:nvSpPr>
          <p:cNvPr id="41" name="Rectangle 143"/>
          <p:cNvSpPr>
            <a:spLocks noChangeArrowheads="1"/>
          </p:cNvSpPr>
          <p:nvPr/>
        </p:nvSpPr>
        <p:spPr bwMode="auto">
          <a:xfrm>
            <a:off x="3802337" y="5337646"/>
            <a:ext cx="1801812" cy="4302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輸出取引実施部門長</a:t>
            </a:r>
          </a:p>
        </p:txBody>
      </p:sp>
      <p:sp>
        <p:nvSpPr>
          <p:cNvPr id="42" name="Text Box 183"/>
          <p:cNvSpPr txBox="1">
            <a:spLocks noChangeArrowheads="1"/>
          </p:cNvSpPr>
          <p:nvPr/>
        </p:nvSpPr>
        <p:spPr bwMode="auto">
          <a:xfrm>
            <a:off x="776576" y="2477797"/>
            <a:ext cx="176392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管理体制確立の支援</a:t>
            </a:r>
          </a:p>
        </p:txBody>
      </p:sp>
      <p:sp>
        <p:nvSpPr>
          <p:cNvPr id="43" name="Rectangle 121"/>
          <p:cNvSpPr>
            <a:spLocks noChangeArrowheads="1"/>
          </p:cNvSpPr>
          <p:nvPr/>
        </p:nvSpPr>
        <p:spPr bwMode="auto">
          <a:xfrm>
            <a:off x="4808984" y="2689225"/>
            <a:ext cx="1879723" cy="5762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管理室</a:t>
            </a:r>
            <a:endParaRPr kumimoji="1" lang="en-US" altLang="ja-JP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（総務人事部法務部門内）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98294"/>
              </p:ext>
            </p:extLst>
          </p:nvPr>
        </p:nvGraphicFramePr>
        <p:xfrm>
          <a:off x="6969224" y="1230643"/>
          <a:ext cx="2736304" cy="308945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082"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組織等の長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技術輸出管理担当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22">
                <a:tc rowSpan="2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取引の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適否判断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85725" marR="0" lvl="0" indent="-85725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取引の審査</a:t>
                      </a:r>
                    </a:p>
                    <a:p>
                      <a:pPr marL="0" marR="0" lvl="0" indent="0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取引ﾁｪｯｸｼｰﾄの確認</a:t>
                      </a:r>
                    </a:p>
                    <a:p>
                      <a:pPr marL="0" marR="0" lvl="0" indent="0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顧客審査票の確認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60">
                <a:tc vMerge="1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85725" marR="0" lvl="0" indent="-85725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経済産業省への輸出　許可申請及び履行報告 の支援</a:t>
                      </a:r>
                    </a:p>
                    <a:p>
                      <a:pPr marL="85725" marR="0" lvl="0" indent="-85725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出荷管理状況の確認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25"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該非判定表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の作成、維持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85725" marR="0" lvl="0" indent="-85725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・開発部門等への該非判定表の作成指示、とりまとめ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31">
                <a:tc rowSpan="2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自治検査の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実施 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・自治検査の実施、報告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・法令等周知</a:t>
                      </a:r>
                    </a:p>
                    <a:p>
                      <a:pPr marL="0" marR="0" lvl="0" indent="0" algn="just" defTabSz="914400" rtl="0" eaLnBrk="0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・書類保管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142"/>
          <p:cNvSpPr>
            <a:spLocks noChangeArrowheads="1"/>
          </p:cNvSpPr>
          <p:nvPr/>
        </p:nvSpPr>
        <p:spPr bwMode="auto">
          <a:xfrm>
            <a:off x="1498526" y="4761383"/>
            <a:ext cx="1724371" cy="430213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技術輸出管理担当</a:t>
            </a:r>
          </a:p>
        </p:txBody>
      </p:sp>
    </p:spTree>
    <p:extLst>
      <p:ext uri="{BB962C8B-B14F-4D97-AF65-F5344CB8AC3E}">
        <p14:creationId xmlns:p14="http://schemas.microsoft.com/office/powerpoint/2010/main" val="11530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2-4.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取引審査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18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Line 111"/>
          <p:cNvSpPr>
            <a:spLocks noChangeShapeType="1"/>
          </p:cNvSpPr>
          <p:nvPr/>
        </p:nvSpPr>
        <p:spPr bwMode="auto">
          <a:xfrm>
            <a:off x="2663825" y="51577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AutoShape 112"/>
          <p:cNvSpPr>
            <a:spLocks noChangeArrowheads="1"/>
          </p:cNvSpPr>
          <p:nvPr/>
        </p:nvSpPr>
        <p:spPr bwMode="auto">
          <a:xfrm>
            <a:off x="323850" y="1666875"/>
            <a:ext cx="3743325" cy="2573338"/>
          </a:xfrm>
          <a:prstGeom prst="roundRect">
            <a:avLst>
              <a:gd name="adj" fmla="val 5958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736600" y="1484313"/>
            <a:ext cx="2755900" cy="37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」であること</a:t>
            </a:r>
          </a:p>
        </p:txBody>
      </p:sp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67518" y="1858246"/>
            <a:ext cx="3455987" cy="341312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i="0" kern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を外国に輸出する取引</a:t>
            </a:r>
          </a:p>
        </p:txBody>
      </p:sp>
      <p:sp>
        <p:nvSpPr>
          <p:cNvPr id="18" name="Rectangle 115"/>
          <p:cNvSpPr>
            <a:spLocks noChangeArrowheads="1"/>
          </p:cNvSpPr>
          <p:nvPr/>
        </p:nvSpPr>
        <p:spPr bwMode="auto">
          <a:xfrm>
            <a:off x="468313" y="3788717"/>
            <a:ext cx="3455987" cy="360363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③技術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を非居住者に提供する取引</a:t>
            </a:r>
          </a:p>
        </p:txBody>
      </p:sp>
      <p:sp>
        <p:nvSpPr>
          <p:cNvPr id="19" name="Text Box 116"/>
          <p:cNvSpPr txBox="1">
            <a:spLocks noChangeArrowheads="1"/>
          </p:cNvSpPr>
          <p:nvPr/>
        </p:nvSpPr>
        <p:spPr bwMode="auto">
          <a:xfrm>
            <a:off x="1909391" y="2235747"/>
            <a:ext cx="611363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または</a:t>
            </a:r>
          </a:p>
        </p:txBody>
      </p:sp>
      <p:sp>
        <p:nvSpPr>
          <p:cNvPr id="20" name="Rectangle 117"/>
          <p:cNvSpPr>
            <a:spLocks noChangeArrowheads="1"/>
          </p:cNvSpPr>
          <p:nvPr/>
        </p:nvSpPr>
        <p:spPr bwMode="auto">
          <a:xfrm>
            <a:off x="5075238" y="2269290"/>
            <a:ext cx="3671143" cy="61595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46800" rIns="18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(A) 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（取引対象物の性能・</a:t>
            </a:r>
            <a:r>
              <a:rPr lang="ja-JP" altLang="en-US" sz="1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に着目した規制）</a:t>
            </a:r>
          </a:p>
        </p:txBody>
      </p:sp>
      <p:sp>
        <p:nvSpPr>
          <p:cNvPr id="21" name="Rectangle 118"/>
          <p:cNvSpPr>
            <a:spLocks noChangeArrowheads="1"/>
          </p:cNvSpPr>
          <p:nvPr/>
        </p:nvSpPr>
        <p:spPr bwMode="auto">
          <a:xfrm>
            <a:off x="5075238" y="3230563"/>
            <a:ext cx="3671143" cy="846137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(B) 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キャッチオール規制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（取引対象物の用途・需要者に着目した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規制）</a:t>
            </a:r>
          </a:p>
        </p:txBody>
      </p:sp>
      <p:sp>
        <p:nvSpPr>
          <p:cNvPr id="22" name="Text Box 119"/>
          <p:cNvSpPr txBox="1">
            <a:spLocks noChangeArrowheads="1"/>
          </p:cNvSpPr>
          <p:nvPr/>
        </p:nvSpPr>
        <p:spPr bwMode="auto">
          <a:xfrm>
            <a:off x="6208713" y="2851150"/>
            <a:ext cx="73479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または</a:t>
            </a:r>
          </a:p>
        </p:txBody>
      </p:sp>
      <p:sp>
        <p:nvSpPr>
          <p:cNvPr id="23" name="AutoShape 120"/>
          <p:cNvSpPr>
            <a:spLocks noChangeArrowheads="1"/>
          </p:cNvSpPr>
          <p:nvPr/>
        </p:nvSpPr>
        <p:spPr bwMode="auto">
          <a:xfrm>
            <a:off x="4859337" y="1719263"/>
            <a:ext cx="4033837" cy="2501900"/>
          </a:xfrm>
          <a:prstGeom prst="roundRect">
            <a:avLst>
              <a:gd name="adj" fmla="val 61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Text Box 121"/>
          <p:cNvSpPr txBox="1">
            <a:spLocks noChangeArrowheads="1"/>
          </p:cNvSpPr>
          <p:nvPr/>
        </p:nvSpPr>
        <p:spPr bwMode="auto">
          <a:xfrm>
            <a:off x="4140200" y="2844800"/>
            <a:ext cx="5520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800" i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かつ</a:t>
            </a:r>
          </a:p>
        </p:txBody>
      </p:sp>
      <p:sp>
        <p:nvSpPr>
          <p:cNvPr id="25" name="Text Box 122"/>
          <p:cNvSpPr txBox="1">
            <a:spLocks noChangeArrowheads="1"/>
          </p:cNvSpPr>
          <p:nvPr/>
        </p:nvSpPr>
        <p:spPr bwMode="auto">
          <a:xfrm>
            <a:off x="1641651" y="4365625"/>
            <a:ext cx="1141412" cy="2160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輸出取引か、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国内取引か</a:t>
            </a:r>
          </a:p>
        </p:txBody>
      </p:sp>
      <p:sp>
        <p:nvSpPr>
          <p:cNvPr id="26" name="Text Box 123"/>
          <p:cNvSpPr txBox="1">
            <a:spLocks noChangeArrowheads="1"/>
          </p:cNvSpPr>
          <p:nvPr/>
        </p:nvSpPr>
        <p:spPr bwMode="auto">
          <a:xfrm>
            <a:off x="3392488" y="4508500"/>
            <a:ext cx="1281112" cy="1296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</a:t>
            </a:r>
            <a:r>
              <a:rPr kumimoji="1" lang="ja-JP" alt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規制品目に</a:t>
            </a:r>
            <a:endParaRPr kumimoji="1" lang="ja-JP" altLang="en-US" sz="13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該当するか</a:t>
            </a:r>
            <a:endParaRPr kumimoji="1" lang="ja-JP" altLang="en-US" sz="13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対象物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の仕様に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着目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Text Box 124"/>
          <p:cNvSpPr txBox="1">
            <a:spLocks noChangeArrowheads="1"/>
          </p:cNvSpPr>
          <p:nvPr/>
        </p:nvSpPr>
        <p:spPr bwMode="auto">
          <a:xfrm>
            <a:off x="7488238" y="5613226"/>
            <a:ext cx="1260475" cy="8636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許可申請不要</a:t>
            </a:r>
          </a:p>
        </p:txBody>
      </p:sp>
      <p:sp>
        <p:nvSpPr>
          <p:cNvPr id="28" name="Text Box 125"/>
          <p:cNvSpPr txBox="1">
            <a:spLocks noChangeArrowheads="1"/>
          </p:cNvSpPr>
          <p:nvPr/>
        </p:nvSpPr>
        <p:spPr bwMode="auto">
          <a:xfrm>
            <a:off x="7485906" y="4452938"/>
            <a:ext cx="1260475" cy="1079500"/>
          </a:xfrm>
          <a:prstGeom prst="rect">
            <a:avLst/>
          </a:prstGeom>
          <a:solidFill>
            <a:srgbClr val="FFCC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許可申請要</a:t>
            </a:r>
          </a:p>
        </p:txBody>
      </p:sp>
      <p:sp>
        <p:nvSpPr>
          <p:cNvPr id="29" name="Line 126"/>
          <p:cNvSpPr>
            <a:spLocks noChangeShapeType="1"/>
          </p:cNvSpPr>
          <p:nvPr/>
        </p:nvSpPr>
        <p:spPr bwMode="auto">
          <a:xfrm>
            <a:off x="4679950" y="4797425"/>
            <a:ext cx="2808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Line 127"/>
          <p:cNvSpPr>
            <a:spLocks noChangeShapeType="1"/>
          </p:cNvSpPr>
          <p:nvPr/>
        </p:nvSpPr>
        <p:spPr bwMode="auto">
          <a:xfrm>
            <a:off x="4679950" y="5518150"/>
            <a:ext cx="7191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Line 128"/>
          <p:cNvSpPr>
            <a:spLocks noChangeShapeType="1"/>
          </p:cNvSpPr>
          <p:nvPr/>
        </p:nvSpPr>
        <p:spPr bwMode="auto">
          <a:xfrm>
            <a:off x="6551613" y="5373688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Line 129"/>
          <p:cNvSpPr>
            <a:spLocks noChangeShapeType="1"/>
          </p:cNvSpPr>
          <p:nvPr/>
        </p:nvSpPr>
        <p:spPr bwMode="auto">
          <a:xfrm>
            <a:off x="2806700" y="6453188"/>
            <a:ext cx="4681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Line 130"/>
          <p:cNvSpPr>
            <a:spLocks noChangeShapeType="1"/>
          </p:cNvSpPr>
          <p:nvPr/>
        </p:nvSpPr>
        <p:spPr bwMode="auto">
          <a:xfrm>
            <a:off x="6551613" y="6021388"/>
            <a:ext cx="936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5380038" y="5165386"/>
            <a:ext cx="1316037" cy="11177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キャッチオール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</a:t>
            </a:r>
            <a:r>
              <a:rPr kumimoji="1" lang="ja-JP" alt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の規制要件</a:t>
            </a:r>
            <a:endParaRPr kumimoji="1" lang="en-US" altLang="ja-JP" sz="1300" b="0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に該当するか</a:t>
            </a:r>
            <a:endParaRPr kumimoji="1" lang="ja-JP" altLang="en-US" sz="13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用途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・需要者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着目</a:t>
            </a:r>
            <a:r>
              <a:rPr lang="en-US" altLang="ja-JP" sz="14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en-US" altLang="ja-JP" sz="1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Line 132"/>
          <p:cNvSpPr>
            <a:spLocks noChangeShapeType="1"/>
          </p:cNvSpPr>
          <p:nvPr/>
        </p:nvSpPr>
        <p:spPr bwMode="auto">
          <a:xfrm flipV="1">
            <a:off x="684213" y="5516563"/>
            <a:ext cx="9350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Text Box 133"/>
          <p:cNvSpPr txBox="1">
            <a:spLocks noChangeArrowheads="1"/>
          </p:cNvSpPr>
          <p:nvPr/>
        </p:nvSpPr>
        <p:spPr bwMode="auto">
          <a:xfrm>
            <a:off x="468313" y="5373688"/>
            <a:ext cx="549275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</a:t>
            </a:r>
          </a:p>
        </p:txBody>
      </p:sp>
      <p:sp>
        <p:nvSpPr>
          <p:cNvPr id="38" name="Text Box 134"/>
          <p:cNvSpPr txBox="1">
            <a:spLocks noChangeArrowheads="1"/>
          </p:cNvSpPr>
          <p:nvPr/>
        </p:nvSpPr>
        <p:spPr bwMode="auto">
          <a:xfrm>
            <a:off x="2806700" y="4581525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</a:t>
            </a:r>
          </a:p>
        </p:txBody>
      </p:sp>
      <p:sp>
        <p:nvSpPr>
          <p:cNvPr id="39" name="Text Box 135"/>
          <p:cNvSpPr txBox="1">
            <a:spLocks noChangeArrowheads="1"/>
          </p:cNvSpPr>
          <p:nvPr/>
        </p:nvSpPr>
        <p:spPr bwMode="auto">
          <a:xfrm>
            <a:off x="4800600" y="4438650"/>
            <a:ext cx="51999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400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</a:p>
        </p:txBody>
      </p:sp>
      <p:sp>
        <p:nvSpPr>
          <p:cNvPr id="40" name="Text Box 136"/>
          <p:cNvSpPr txBox="1">
            <a:spLocks noChangeArrowheads="1"/>
          </p:cNvSpPr>
          <p:nvPr/>
        </p:nvSpPr>
        <p:spPr bwMode="auto">
          <a:xfrm>
            <a:off x="4822825" y="5140325"/>
            <a:ext cx="45106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400" i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</a:p>
        </p:txBody>
      </p:sp>
      <p:sp>
        <p:nvSpPr>
          <p:cNvPr id="41" name="Text Box 137"/>
          <p:cNvSpPr txBox="1">
            <a:spLocks noChangeArrowheads="1"/>
          </p:cNvSpPr>
          <p:nvPr/>
        </p:nvSpPr>
        <p:spPr bwMode="auto">
          <a:xfrm>
            <a:off x="6838950" y="5013325"/>
            <a:ext cx="51999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400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</a:p>
        </p:txBody>
      </p:sp>
      <p:sp>
        <p:nvSpPr>
          <p:cNvPr id="42" name="Text Box 138"/>
          <p:cNvSpPr txBox="1">
            <a:spLocks noChangeArrowheads="1"/>
          </p:cNvSpPr>
          <p:nvPr/>
        </p:nvSpPr>
        <p:spPr bwMode="auto">
          <a:xfrm>
            <a:off x="6838950" y="5661025"/>
            <a:ext cx="45106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400" i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</a:p>
        </p:txBody>
      </p:sp>
      <p:sp>
        <p:nvSpPr>
          <p:cNvPr id="43" name="Text Box 139"/>
          <p:cNvSpPr txBox="1">
            <a:spLocks noChangeArrowheads="1"/>
          </p:cNvSpPr>
          <p:nvPr/>
        </p:nvSpPr>
        <p:spPr bwMode="auto">
          <a:xfrm>
            <a:off x="2846388" y="5864225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</a:t>
            </a:r>
          </a:p>
        </p:txBody>
      </p:sp>
      <p:sp>
        <p:nvSpPr>
          <p:cNvPr id="44" name="Rectangle 140"/>
          <p:cNvSpPr>
            <a:spLocks noChangeArrowheads="1"/>
          </p:cNvSpPr>
          <p:nvPr/>
        </p:nvSpPr>
        <p:spPr bwMode="auto">
          <a:xfrm>
            <a:off x="468313" y="2545705"/>
            <a:ext cx="3455987" cy="9366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i="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を外国において提供する取引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（技術が記載、記録された文書や電子記憶媒体の国外持ち出し、通信回線による国外送信を含む）</a:t>
            </a:r>
          </a:p>
        </p:txBody>
      </p:sp>
      <p:sp>
        <p:nvSpPr>
          <p:cNvPr id="45" name="Text Box 141"/>
          <p:cNvSpPr txBox="1">
            <a:spLocks noChangeArrowheads="1"/>
          </p:cNvSpPr>
          <p:nvPr/>
        </p:nvSpPr>
        <p:spPr bwMode="auto">
          <a:xfrm>
            <a:off x="1908175" y="3466455"/>
            <a:ext cx="611363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または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517392" y="4308475"/>
            <a:ext cx="7416800" cy="2279476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ja-JP" altLang="en-US" sz="1400" i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AutoShape 40"/>
          <p:cNvSpPr>
            <a:spLocks noChangeArrowheads="1"/>
          </p:cNvSpPr>
          <p:nvPr/>
        </p:nvSpPr>
        <p:spPr bwMode="auto">
          <a:xfrm>
            <a:off x="107950" y="4365625"/>
            <a:ext cx="1296988" cy="719138"/>
          </a:xfrm>
          <a:prstGeom prst="wedgeRectCallout">
            <a:avLst>
              <a:gd name="adj1" fmla="val 66523"/>
              <a:gd name="adj2" fmla="val 73843"/>
            </a:avLst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取引チェックシート・顧客審査票により確認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182563" y="773985"/>
            <a:ext cx="9408061" cy="720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54000" tIns="46800" rIns="54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許可申請対象取引であるかどうかを確認し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、許可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申請対象取引の場合に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ja-JP" altLang="en-US" sz="18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産業省への許可申請手続きを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行います。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Rectangle 143"/>
          <p:cNvSpPr>
            <a:spLocks noChangeArrowheads="1"/>
          </p:cNvSpPr>
          <p:nvPr/>
        </p:nvSpPr>
        <p:spPr bwMode="auto">
          <a:xfrm>
            <a:off x="5507831" y="1528801"/>
            <a:ext cx="2376488" cy="65405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>
            <a:lvl1pPr marL="457200" indent="-457200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457200" marR="0" lvl="0" indent="-45720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規制の対象となる</a:t>
            </a:r>
          </a:p>
          <a:p>
            <a:pPr marL="457200" marR="0" lvl="0" indent="-45720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 輸出取引であること</a:t>
            </a:r>
          </a:p>
        </p:txBody>
      </p:sp>
    </p:spTree>
    <p:extLst>
      <p:ext uri="{BB962C8B-B14F-4D97-AF65-F5344CB8AC3E}">
        <p14:creationId xmlns:p14="http://schemas.microsoft.com/office/powerpoint/2010/main" val="348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2-5.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該非判定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19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 Box 164"/>
          <p:cNvSpPr txBox="1">
            <a:spLocks noChangeArrowheads="1"/>
          </p:cNvSpPr>
          <p:nvPr/>
        </p:nvSpPr>
        <p:spPr bwMode="auto">
          <a:xfrm>
            <a:off x="229542" y="1700808"/>
            <a:ext cx="5443538" cy="173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50" indent="-28575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物品の仕様に詳しい者が判定を行う。</a:t>
            </a:r>
            <a:r>
              <a:rPr lang="en-US" altLang="ja-JP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→基本的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製造メーカや販社に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非判定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依頼。</a:t>
            </a:r>
            <a:endParaRPr lang="ja-JP" altLang="en-US" sz="14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 fontAlgn="base" latinLnBrk="1" hangingPunct="1">
              <a:spcBef>
                <a:spcPct val="3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の物品やプログラムによる構成品による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</a:t>
            </a:r>
            <a:r>
              <a:rPr lang="en-US" altLang="ja-JP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○○システムなど</a:t>
            </a:r>
            <a:r>
              <a:rPr lang="en-US" altLang="ja-JP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場合、構成品ごとの該非判定を実施し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、仕様品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全体として規制対象となるかどうかを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判断。</a:t>
            </a:r>
            <a:endParaRPr lang="ja-JP" altLang="en-US" sz="14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 fontAlgn="base" latinLnBrk="1" hangingPunct="1">
              <a:spcBef>
                <a:spcPct val="3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</a:pP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非判定結果については、該非判定表に記載し、根拠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</a:t>
            </a:r>
            <a:r>
              <a:rPr lang="en-US" altLang="ja-JP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パラメータシート等</a:t>
            </a:r>
            <a:r>
              <a:rPr lang="en-US" altLang="ja-JP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ともに</a:t>
            </a: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</a:p>
        </p:txBody>
      </p:sp>
      <p:sp>
        <p:nvSpPr>
          <p:cNvPr id="16" name="Text Box 166"/>
          <p:cNvSpPr txBox="1">
            <a:spLocks noChangeArrowheads="1"/>
          </p:cNvSpPr>
          <p:nvPr/>
        </p:nvSpPr>
        <p:spPr bwMode="auto">
          <a:xfrm>
            <a:off x="5791427" y="5807078"/>
            <a:ext cx="388843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パラメータシート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2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質問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事項に</a:t>
            </a:r>
            <a:r>
              <a:rPr lang="ja-JP" altLang="en-US" sz="12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回答することで、リスト規制への該非を判定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できる</a:t>
            </a:r>
            <a:r>
              <a:rPr lang="ja-JP" altLang="en-US" sz="12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シート。法令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等の改正により</a:t>
            </a:r>
            <a:r>
              <a:rPr lang="ja-JP" altLang="en-US" sz="12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、条件が変わるため、最新のシートで判定する・させる。（様式は技術</a:t>
            </a: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</a:t>
            </a:r>
            <a:r>
              <a:rPr lang="ja-JP" altLang="en-US" sz="12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管理室で管理）</a:t>
            </a:r>
            <a:endParaRPr lang="ja-JP" altLang="en-US" sz="12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29542" y="908720"/>
            <a:ext cx="9361081" cy="6480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仕様化物品については、当該物品がリスト規制に該当するもの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であるか否か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を、仕様化前に判定しておく必要があります。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4978" y="3622258"/>
            <a:ext cx="5448102" cy="20389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以下の場合は技術輸出管理室に</a:t>
            </a: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照会してください</a:t>
            </a:r>
            <a:r>
              <a:rPr kumimoji="1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当社製品のリスト規制該非を調査します。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当社製品の輸出を行う場合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お客様</a:t>
            </a:r>
            <a:r>
              <a:rPr lang="ja-JP" altLang="en-US" sz="18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当社製品</a:t>
            </a: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のリスト規制該非の照会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受けた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場合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628650" lvl="0" indent="-447675" fontAlgn="base" hangingPunct="1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ja-JP" altLang="en-US" sz="1800" i="0" kern="0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800" i="0" kern="0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800" i="0" kern="0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お客様の要望に応じて</a:t>
            </a:r>
            <a:r>
              <a:rPr lang="ja-JP" altLang="en-US" sz="1800" i="0" kern="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技術輸出管理室から</a:t>
            </a:r>
            <a:r>
              <a:rPr lang="ja-JP" altLang="en-US" sz="18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「該非判定通知書」を発行することが可能です。</a:t>
            </a:r>
            <a:endParaRPr kumimoji="1" lang="en-US" altLang="ja-JP" sz="1800" b="0" i="0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700808"/>
            <a:ext cx="3860800" cy="41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</a:t>
            </a:fld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日本の技術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管理制度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の取り組み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業務別の注意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事項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　米国（再）輸出規制（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参考情報　　自治検査について　　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0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7" y="42016"/>
            <a:ext cx="721775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2-6.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国内取引における違法輸出等の防止措置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20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9837" y="1903412"/>
            <a:ext cx="8509000" cy="172878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甲（顧客）は、甲が乙（ＮＴＴ東日本）から提供された製品等（プログラム等の技術を含む）が「外国為替及び外国貿易法」の規定する規制貨物等に該当する場合は、以下の条件を遵守するものとする。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ア．製品等のうち貨物を国外に持ち出す場合、あるいは製品等のうちプログラム等の技術を外国におい　　　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r>
              <a:rPr kumimoji="1" lang="ja-JP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て提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供し（技術情報が記載、記憶された文書、図面又は記憶媒体の国外持ち出し、および電気通信に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よる技術情報の国外送信を含む）、又は非居住者に提供する場合は、経済産業大臣の輸出許可を取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得するなど関連法規に基づく適正な手続きをとるものとする。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イ．製品等を上記ア．以外に提供する場合は、その製品等の違法輸出を予防するために、契約書・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取扱説明書等にその旨明記する等の措置を講じるものとする。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62537" y="4062413"/>
            <a:ext cx="1296988" cy="1944687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354925" y="4062413"/>
            <a:ext cx="1296987" cy="865187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販売先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424037" y="3732276"/>
            <a:ext cx="4537075" cy="2376488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ja-JP" altLang="en-US" sz="1400" i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354925" y="5143500"/>
            <a:ext cx="1296987" cy="865188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産業廃棄物</a:t>
            </a:r>
          </a:p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処理委託先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059525" y="4567238"/>
            <a:ext cx="1296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283413" y="3846513"/>
            <a:ext cx="911124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</a:t>
            </a:r>
          </a:p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該当品</a:t>
            </a:r>
          </a:p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の販売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059525" y="5646738"/>
            <a:ext cx="1296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225611" y="4927600"/>
            <a:ext cx="104577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</a:t>
            </a:r>
          </a:p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該当品</a:t>
            </a:r>
          </a:p>
          <a:p>
            <a:pPr algn="ctr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の処理依頼</a:t>
            </a: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6651637" y="4206875"/>
            <a:ext cx="2541289" cy="173196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0EB0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フローチャート : 書類 23"/>
          <p:cNvSpPr/>
          <p:nvPr/>
        </p:nvSpPr>
        <p:spPr bwMode="auto">
          <a:xfrm>
            <a:off x="7168279" y="3732276"/>
            <a:ext cx="1694043" cy="482190"/>
          </a:xfrm>
          <a:prstGeom prst="flowChartDocumen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/>
          <a:lstStyle>
            <a:lvl1pPr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大量破壊兵器の開発等を</a:t>
            </a:r>
            <a:endParaRPr kumimoji="1" lang="en-US" altLang="ja-JP" sz="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行っている国、テロリスト等</a:t>
            </a:r>
            <a:endParaRPr kumimoji="1" lang="ja-JP" altLang="en-US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6" name="Picture 24" descr="スカッド・ミサイル">
            <a:hlinkClick r:id="rId2" tooltip="スカッド・ミサイル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99" y="4206875"/>
            <a:ext cx="62388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5" descr="MiG-15bisソビエト空軍北朝鮮空軍マーク夜間戦闘機迷彩Aviapolk1/7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9" y="5143500"/>
            <a:ext cx="151288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643574" y="4495800"/>
            <a:ext cx="1008063" cy="503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5643574" y="5287963"/>
            <a:ext cx="1008063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057912" y="4122738"/>
            <a:ext cx="899903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不正輸出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556012" y="3387725"/>
            <a:ext cx="2282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0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＜出典＞技術輸出管理基本マニュアル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227442" y="812085"/>
            <a:ext cx="9363181" cy="10080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54000" tIns="46800" rIns="54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66700" marR="0" lvl="0" indent="-26670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リスト規制対象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貨物・技術を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含むか否かに関わらず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66700" marR="0" lvl="0" indent="-26670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原則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として、契約書には海外違法輸出防止条項を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記載してください。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66700" marR="0" lvl="0" indent="-26670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リスト規制対象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貨物・技術を含む場合は、製品カタログ、取扱説明書等にその旨を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記載してください。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1149" y="6125989"/>
            <a:ext cx="87608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最終的な責任は一義的には輸出者本人が負うことになるが、販売元や処理委託元としての責任に言及される</a:t>
            </a:r>
          </a:p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おそれも</a:t>
            </a:r>
            <a:r>
              <a:rPr lang="ja-JP" altLang="en-US" sz="14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あるため、契約記載により適切に処理していた証拠とする。</a:t>
            </a:r>
          </a:p>
        </p:txBody>
      </p:sp>
    </p:spTree>
    <p:extLst>
      <p:ext uri="{BB962C8B-B14F-4D97-AF65-F5344CB8AC3E}">
        <p14:creationId xmlns:p14="http://schemas.microsoft.com/office/powerpoint/2010/main" val="2228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6247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章：業務別の注意事項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21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3-1.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物品販売①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-2.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販売②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-3.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設備等廃棄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-4.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研修生、設備見学の受入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-5.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共同研究等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-6.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別の注意事項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海外出張</a:t>
            </a:r>
            <a:r>
              <a:rPr lang="en-US" altLang="ja-JP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4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4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192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3-1.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物品販売①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22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2817" y="899938"/>
            <a:ext cx="92170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0" bIns="46800"/>
          <a:lstStyle>
            <a:lvl1pPr marL="457200" indent="-457200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269875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269875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269875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457200" marR="0" lvl="0" indent="-457200" defTabSz="914400" eaLnBrk="0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kumimoji="1" lang="en-US" altLang="ja-JP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	</a:t>
            </a:r>
            <a:r>
              <a:rPr kumimoji="1" lang="ja-JP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外国人のお客様が</a:t>
            </a:r>
            <a:r>
              <a:rPr kumimoji="1" lang="en-US" altLang="ja-JP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kumimoji="1" lang="ja-JP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東日本の通信機器商品を購入する場合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44029" y="1216023"/>
            <a:ext cx="869935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外国人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のお客様でも、国内使用は問題ない。</a:t>
            </a:r>
          </a:p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商談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において、外国人のお客様より海外持ち出しを示唆された場合は、以下を説明。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4029" y="2935537"/>
            <a:ext cx="9560371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用途不明の大量購入の申し出があった場合、最終用途・需要者（最終的に、誰が何を目的として利用するのか）などを確認し（顧客審査票を利用）、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懸念がある場合は取引中止を検討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32817" y="2675183"/>
            <a:ext cx="92170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0" bIns="46800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269875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269875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269875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kumimoji="1" lang="en-US" altLang="ja-JP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kumimoji="1" lang="ja-JP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用途不明の大量購入</a:t>
            </a:r>
            <a:endParaRPr kumimoji="1" lang="ja-JP" altLang="en-US" sz="18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933450" y="1803734"/>
            <a:ext cx="6553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海外での動作保証ができない。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②その国の技術基準に違反し、違法端末となるおそれがある。</a:t>
            </a:r>
          </a:p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③外為法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基づく輸出許可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申請が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lang="ja-JP" altLang="en-US" sz="16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となる場合がある</a:t>
            </a:r>
            <a:r>
              <a:rPr kumimoji="1" lang="ja-JP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302970" y="6250160"/>
            <a:ext cx="2282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＜出典＞技術輸出管理基本マニュアル</a:t>
            </a:r>
          </a:p>
        </p:txBody>
      </p:sp>
    </p:spTree>
    <p:extLst>
      <p:ext uri="{BB962C8B-B14F-4D97-AF65-F5344CB8AC3E}">
        <p14:creationId xmlns:p14="http://schemas.microsoft.com/office/powerpoint/2010/main" val="4687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12068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物品販売②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23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0488" y="4148079"/>
            <a:ext cx="90725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0" bIns="46800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269875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269875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269875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お客様から、製品・システムが許可申請対象であるか否か照会を受けた場合</a:t>
            </a:r>
            <a:endParaRPr lang="ja-JP" altLang="en-US" sz="1800" b="1" i="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44488" y="4541779"/>
            <a:ext cx="9448542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indent="-180975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通常、パッケージや取扱説明書に記載されているので確認。</a:t>
            </a:r>
          </a:p>
          <a:p>
            <a:pPr marL="180975" indent="-180975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ただし、記載されていても</a:t>
            </a:r>
            <a:r>
              <a:rPr lang="ja-JP" altLang="en-US" sz="1800" b="1" i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法令改正等により判定結果が変わることがある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ので、その都度、技術輸出管理室に確認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800" i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</a:t>
            </a:r>
            <a:r>
              <a:rPr lang="ja-JP" altLang="en-US" sz="1800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lang="ja-JP" altLang="en-US" sz="1800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800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応じて該非判定書を作成します。</a:t>
            </a:r>
            <a:endParaRPr lang="ja-JP" altLang="en-US" sz="1800" i="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他社製品の場合は、各製造元に照会。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4488" y="1225327"/>
            <a:ext cx="94485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リスト規制対象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貨物・技術を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含むか否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かにかかわらず</a:t>
            </a:r>
            <a:r>
              <a:rPr lang="ja-JP" altLang="en-US" sz="1800" i="0" kern="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契約書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には海外違法輸出防止条項を記載。</a:t>
            </a:r>
          </a:p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対象貨物・技術を含む場合は、製品カタログ、取扱説明書等にその旨を記載。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31763" y="836712"/>
            <a:ext cx="90725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0" bIns="46800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269875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269875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269875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269875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kumimoji="1" lang="en-US" altLang="ja-JP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kumimoji="1" lang="ja-JP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国内販売時における違法輸出防止措置</a:t>
            </a:r>
            <a:endParaRPr kumimoji="1" lang="ja-JP" altLang="en-US" sz="18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30820" y="1945999"/>
            <a:ext cx="8721130" cy="1915049"/>
          </a:xfrm>
          <a:prstGeom prst="rect">
            <a:avLst/>
          </a:prstGeom>
          <a:solidFill>
            <a:srgbClr val="FFFFFF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甲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（顧客）は、甲が乙（ＮＴＴ東日本）から提供された製品等（プログラム等の技術を含む）が「外国為替及び外国貿易法」の規定する規制貨物等に該当する場合は、以下の条件を遵守するものとする。</a:t>
            </a:r>
          </a:p>
          <a:p>
            <a:pPr marL="447675" marR="0" lvl="0" indent="-4476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ア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等のうち貨物を国外に持ち出す場合、あるいは製品等のうちプログラム等の技術を外国に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おいて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提供し（技術情報が記載、記憶された文書、図面又は記憶媒体の国外持ち出し、および電気通信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技術情報の国外送信を含む）、又は非居住者に提供する場合は、経済産業大臣の輸出許可を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取得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するなど関連法規に基づく適正な手続きをとるものとする。</a:t>
            </a:r>
          </a:p>
          <a:p>
            <a:pPr marL="447675" marR="0" lvl="0" indent="-4476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イ．製品等を上記ア．以外に提供する場合は、その製品等の違法輸出を予防するために、契約書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・取扱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説明書等にその旨明記する等の措置を講じるものとする。</a:t>
            </a:r>
          </a:p>
        </p:txBody>
      </p:sp>
    </p:spTree>
    <p:extLst>
      <p:ext uri="{BB962C8B-B14F-4D97-AF65-F5344CB8AC3E}">
        <p14:creationId xmlns:p14="http://schemas.microsoft.com/office/powerpoint/2010/main" val="40417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192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3-3.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設備等廃棄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24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28464" y="836712"/>
            <a:ext cx="8856663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物品（電気通信設備、通信機器、試験研究機器、共通物品等）を廃棄する場合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6554" y="2210346"/>
            <a:ext cx="9204957" cy="16557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	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甲（契約業者）は、乙（ＮＴＴ東日本）から売却を受ける物品について、買受後すみやかに乙の</a:t>
            </a:r>
            <a:r>
              <a:rPr kumimoji="1" lang="ja-JP" alt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立ち合いのうえ破砕処理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を行うものとする。なお、</a:t>
            </a:r>
            <a:r>
              <a:rPr kumimoji="1" lang="ja-JP" alt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立ち合いが不可能な場合は、甲は破砕処理後に「破砕証明書」及び破砕処理前後の状況証拠写真を乙に提出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するものとする。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	売却物品については、再生・加工等のうえ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、乙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以外の者への納入すること、またはその恐れのあると認められる者へ転売することを禁止する。 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72480" y="1873796"/>
            <a:ext cx="316835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破砕処分</a:t>
            </a:r>
            <a:r>
              <a:rPr kumimoji="1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条項の例</a:t>
            </a: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278686" y="5763717"/>
            <a:ext cx="2282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＜出典＞技術輸出管理基本マニュアル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69517" y="4299496"/>
            <a:ext cx="9204957" cy="14414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	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甲（契約業者）は、乙（ＮＴＴ東日本）から売却を受ける物品を</a:t>
            </a:r>
            <a:r>
              <a:rPr kumimoji="1" lang="ja-JP" altLang="en-US" sz="16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海外に持ち出す場合は、「外国為替及び外国貿易法」に基づき必要な許可を取得するものとする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　　　　   </a:t>
            </a:r>
          </a:p>
          <a:p>
            <a:pPr marL="354013" marR="0" lvl="0" indent="-354013" defTabSz="914400" eaLnBrk="0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	甲は、乙が提供した物品又は技術を第三者に提供（第三者への委託、譲渡、販売及び第三者による使用を含む）する場合は、乙が提供した物品又は技術の取扱いについて第三者に「外国為替及び外国貿易法」を遵守させるものとする。 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72480" y="3962946"/>
            <a:ext cx="3600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海外違法持ち出し防止</a:t>
            </a:r>
            <a:r>
              <a:rPr kumimoji="1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条項の例</a:t>
            </a: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44488" y="1196312"/>
            <a:ext cx="827881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354013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354013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354013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80975" algn="l"/>
              </a:tabLst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・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許可申請対象の電気通信設備等は、不正利用されないよう破砕処分。</a:t>
            </a:r>
          </a:p>
          <a:p>
            <a:pPr marL="180975" marR="0" lvl="0" indent="-180975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80975" algn="l"/>
              </a:tabLst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廃棄の委託や売却を行う場合は、契約書に以下の内容の条項を挿入。</a:t>
            </a:r>
          </a:p>
        </p:txBody>
      </p:sp>
    </p:spTree>
    <p:extLst>
      <p:ext uri="{BB962C8B-B14F-4D97-AF65-F5344CB8AC3E}">
        <p14:creationId xmlns:p14="http://schemas.microsoft.com/office/powerpoint/2010/main" val="17048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813690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3-4.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研修生、設備見学の受入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25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2480" y="1196752"/>
            <a:ext cx="953192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354013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354013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354013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indent="-180975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</a:t>
            </a:r>
            <a:r>
              <a:rPr lang="ja-JP" altLang="en-US" sz="1800" i="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許可申請の要否によらず、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「取引チェックシート」を作成し、取引内容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資料等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と共に保存（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年間）</a:t>
            </a:r>
            <a:endParaRPr lang="ja-JP" altLang="en-US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以下のような場合には、許可申請は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</a:t>
            </a:r>
            <a:endParaRPr lang="ja-JP" altLang="en-US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8116" y="825239"/>
            <a:ext cx="67691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外国人の研修生、施設見学を受け入れる場合</a:t>
            </a:r>
            <a:endParaRPr lang="ja-JP" altLang="en-US" sz="1800" b="1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30150" y="1771402"/>
            <a:ext cx="8874249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7188" indent="-357188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66700" indent="-26670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/>
            </a:pP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不特定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多数が入手可能な技術の教授、通常の見学コース内での見学（公知技術の範囲内での提供</a:t>
            </a: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600" i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66700" indent="-26670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外国人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であっても、居住者に該当する場合（例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国内事務所に勤務。入国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</a:t>
            </a: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か月が経過）</a:t>
            </a:r>
          </a:p>
          <a:p>
            <a:pPr marL="266700" indent="-26670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リスト規制、キャッチオール規制の対象ではない場合 </a:t>
            </a:r>
          </a:p>
        </p:txBody>
      </p:sp>
    </p:spTree>
    <p:extLst>
      <p:ext uri="{BB962C8B-B14F-4D97-AF65-F5344CB8AC3E}">
        <p14:creationId xmlns:p14="http://schemas.microsoft.com/office/powerpoint/2010/main" val="30981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28012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3-5.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共同研究等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26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28463" y="2924944"/>
            <a:ext cx="967593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0" bIns="46800">
            <a:spAutoFit/>
          </a:bodyPr>
          <a:lstStyle>
            <a:lvl1pPr marL="457200" indent="-457200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仕様書策定</a:t>
            </a:r>
            <a:r>
              <a:rPr lang="ja-JP" altLang="en-US" sz="1800" b="1" i="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800" b="1" i="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した製品・</a:t>
            </a:r>
            <a:r>
              <a:rPr lang="ja-JP" altLang="en-US" sz="1800" b="1" i="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技術の該非判定照会を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受けた場合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74812" y="3277914"/>
            <a:ext cx="4176713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indent="-180975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ＭＳ Ｐゴシック" pitchFamily="50" charset="-128"/>
                <a:cs typeface="Tahoma" pitchFamily="34" charset="0"/>
              </a:rPr>
              <a:t>・	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通常は、お客様対応部門からの依頼を技術輸出管理室が受け、技術輸出管理室より照会がある。</a:t>
            </a:r>
          </a:p>
          <a:p>
            <a:pPr marL="180975" indent="-180975" eaLnBrk="0" fontAlgn="base" latinLnBrk="1" hangingPunct="1">
              <a:spcBef>
                <a:spcPct val="3000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「パラメータシート」を利用し、製品や技術の仕様を熟知した担当者が行う。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64" y="823732"/>
            <a:ext cx="802957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0" bIns="46800">
            <a:spAutoFit/>
          </a:bodyPr>
          <a:lstStyle>
            <a:lvl1pPr marL="457200" indent="-457200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800" b="1" i="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海外ベンダとの技術的な議論、開発委託のために設計書開示等を行う場合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72480" y="1197056"/>
            <a:ext cx="953191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indent="-180975" fontAlgn="base" latinLnBrk="1" hangingPunct="1">
              <a:spcBef>
                <a:spcPts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</a:t>
            </a:r>
            <a:r>
              <a:rPr lang="ja-JP" altLang="en-US" sz="1800" i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</a:t>
            </a:r>
            <a:r>
              <a:rPr lang="ja-JP" altLang="en-US" sz="1800" i="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の要否によらず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「取引チェックシート」を作成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し、取引内容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資料等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共に保存（</a:t>
            </a:r>
            <a:r>
              <a:rPr lang="en-US" altLang="ja-JP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年間）。</a:t>
            </a:r>
          </a:p>
          <a:p>
            <a:pPr marL="180975" indent="-180975" fontAlgn="base" latinLnBrk="1" hangingPunct="1">
              <a:spcBef>
                <a:spcPts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以下のような場合には、許可申請は不要。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28885" y="1773560"/>
            <a:ext cx="88755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	</a:t>
            </a: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不特定多数が入手可能な技術、オープンソースソフトウェア等（公知技術）の取引</a:t>
            </a:r>
          </a:p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外資系ベンダであっても、日本国内に営業所・事業所があり、そこに勤務する従業員と打合せ等をする場合（居住者と扱われる）</a:t>
            </a:r>
          </a:p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リスト規制、キャッチオール規制の対象ではない場合 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465" t="-491" b="22213"/>
          <a:stretch/>
        </p:blipFill>
        <p:spPr>
          <a:xfrm>
            <a:off x="5097016" y="3284984"/>
            <a:ext cx="43056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28012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3-6.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業務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の注意事項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出張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27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8464" y="852939"/>
            <a:ext cx="5761037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Font typeface="Wingdings" pitchFamily="2" charset="2"/>
              <a:buNone/>
            </a:pP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海外出張時にノート</a:t>
            </a:r>
            <a:r>
              <a:rPr lang="en-US" altLang="ja-JP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800" b="1" i="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等を携帯する場合</a:t>
            </a:r>
            <a:endParaRPr lang="ja-JP" altLang="en-US" sz="2000" b="1" i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2480" y="1138820"/>
            <a:ext cx="9530218" cy="221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54013" indent="-3540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tabLst>
                <a:tab pos="354013" algn="l"/>
              </a:tabLst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tabLst>
                <a:tab pos="354013" algn="l"/>
              </a:tabLst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tabLst>
                <a:tab pos="354013" algn="l"/>
              </a:tabLst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tabLst>
                <a:tab pos="354013" algn="l"/>
              </a:tabLs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180975" indent="-180975" eaLnBrk="0" fontAlgn="base" latinLnBrk="1" hangingPunct="1">
              <a:spcBef>
                <a:spcPct val="3000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貨物：通常の市販ノート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やタブレット等は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リスト規制非該当であるが、原則として該非は確認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する。</a:t>
            </a:r>
            <a:endParaRPr lang="ja-JP" altLang="en-US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eaLnBrk="0" fontAlgn="base" latinLnBrk="1" hangingPunct="1">
              <a:spcBef>
                <a:spcPts val="120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技術（プログラムを含む）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：自己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使用目的で携行する場合は、規制対象外。</a:t>
            </a:r>
            <a:r>
              <a:rPr lang="en-US" altLang="ja-JP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	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他者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提供する（見せる）場合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は該非判定が必要。</a:t>
            </a:r>
            <a:endParaRPr lang="en-US" altLang="ja-JP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eaLnBrk="0" fontAlgn="base" latinLnBrk="1" hangingPunct="1">
              <a:spcBef>
                <a:spcPts val="120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	許可申請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の要否にかかわらず、持ち出し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の内容を「取引チェックシート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作成して保管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800" i="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 eaLnBrk="0" fontAlgn="base" latinLnBrk="1" hangingPunct="1">
              <a:spcBef>
                <a:spcPts val="1200"/>
              </a:spcBef>
              <a:spcAft>
                <a:spcPct val="0"/>
              </a:spcAft>
              <a:buSzTx/>
              <a:buFont typeface="Wingdings" pitchFamily="2" charset="2"/>
              <a:buNone/>
              <a:tabLst>
                <a:tab pos="180975" algn="l"/>
              </a:tabLst>
            </a:pP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ただし、「</a:t>
            </a:r>
            <a:r>
              <a:rPr lang="ja-JP" altLang="en-US" sz="1800" b="1" i="0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取引チェックシート（</a:t>
            </a:r>
            <a:r>
              <a:rPr lang="zh-TW" altLang="en-US" sz="1800" b="1" i="0" dirty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海外出張用 簡易版</a:t>
            </a:r>
            <a:r>
              <a:rPr lang="ja-JP" altLang="en-US" sz="1800" b="1" i="0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」を作成し、低リスクであることが確認できた場合には、実施部門の決裁のみで実施可能（技術輸出管理担当には事後提出）。</a:t>
            </a:r>
            <a:endParaRPr lang="ja-JP" altLang="en-US" sz="1800" b="1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72480" y="3376297"/>
            <a:ext cx="316835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b="1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低リスクの海外出張の例</a:t>
            </a: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88504" y="3645024"/>
            <a:ext cx="887551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	</a:t>
            </a: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情報機器を持ち出すが、すべて携帯品であり、持ち帰る。</a:t>
            </a:r>
            <a:endParaRPr lang="ja-JP" altLang="en-US" sz="16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機密の技術情報は持ち出さない。</a:t>
            </a:r>
            <a:endParaRPr lang="ja-JP" altLang="en-US" sz="16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latinLnBrk="1" hangingPunct="1">
              <a:spcBef>
                <a:spcPts val="0"/>
              </a:spcBef>
              <a:spcAft>
                <a:spcPct val="0"/>
              </a:spcAft>
              <a:buSzTx/>
              <a:buFontTx/>
              <a:buAutoNum type="circleNumDbPlain" startAt="2"/>
            </a:pPr>
            <a:r>
              <a:rPr lang="ja-JP" altLang="en-US" sz="16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機密の技術情報を持ち出すが、専ら自己使用、または、すべて現地（公開の展示会等）で公開（発表等公知化）する予定である。 </a:t>
            </a:r>
            <a:endParaRPr lang="ja-JP" altLang="en-US" sz="16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2480" y="2708920"/>
            <a:ext cx="9361040" cy="216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761312" y="4550236"/>
            <a:ext cx="1656184" cy="318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36000" tIns="36000" rIns="36000" bIns="360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1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月開始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3168" y="82068"/>
            <a:ext cx="7632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取引チェックシート（</a:t>
            </a:r>
            <a:r>
              <a:rPr lang="zh-TW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海外出張用 簡易版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8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919162"/>
            <a:ext cx="9289032" cy="501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フリーフォーム 6"/>
          <p:cNvSpPr/>
          <p:nvPr/>
        </p:nvSpPr>
        <p:spPr>
          <a:xfrm>
            <a:off x="416496" y="6027626"/>
            <a:ext cx="9073008" cy="568395"/>
          </a:xfrm>
          <a:custGeom>
            <a:avLst/>
            <a:gdLst>
              <a:gd name="connsiteX0" fmla="*/ 0 w 9046724"/>
              <a:gd name="connsiteY0" fmla="*/ 291843 h 613087"/>
              <a:gd name="connsiteX1" fmla="*/ 1313234 w 9046724"/>
              <a:gd name="connsiteY1" fmla="*/ 544762 h 613087"/>
              <a:gd name="connsiteX2" fmla="*/ 2743200 w 9046724"/>
              <a:gd name="connsiteY2" fmla="*/ 77835 h 613087"/>
              <a:gd name="connsiteX3" fmla="*/ 4396903 w 9046724"/>
              <a:gd name="connsiteY3" fmla="*/ 612856 h 613087"/>
              <a:gd name="connsiteX4" fmla="*/ 5690681 w 9046724"/>
              <a:gd name="connsiteY4" fmla="*/ 13 h 613087"/>
              <a:gd name="connsiteX5" fmla="*/ 7266562 w 9046724"/>
              <a:gd name="connsiteY5" fmla="*/ 593401 h 613087"/>
              <a:gd name="connsiteX6" fmla="*/ 9046724 w 9046724"/>
              <a:gd name="connsiteY6" fmla="*/ 13 h 61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6724" h="613087">
                <a:moveTo>
                  <a:pt x="0" y="291843"/>
                </a:moveTo>
                <a:cubicBezTo>
                  <a:pt x="428017" y="436136"/>
                  <a:pt x="856034" y="580430"/>
                  <a:pt x="1313234" y="544762"/>
                </a:cubicBezTo>
                <a:cubicBezTo>
                  <a:pt x="1770434" y="509094"/>
                  <a:pt x="2229255" y="66486"/>
                  <a:pt x="2743200" y="77835"/>
                </a:cubicBezTo>
                <a:cubicBezTo>
                  <a:pt x="3257145" y="89184"/>
                  <a:pt x="3905656" y="625826"/>
                  <a:pt x="4396903" y="612856"/>
                </a:cubicBezTo>
                <a:cubicBezTo>
                  <a:pt x="4888150" y="599886"/>
                  <a:pt x="5212405" y="3255"/>
                  <a:pt x="5690681" y="13"/>
                </a:cubicBezTo>
                <a:cubicBezTo>
                  <a:pt x="6168957" y="-3229"/>
                  <a:pt x="6707222" y="593401"/>
                  <a:pt x="7266562" y="593401"/>
                </a:cubicBezTo>
                <a:cubicBezTo>
                  <a:pt x="7825902" y="593401"/>
                  <a:pt x="8688422" y="17847"/>
                  <a:pt x="9046724" y="1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416496" y="6180026"/>
            <a:ext cx="9073008" cy="568395"/>
          </a:xfrm>
          <a:custGeom>
            <a:avLst/>
            <a:gdLst>
              <a:gd name="connsiteX0" fmla="*/ 0 w 9046724"/>
              <a:gd name="connsiteY0" fmla="*/ 291843 h 613087"/>
              <a:gd name="connsiteX1" fmla="*/ 1313234 w 9046724"/>
              <a:gd name="connsiteY1" fmla="*/ 544762 h 613087"/>
              <a:gd name="connsiteX2" fmla="*/ 2743200 w 9046724"/>
              <a:gd name="connsiteY2" fmla="*/ 77835 h 613087"/>
              <a:gd name="connsiteX3" fmla="*/ 4396903 w 9046724"/>
              <a:gd name="connsiteY3" fmla="*/ 612856 h 613087"/>
              <a:gd name="connsiteX4" fmla="*/ 5690681 w 9046724"/>
              <a:gd name="connsiteY4" fmla="*/ 13 h 613087"/>
              <a:gd name="connsiteX5" fmla="*/ 7266562 w 9046724"/>
              <a:gd name="connsiteY5" fmla="*/ 593401 h 613087"/>
              <a:gd name="connsiteX6" fmla="*/ 9046724 w 9046724"/>
              <a:gd name="connsiteY6" fmla="*/ 13 h 61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6724" h="613087">
                <a:moveTo>
                  <a:pt x="0" y="291843"/>
                </a:moveTo>
                <a:cubicBezTo>
                  <a:pt x="428017" y="436136"/>
                  <a:pt x="856034" y="580430"/>
                  <a:pt x="1313234" y="544762"/>
                </a:cubicBezTo>
                <a:cubicBezTo>
                  <a:pt x="1770434" y="509094"/>
                  <a:pt x="2229255" y="66486"/>
                  <a:pt x="2743200" y="77835"/>
                </a:cubicBezTo>
                <a:cubicBezTo>
                  <a:pt x="3257145" y="89184"/>
                  <a:pt x="3905656" y="625826"/>
                  <a:pt x="4396903" y="612856"/>
                </a:cubicBezTo>
                <a:cubicBezTo>
                  <a:pt x="4888150" y="599886"/>
                  <a:pt x="5212405" y="3255"/>
                  <a:pt x="5690681" y="13"/>
                </a:cubicBezTo>
                <a:cubicBezTo>
                  <a:pt x="6168957" y="-3229"/>
                  <a:pt x="6707222" y="593401"/>
                  <a:pt x="7266562" y="593401"/>
                </a:cubicBezTo>
                <a:cubicBezTo>
                  <a:pt x="7825902" y="593401"/>
                  <a:pt x="8688422" y="17847"/>
                  <a:pt x="9046724" y="1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28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2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849694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章：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米国（再）輸出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規制（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29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EAR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とは？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再輸出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規制とは？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の概要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DPL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とは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4-4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Entity List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EL)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とは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4-5.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Entity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Denied Persons List (DPL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概要比較表 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4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6247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章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日本の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技術輸出管理制度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輸出管理の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法制度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1-3.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取引と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1-4.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リスト規制とキャッチオール規制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1-5. </a:t>
            </a:r>
            <a:r>
              <a:rPr lang="ja-JP" altLang="en-US" sz="24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制度のまとめ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909987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とは？再輸出規制とは？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134175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30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2480" y="807528"/>
            <a:ext cx="9361040" cy="284693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174625" indent="-174625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zh-TW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米国再輸出規制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とは、米国版の輸出規則（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xport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dministration 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egulations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）に規定されており、違反した場合、米国の行政制裁の対象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となりえます。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（以下「米国再輸出規制」を「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」と記載）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4625" indent="-174625">
              <a:spcBef>
                <a:spcPts val="12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②日本から輸出しようとしている「貨物」や「技術」に、米国の製品や技術が使われている場合には、日本の輸出規制（外為法等）に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加えて、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の確認も必要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4625" indent="-174625">
              <a:spcBef>
                <a:spcPts val="12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対象であるか否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かは、購入元のベンダ等に問い合わせし、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4625" indent="-174625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ECCN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xport 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ontrol 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lassification </a:t>
            </a:r>
            <a:r>
              <a:rPr lang="en-US" altLang="ja-JP" sz="16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umber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：規制品目番号）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入手してください。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4625" indent="-174625">
              <a:spcBef>
                <a:spcPts val="6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cf.</a:t>
            </a:r>
            <a:r>
              <a:rPr lang="ja-JP" altLang="en-US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5A992</a:t>
            </a:r>
            <a:r>
              <a:rPr lang="ja-JP" altLang="en-US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；市販暗号装置、　</a:t>
            </a:r>
            <a:r>
              <a:rPr lang="en-US" altLang="ja-JP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5D992</a:t>
            </a:r>
            <a:r>
              <a:rPr lang="ja-JP" altLang="en-US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；市販暗号プログラム、　</a:t>
            </a:r>
            <a:r>
              <a:rPr lang="en-US" altLang="ja-JP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EAR99</a:t>
            </a:r>
            <a:r>
              <a:rPr lang="ja-JP" altLang="en-US" sz="12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；リスト外規制品目（機微度が極めて低い品目）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4625" indent="-174625">
              <a:spcBef>
                <a:spcPts val="12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④テロ支援国家等（イラン、シリア、北朝鮮、スーダン、キューバ）以外であれば、大抵の場合、特例等により米国政府の許可なく再輸出可能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不明等の場合は、技術輸出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管理室の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を仰いでください。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スライド番号プレースホルダー 3"/>
          <p:cNvSpPr txBox="1">
            <a:spLocks/>
          </p:cNvSpPr>
          <p:nvPr/>
        </p:nvSpPr>
        <p:spPr>
          <a:xfrm>
            <a:off x="6852589" y="622426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63A2C-0CAD-4357-95C2-1F633E9ACC89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177542" y="4310785"/>
            <a:ext cx="1095938" cy="1603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491680" y="4310786"/>
            <a:ext cx="4876800" cy="1603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86680" y="4310786"/>
            <a:ext cx="1095938" cy="160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5" name="Picture 8" descr="MC90043262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70" y="4835015"/>
            <a:ext cx="446598" cy="61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449096" y="431078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ja-JP" altLang="en-US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国境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7586682" y="4639946"/>
            <a:ext cx="315198" cy="115735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440255" y="5132463"/>
            <a:ext cx="2953442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947882" y="4553786"/>
            <a:ext cx="315198" cy="1157354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503941" y="5109668"/>
            <a:ext cx="1825939" cy="3043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1810296" y="4291135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ja-JP" altLang="en-US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国境</a:t>
            </a: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4015681" y="5132462"/>
            <a:ext cx="956818" cy="1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401724" y="5592310"/>
            <a:ext cx="799748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ja-JP" altLang="en-US" sz="12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　</a:t>
            </a:r>
            <a:endParaRPr lang="ja-JP" altLang="en-US" sz="12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662880" y="5592310"/>
            <a:ext cx="971150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ja-JP" altLang="en-US" sz="12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米国メーカ</a:t>
            </a:r>
            <a:endParaRPr lang="ja-JP" altLang="en-US" sz="12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209293" y="5592310"/>
            <a:ext cx="879611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ja-JP" altLang="en-US" sz="12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国内ベンダ</a:t>
            </a:r>
            <a:endParaRPr lang="ja-JP" altLang="en-US" sz="12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713076" y="5592310"/>
            <a:ext cx="1220820" cy="2769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 Narrow" pitchFamily="34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en-US" altLang="ja-JP" sz="12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1200" b="1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</a:t>
            </a:r>
            <a:endParaRPr lang="ja-JP" altLang="en-US" sz="1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25480" y="4646343"/>
            <a:ext cx="990600" cy="106479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下矢印 40"/>
          <p:cNvSpPr/>
          <p:nvPr/>
        </p:nvSpPr>
        <p:spPr>
          <a:xfrm>
            <a:off x="6510516" y="4300211"/>
            <a:ext cx="420527" cy="623587"/>
          </a:xfrm>
          <a:prstGeom prst="down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8901" y="4161949"/>
            <a:ext cx="846362" cy="27652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</a:t>
            </a:r>
            <a:endParaRPr kumimoji="1" lang="ja-JP" altLang="en-US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415480" y="4172523"/>
            <a:ext cx="846362" cy="27652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8054280" y="4186661"/>
            <a:ext cx="846362" cy="276525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</a:t>
            </a:r>
            <a:endParaRPr kumimoji="1" lang="ja-JP" altLang="en-US" sz="16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線吹き出し 2 (枠付き) 47"/>
          <p:cNvSpPr/>
          <p:nvPr/>
        </p:nvSpPr>
        <p:spPr>
          <a:xfrm>
            <a:off x="949604" y="6080074"/>
            <a:ext cx="2131188" cy="457200"/>
          </a:xfrm>
          <a:prstGeom prst="borderCallout2">
            <a:avLst>
              <a:gd name="adj1" fmla="val -19007"/>
              <a:gd name="adj2" fmla="val 55747"/>
              <a:gd name="adj3" fmla="val -91156"/>
              <a:gd name="adj4" fmla="val 61816"/>
              <a:gd name="adj5" fmla="val -192547"/>
              <a:gd name="adj6" fmla="val 66501"/>
            </a:avLst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米国企業で製造されたルータを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国内ベンダが輸入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線吹き出し 2 (枠付き) 48"/>
          <p:cNvSpPr/>
          <p:nvPr/>
        </p:nvSpPr>
        <p:spPr>
          <a:xfrm>
            <a:off x="3685430" y="6080074"/>
            <a:ext cx="1987650" cy="457200"/>
          </a:xfrm>
          <a:prstGeom prst="borderCallout2">
            <a:avLst>
              <a:gd name="adj1" fmla="val -19007"/>
              <a:gd name="adj2" fmla="val 55747"/>
              <a:gd name="adj3" fmla="val -106109"/>
              <a:gd name="adj4" fmla="val 39486"/>
              <a:gd name="adj5" fmla="val -200024"/>
              <a:gd name="adj6" fmla="val 37257"/>
            </a:avLst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東日本が当該ルータを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国内ベンダから調達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線吹き出し 2 (枠付き) 49"/>
          <p:cNvSpPr/>
          <p:nvPr/>
        </p:nvSpPr>
        <p:spPr>
          <a:xfrm>
            <a:off x="6172688" y="6073665"/>
            <a:ext cx="1910167" cy="457200"/>
          </a:xfrm>
          <a:prstGeom prst="borderCallout2">
            <a:avLst>
              <a:gd name="adj1" fmla="val -19007"/>
              <a:gd name="adj2" fmla="val 55747"/>
              <a:gd name="adj3" fmla="val -106109"/>
              <a:gd name="adj4" fmla="val 39486"/>
              <a:gd name="adj5" fmla="val -200024"/>
              <a:gd name="adj6" fmla="val 37257"/>
            </a:avLst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東日本から外国の顧客へ当該ルータを輸出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" y="4725309"/>
            <a:ext cx="897754" cy="6078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67" y="4857266"/>
            <a:ext cx="525514" cy="525514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81" y="4712973"/>
            <a:ext cx="544762" cy="745464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5816321" y="3717032"/>
            <a:ext cx="1728967" cy="568101"/>
          </a:xfrm>
          <a:prstGeom prst="rect">
            <a:avLst/>
          </a:prstGeom>
          <a:noFill/>
          <a:ln w="9525"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外為法に基づく輸出審査</a:t>
            </a:r>
            <a:endParaRPr kumimoji="1" lang="en-US" altLang="ja-JP" sz="1100" b="1" dirty="0" smtClean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</a:t>
            </a:r>
            <a:r>
              <a:rPr lang="en-US" altLang="ja-JP" sz="1100" b="1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</a:t>
            </a:r>
          </a:p>
          <a:p>
            <a:r>
              <a:rPr kumimoji="1" lang="en-US" altLang="ja-JP" sz="1100" b="1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kumimoji="1" lang="ja-JP" altLang="en-US" sz="1100" b="1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に基づく再輸出審査</a:t>
            </a:r>
            <a:endParaRPr kumimoji="1" lang="ja-JP" altLang="en-US" sz="1100" b="1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82" y="4699469"/>
            <a:ext cx="563320" cy="72105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48" y="4717181"/>
            <a:ext cx="563320" cy="72105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04" y="4789189"/>
            <a:ext cx="563320" cy="721050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5097016" y="386411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輸出前に</a:t>
            </a:r>
            <a:endParaRPr kumimoji="1"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3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6247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4-2.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再輸出を規制する根拠条文等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31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2480" y="836712"/>
            <a:ext cx="9531920" cy="375487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§730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GENERAL </a:t>
            </a:r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INFORMATION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§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730.5 Coverage of more than exports.</a:t>
            </a:r>
          </a:p>
          <a:p>
            <a:pPr marL="228600" indent="-228600">
              <a:spcBef>
                <a:spcPts val="600"/>
              </a:spcBef>
              <a:buAutoNum type="alphaLcParenBoth"/>
            </a:pPr>
            <a:r>
              <a:rPr lang="en-US" altLang="ja-JP" sz="16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Reexports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Commodities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software, and technology that have been exported from the United States are generally </a:t>
            </a:r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subject to the EAR with respect to </a:t>
            </a:r>
            <a:r>
              <a:rPr lang="en-US" altLang="ja-JP" sz="1600" b="1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reexport</a:t>
            </a:r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endParaRPr lang="en-US" altLang="ja-JP" sz="16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Many </a:t>
            </a:r>
            <a:r>
              <a:rPr lang="en-US" altLang="ja-JP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such </a:t>
            </a:r>
            <a:r>
              <a:rPr lang="en-US" altLang="ja-JP" sz="1600" b="1" u="sng" dirty="0" err="1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reexports</a:t>
            </a:r>
            <a:r>
              <a:rPr lang="en-US" altLang="ja-JP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however, may go to many destinations without a license or will qualify for an exception from licensing requirements.</a:t>
            </a:r>
          </a:p>
          <a:p>
            <a:endParaRPr lang="en-US" altLang="ja-JP" sz="16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＜仮訳＞</a:t>
            </a:r>
            <a:endParaRPr lang="en-US" altLang="ja-JP" sz="16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§730.5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輸出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以外の適用範囲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再輸出；米国から輸出された貨物、ソフトウェア</a:t>
            </a:r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は通常、</a:t>
            </a:r>
            <a:r>
              <a:rPr lang="ja-JP" altLang="en-US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再輸出に関してもＥＡＲの対象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である。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600" b="1" dirty="0" smtClean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しかしながら</a:t>
            </a:r>
            <a:r>
              <a:rPr kumimoji="1" lang="ja-JP" altLang="en-US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、このような多くの再輸出は許可なし</a:t>
            </a:r>
            <a:r>
              <a:rPr kumimoji="1" lang="ja-JP" altLang="en-US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多く</a:t>
            </a:r>
            <a:r>
              <a:rPr lang="ja-JP" altLang="en-US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の仕向地にでき、又</a:t>
            </a:r>
            <a:r>
              <a:rPr kumimoji="1" lang="ja-JP" altLang="en-US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は、許可要件から除外の</a:t>
            </a:r>
            <a:r>
              <a:rPr kumimoji="1" lang="ja-JP" altLang="en-US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資格</a:t>
            </a:r>
            <a:r>
              <a:rPr lang="ja-JP" altLang="en-US" sz="16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16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得ることができる。</a:t>
            </a:r>
            <a:endParaRPr kumimoji="1" lang="ja-JP" altLang="en-US" sz="1600" b="1" u="sng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6737" y="4717593"/>
            <a:ext cx="8577989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☑　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と聞いて、過度の心配等は不要。大抵は問題なく再輸出できる。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☑　米国製品の場合、ベンダー等に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ECCN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（「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EAR99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」含む。）を確認。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☑　許可不要（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NLR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）や許可例外（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LE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）の判断は、技術輸出管理室に確認。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Picture 18" descr="指（透過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0" y="5400798"/>
            <a:ext cx="297444" cy="33245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1379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9001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4-3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における 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 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DPL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31440"/>
              </p:ext>
            </p:extLst>
          </p:nvPr>
        </p:nvGraphicFramePr>
        <p:xfrm>
          <a:off x="272480" y="836713"/>
          <a:ext cx="9217025" cy="5633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68">
                  <a:extLst>
                    <a:ext uri="{9D8B030D-6E8A-4147-A177-3AD203B41FA5}">
                      <a16:colId xmlns:a16="http://schemas.microsoft.com/office/drawing/2014/main" val="3801749336"/>
                    </a:ext>
                  </a:extLst>
                </a:gridCol>
                <a:gridCol w="3364946">
                  <a:extLst>
                    <a:ext uri="{9D8B030D-6E8A-4147-A177-3AD203B41FA5}">
                      <a16:colId xmlns:a16="http://schemas.microsoft.com/office/drawing/2014/main" val="3923768492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3259432174"/>
                    </a:ext>
                  </a:extLst>
                </a:gridCol>
              </a:tblGrid>
              <a:tr h="878584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800" b="1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Entity List 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</a:p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800" b="1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Denied Persons List (DPL) 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lt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</a:p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32378"/>
                  </a:ext>
                </a:extLst>
              </a:tr>
              <a:tr h="1029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rgbClr val="0033CC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性 質</a:t>
                      </a:r>
                      <a:endParaRPr kumimoji="1" lang="ja-JP" altLang="en-US" sz="1600" b="0" dirty="0">
                        <a:solidFill>
                          <a:srgbClr val="0033CC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  <a:endParaRPr kumimoji="1" lang="ja-JP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米国の国家安全保障政策又は外交政策に反する者のリスト 	</a:t>
                      </a:r>
                      <a:endParaRPr kumimoji="1" lang="en-US" altLang="ja-JP" sz="18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米国輸出管理規則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(EAR)</a:t>
                      </a:r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の悪質・重大な違反を犯し、 輸出等特権を剥奪された者のリスト 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80841"/>
                  </a:ext>
                </a:extLst>
              </a:tr>
              <a:tr h="790725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i="0" u="none" strike="noStrike" kern="1200" baseline="0" dirty="0" smtClean="0">
                        <a:solidFill>
                          <a:srgbClr val="0033CC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i="0" u="none" strike="noStrike" kern="1200" baseline="0" dirty="0" smtClean="0">
                          <a:solidFill>
                            <a:srgbClr val="0033CC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根拠法令 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米国輸出管理規則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(Export Administration Regulations</a:t>
                      </a:r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EAR) 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76577"/>
                  </a:ext>
                </a:extLst>
              </a:tr>
              <a:tr h="1142159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i="0" u="none" strike="noStrike" kern="1200" baseline="0" dirty="0" smtClean="0">
                        <a:solidFill>
                          <a:srgbClr val="0033CC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i="0" u="none" strike="noStrike" kern="1200" baseline="0" dirty="0" smtClean="0">
                          <a:solidFill>
                            <a:srgbClr val="0033CC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所管官庁 	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米国商務省 産業・安全保障局 </a:t>
                      </a:r>
                    </a:p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(Bureau of Industrial and Security (BIS), Commerce Department) 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31654"/>
                  </a:ext>
                </a:extLst>
              </a:tr>
              <a:tr h="1518980">
                <a:tc>
                  <a:txBody>
                    <a:bodyPr/>
                    <a:lstStyle/>
                    <a:p>
                      <a:endParaRPr kumimoji="1" lang="ja-JP" alt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i="0" u="none" strike="noStrike" kern="1200" baseline="0" dirty="0" smtClean="0">
                          <a:solidFill>
                            <a:srgbClr val="0033CC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原則として禁止される行為 </a:t>
                      </a:r>
                      <a:r>
                        <a:rPr kumimoji="1" lang="ja-JP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</a:p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米国からの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Entity List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掲載者への輸出 </a:t>
                      </a:r>
                      <a:endParaRPr kumimoji="1" lang="en-US" altLang="ja-JP" sz="14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非米国からの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Entity List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掲載者への再輸出</a:t>
                      </a:r>
                      <a:endParaRPr kumimoji="1" lang="en-US" altLang="ja-JP" sz="1400" b="0" i="0" u="none" strike="noStrike" kern="1200" baseline="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(3)EAR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Entity List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掲載者への同一国内販売・提供 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(1)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米国からの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DPL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掲載者への輸出 </a:t>
                      </a:r>
                    </a:p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非米国からの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DPL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掲載者へ再輸出 </a:t>
                      </a:r>
                    </a:p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(3)EAR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対象品目の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DPL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掲載者への同一国内販売・提供 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(4)DPL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掲載者の所有・支配の下にある品目につき、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対象品目を利用して据付、保守、その他のサービスを行う行為 </a:t>
                      </a:r>
                    </a:p>
                    <a:p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(5)DPL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掲載者による</a:t>
                      </a:r>
                      <a:r>
                        <a:rPr kumimoji="1" lang="en-US" altLang="ja-JP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EAR</a:t>
                      </a:r>
                      <a:r>
                        <a:rPr kumimoji="1" lang="ja-JP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対象品目の取引行為 </a:t>
                      </a:r>
                      <a:r>
                        <a:rPr kumimoji="1" lang="ja-JP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	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00834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00472" y="6453336"/>
            <a:ext cx="203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実質的に大きな違いはない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32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8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28012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4-4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Entity List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）の最近の状況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33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7607" y="2198542"/>
            <a:ext cx="9550786" cy="292387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掲載企業の増加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：直近四半期で百社以上追加。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米国時間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17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付けで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を改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正し、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ファーウェイ社及び関連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について、さらに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38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社。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以下、「ファーウェイ関連会社」）</a:t>
            </a:r>
            <a:r>
              <a:rPr lang="ja-JP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掲載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ました。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米国原産技術等（プログラム、貨物、技術情報）の組込製品、直接製品を提供する</a:t>
            </a:r>
            <a:r>
              <a:rPr lang="ja-JP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輸出及び国内での譲渡を含む。</a:t>
            </a:r>
            <a:r>
              <a:rPr lang="ja-JP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）こと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が原則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禁止</a:t>
            </a:r>
            <a:r>
              <a:rPr lang="en-US" altLang="ja-JP" baseline="3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baseline="3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</a:t>
            </a:r>
            <a:r>
              <a:rPr lang="en-US" altLang="ja-JP" baseline="3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となっています。</a:t>
            </a:r>
            <a:endParaRPr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拡大直接製品規制施行：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米国外で製造された製品でも対象となるものがあります。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ja-JP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　</a:t>
            </a:r>
            <a:r>
              <a:rPr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には</a:t>
            </a:r>
            <a:r>
              <a:rPr lang="ja-JP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日本子会社ファーウェイ・ジャパン社も含まれており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、日本国内における取引であっても同社に対する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対象品目の提供は、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違反になる虞があります。</a:t>
            </a:r>
          </a:p>
          <a:p>
            <a:endParaRPr lang="ja-JP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ja-JP" sz="1200" baseline="30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注】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掲載者に対する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対象品目の提供</a:t>
            </a:r>
            <a:r>
              <a:rPr lang="ja-JP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BIS</a:t>
            </a:r>
            <a:r>
              <a:rPr lang="ja-JP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</a:t>
            </a:r>
            <a:r>
              <a:rPr lang="ja-JP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許可申請が必要ですが原則不許可となる</a:t>
            </a:r>
            <a:r>
              <a:rPr lang="ja-JP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ことが明記されている（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Presumption of denial</a:t>
            </a:r>
            <a:r>
              <a:rPr lang="ja-JP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）ので、ここでは「原則禁止」と記しています</a:t>
            </a:r>
            <a:r>
              <a:rPr lang="ja-JP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ja-JP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3633"/>
              </p:ext>
            </p:extLst>
          </p:nvPr>
        </p:nvGraphicFramePr>
        <p:xfrm>
          <a:off x="179755" y="5185048"/>
          <a:ext cx="9548638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92">
                  <a:extLst>
                    <a:ext uri="{9D8B030D-6E8A-4147-A177-3AD203B41FA5}">
                      <a16:colId xmlns:a16="http://schemas.microsoft.com/office/drawing/2014/main" val="3830563627"/>
                    </a:ext>
                  </a:extLst>
                </a:gridCol>
                <a:gridCol w="3616015">
                  <a:extLst>
                    <a:ext uri="{9D8B030D-6E8A-4147-A177-3AD203B41FA5}">
                      <a16:colId xmlns:a16="http://schemas.microsoft.com/office/drawing/2014/main" val="2478692100"/>
                    </a:ext>
                  </a:extLst>
                </a:gridCol>
                <a:gridCol w="4143431">
                  <a:extLst>
                    <a:ext uri="{9D8B030D-6E8A-4147-A177-3AD203B41FA5}">
                      <a16:colId xmlns:a16="http://schemas.microsoft.com/office/drawing/2014/main" val="4175136343"/>
                    </a:ext>
                  </a:extLst>
                </a:gridCol>
              </a:tblGrid>
              <a:tr h="108080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EAR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規制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規制内容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規制対象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3539631"/>
                  </a:ext>
                </a:extLst>
              </a:tr>
              <a:tr h="364918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組込製品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米国原産品目を一定比率（デミニミス・ルール）以上組み込んでできた米国製品組込品は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EAR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の規制対象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一定比率は仕向け地の懸念度によって異なる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中国向けは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％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799073365"/>
                  </a:ext>
                </a:extLst>
              </a:tr>
              <a:tr h="323884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直接製品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米国原産の技術・ソフトウェアを直接利用して製造された第一次製品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エレクトロニクス・計算機・通信分野の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ECCN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技術・ソフト（米国原産の組込比率の概念なし）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847096841"/>
                  </a:ext>
                </a:extLst>
              </a:tr>
              <a:tr h="383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拡大直接製品</a:t>
                      </a:r>
                    </a:p>
                    <a:p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直接製品</a:t>
                      </a:r>
                      <a:r>
                        <a:rPr kumimoji="1" lang="ja-JP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の技術・ソフトから米国外で製造された品目</a:t>
                      </a: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直接製品の製造装置から米国外で製造された製品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ファーウェイ社・同関連会社対象を名指し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867891821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77607" y="826729"/>
            <a:ext cx="9550786" cy="1308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EL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掲載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 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に基づく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BIS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措置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であり</a:t>
            </a:r>
            <a:r>
              <a:rPr lang="ja-JP" altLang="en-US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2000" b="1" i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米国の安全保障上又は外交上の利益に反する</a:t>
            </a:r>
            <a:r>
              <a:rPr lang="ja-JP" altLang="en-US" sz="20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>
                <a:latin typeface="Century" panose="02040604050505020304" pitchFamily="18" charset="0"/>
              </a:rPr>
              <a:t>activities </a:t>
            </a:r>
            <a:r>
              <a:rPr lang="en-US" altLang="ja-JP" dirty="0">
                <a:solidFill>
                  <a:srgbClr val="FF0000"/>
                </a:solidFill>
                <a:latin typeface="Century" panose="02040604050505020304" pitchFamily="18" charset="0"/>
              </a:rPr>
              <a:t>contrary to the national security or</a:t>
            </a:r>
            <a:r>
              <a:rPr lang="en-US" altLang="ja-JP" dirty="0">
                <a:latin typeface="Century" panose="020406040505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Century" panose="02040604050505020304" pitchFamily="18" charset="0"/>
              </a:rPr>
              <a:t>foreign policy interests </a:t>
            </a:r>
            <a:r>
              <a:rPr lang="en-US" altLang="ja-JP" dirty="0">
                <a:latin typeface="Century" panose="02040604050505020304" pitchFamily="18" charset="0"/>
              </a:rPr>
              <a:t>of the United States</a:t>
            </a:r>
            <a:r>
              <a:rPr lang="en-US" altLang="ja-JP" dirty="0" smtClean="0">
                <a:latin typeface="Century" panose="02040604050505020304" pitchFamily="18" charset="0"/>
              </a:rPr>
              <a:t>.</a:t>
            </a:r>
            <a:r>
              <a:rPr lang="ja-JP" altLang="en-US" dirty="0" smtClean="0"/>
              <a:t>）</a:t>
            </a:r>
            <a:r>
              <a:rPr lang="ja-JP" altLang="en-US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1600" i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判断される場合に掲載される</a:t>
            </a:r>
            <a:r>
              <a:rPr lang="ja-JP" altLang="en-US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もの。</a:t>
            </a:r>
            <a:endParaRPr lang="en-US" altLang="ja-JP" i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一方、</a:t>
            </a:r>
            <a:r>
              <a:rPr lang="en-US" altLang="ja-JP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DPL</a:t>
            </a:r>
            <a:r>
              <a:rPr lang="ja-JP" altLang="en-US" sz="1600" i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600" i="1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</a:t>
            </a:r>
            <a:r>
              <a:rPr lang="ja-JP" altLang="en-US" sz="1600" i="1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600" b="1" i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悪質・重大な違反を犯し、 輸出等特権を剥奪された者</a:t>
            </a:r>
            <a:r>
              <a:rPr lang="ja-JP" altLang="en-US" sz="1600" i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600" i="1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リスト。 </a:t>
            </a:r>
            <a:endParaRPr lang="ja-JP" altLang="en-US" sz="1600" i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4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6624736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参考情報：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自治検査について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34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502096" y="980728"/>
            <a:ext cx="8915400" cy="53055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自治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検査に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ついて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2020</a:t>
            </a:r>
            <a:r>
              <a:rPr lang="zh-TW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 </a:t>
            </a:r>
            <a:r>
              <a:rPr lang="zh-TW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自治検査</a:t>
            </a:r>
            <a:r>
              <a:rPr lang="zh-TW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要領</a:t>
            </a:r>
            <a:endParaRPr lang="zh-TW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zh-TW" altLang="en-US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1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28012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自治検査について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35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54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28012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2. 2020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 自治検査実施要領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36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輸出管理の目的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4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Oval 70"/>
          <p:cNvSpPr>
            <a:spLocks noChangeArrowheads="1"/>
          </p:cNvSpPr>
          <p:nvPr/>
        </p:nvSpPr>
        <p:spPr bwMode="auto">
          <a:xfrm>
            <a:off x="1906588" y="3213100"/>
            <a:ext cx="2305050" cy="13684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endParaRPr lang="ja-JP" altLang="en-US" sz="1400" i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249956" y="980728"/>
            <a:ext cx="9411236" cy="864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42900" indent="-342900" fontAlgn="base" hangingPunct="1">
              <a:spcBef>
                <a:spcPct val="0"/>
              </a:spcBef>
              <a:buSzTx/>
              <a:buFont typeface="Wingdings" panose="05000000000000000000" pitchFamily="2" charset="2"/>
              <a:buChar char="l"/>
            </a:pP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軍事転用可能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な物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・技術が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、日本や国際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社会の安全性を脅かす国家やテロリスト等、懸念活動を行うおそれのある者に渡ることを防ぐ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ため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i="0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国際的な輸出取引</a:t>
            </a:r>
            <a:r>
              <a:rPr lang="ja-JP" altLang="en-US" sz="1800" i="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管理の</a:t>
            </a:r>
            <a:r>
              <a:rPr lang="ja-JP" altLang="en-US" sz="1800" i="0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枠組み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がある。</a:t>
            </a:r>
            <a:endParaRPr lang="en-US" altLang="ja-JP" sz="18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5076825" y="2997200"/>
            <a:ext cx="2740025" cy="331152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0EB0D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0">
              <a:defRPr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328738" y="2764599"/>
            <a:ext cx="4319587" cy="288925"/>
          </a:xfrm>
          <a:prstGeom prst="rightArrow">
            <a:avLst>
              <a:gd name="adj1" fmla="val 55944"/>
              <a:gd name="adj2" fmla="val 15981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buSzTx/>
              <a:buFontTx/>
              <a:buNone/>
            </a:pPr>
            <a:endParaRPr lang="ja-JP" altLang="ja-JP" sz="1400" i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 rot="2399548">
            <a:off x="1133475" y="5297488"/>
            <a:ext cx="1184275" cy="288925"/>
          </a:xfrm>
          <a:prstGeom prst="rightArrow">
            <a:avLst>
              <a:gd name="adj1" fmla="val 50000"/>
              <a:gd name="adj2" fmla="val 155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buSzTx/>
              <a:buFontTx/>
              <a:buNone/>
            </a:pPr>
            <a:endParaRPr lang="ja-JP" altLang="ja-JP" sz="1400" i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735534" y="2421161"/>
            <a:ext cx="2930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fontAlgn="base" latinLnBrk="0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軍事転用可能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な物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や技術</a:t>
            </a: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 rot="-1939177">
            <a:off x="4614863" y="5410200"/>
            <a:ext cx="1009650" cy="288925"/>
          </a:xfrm>
          <a:prstGeom prst="rightArrow">
            <a:avLst>
              <a:gd name="adj1" fmla="val 50000"/>
              <a:gd name="adj2" fmla="val 12512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buSzTx/>
              <a:buFontTx/>
              <a:buNone/>
            </a:pPr>
            <a:endParaRPr lang="ja-JP" altLang="ja-JP" sz="1400" i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3038" y="5740400"/>
            <a:ext cx="18002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fontAlgn="base" latinLnBrk="0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軍事転用可能な</a:t>
            </a:r>
          </a:p>
          <a:p>
            <a:pPr eaLnBrk="1" fontAlgn="base" latinLnBrk="0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物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や技術</a:t>
            </a:r>
          </a:p>
        </p:txBody>
      </p:sp>
      <p:sp>
        <p:nvSpPr>
          <p:cNvPr id="24" name="対角する 2 つの角を切り取った四角形 23"/>
          <p:cNvSpPr/>
          <p:nvPr/>
        </p:nvSpPr>
        <p:spPr bwMode="auto">
          <a:xfrm>
            <a:off x="216694" y="2584450"/>
            <a:ext cx="1022350" cy="2933700"/>
          </a:xfrm>
          <a:prstGeom prst="snip2DiagRect">
            <a:avLst>
              <a:gd name="adj1" fmla="val 22635"/>
              <a:gd name="adj2" fmla="val 16667"/>
            </a:avLst>
          </a:prstGeom>
          <a:solidFill>
            <a:srgbClr val="00CCFF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eaVert" anchor="ctr"/>
          <a:lstStyle/>
          <a:p>
            <a:pPr algn="ctr" eaLnBrk="1" latinLnBrk="0">
              <a:defRPr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　要　国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フローチャート : 書類 24"/>
          <p:cNvSpPr/>
          <p:nvPr/>
        </p:nvSpPr>
        <p:spPr bwMode="auto">
          <a:xfrm>
            <a:off x="5696585" y="2467499"/>
            <a:ext cx="2552378" cy="8001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/>
          <a:lstStyle/>
          <a:p>
            <a:pPr eaLnBrk="1" latinLnBrk="0">
              <a:defRPr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懸念活動を行うおそれのある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latinLnBrk="0">
              <a:defRPr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国家・テロリスト等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十二角形 25"/>
          <p:cNvSpPr/>
          <p:nvPr/>
        </p:nvSpPr>
        <p:spPr bwMode="auto">
          <a:xfrm>
            <a:off x="1994680" y="5562600"/>
            <a:ext cx="2754336" cy="800100"/>
          </a:xfrm>
          <a:prstGeom prst="dodec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dist" eaLnBrk="1" latinLnBrk="0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輸出管理が厳格に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latinLnBrk="0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実施されていない国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2152311" y="4725520"/>
            <a:ext cx="2596705" cy="941387"/>
          </a:xfrm>
          <a:prstGeom prst="irregularSeal2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latinLnBrk="0">
              <a:defRPr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迂回輸出</a:t>
            </a:r>
          </a:p>
        </p:txBody>
      </p:sp>
      <p:sp>
        <p:nvSpPr>
          <p:cNvPr id="28" name="テキスト ボックス 24"/>
          <p:cNvSpPr txBox="1">
            <a:spLocks noChangeArrowheads="1"/>
          </p:cNvSpPr>
          <p:nvPr/>
        </p:nvSpPr>
        <p:spPr bwMode="auto">
          <a:xfrm>
            <a:off x="7407984" y="3078313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4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国際的脅威</a:t>
            </a:r>
          </a:p>
        </p:txBody>
      </p:sp>
      <p:sp>
        <p:nvSpPr>
          <p:cNvPr id="29" name="ストライプ矢印 28"/>
          <p:cNvSpPr/>
          <p:nvPr/>
        </p:nvSpPr>
        <p:spPr bwMode="auto">
          <a:xfrm rot="5400000">
            <a:off x="8094662" y="3573614"/>
            <a:ext cx="422275" cy="355600"/>
          </a:xfrm>
          <a:prstGeom prst="stripedRightArrow">
            <a:avLst>
              <a:gd name="adj1" fmla="val 45008"/>
              <a:gd name="adj2" fmla="val 649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0">
              <a:defRPr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2049462" y="3429000"/>
            <a:ext cx="23994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fontAlgn="base" latinLnBrk="0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先進国を中心と</a:t>
            </a: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</a:t>
            </a:r>
            <a:endParaRPr lang="en-US" altLang="ja-JP" sz="16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fontAlgn="base" latinLnBrk="0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輸出取引管理により、</a:t>
            </a:r>
            <a:endParaRPr lang="en-US" altLang="ja-JP" sz="16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fontAlgn="base" latinLnBrk="0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国際的</a:t>
            </a:r>
            <a:r>
              <a:rPr lang="ja-JP" altLang="en-US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脅威</a:t>
            </a: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を未然</a:t>
            </a:r>
            <a:r>
              <a:rPr lang="ja-JP" altLang="en-US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に防止</a:t>
            </a:r>
          </a:p>
        </p:txBody>
      </p:sp>
      <p:pic>
        <p:nvPicPr>
          <p:cNvPr id="31" name="Picture 65" descr="スカッド・ミサイル">
            <a:hlinkClick r:id="rId2" tooltip="スカッド・ミサイル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266330"/>
            <a:ext cx="105568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7" descr="MiG-15bisソビエト空軍北朝鮮空軍マーク夜間戦闘機迷彩Aviapolk1/7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932913"/>
            <a:ext cx="18716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362740" y="3751414"/>
            <a:ext cx="1772444" cy="2850388"/>
          </a:xfrm>
          <a:prstGeom prst="irregularSeal2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eaVert" wrap="none" anchor="ctr"/>
          <a:lstStyle/>
          <a:p>
            <a:pPr algn="ctr" eaLnBrk="1" latinLnBrk="0">
              <a:defRPr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国際情勢の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latinLnBrk="0">
              <a:defRPr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不安定化</a:t>
            </a:r>
          </a:p>
        </p:txBody>
      </p:sp>
    </p:spTree>
    <p:extLst>
      <p:ext uri="{BB962C8B-B14F-4D97-AF65-F5344CB8AC3E}">
        <p14:creationId xmlns:p14="http://schemas.microsoft.com/office/powerpoint/2010/main" val="25151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日本の法制度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083546" y="6553919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5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Rectangle 83"/>
          <p:cNvSpPr>
            <a:spLocks noChangeArrowheads="1"/>
          </p:cNvSpPr>
          <p:nvPr/>
        </p:nvSpPr>
        <p:spPr bwMode="auto">
          <a:xfrm>
            <a:off x="2050823" y="5301208"/>
            <a:ext cx="7710715" cy="93662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lIns="18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刑事罰    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対象貨物・役務価格の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倍以下の罰金、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年以下の懲役</a:t>
            </a:r>
          </a:p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行政制裁 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3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年以内の貨物輸出・技術提供の禁止</a:t>
            </a:r>
          </a:p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	  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違反企業の実名公表と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警告</a:t>
            </a:r>
            <a:endParaRPr lang="ja-JP" altLang="en-US" sz="20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Rectangle 112"/>
          <p:cNvSpPr>
            <a:spLocks noChangeArrowheads="1"/>
          </p:cNvSpPr>
          <p:nvPr/>
        </p:nvSpPr>
        <p:spPr bwMode="auto">
          <a:xfrm>
            <a:off x="2638784" y="2332859"/>
            <a:ext cx="2233612" cy="5762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貨物の輸出</a:t>
            </a: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外為法</a:t>
            </a:r>
            <a:r>
              <a:rPr lang="ja-JP" altLang="en-US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48</a:t>
            </a: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</a:t>
            </a:r>
            <a:r>
              <a:rPr lang="en-US" altLang="ja-JP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16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Rectangle 114"/>
          <p:cNvSpPr>
            <a:spLocks noChangeArrowheads="1"/>
          </p:cNvSpPr>
          <p:nvPr/>
        </p:nvSpPr>
        <p:spPr bwMode="auto">
          <a:xfrm>
            <a:off x="5880459" y="2332859"/>
            <a:ext cx="2233612" cy="5762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fontAlgn="base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技術の提供</a:t>
            </a:r>
            <a:endParaRPr lang="en-US" altLang="ja-JP" sz="20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en-US" altLang="ja-JP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外為法第</a:t>
            </a:r>
            <a:r>
              <a:rPr lang="en-US" altLang="ja-JP" sz="16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25</a:t>
            </a: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</a:t>
            </a:r>
            <a:r>
              <a:rPr lang="en-US" altLang="ja-JP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ja-JP" altLang="en-US" sz="16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Rectangle 137"/>
          <p:cNvSpPr>
            <a:spLocks noChangeArrowheads="1"/>
          </p:cNvSpPr>
          <p:nvPr/>
        </p:nvSpPr>
        <p:spPr bwMode="auto">
          <a:xfrm>
            <a:off x="344488" y="1988840"/>
            <a:ext cx="120768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法制度</a:t>
            </a: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0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Rectangle 138"/>
          <p:cNvSpPr>
            <a:spLocks noChangeArrowheads="1"/>
          </p:cNvSpPr>
          <p:nvPr/>
        </p:nvSpPr>
        <p:spPr bwMode="auto">
          <a:xfrm>
            <a:off x="358069" y="4941168"/>
            <a:ext cx="193063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違反時の制裁</a:t>
            </a:r>
            <a:r>
              <a:rPr lang="en-US" altLang="ja-JP" sz="20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pic>
        <p:nvPicPr>
          <p:cNvPr id="24" name="Picture 38" descr="00p1aor3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71" y="2117410"/>
            <a:ext cx="1015393" cy="8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 noChangeAspect="1" noChangeArrowheads="1" noTextEdit="1"/>
          </p:cNvSpPr>
          <p:nvPr/>
        </p:nvSpPr>
        <p:spPr bwMode="auto">
          <a:xfrm>
            <a:off x="9761539" y="1066801"/>
            <a:ext cx="1851025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4731512" y="2060619"/>
            <a:ext cx="722313" cy="565150"/>
            <a:chOff x="10431464" y="1870076"/>
            <a:chExt cx="1147763" cy="958851"/>
          </a:xfrm>
        </p:grpSpPr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0431464" y="1905001"/>
              <a:ext cx="133350" cy="1588"/>
            </a:xfrm>
            <a:custGeom>
              <a:avLst/>
              <a:gdLst>
                <a:gd name="T0" fmla="*/ 167 w 167"/>
                <a:gd name="T1" fmla="*/ 0 h 4"/>
                <a:gd name="T2" fmla="*/ 159 w 167"/>
                <a:gd name="T3" fmla="*/ 0 h 4"/>
                <a:gd name="T4" fmla="*/ 151 w 167"/>
                <a:gd name="T5" fmla="*/ 1 h 4"/>
                <a:gd name="T6" fmla="*/ 144 w 167"/>
                <a:gd name="T7" fmla="*/ 1 h 4"/>
                <a:gd name="T8" fmla="*/ 136 w 167"/>
                <a:gd name="T9" fmla="*/ 1 h 4"/>
                <a:gd name="T10" fmla="*/ 128 w 167"/>
                <a:gd name="T11" fmla="*/ 3 h 4"/>
                <a:gd name="T12" fmla="*/ 120 w 167"/>
                <a:gd name="T13" fmla="*/ 3 h 4"/>
                <a:gd name="T14" fmla="*/ 112 w 167"/>
                <a:gd name="T15" fmla="*/ 4 h 4"/>
                <a:gd name="T16" fmla="*/ 104 w 167"/>
                <a:gd name="T17" fmla="*/ 4 h 4"/>
                <a:gd name="T18" fmla="*/ 91 w 167"/>
                <a:gd name="T19" fmla="*/ 4 h 4"/>
                <a:gd name="T20" fmla="*/ 78 w 167"/>
                <a:gd name="T21" fmla="*/ 4 h 4"/>
                <a:gd name="T22" fmla="*/ 65 w 167"/>
                <a:gd name="T23" fmla="*/ 4 h 4"/>
                <a:gd name="T24" fmla="*/ 52 w 167"/>
                <a:gd name="T25" fmla="*/ 4 h 4"/>
                <a:gd name="T26" fmla="*/ 39 w 167"/>
                <a:gd name="T27" fmla="*/ 4 h 4"/>
                <a:gd name="T28" fmla="*/ 27 w 167"/>
                <a:gd name="T29" fmla="*/ 3 h 4"/>
                <a:gd name="T30" fmla="*/ 13 w 167"/>
                <a:gd name="T31" fmla="*/ 3 h 4"/>
                <a:gd name="T32" fmla="*/ 0 w 167"/>
                <a:gd name="T33" fmla="*/ 1 h 4"/>
                <a:gd name="T34" fmla="*/ 167 w 167"/>
                <a:gd name="T3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4">
                  <a:moveTo>
                    <a:pt x="167" y="0"/>
                  </a:moveTo>
                  <a:lnTo>
                    <a:pt x="159" y="0"/>
                  </a:lnTo>
                  <a:lnTo>
                    <a:pt x="151" y="1"/>
                  </a:lnTo>
                  <a:lnTo>
                    <a:pt x="144" y="1"/>
                  </a:lnTo>
                  <a:lnTo>
                    <a:pt x="136" y="1"/>
                  </a:lnTo>
                  <a:lnTo>
                    <a:pt x="128" y="3"/>
                  </a:lnTo>
                  <a:lnTo>
                    <a:pt x="120" y="3"/>
                  </a:lnTo>
                  <a:lnTo>
                    <a:pt x="112" y="4"/>
                  </a:lnTo>
                  <a:lnTo>
                    <a:pt x="104" y="4"/>
                  </a:lnTo>
                  <a:lnTo>
                    <a:pt x="91" y="4"/>
                  </a:lnTo>
                  <a:lnTo>
                    <a:pt x="78" y="4"/>
                  </a:lnTo>
                  <a:lnTo>
                    <a:pt x="65" y="4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27" y="3"/>
                  </a:lnTo>
                  <a:lnTo>
                    <a:pt x="13" y="3"/>
                  </a:lnTo>
                  <a:lnTo>
                    <a:pt x="0" y="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75B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10483852" y="1906589"/>
              <a:ext cx="133350" cy="3175"/>
            </a:xfrm>
            <a:custGeom>
              <a:avLst/>
              <a:gdLst>
                <a:gd name="T0" fmla="*/ 167 w 167"/>
                <a:gd name="T1" fmla="*/ 0 h 3"/>
                <a:gd name="T2" fmla="*/ 159 w 167"/>
                <a:gd name="T3" fmla="*/ 0 h 3"/>
                <a:gd name="T4" fmla="*/ 151 w 167"/>
                <a:gd name="T5" fmla="*/ 1 h 3"/>
                <a:gd name="T6" fmla="*/ 143 w 167"/>
                <a:gd name="T7" fmla="*/ 1 h 3"/>
                <a:gd name="T8" fmla="*/ 136 w 167"/>
                <a:gd name="T9" fmla="*/ 1 h 3"/>
                <a:gd name="T10" fmla="*/ 128 w 167"/>
                <a:gd name="T11" fmla="*/ 2 h 3"/>
                <a:gd name="T12" fmla="*/ 120 w 167"/>
                <a:gd name="T13" fmla="*/ 2 h 3"/>
                <a:gd name="T14" fmla="*/ 112 w 167"/>
                <a:gd name="T15" fmla="*/ 3 h 3"/>
                <a:gd name="T16" fmla="*/ 104 w 167"/>
                <a:gd name="T17" fmla="*/ 3 h 3"/>
                <a:gd name="T18" fmla="*/ 90 w 167"/>
                <a:gd name="T19" fmla="*/ 3 h 3"/>
                <a:gd name="T20" fmla="*/ 77 w 167"/>
                <a:gd name="T21" fmla="*/ 3 h 3"/>
                <a:gd name="T22" fmla="*/ 64 w 167"/>
                <a:gd name="T23" fmla="*/ 3 h 3"/>
                <a:gd name="T24" fmla="*/ 51 w 167"/>
                <a:gd name="T25" fmla="*/ 3 h 3"/>
                <a:gd name="T26" fmla="*/ 38 w 167"/>
                <a:gd name="T27" fmla="*/ 3 h 3"/>
                <a:gd name="T28" fmla="*/ 25 w 167"/>
                <a:gd name="T29" fmla="*/ 2 h 3"/>
                <a:gd name="T30" fmla="*/ 13 w 167"/>
                <a:gd name="T31" fmla="*/ 2 h 3"/>
                <a:gd name="T32" fmla="*/ 0 w 167"/>
                <a:gd name="T33" fmla="*/ 1 h 3"/>
                <a:gd name="T34" fmla="*/ 167 w 167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3">
                  <a:moveTo>
                    <a:pt x="167" y="0"/>
                  </a:moveTo>
                  <a:lnTo>
                    <a:pt x="159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6" y="1"/>
                  </a:lnTo>
                  <a:lnTo>
                    <a:pt x="128" y="2"/>
                  </a:lnTo>
                  <a:lnTo>
                    <a:pt x="120" y="2"/>
                  </a:lnTo>
                  <a:lnTo>
                    <a:pt x="112" y="3"/>
                  </a:lnTo>
                  <a:lnTo>
                    <a:pt x="104" y="3"/>
                  </a:lnTo>
                  <a:lnTo>
                    <a:pt x="90" y="3"/>
                  </a:lnTo>
                  <a:lnTo>
                    <a:pt x="77" y="3"/>
                  </a:lnTo>
                  <a:lnTo>
                    <a:pt x="64" y="3"/>
                  </a:lnTo>
                  <a:lnTo>
                    <a:pt x="51" y="3"/>
                  </a:lnTo>
                  <a:lnTo>
                    <a:pt x="38" y="3"/>
                  </a:lnTo>
                  <a:lnTo>
                    <a:pt x="25" y="2"/>
                  </a:lnTo>
                  <a:lnTo>
                    <a:pt x="13" y="2"/>
                  </a:lnTo>
                  <a:lnTo>
                    <a:pt x="0" y="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10464802" y="1892301"/>
              <a:ext cx="1054100" cy="920751"/>
            </a:xfrm>
            <a:custGeom>
              <a:avLst/>
              <a:gdLst>
                <a:gd name="T0" fmla="*/ 0 w 1329"/>
                <a:gd name="T1" fmla="*/ 460 h 1160"/>
                <a:gd name="T2" fmla="*/ 309 w 1329"/>
                <a:gd name="T3" fmla="*/ 1069 h 1160"/>
                <a:gd name="T4" fmla="*/ 549 w 1329"/>
                <a:gd name="T5" fmla="*/ 1160 h 1160"/>
                <a:gd name="T6" fmla="*/ 1329 w 1329"/>
                <a:gd name="T7" fmla="*/ 750 h 1160"/>
                <a:gd name="T8" fmla="*/ 1198 w 1329"/>
                <a:gd name="T9" fmla="*/ 50 h 1160"/>
                <a:gd name="T10" fmla="*/ 899 w 1329"/>
                <a:gd name="T11" fmla="*/ 0 h 1160"/>
                <a:gd name="T12" fmla="*/ 0 w 1329"/>
                <a:gd name="T13" fmla="*/ 4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9" h="1160">
                  <a:moveTo>
                    <a:pt x="0" y="460"/>
                  </a:moveTo>
                  <a:lnTo>
                    <a:pt x="309" y="1069"/>
                  </a:lnTo>
                  <a:lnTo>
                    <a:pt x="549" y="1160"/>
                  </a:lnTo>
                  <a:lnTo>
                    <a:pt x="1329" y="750"/>
                  </a:lnTo>
                  <a:lnTo>
                    <a:pt x="1198" y="50"/>
                  </a:lnTo>
                  <a:lnTo>
                    <a:pt x="899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75B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10768014" y="1870076"/>
              <a:ext cx="290513" cy="300038"/>
            </a:xfrm>
            <a:custGeom>
              <a:avLst/>
              <a:gdLst>
                <a:gd name="T0" fmla="*/ 107 w 366"/>
                <a:gd name="T1" fmla="*/ 378 h 378"/>
                <a:gd name="T2" fmla="*/ 0 w 366"/>
                <a:gd name="T3" fmla="*/ 192 h 378"/>
                <a:gd name="T4" fmla="*/ 327 w 366"/>
                <a:gd name="T5" fmla="*/ 0 h 378"/>
                <a:gd name="T6" fmla="*/ 366 w 366"/>
                <a:gd name="T7" fmla="*/ 219 h 378"/>
                <a:gd name="T8" fmla="*/ 287 w 366"/>
                <a:gd name="T9" fmla="*/ 259 h 378"/>
                <a:gd name="T10" fmla="*/ 276 w 366"/>
                <a:gd name="T11" fmla="*/ 119 h 378"/>
                <a:gd name="T12" fmla="*/ 107 w 366"/>
                <a:gd name="T13" fmla="*/ 199 h 378"/>
                <a:gd name="T14" fmla="*/ 160 w 366"/>
                <a:gd name="T15" fmla="*/ 359 h 378"/>
                <a:gd name="T16" fmla="*/ 107 w 366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78">
                  <a:moveTo>
                    <a:pt x="107" y="378"/>
                  </a:moveTo>
                  <a:lnTo>
                    <a:pt x="0" y="192"/>
                  </a:lnTo>
                  <a:lnTo>
                    <a:pt x="327" y="0"/>
                  </a:lnTo>
                  <a:lnTo>
                    <a:pt x="366" y="219"/>
                  </a:lnTo>
                  <a:lnTo>
                    <a:pt x="287" y="259"/>
                  </a:lnTo>
                  <a:lnTo>
                    <a:pt x="276" y="119"/>
                  </a:lnTo>
                  <a:lnTo>
                    <a:pt x="107" y="199"/>
                  </a:lnTo>
                  <a:lnTo>
                    <a:pt x="160" y="359"/>
                  </a:lnTo>
                  <a:lnTo>
                    <a:pt x="107" y="378"/>
                  </a:lnTo>
                  <a:close/>
                </a:path>
              </a:pathLst>
            </a:custGeom>
            <a:solidFill>
              <a:srgbClr val="75B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0525127" y="1908176"/>
              <a:ext cx="1054100" cy="920751"/>
            </a:xfrm>
            <a:custGeom>
              <a:avLst/>
              <a:gdLst>
                <a:gd name="T0" fmla="*/ 0 w 1327"/>
                <a:gd name="T1" fmla="*/ 460 h 1160"/>
                <a:gd name="T2" fmla="*/ 308 w 1327"/>
                <a:gd name="T3" fmla="*/ 1070 h 1160"/>
                <a:gd name="T4" fmla="*/ 548 w 1327"/>
                <a:gd name="T5" fmla="*/ 1160 h 1160"/>
                <a:gd name="T6" fmla="*/ 1327 w 1327"/>
                <a:gd name="T7" fmla="*/ 750 h 1160"/>
                <a:gd name="T8" fmla="*/ 1197 w 1327"/>
                <a:gd name="T9" fmla="*/ 49 h 1160"/>
                <a:gd name="T10" fmla="*/ 898 w 1327"/>
                <a:gd name="T11" fmla="*/ 0 h 1160"/>
                <a:gd name="T12" fmla="*/ 0 w 1327"/>
                <a:gd name="T13" fmla="*/ 4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1160">
                  <a:moveTo>
                    <a:pt x="0" y="460"/>
                  </a:moveTo>
                  <a:lnTo>
                    <a:pt x="308" y="1070"/>
                  </a:lnTo>
                  <a:lnTo>
                    <a:pt x="548" y="1160"/>
                  </a:lnTo>
                  <a:lnTo>
                    <a:pt x="1327" y="750"/>
                  </a:lnTo>
                  <a:lnTo>
                    <a:pt x="1197" y="49"/>
                  </a:lnTo>
                  <a:lnTo>
                    <a:pt x="898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10609264" y="1958977"/>
              <a:ext cx="763588" cy="361950"/>
            </a:xfrm>
            <a:custGeom>
              <a:avLst/>
              <a:gdLst>
                <a:gd name="T0" fmla="*/ 0 w 961"/>
                <a:gd name="T1" fmla="*/ 410 h 456"/>
                <a:gd name="T2" fmla="*/ 778 w 961"/>
                <a:gd name="T3" fmla="*/ 0 h 456"/>
                <a:gd name="T4" fmla="*/ 961 w 961"/>
                <a:gd name="T5" fmla="*/ 37 h 456"/>
                <a:gd name="T6" fmla="*/ 252 w 961"/>
                <a:gd name="T7" fmla="*/ 456 h 456"/>
                <a:gd name="T8" fmla="*/ 0 w 961"/>
                <a:gd name="T9" fmla="*/ 41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456">
                  <a:moveTo>
                    <a:pt x="0" y="410"/>
                  </a:moveTo>
                  <a:lnTo>
                    <a:pt x="778" y="0"/>
                  </a:lnTo>
                  <a:lnTo>
                    <a:pt x="961" y="37"/>
                  </a:lnTo>
                  <a:lnTo>
                    <a:pt x="252" y="456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10642602" y="2352677"/>
              <a:ext cx="269875" cy="381000"/>
            </a:xfrm>
            <a:custGeom>
              <a:avLst/>
              <a:gdLst>
                <a:gd name="T0" fmla="*/ 0 w 340"/>
                <a:gd name="T1" fmla="*/ 0 h 480"/>
                <a:gd name="T2" fmla="*/ 190 w 340"/>
                <a:gd name="T3" fmla="*/ 410 h 480"/>
                <a:gd name="T4" fmla="*/ 340 w 340"/>
                <a:gd name="T5" fmla="*/ 480 h 480"/>
                <a:gd name="T6" fmla="*/ 180 w 340"/>
                <a:gd name="T7" fmla="*/ 40 h 480"/>
                <a:gd name="T8" fmla="*/ 0 w 340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80">
                  <a:moveTo>
                    <a:pt x="0" y="0"/>
                  </a:moveTo>
                  <a:lnTo>
                    <a:pt x="190" y="410"/>
                  </a:lnTo>
                  <a:lnTo>
                    <a:pt x="340" y="480"/>
                  </a:lnTo>
                  <a:lnTo>
                    <a:pt x="18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0872789" y="2043114"/>
              <a:ext cx="627063" cy="666750"/>
            </a:xfrm>
            <a:custGeom>
              <a:avLst/>
              <a:gdLst>
                <a:gd name="T0" fmla="*/ 0 w 790"/>
                <a:gd name="T1" fmla="*/ 400 h 840"/>
                <a:gd name="T2" fmla="*/ 660 w 790"/>
                <a:gd name="T3" fmla="*/ 0 h 840"/>
                <a:gd name="T4" fmla="*/ 790 w 790"/>
                <a:gd name="T5" fmla="*/ 520 h 840"/>
                <a:gd name="T6" fmla="*/ 141 w 790"/>
                <a:gd name="T7" fmla="*/ 840 h 840"/>
                <a:gd name="T8" fmla="*/ 0 w 790"/>
                <a:gd name="T9" fmla="*/ 40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840">
                  <a:moveTo>
                    <a:pt x="0" y="400"/>
                  </a:moveTo>
                  <a:lnTo>
                    <a:pt x="660" y="0"/>
                  </a:lnTo>
                  <a:lnTo>
                    <a:pt x="790" y="520"/>
                  </a:lnTo>
                  <a:lnTo>
                    <a:pt x="141" y="84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10826752" y="1885951"/>
              <a:ext cx="292100" cy="300038"/>
            </a:xfrm>
            <a:custGeom>
              <a:avLst/>
              <a:gdLst>
                <a:gd name="T0" fmla="*/ 107 w 367"/>
                <a:gd name="T1" fmla="*/ 379 h 379"/>
                <a:gd name="T2" fmla="*/ 0 w 367"/>
                <a:gd name="T3" fmla="*/ 192 h 379"/>
                <a:gd name="T4" fmla="*/ 327 w 367"/>
                <a:gd name="T5" fmla="*/ 0 h 379"/>
                <a:gd name="T6" fmla="*/ 367 w 367"/>
                <a:gd name="T7" fmla="*/ 219 h 379"/>
                <a:gd name="T8" fmla="*/ 287 w 367"/>
                <a:gd name="T9" fmla="*/ 259 h 379"/>
                <a:gd name="T10" fmla="*/ 276 w 367"/>
                <a:gd name="T11" fmla="*/ 119 h 379"/>
                <a:gd name="T12" fmla="*/ 107 w 367"/>
                <a:gd name="T13" fmla="*/ 199 h 379"/>
                <a:gd name="T14" fmla="*/ 160 w 367"/>
                <a:gd name="T15" fmla="*/ 358 h 379"/>
                <a:gd name="T16" fmla="*/ 107 w 367"/>
                <a:gd name="T1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379">
                  <a:moveTo>
                    <a:pt x="107" y="379"/>
                  </a:moveTo>
                  <a:lnTo>
                    <a:pt x="0" y="192"/>
                  </a:lnTo>
                  <a:lnTo>
                    <a:pt x="327" y="0"/>
                  </a:lnTo>
                  <a:lnTo>
                    <a:pt x="367" y="219"/>
                  </a:lnTo>
                  <a:lnTo>
                    <a:pt x="287" y="259"/>
                  </a:lnTo>
                  <a:lnTo>
                    <a:pt x="276" y="119"/>
                  </a:lnTo>
                  <a:lnTo>
                    <a:pt x="107" y="199"/>
                  </a:lnTo>
                  <a:lnTo>
                    <a:pt x="160" y="358"/>
                  </a:lnTo>
                  <a:lnTo>
                    <a:pt x="107" y="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10666414" y="1947864"/>
              <a:ext cx="690563" cy="809625"/>
            </a:xfrm>
            <a:custGeom>
              <a:avLst/>
              <a:gdLst>
                <a:gd name="T0" fmla="*/ 803 w 870"/>
                <a:gd name="T1" fmla="*/ 0 h 1021"/>
                <a:gd name="T2" fmla="*/ 0 w 870"/>
                <a:gd name="T3" fmla="*/ 465 h 1021"/>
                <a:gd name="T4" fmla="*/ 250 w 870"/>
                <a:gd name="T5" fmla="*/ 1021 h 1021"/>
                <a:gd name="T6" fmla="*/ 63 w 870"/>
                <a:gd name="T7" fmla="*/ 488 h 1021"/>
                <a:gd name="T8" fmla="*/ 870 w 870"/>
                <a:gd name="T9" fmla="*/ 11 h 1021"/>
                <a:gd name="T10" fmla="*/ 803 w 870"/>
                <a:gd name="T1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0" h="1021">
                  <a:moveTo>
                    <a:pt x="803" y="0"/>
                  </a:moveTo>
                  <a:lnTo>
                    <a:pt x="0" y="465"/>
                  </a:lnTo>
                  <a:lnTo>
                    <a:pt x="250" y="1021"/>
                  </a:lnTo>
                  <a:lnTo>
                    <a:pt x="63" y="488"/>
                  </a:lnTo>
                  <a:lnTo>
                    <a:pt x="870" y="11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11182352" y="2212977"/>
              <a:ext cx="206375" cy="88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10968039" y="2392364"/>
              <a:ext cx="103188" cy="190500"/>
            </a:xfrm>
            <a:custGeom>
              <a:avLst/>
              <a:gdLst>
                <a:gd name="T0" fmla="*/ 129 w 129"/>
                <a:gd name="T1" fmla="*/ 121 h 241"/>
                <a:gd name="T2" fmla="*/ 128 w 129"/>
                <a:gd name="T3" fmla="*/ 145 h 241"/>
                <a:gd name="T4" fmla="*/ 124 w 129"/>
                <a:gd name="T5" fmla="*/ 167 h 241"/>
                <a:gd name="T6" fmla="*/ 118 w 129"/>
                <a:gd name="T7" fmla="*/ 188 h 241"/>
                <a:gd name="T8" fmla="*/ 111 w 129"/>
                <a:gd name="T9" fmla="*/ 205 h 241"/>
                <a:gd name="T10" fmla="*/ 100 w 129"/>
                <a:gd name="T11" fmla="*/ 220 h 241"/>
                <a:gd name="T12" fmla="*/ 90 w 129"/>
                <a:gd name="T13" fmla="*/ 232 h 241"/>
                <a:gd name="T14" fmla="*/ 77 w 129"/>
                <a:gd name="T15" fmla="*/ 239 h 241"/>
                <a:gd name="T16" fmla="*/ 65 w 129"/>
                <a:gd name="T17" fmla="*/ 241 h 241"/>
                <a:gd name="T18" fmla="*/ 52 w 129"/>
                <a:gd name="T19" fmla="*/ 239 h 241"/>
                <a:gd name="T20" fmla="*/ 39 w 129"/>
                <a:gd name="T21" fmla="*/ 232 h 241"/>
                <a:gd name="T22" fmla="*/ 29 w 129"/>
                <a:gd name="T23" fmla="*/ 220 h 241"/>
                <a:gd name="T24" fmla="*/ 19 w 129"/>
                <a:gd name="T25" fmla="*/ 205 h 241"/>
                <a:gd name="T26" fmla="*/ 12 w 129"/>
                <a:gd name="T27" fmla="*/ 188 h 241"/>
                <a:gd name="T28" fmla="*/ 5 w 129"/>
                <a:gd name="T29" fmla="*/ 167 h 241"/>
                <a:gd name="T30" fmla="*/ 1 w 129"/>
                <a:gd name="T31" fmla="*/ 145 h 241"/>
                <a:gd name="T32" fmla="*/ 0 w 129"/>
                <a:gd name="T33" fmla="*/ 121 h 241"/>
                <a:gd name="T34" fmla="*/ 1 w 129"/>
                <a:gd name="T35" fmla="*/ 97 h 241"/>
                <a:gd name="T36" fmla="*/ 5 w 129"/>
                <a:gd name="T37" fmla="*/ 74 h 241"/>
                <a:gd name="T38" fmla="*/ 12 w 129"/>
                <a:gd name="T39" fmla="*/ 53 h 241"/>
                <a:gd name="T40" fmla="*/ 19 w 129"/>
                <a:gd name="T41" fmla="*/ 36 h 241"/>
                <a:gd name="T42" fmla="*/ 29 w 129"/>
                <a:gd name="T43" fmla="*/ 21 h 241"/>
                <a:gd name="T44" fmla="*/ 39 w 129"/>
                <a:gd name="T45" fmla="*/ 10 h 241"/>
                <a:gd name="T46" fmla="*/ 52 w 129"/>
                <a:gd name="T47" fmla="*/ 3 h 241"/>
                <a:gd name="T48" fmla="*/ 65 w 129"/>
                <a:gd name="T49" fmla="*/ 0 h 241"/>
                <a:gd name="T50" fmla="*/ 77 w 129"/>
                <a:gd name="T51" fmla="*/ 3 h 241"/>
                <a:gd name="T52" fmla="*/ 90 w 129"/>
                <a:gd name="T53" fmla="*/ 10 h 241"/>
                <a:gd name="T54" fmla="*/ 100 w 129"/>
                <a:gd name="T55" fmla="*/ 21 h 241"/>
                <a:gd name="T56" fmla="*/ 111 w 129"/>
                <a:gd name="T57" fmla="*/ 36 h 241"/>
                <a:gd name="T58" fmla="*/ 118 w 129"/>
                <a:gd name="T59" fmla="*/ 53 h 241"/>
                <a:gd name="T60" fmla="*/ 124 w 129"/>
                <a:gd name="T61" fmla="*/ 74 h 241"/>
                <a:gd name="T62" fmla="*/ 128 w 129"/>
                <a:gd name="T63" fmla="*/ 97 h 241"/>
                <a:gd name="T64" fmla="*/ 129 w 129"/>
                <a:gd name="T65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41">
                  <a:moveTo>
                    <a:pt x="129" y="121"/>
                  </a:moveTo>
                  <a:lnTo>
                    <a:pt x="128" y="145"/>
                  </a:lnTo>
                  <a:lnTo>
                    <a:pt x="124" y="167"/>
                  </a:lnTo>
                  <a:lnTo>
                    <a:pt x="118" y="188"/>
                  </a:lnTo>
                  <a:lnTo>
                    <a:pt x="111" y="205"/>
                  </a:lnTo>
                  <a:lnTo>
                    <a:pt x="100" y="220"/>
                  </a:lnTo>
                  <a:lnTo>
                    <a:pt x="90" y="232"/>
                  </a:lnTo>
                  <a:lnTo>
                    <a:pt x="77" y="239"/>
                  </a:lnTo>
                  <a:lnTo>
                    <a:pt x="65" y="241"/>
                  </a:lnTo>
                  <a:lnTo>
                    <a:pt x="52" y="239"/>
                  </a:lnTo>
                  <a:lnTo>
                    <a:pt x="39" y="232"/>
                  </a:lnTo>
                  <a:lnTo>
                    <a:pt x="29" y="220"/>
                  </a:lnTo>
                  <a:lnTo>
                    <a:pt x="19" y="205"/>
                  </a:lnTo>
                  <a:lnTo>
                    <a:pt x="12" y="188"/>
                  </a:lnTo>
                  <a:lnTo>
                    <a:pt x="5" y="167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7"/>
                  </a:lnTo>
                  <a:lnTo>
                    <a:pt x="5" y="74"/>
                  </a:lnTo>
                  <a:lnTo>
                    <a:pt x="12" y="53"/>
                  </a:lnTo>
                  <a:lnTo>
                    <a:pt x="19" y="36"/>
                  </a:lnTo>
                  <a:lnTo>
                    <a:pt x="29" y="21"/>
                  </a:lnTo>
                  <a:lnTo>
                    <a:pt x="39" y="10"/>
                  </a:lnTo>
                  <a:lnTo>
                    <a:pt x="52" y="3"/>
                  </a:lnTo>
                  <a:lnTo>
                    <a:pt x="65" y="0"/>
                  </a:lnTo>
                  <a:lnTo>
                    <a:pt x="77" y="3"/>
                  </a:lnTo>
                  <a:lnTo>
                    <a:pt x="90" y="10"/>
                  </a:lnTo>
                  <a:lnTo>
                    <a:pt x="100" y="21"/>
                  </a:lnTo>
                  <a:lnTo>
                    <a:pt x="111" y="36"/>
                  </a:lnTo>
                  <a:lnTo>
                    <a:pt x="118" y="53"/>
                  </a:lnTo>
                  <a:lnTo>
                    <a:pt x="124" y="74"/>
                  </a:lnTo>
                  <a:lnTo>
                    <a:pt x="128" y="97"/>
                  </a:lnTo>
                  <a:lnTo>
                    <a:pt x="129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11122027" y="2357439"/>
              <a:ext cx="325438" cy="155575"/>
            </a:xfrm>
            <a:custGeom>
              <a:avLst/>
              <a:gdLst>
                <a:gd name="T0" fmla="*/ 410 w 411"/>
                <a:gd name="T1" fmla="*/ 49 h 196"/>
                <a:gd name="T2" fmla="*/ 411 w 411"/>
                <a:gd name="T3" fmla="*/ 63 h 196"/>
                <a:gd name="T4" fmla="*/ 411 w 411"/>
                <a:gd name="T5" fmla="*/ 76 h 196"/>
                <a:gd name="T6" fmla="*/ 407 w 411"/>
                <a:gd name="T7" fmla="*/ 87 h 196"/>
                <a:gd name="T8" fmla="*/ 401 w 411"/>
                <a:gd name="T9" fmla="*/ 99 h 196"/>
                <a:gd name="T10" fmla="*/ 395 w 411"/>
                <a:gd name="T11" fmla="*/ 109 h 196"/>
                <a:gd name="T12" fmla="*/ 385 w 411"/>
                <a:gd name="T13" fmla="*/ 117 h 196"/>
                <a:gd name="T14" fmla="*/ 374 w 411"/>
                <a:gd name="T15" fmla="*/ 123 h 196"/>
                <a:gd name="T16" fmla="*/ 361 w 411"/>
                <a:gd name="T17" fmla="*/ 128 h 196"/>
                <a:gd name="T18" fmla="*/ 79 w 411"/>
                <a:gd name="T19" fmla="*/ 194 h 196"/>
                <a:gd name="T20" fmla="*/ 66 w 411"/>
                <a:gd name="T21" fmla="*/ 196 h 196"/>
                <a:gd name="T22" fmla="*/ 54 w 411"/>
                <a:gd name="T23" fmla="*/ 196 h 196"/>
                <a:gd name="T24" fmla="*/ 41 w 411"/>
                <a:gd name="T25" fmla="*/ 192 h 196"/>
                <a:gd name="T26" fmla="*/ 31 w 411"/>
                <a:gd name="T27" fmla="*/ 186 h 196"/>
                <a:gd name="T28" fmla="*/ 20 w 411"/>
                <a:gd name="T29" fmla="*/ 178 h 196"/>
                <a:gd name="T30" fmla="*/ 12 w 411"/>
                <a:gd name="T31" fmla="*/ 169 h 196"/>
                <a:gd name="T32" fmla="*/ 5 w 411"/>
                <a:gd name="T33" fmla="*/ 159 h 196"/>
                <a:gd name="T34" fmla="*/ 1 w 411"/>
                <a:gd name="T35" fmla="*/ 146 h 196"/>
                <a:gd name="T36" fmla="*/ 1 w 411"/>
                <a:gd name="T37" fmla="*/ 146 h 196"/>
                <a:gd name="T38" fmla="*/ 0 w 411"/>
                <a:gd name="T39" fmla="*/ 133 h 196"/>
                <a:gd name="T40" fmla="*/ 0 w 411"/>
                <a:gd name="T41" fmla="*/ 121 h 196"/>
                <a:gd name="T42" fmla="*/ 3 w 411"/>
                <a:gd name="T43" fmla="*/ 108 h 196"/>
                <a:gd name="T44" fmla="*/ 9 w 411"/>
                <a:gd name="T45" fmla="*/ 96 h 196"/>
                <a:gd name="T46" fmla="*/ 17 w 411"/>
                <a:gd name="T47" fmla="*/ 87 h 196"/>
                <a:gd name="T48" fmla="*/ 26 w 411"/>
                <a:gd name="T49" fmla="*/ 78 h 196"/>
                <a:gd name="T50" fmla="*/ 36 w 411"/>
                <a:gd name="T51" fmla="*/ 72 h 196"/>
                <a:gd name="T52" fmla="*/ 49 w 411"/>
                <a:gd name="T53" fmla="*/ 68 h 196"/>
                <a:gd name="T54" fmla="*/ 331 w 411"/>
                <a:gd name="T55" fmla="*/ 1 h 196"/>
                <a:gd name="T56" fmla="*/ 345 w 411"/>
                <a:gd name="T57" fmla="*/ 0 h 196"/>
                <a:gd name="T58" fmla="*/ 358 w 411"/>
                <a:gd name="T59" fmla="*/ 0 h 196"/>
                <a:gd name="T60" fmla="*/ 369 w 411"/>
                <a:gd name="T61" fmla="*/ 3 h 196"/>
                <a:gd name="T62" fmla="*/ 381 w 411"/>
                <a:gd name="T63" fmla="*/ 9 h 196"/>
                <a:gd name="T64" fmla="*/ 391 w 411"/>
                <a:gd name="T65" fmla="*/ 17 h 196"/>
                <a:gd name="T66" fmla="*/ 399 w 411"/>
                <a:gd name="T67" fmla="*/ 26 h 196"/>
                <a:gd name="T68" fmla="*/ 405 w 411"/>
                <a:gd name="T69" fmla="*/ 37 h 196"/>
                <a:gd name="T70" fmla="*/ 410 w 411"/>
                <a:gd name="T71" fmla="*/ 49 h 196"/>
                <a:gd name="T72" fmla="*/ 410 w 411"/>
                <a:gd name="T73" fmla="*/ 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196">
                  <a:moveTo>
                    <a:pt x="410" y="49"/>
                  </a:moveTo>
                  <a:lnTo>
                    <a:pt x="411" y="63"/>
                  </a:lnTo>
                  <a:lnTo>
                    <a:pt x="411" y="76"/>
                  </a:lnTo>
                  <a:lnTo>
                    <a:pt x="407" y="87"/>
                  </a:lnTo>
                  <a:lnTo>
                    <a:pt x="401" y="99"/>
                  </a:lnTo>
                  <a:lnTo>
                    <a:pt x="395" y="109"/>
                  </a:lnTo>
                  <a:lnTo>
                    <a:pt x="385" y="117"/>
                  </a:lnTo>
                  <a:lnTo>
                    <a:pt x="374" y="123"/>
                  </a:lnTo>
                  <a:lnTo>
                    <a:pt x="361" y="128"/>
                  </a:lnTo>
                  <a:lnTo>
                    <a:pt x="79" y="194"/>
                  </a:lnTo>
                  <a:lnTo>
                    <a:pt x="66" y="196"/>
                  </a:lnTo>
                  <a:lnTo>
                    <a:pt x="54" y="196"/>
                  </a:lnTo>
                  <a:lnTo>
                    <a:pt x="41" y="192"/>
                  </a:lnTo>
                  <a:lnTo>
                    <a:pt x="31" y="186"/>
                  </a:lnTo>
                  <a:lnTo>
                    <a:pt x="20" y="178"/>
                  </a:lnTo>
                  <a:lnTo>
                    <a:pt x="12" y="169"/>
                  </a:lnTo>
                  <a:lnTo>
                    <a:pt x="5" y="159"/>
                  </a:lnTo>
                  <a:lnTo>
                    <a:pt x="1" y="146"/>
                  </a:lnTo>
                  <a:lnTo>
                    <a:pt x="1" y="146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3" y="108"/>
                  </a:lnTo>
                  <a:lnTo>
                    <a:pt x="9" y="96"/>
                  </a:lnTo>
                  <a:lnTo>
                    <a:pt x="17" y="87"/>
                  </a:lnTo>
                  <a:lnTo>
                    <a:pt x="26" y="78"/>
                  </a:lnTo>
                  <a:lnTo>
                    <a:pt x="36" y="72"/>
                  </a:lnTo>
                  <a:lnTo>
                    <a:pt x="49" y="68"/>
                  </a:lnTo>
                  <a:lnTo>
                    <a:pt x="331" y="1"/>
                  </a:lnTo>
                  <a:lnTo>
                    <a:pt x="345" y="0"/>
                  </a:lnTo>
                  <a:lnTo>
                    <a:pt x="358" y="0"/>
                  </a:lnTo>
                  <a:lnTo>
                    <a:pt x="369" y="3"/>
                  </a:lnTo>
                  <a:lnTo>
                    <a:pt x="381" y="9"/>
                  </a:lnTo>
                  <a:lnTo>
                    <a:pt x="391" y="17"/>
                  </a:lnTo>
                  <a:lnTo>
                    <a:pt x="399" y="26"/>
                  </a:lnTo>
                  <a:lnTo>
                    <a:pt x="405" y="37"/>
                  </a:lnTo>
                  <a:lnTo>
                    <a:pt x="410" y="49"/>
                  </a:lnTo>
                  <a:lnTo>
                    <a:pt x="41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11201402" y="2230439"/>
              <a:ext cx="168275" cy="53975"/>
            </a:xfrm>
            <a:prstGeom prst="rect">
              <a:avLst/>
            </a:pr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11153777" y="2386014"/>
              <a:ext cx="266700" cy="98425"/>
            </a:xfrm>
            <a:custGeom>
              <a:avLst/>
              <a:gdLst>
                <a:gd name="T0" fmla="*/ 335 w 336"/>
                <a:gd name="T1" fmla="*/ 22 h 124"/>
                <a:gd name="T2" fmla="*/ 336 w 336"/>
                <a:gd name="T3" fmla="*/ 29 h 124"/>
                <a:gd name="T4" fmla="*/ 334 w 336"/>
                <a:gd name="T5" fmla="*/ 36 h 124"/>
                <a:gd name="T6" fmla="*/ 330 w 336"/>
                <a:gd name="T7" fmla="*/ 42 h 124"/>
                <a:gd name="T8" fmla="*/ 326 w 336"/>
                <a:gd name="T9" fmla="*/ 49 h 124"/>
                <a:gd name="T10" fmla="*/ 319 w 336"/>
                <a:gd name="T11" fmla="*/ 55 h 124"/>
                <a:gd name="T12" fmla="*/ 311 w 336"/>
                <a:gd name="T13" fmla="*/ 59 h 124"/>
                <a:gd name="T14" fmla="*/ 302 w 336"/>
                <a:gd name="T15" fmla="*/ 64 h 124"/>
                <a:gd name="T16" fmla="*/ 291 w 336"/>
                <a:gd name="T17" fmla="*/ 66 h 124"/>
                <a:gd name="T18" fmla="*/ 60 w 336"/>
                <a:gd name="T19" fmla="*/ 121 h 124"/>
                <a:gd name="T20" fmla="*/ 49 w 336"/>
                <a:gd name="T21" fmla="*/ 124 h 124"/>
                <a:gd name="T22" fmla="*/ 39 w 336"/>
                <a:gd name="T23" fmla="*/ 124 h 124"/>
                <a:gd name="T24" fmla="*/ 30 w 336"/>
                <a:gd name="T25" fmla="*/ 123 h 124"/>
                <a:gd name="T26" fmla="*/ 21 w 336"/>
                <a:gd name="T27" fmla="*/ 120 h 124"/>
                <a:gd name="T28" fmla="*/ 14 w 336"/>
                <a:gd name="T29" fmla="*/ 117 h 124"/>
                <a:gd name="T30" fmla="*/ 7 w 336"/>
                <a:gd name="T31" fmla="*/ 112 h 124"/>
                <a:gd name="T32" fmla="*/ 2 w 336"/>
                <a:gd name="T33" fmla="*/ 108 h 124"/>
                <a:gd name="T34" fmla="*/ 0 w 336"/>
                <a:gd name="T35" fmla="*/ 101 h 124"/>
                <a:gd name="T36" fmla="*/ 0 w 336"/>
                <a:gd name="T37" fmla="*/ 101 h 124"/>
                <a:gd name="T38" fmla="*/ 0 w 336"/>
                <a:gd name="T39" fmla="*/ 94 h 124"/>
                <a:gd name="T40" fmla="*/ 1 w 336"/>
                <a:gd name="T41" fmla="*/ 88 h 124"/>
                <a:gd name="T42" fmla="*/ 5 w 336"/>
                <a:gd name="T43" fmla="*/ 81 h 124"/>
                <a:gd name="T44" fmla="*/ 10 w 336"/>
                <a:gd name="T45" fmla="*/ 75 h 124"/>
                <a:gd name="T46" fmla="*/ 17 w 336"/>
                <a:gd name="T47" fmla="*/ 70 h 124"/>
                <a:gd name="T48" fmla="*/ 25 w 336"/>
                <a:gd name="T49" fmla="*/ 64 h 124"/>
                <a:gd name="T50" fmla="*/ 34 w 336"/>
                <a:gd name="T51" fmla="*/ 60 h 124"/>
                <a:gd name="T52" fmla="*/ 45 w 336"/>
                <a:gd name="T53" fmla="*/ 57 h 124"/>
                <a:gd name="T54" fmla="*/ 276 w 336"/>
                <a:gd name="T55" fmla="*/ 3 h 124"/>
                <a:gd name="T56" fmla="*/ 287 w 336"/>
                <a:gd name="T57" fmla="*/ 0 h 124"/>
                <a:gd name="T58" fmla="*/ 297 w 336"/>
                <a:gd name="T59" fmla="*/ 0 h 124"/>
                <a:gd name="T60" fmla="*/ 306 w 336"/>
                <a:gd name="T61" fmla="*/ 2 h 124"/>
                <a:gd name="T62" fmla="*/ 314 w 336"/>
                <a:gd name="T63" fmla="*/ 4 h 124"/>
                <a:gd name="T64" fmla="*/ 321 w 336"/>
                <a:gd name="T65" fmla="*/ 6 h 124"/>
                <a:gd name="T66" fmla="*/ 328 w 336"/>
                <a:gd name="T67" fmla="*/ 11 h 124"/>
                <a:gd name="T68" fmla="*/ 333 w 336"/>
                <a:gd name="T69" fmla="*/ 17 h 124"/>
                <a:gd name="T70" fmla="*/ 335 w 336"/>
                <a:gd name="T71" fmla="*/ 22 h 124"/>
                <a:gd name="T72" fmla="*/ 335 w 336"/>
                <a:gd name="T73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6" h="124">
                  <a:moveTo>
                    <a:pt x="335" y="22"/>
                  </a:moveTo>
                  <a:lnTo>
                    <a:pt x="336" y="29"/>
                  </a:lnTo>
                  <a:lnTo>
                    <a:pt x="334" y="36"/>
                  </a:lnTo>
                  <a:lnTo>
                    <a:pt x="330" y="42"/>
                  </a:lnTo>
                  <a:lnTo>
                    <a:pt x="326" y="49"/>
                  </a:lnTo>
                  <a:lnTo>
                    <a:pt x="319" y="55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1" y="66"/>
                  </a:lnTo>
                  <a:lnTo>
                    <a:pt x="60" y="121"/>
                  </a:lnTo>
                  <a:lnTo>
                    <a:pt x="49" y="124"/>
                  </a:lnTo>
                  <a:lnTo>
                    <a:pt x="39" y="124"/>
                  </a:lnTo>
                  <a:lnTo>
                    <a:pt x="30" y="123"/>
                  </a:lnTo>
                  <a:lnTo>
                    <a:pt x="21" y="120"/>
                  </a:lnTo>
                  <a:lnTo>
                    <a:pt x="14" y="117"/>
                  </a:lnTo>
                  <a:lnTo>
                    <a:pt x="7" y="112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4"/>
                  </a:lnTo>
                  <a:lnTo>
                    <a:pt x="1" y="88"/>
                  </a:lnTo>
                  <a:lnTo>
                    <a:pt x="5" y="81"/>
                  </a:lnTo>
                  <a:lnTo>
                    <a:pt x="10" y="75"/>
                  </a:lnTo>
                  <a:lnTo>
                    <a:pt x="17" y="70"/>
                  </a:lnTo>
                  <a:lnTo>
                    <a:pt x="25" y="64"/>
                  </a:lnTo>
                  <a:lnTo>
                    <a:pt x="34" y="60"/>
                  </a:lnTo>
                  <a:lnTo>
                    <a:pt x="45" y="57"/>
                  </a:lnTo>
                  <a:lnTo>
                    <a:pt x="276" y="3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6" y="2"/>
                  </a:lnTo>
                  <a:lnTo>
                    <a:pt x="314" y="4"/>
                  </a:lnTo>
                  <a:lnTo>
                    <a:pt x="321" y="6"/>
                  </a:lnTo>
                  <a:lnTo>
                    <a:pt x="328" y="11"/>
                  </a:lnTo>
                  <a:lnTo>
                    <a:pt x="333" y="17"/>
                  </a:lnTo>
                  <a:lnTo>
                    <a:pt x="335" y="22"/>
                  </a:lnTo>
                  <a:lnTo>
                    <a:pt x="335" y="22"/>
                  </a:lnTo>
                  <a:close/>
                </a:path>
              </a:pathLst>
            </a:custGeom>
            <a:solidFill>
              <a:srgbClr val="FFB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10975977" y="2408239"/>
              <a:ext cx="84138" cy="152400"/>
            </a:xfrm>
            <a:custGeom>
              <a:avLst/>
              <a:gdLst>
                <a:gd name="T0" fmla="*/ 105 w 105"/>
                <a:gd name="T1" fmla="*/ 97 h 192"/>
                <a:gd name="T2" fmla="*/ 104 w 105"/>
                <a:gd name="T3" fmla="*/ 116 h 192"/>
                <a:gd name="T4" fmla="*/ 101 w 105"/>
                <a:gd name="T5" fmla="*/ 134 h 192"/>
                <a:gd name="T6" fmla="*/ 96 w 105"/>
                <a:gd name="T7" fmla="*/ 150 h 192"/>
                <a:gd name="T8" fmla="*/ 90 w 105"/>
                <a:gd name="T9" fmla="*/ 165 h 192"/>
                <a:gd name="T10" fmla="*/ 82 w 105"/>
                <a:gd name="T11" fmla="*/ 176 h 192"/>
                <a:gd name="T12" fmla="*/ 74 w 105"/>
                <a:gd name="T13" fmla="*/ 184 h 192"/>
                <a:gd name="T14" fmla="*/ 64 w 105"/>
                <a:gd name="T15" fmla="*/ 190 h 192"/>
                <a:gd name="T16" fmla="*/ 53 w 105"/>
                <a:gd name="T17" fmla="*/ 192 h 192"/>
                <a:gd name="T18" fmla="*/ 43 w 105"/>
                <a:gd name="T19" fmla="*/ 190 h 192"/>
                <a:gd name="T20" fmla="*/ 33 w 105"/>
                <a:gd name="T21" fmla="*/ 184 h 192"/>
                <a:gd name="T22" fmla="*/ 24 w 105"/>
                <a:gd name="T23" fmla="*/ 176 h 192"/>
                <a:gd name="T24" fmla="*/ 17 w 105"/>
                <a:gd name="T25" fmla="*/ 165 h 192"/>
                <a:gd name="T26" fmla="*/ 10 w 105"/>
                <a:gd name="T27" fmla="*/ 150 h 192"/>
                <a:gd name="T28" fmla="*/ 5 w 105"/>
                <a:gd name="T29" fmla="*/ 134 h 192"/>
                <a:gd name="T30" fmla="*/ 2 w 105"/>
                <a:gd name="T31" fmla="*/ 116 h 192"/>
                <a:gd name="T32" fmla="*/ 0 w 105"/>
                <a:gd name="T33" fmla="*/ 97 h 192"/>
                <a:gd name="T34" fmla="*/ 2 w 105"/>
                <a:gd name="T35" fmla="*/ 77 h 192"/>
                <a:gd name="T36" fmla="*/ 5 w 105"/>
                <a:gd name="T37" fmla="*/ 59 h 192"/>
                <a:gd name="T38" fmla="*/ 10 w 105"/>
                <a:gd name="T39" fmla="*/ 43 h 192"/>
                <a:gd name="T40" fmla="*/ 17 w 105"/>
                <a:gd name="T41" fmla="*/ 29 h 192"/>
                <a:gd name="T42" fmla="*/ 24 w 105"/>
                <a:gd name="T43" fmla="*/ 16 h 192"/>
                <a:gd name="T44" fmla="*/ 33 w 105"/>
                <a:gd name="T45" fmla="*/ 8 h 192"/>
                <a:gd name="T46" fmla="*/ 43 w 105"/>
                <a:gd name="T47" fmla="*/ 2 h 192"/>
                <a:gd name="T48" fmla="*/ 53 w 105"/>
                <a:gd name="T49" fmla="*/ 0 h 192"/>
                <a:gd name="T50" fmla="*/ 64 w 105"/>
                <a:gd name="T51" fmla="*/ 2 h 192"/>
                <a:gd name="T52" fmla="*/ 74 w 105"/>
                <a:gd name="T53" fmla="*/ 8 h 192"/>
                <a:gd name="T54" fmla="*/ 82 w 105"/>
                <a:gd name="T55" fmla="*/ 16 h 192"/>
                <a:gd name="T56" fmla="*/ 90 w 105"/>
                <a:gd name="T57" fmla="*/ 29 h 192"/>
                <a:gd name="T58" fmla="*/ 96 w 105"/>
                <a:gd name="T59" fmla="*/ 43 h 192"/>
                <a:gd name="T60" fmla="*/ 101 w 105"/>
                <a:gd name="T61" fmla="*/ 59 h 192"/>
                <a:gd name="T62" fmla="*/ 104 w 105"/>
                <a:gd name="T63" fmla="*/ 77 h 192"/>
                <a:gd name="T64" fmla="*/ 105 w 105"/>
                <a:gd name="T65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92">
                  <a:moveTo>
                    <a:pt x="105" y="97"/>
                  </a:moveTo>
                  <a:lnTo>
                    <a:pt x="104" y="116"/>
                  </a:lnTo>
                  <a:lnTo>
                    <a:pt x="101" y="134"/>
                  </a:lnTo>
                  <a:lnTo>
                    <a:pt x="96" y="150"/>
                  </a:lnTo>
                  <a:lnTo>
                    <a:pt x="90" y="165"/>
                  </a:lnTo>
                  <a:lnTo>
                    <a:pt x="82" y="176"/>
                  </a:lnTo>
                  <a:lnTo>
                    <a:pt x="74" y="184"/>
                  </a:lnTo>
                  <a:lnTo>
                    <a:pt x="64" y="190"/>
                  </a:lnTo>
                  <a:lnTo>
                    <a:pt x="53" y="192"/>
                  </a:lnTo>
                  <a:lnTo>
                    <a:pt x="43" y="190"/>
                  </a:lnTo>
                  <a:lnTo>
                    <a:pt x="33" y="184"/>
                  </a:lnTo>
                  <a:lnTo>
                    <a:pt x="24" y="176"/>
                  </a:lnTo>
                  <a:lnTo>
                    <a:pt x="17" y="165"/>
                  </a:lnTo>
                  <a:lnTo>
                    <a:pt x="10" y="150"/>
                  </a:lnTo>
                  <a:lnTo>
                    <a:pt x="5" y="134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7"/>
                  </a:lnTo>
                  <a:lnTo>
                    <a:pt x="5" y="59"/>
                  </a:lnTo>
                  <a:lnTo>
                    <a:pt x="10" y="43"/>
                  </a:lnTo>
                  <a:lnTo>
                    <a:pt x="17" y="29"/>
                  </a:lnTo>
                  <a:lnTo>
                    <a:pt x="24" y="16"/>
                  </a:lnTo>
                  <a:lnTo>
                    <a:pt x="33" y="8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4" y="2"/>
                  </a:lnTo>
                  <a:lnTo>
                    <a:pt x="74" y="8"/>
                  </a:lnTo>
                  <a:lnTo>
                    <a:pt x="82" y="16"/>
                  </a:lnTo>
                  <a:lnTo>
                    <a:pt x="90" y="29"/>
                  </a:lnTo>
                  <a:lnTo>
                    <a:pt x="96" y="43"/>
                  </a:lnTo>
                  <a:lnTo>
                    <a:pt x="101" y="59"/>
                  </a:lnTo>
                  <a:lnTo>
                    <a:pt x="104" y="77"/>
                  </a:lnTo>
                  <a:lnTo>
                    <a:pt x="105" y="97"/>
                  </a:lnTo>
                  <a:close/>
                </a:path>
              </a:pathLst>
            </a:custGeom>
            <a:solidFill>
              <a:srgbClr val="BFD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7" name="Rectangle 137"/>
          <p:cNvSpPr>
            <a:spLocks noChangeArrowheads="1"/>
          </p:cNvSpPr>
          <p:nvPr/>
        </p:nvSpPr>
        <p:spPr bwMode="auto">
          <a:xfrm>
            <a:off x="376670" y="3184223"/>
            <a:ext cx="167415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規制の方法</a:t>
            </a: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0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Rectangle 112"/>
          <p:cNvSpPr>
            <a:spLocks noChangeArrowheads="1"/>
          </p:cNvSpPr>
          <p:nvPr/>
        </p:nvSpPr>
        <p:spPr bwMode="auto">
          <a:xfrm>
            <a:off x="2585553" y="3385368"/>
            <a:ext cx="5944821" cy="691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</a:t>
            </a:r>
            <a:endParaRPr lang="en-US" altLang="ja-JP" sz="20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定められたリストに該当する貨物・技術の輸出取引を規制</a:t>
            </a:r>
            <a:endParaRPr lang="ja-JP" altLang="en-US" sz="16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Rectangle 112"/>
          <p:cNvSpPr>
            <a:spLocks noChangeArrowheads="1"/>
          </p:cNvSpPr>
          <p:nvPr/>
        </p:nvSpPr>
        <p:spPr bwMode="auto">
          <a:xfrm>
            <a:off x="2585553" y="4135384"/>
            <a:ext cx="5944821" cy="6617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キャッチオール規制</a:t>
            </a:r>
            <a:endParaRPr lang="en-US" altLang="ja-JP" sz="18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base" hangingPunct="1">
              <a:spcBef>
                <a:spcPct val="0"/>
              </a:spcBef>
              <a:buSzTx/>
              <a:buNone/>
            </a:pPr>
            <a:r>
              <a:rPr lang="ja-JP" altLang="en-US" sz="16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輸出先や使用目的に応じた規制</a:t>
            </a:r>
            <a:endParaRPr lang="ja-JP" altLang="en-US" sz="16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AutoShape 40"/>
          <p:cNvSpPr>
            <a:spLocks noChangeArrowheads="1"/>
          </p:cNvSpPr>
          <p:nvPr/>
        </p:nvSpPr>
        <p:spPr bwMode="auto">
          <a:xfrm>
            <a:off x="2432720" y="6074984"/>
            <a:ext cx="900113" cy="69215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 意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3152800" y="6291008"/>
            <a:ext cx="5049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6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本人が知らずに違反した場合にも罪に問われます！</a:t>
            </a:r>
            <a:endParaRPr lang="ja-JP" altLang="en-US" sz="1600" b="1" i="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249956" y="889671"/>
            <a:ext cx="9411236" cy="10391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342900" indent="-342900" fontAlgn="base" hangingPunct="1">
              <a:spcBef>
                <a:spcPct val="0"/>
              </a:spcBef>
              <a:buSzTx/>
              <a:buFont typeface="Wingdings" panose="05000000000000000000" pitchFamily="2" charset="2"/>
              <a:buChar char="l"/>
            </a:pP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は、輸出取引管理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の取組を、</a:t>
            </a:r>
            <a:r>
              <a:rPr lang="ja-JP" altLang="en-US" sz="1800" i="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外国為替及び外国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貿易法</a:t>
            </a:r>
            <a:r>
              <a:rPr lang="en-US" altLang="ja-JP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外為法</a:t>
            </a:r>
            <a:r>
              <a:rPr lang="en-US" altLang="ja-JP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800" i="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基づき実施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しています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800" i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fontAlgn="base" hangingPunct="1">
              <a:spcBef>
                <a:spcPct val="0"/>
              </a:spcBef>
              <a:buSzTx/>
              <a:buFont typeface="Wingdings" panose="05000000000000000000" pitchFamily="2" charset="2"/>
              <a:buChar char="l"/>
            </a:pP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外為法によれば、特定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の要件を満たす輸出取引を行うには、事前に経済産業大臣の許可を受けなければなりません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</a:t>
            </a:r>
            <a:r>
              <a:rPr lang="ja-JP" altLang="en-US" sz="1800" i="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時には重い罰則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が課せられることとなります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ja-JP" altLang="en-US" sz="18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5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712879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参考）日本における主な違反事案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086225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6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759699"/>
            <a:ext cx="9505057" cy="565208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944888" y="6383069"/>
            <a:ext cx="59046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出典：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://www.meti.go.jp/policy/anpo/seminer/shiryo/setsumei_anpokanri.pdf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9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1-3</a:t>
            </a:r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輸出取引とは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7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34"/>
          <p:cNvSpPr>
            <a:spLocks noChangeArrowheads="1"/>
          </p:cNvSpPr>
          <p:nvPr/>
        </p:nvSpPr>
        <p:spPr bwMode="auto">
          <a:xfrm>
            <a:off x="394695" y="2049795"/>
            <a:ext cx="3226157" cy="15843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598854" y="2186320"/>
            <a:ext cx="3081293" cy="1418054"/>
            <a:chOff x="539552" y="1422400"/>
            <a:chExt cx="3081293" cy="1418054"/>
          </a:xfrm>
        </p:grpSpPr>
        <p:pic>
          <p:nvPicPr>
            <p:cNvPr id="20" name="Picture 11" descr="jgq0zjzh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422400"/>
              <a:ext cx="2376488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539552" y="2501900"/>
              <a:ext cx="30812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fontAlgn="t" hangingPunct="0">
                <a:spcBef>
                  <a:spcPct val="20000"/>
                </a:spcBef>
                <a:buSzPct val="100000"/>
                <a:buFont typeface="ＭＳ ゴシック" pitchFamily="49" charset="-128"/>
                <a:buChar char=" "/>
                <a:defRPr kumimoji="1" sz="32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fontAlgn="t" hangingPunct="0">
                <a:spcBef>
                  <a:spcPct val="20000"/>
                </a:spcBef>
                <a:defRPr kumimoji="1" sz="28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itchFamily="18" charset="0"/>
                <a:buChar char="»"/>
                <a:defRPr kumimoji="1" sz="24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fontAlgn="t" hangingPunct="0">
                <a:spcBef>
                  <a:spcPct val="20000"/>
                </a:spcBef>
                <a:buSzPct val="100000"/>
                <a:buChar char=" "/>
                <a:defRPr kumimoji="1" sz="2000" baseline="2000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fontAlgn="t" hangingPunct="0">
                <a:spcBef>
                  <a:spcPct val="20000"/>
                </a:spcBef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ja-JP" altLang="en-US" sz="1600" i="0" dirty="0" smtClean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船積み（船積みした時点で輸出）</a:t>
              </a:r>
              <a:endParaRPr lang="ja-JP" altLang="en-US" sz="16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Line 35"/>
          <p:cNvSpPr>
            <a:spLocks noChangeShapeType="1"/>
          </p:cNvSpPr>
          <p:nvPr/>
        </p:nvSpPr>
        <p:spPr bwMode="auto">
          <a:xfrm flipH="1">
            <a:off x="4607719" y="1596480"/>
            <a:ext cx="17066" cy="5174556"/>
          </a:xfrm>
          <a:prstGeom prst="line">
            <a:avLst/>
          </a:prstGeom>
          <a:noFill/>
          <a:ln w="57150" cap="rnd">
            <a:solidFill>
              <a:srgbClr val="5F5F5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1">
              <a:spcBef>
                <a:spcPct val="0"/>
              </a:spcBef>
              <a:spcAft>
                <a:spcPct val="0"/>
              </a:spcAft>
            </a:pPr>
            <a:endParaRPr lang="ja-JP" altLang="en-US" sz="14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851275" y="2440949"/>
            <a:ext cx="1533773" cy="307777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①貨物</a:t>
            </a: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の輸出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387350" y="3905250"/>
            <a:ext cx="3240088" cy="23849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Group 45"/>
          <p:cNvGrpSpPr>
            <a:grpSpLocks/>
          </p:cNvGrpSpPr>
          <p:nvPr/>
        </p:nvGrpSpPr>
        <p:grpSpPr bwMode="auto">
          <a:xfrm>
            <a:off x="2576736" y="5444398"/>
            <a:ext cx="631162" cy="596800"/>
            <a:chOff x="1353" y="3533"/>
            <a:chExt cx="624" cy="693"/>
          </a:xfrm>
        </p:grpSpPr>
        <p:sp>
          <p:nvSpPr>
            <p:cNvPr id="36" name="AutoShape 43"/>
            <p:cNvSpPr>
              <a:spLocks noChangeArrowheads="1"/>
            </p:cNvSpPr>
            <p:nvPr/>
          </p:nvSpPr>
          <p:spPr bwMode="auto">
            <a:xfrm>
              <a:off x="1353" y="3533"/>
              <a:ext cx="624" cy="6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fontAlgn="t" hangingPunct="0">
                <a:spcBef>
                  <a:spcPct val="20000"/>
                </a:spcBef>
                <a:buSzPct val="100000"/>
                <a:buFont typeface="ＭＳ ゴシック" pitchFamily="49" charset="-128"/>
                <a:buChar char=" "/>
                <a:defRPr kumimoji="1" sz="32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fontAlgn="t" hangingPunct="0">
                <a:spcBef>
                  <a:spcPct val="20000"/>
                </a:spcBef>
                <a:defRPr kumimoji="1" sz="28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itchFamily="18" charset="0"/>
                <a:buChar char="»"/>
                <a:defRPr kumimoji="1" sz="24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fontAlgn="t" hangingPunct="0">
                <a:spcBef>
                  <a:spcPct val="20000"/>
                </a:spcBef>
                <a:buSzPct val="100000"/>
                <a:buChar char=" "/>
                <a:defRPr kumimoji="1" sz="2000" baseline="2000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fontAlgn="t" hangingPunct="0">
                <a:spcBef>
                  <a:spcPct val="20000"/>
                </a:spcBef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ja-JP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37" name="Picture 13" descr="_p_uxkuk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585"/>
              <a:ext cx="57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1557337" y="5425911"/>
            <a:ext cx="900113" cy="206153"/>
          </a:xfrm>
          <a:prstGeom prst="rightArrow">
            <a:avLst>
              <a:gd name="adj1" fmla="val 50000"/>
              <a:gd name="adj2" fmla="val 81466"/>
            </a:avLst>
          </a:prstGeom>
          <a:solidFill>
            <a:srgbClr val="FF99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1" name="Picture 46" descr="j02054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2" y="5342005"/>
            <a:ext cx="725947" cy="72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1189304" y="5921257"/>
            <a:ext cx="1245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技術指導・技術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訓練・見学受入等</a:t>
            </a:r>
          </a:p>
        </p:txBody>
      </p:sp>
      <p:pic>
        <p:nvPicPr>
          <p:cNvPr id="33" name="Picture 52" descr="MCj0433941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" y="3933056"/>
            <a:ext cx="577850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90488" y="5977210"/>
            <a:ext cx="900112" cy="69215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 意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19475" y="6290156"/>
            <a:ext cx="526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</a:t>
            </a:r>
            <a:r>
              <a:rPr lang="ja-JP" altLang="en-US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は日本国内においても発生</a:t>
            </a:r>
          </a:p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する可能性あり！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3752900" y="5795519"/>
            <a:ext cx="2208212" cy="441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0800" rIns="18000" bIns="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研修員・見学受け入れ</a:t>
            </a:r>
            <a:r>
              <a:rPr kumimoji="1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非居住者）</a:t>
            </a:r>
          </a:p>
        </p:txBody>
      </p:sp>
      <p:sp>
        <p:nvSpPr>
          <p:cNvPr id="41" name="AutoShape 33"/>
          <p:cNvSpPr>
            <a:spLocks noChangeArrowheads="1"/>
          </p:cNvSpPr>
          <p:nvPr/>
        </p:nvSpPr>
        <p:spPr bwMode="auto">
          <a:xfrm>
            <a:off x="5943600" y="2032333"/>
            <a:ext cx="3113856" cy="17887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6465168" y="2060848"/>
            <a:ext cx="2107804" cy="709047"/>
            <a:chOff x="5938838" y="1631108"/>
            <a:chExt cx="2644775" cy="1112136"/>
          </a:xfrm>
        </p:grpSpPr>
        <p:pic>
          <p:nvPicPr>
            <p:cNvPr id="43" name="Picture 10" descr="yxgtxy22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298" y="1631108"/>
              <a:ext cx="861038" cy="76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6" descr="q4zuwjer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511" y="1721430"/>
              <a:ext cx="810102" cy="636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938838" y="2308773"/>
              <a:ext cx="1160965" cy="43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fontAlgn="t" hangingPunct="0">
                <a:spcBef>
                  <a:spcPct val="20000"/>
                </a:spcBef>
                <a:buSzPct val="100000"/>
                <a:buFont typeface="ＭＳ ゴシック" pitchFamily="49" charset="-128"/>
                <a:buChar char=" "/>
                <a:defRPr kumimoji="1" sz="32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fontAlgn="t" hangingPunct="0">
                <a:spcBef>
                  <a:spcPct val="20000"/>
                </a:spcBef>
                <a:defRPr kumimoji="1" sz="28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itchFamily="18" charset="0"/>
                <a:buChar char="»"/>
                <a:defRPr kumimoji="1" sz="24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fontAlgn="t" hangingPunct="0">
                <a:spcBef>
                  <a:spcPct val="20000"/>
                </a:spcBef>
                <a:buSzPct val="100000"/>
                <a:buChar char=" "/>
                <a:defRPr kumimoji="1" sz="2000" baseline="2000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fontAlgn="t" hangingPunct="0">
                <a:spcBef>
                  <a:spcPct val="20000"/>
                </a:spcBef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ja-JP" altLang="en-US" sz="1200" i="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工場の設備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7812087" y="2308771"/>
              <a:ext cx="617895" cy="43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fontAlgn="t" hangingPunct="0">
                <a:spcBef>
                  <a:spcPct val="20000"/>
                </a:spcBef>
                <a:buSzPct val="100000"/>
                <a:buFont typeface="ＭＳ ゴシック" pitchFamily="49" charset="-128"/>
                <a:buChar char=" "/>
                <a:defRPr kumimoji="1" sz="32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fontAlgn="t" hangingPunct="0">
                <a:spcBef>
                  <a:spcPct val="20000"/>
                </a:spcBef>
                <a:defRPr kumimoji="1" sz="28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Times New Roman" pitchFamily="18" charset="0"/>
                <a:buChar char="»"/>
                <a:defRPr kumimoji="1" sz="2400" i="1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fontAlgn="t" hangingPunct="0">
                <a:spcBef>
                  <a:spcPct val="20000"/>
                </a:spcBef>
                <a:buSzPct val="100000"/>
                <a:buChar char=" "/>
                <a:defRPr kumimoji="1" sz="2000" baseline="2000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fontAlgn="t" hangingPunct="0">
                <a:spcBef>
                  <a:spcPct val="20000"/>
                </a:spcBef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eaLnBrk="0" fontAlgn="t" latinLnBrk="1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 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ja-JP" altLang="en-US" sz="1200" i="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販売</a:t>
              </a:r>
            </a:p>
          </p:txBody>
        </p:sp>
      </p:grp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6616231" y="1613320"/>
            <a:ext cx="1368425" cy="412663"/>
          </a:xfrm>
          <a:prstGeom prst="ellipse">
            <a:avLst/>
          </a:prstGeom>
          <a:solidFill>
            <a:srgbClr val="FFE7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3715224" y="4168536"/>
            <a:ext cx="1511300" cy="307777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②技術</a:t>
            </a: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の提供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512840" y="5723511"/>
            <a:ext cx="20701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5904334" y="4006409"/>
            <a:ext cx="3117031" cy="219809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2" name="Picture 17" descr="l_3mj1zp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84" y="4137862"/>
            <a:ext cx="826535" cy="8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070255" y="4823574"/>
            <a:ext cx="9790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設計図</a:t>
            </a:r>
            <a:r>
              <a:rPr kumimoji="1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8044884" y="4941168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技術指導</a:t>
            </a:r>
          </a:p>
        </p:txBody>
      </p:sp>
      <p:pic>
        <p:nvPicPr>
          <p:cNvPr id="65" name="Picture 38" descr="00p1aor3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15" y="4202657"/>
            <a:ext cx="761765" cy="65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AutoShape 40"/>
          <p:cNvSpPr>
            <a:spLocks noChangeArrowheads="1"/>
          </p:cNvSpPr>
          <p:nvPr/>
        </p:nvSpPr>
        <p:spPr bwMode="auto">
          <a:xfrm>
            <a:off x="5833268" y="5792788"/>
            <a:ext cx="906764" cy="732556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 意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537176" y="6217567"/>
            <a:ext cx="36561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技術の提供形態と提供手段に限定</a:t>
            </a:r>
            <a:r>
              <a:rPr lang="ja-JP" altLang="en-US" sz="14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はない</a:t>
            </a:r>
            <a:endParaRPr lang="ja-JP" altLang="en-US" sz="1400" b="1" i="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3728864" y="2207608"/>
            <a:ext cx="1944688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99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1286816" y="1608056"/>
            <a:ext cx="1368425" cy="412663"/>
          </a:xfrm>
          <a:prstGeom prst="ellipse">
            <a:avLst/>
          </a:prstGeom>
          <a:solidFill>
            <a:srgbClr val="FFE7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日本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4220294" y="1598410"/>
            <a:ext cx="7748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20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国境</a:t>
            </a:r>
            <a:endParaRPr lang="ja-JP" altLang="en-US" sz="2000" b="1" i="0" u="sng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39"/>
          <p:cNvSpPr txBox="1">
            <a:spLocks noChangeArrowheads="1"/>
          </p:cNvSpPr>
          <p:nvPr/>
        </p:nvSpPr>
        <p:spPr bwMode="auto">
          <a:xfrm>
            <a:off x="4103762" y="3265820"/>
            <a:ext cx="178276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ja-JP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ハンドキャリーで</a:t>
            </a:r>
            <a:r>
              <a:rPr lang="ja-JP" altLang="en-US" sz="14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400" b="1" i="0" u="sng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4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持ち出し</a:t>
            </a:r>
            <a:r>
              <a:rPr lang="ja-JP" altLang="en-US" sz="1400" b="1" i="0" u="sng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も輸出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3714727" y="2880132"/>
            <a:ext cx="1008062" cy="533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 意</a:t>
            </a: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3750737" y="3940771"/>
            <a:ext cx="1944688" cy="360362"/>
          </a:xfrm>
          <a:prstGeom prst="rightArrow">
            <a:avLst>
              <a:gd name="adj1" fmla="val 50000"/>
              <a:gd name="adj2" fmla="val 134912"/>
            </a:avLst>
          </a:prstGeom>
          <a:solidFill>
            <a:srgbClr val="FF99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276760" y="5655143"/>
            <a:ext cx="1265361" cy="307777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③技術</a:t>
            </a: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の提供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1064568" y="3861048"/>
            <a:ext cx="1898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技術データ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・紙などの文書・図面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・磁気</a:t>
            </a:r>
            <a:r>
              <a:rPr kumimoji="1" lang="ja-JP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媒体、メール、出張持出</a:t>
            </a:r>
            <a:endParaRPr kumimoji="1" lang="en-US" altLang="ja-JP" sz="11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387350" y="924884"/>
            <a:ext cx="9203274" cy="6877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None/>
            </a:pP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①貨物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国境を越える場合、②技術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国境を越える場合、③留学生などの「非居住者」に技術を提供する場合、その行為を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輸出取引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と呼びます。</a:t>
            </a:r>
            <a:endParaRPr lang="ja-JP" altLang="en-US" sz="18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9" name="Picture 2" descr="http://www.ntt-electronics.com/new/information/img/2009/ibc2009/booth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98" y="2856393"/>
            <a:ext cx="1340389" cy="7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6825424" y="3553560"/>
            <a:ext cx="1511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海外展示会への出展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25208" y="5374377"/>
            <a:ext cx="18004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ﾌﾟﾛｸﾞﾗﾑ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（ﾀﾞｳﾝﾛｰﾄﾞを伴わない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SaaS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利用を含む。）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4467819"/>
            <a:ext cx="798615" cy="860088"/>
          </a:xfrm>
          <a:prstGeom prst="rect">
            <a:avLst/>
          </a:prstGeom>
        </p:spPr>
      </p:pic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1784648" y="4869160"/>
            <a:ext cx="8705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サービス事業者のサーバ</a:t>
            </a:r>
            <a:endParaRPr kumimoji="1" lang="ja-JP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92199" y="5013176"/>
            <a:ext cx="2984937" cy="734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5505277" y="5029726"/>
            <a:ext cx="88788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データ入力</a:t>
            </a:r>
            <a:endParaRPr kumimoji="1" lang="ja-JP" alt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V="1">
            <a:off x="3224808" y="4706525"/>
            <a:ext cx="2952328" cy="24297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4833253" y="4471228"/>
            <a:ext cx="11998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アウトプットの出力</a:t>
            </a:r>
            <a:endParaRPr kumimoji="1" lang="ja-JP" altLang="en-US" sz="105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96" y="4503906"/>
            <a:ext cx="664725" cy="778293"/>
          </a:xfrm>
          <a:prstGeom prst="rect">
            <a:avLst/>
          </a:prstGeom>
        </p:spPr>
      </p:pic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2953839" y="4293096"/>
            <a:ext cx="1029856" cy="36933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大量破壊兵器に</a:t>
            </a:r>
            <a:endParaRPr kumimoji="1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b="1" i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関するソフトウェア</a:t>
            </a:r>
            <a:endParaRPr kumimoji="1" lang="ja-JP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6098631" y="5189130"/>
            <a:ext cx="870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ｻｰﾋﾞｽ利用者のｺﾝﾋﾟｭｰﾀ</a:t>
            </a:r>
            <a:endParaRPr kumimoji="1" lang="ja-JP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01" y="4310187"/>
            <a:ext cx="377092" cy="3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参考）「居住者」「非居住者」の定義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8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84413"/>
              </p:ext>
            </p:extLst>
          </p:nvPr>
        </p:nvGraphicFramePr>
        <p:xfrm>
          <a:off x="487000" y="2139255"/>
          <a:ext cx="8632824" cy="4142383"/>
        </p:xfrm>
        <a:graphic>
          <a:graphicData uri="http://schemas.openxmlformats.org/drawingml/2006/table">
            <a:tbl>
              <a:tblPr/>
              <a:tblGrid>
                <a:gridCol w="38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個人</a:t>
                      </a: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法人</a:t>
                      </a: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その他</a:t>
                      </a: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1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日本人</a:t>
                      </a: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外国人</a:t>
                      </a:r>
                    </a:p>
                  </a:txBody>
                  <a:tcPr marL="36000" marR="36000" marT="36001" marB="360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387"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居住者</a:t>
                      </a:r>
                    </a:p>
                  </a:txBody>
                  <a:tcPr marL="36000" marR="36000" marT="36001" marB="36001" vert="eaVert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我が国に居住する者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（一時帰国者を除く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下段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])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日本の在外公館に勤務する者）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我が国にある事務所に勤務する者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②日本に入国後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６ヶ月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以上経過している者 　　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我が国にある日本法人等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②外国の法人等の我が国にある支店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出張所その他の事務所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③外国にある日本の在外公館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2"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非居住者</a:t>
                      </a:r>
                    </a:p>
                  </a:txBody>
                  <a:tcPr marL="36000" marR="36000" marT="36001" marB="36001" vert="eaVert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外国にある事務所に勤務する目的で出国し外国に滞在する者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年以上外国に滞在する目的で出国し外国に滞在する者</a:t>
                      </a:r>
                      <a:b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③出国後外国に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年以上滞在している者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④前記①～③に掲げる者で、一時帰国し、その滞在期間が６ヶ月未満の者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外国に居住する者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②上欄①、②で外国政府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国際機関の公務を帯びる者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③上欄①、 ②で外国　で任命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雇用された外交官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随員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使用人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buFont typeface="ＭＳ ゴシック" pitchFamily="49" charset="-128"/>
                        <a:defRPr kumimoji="1" sz="28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457200" algn="l" defTabSz="914400" rtl="0" eaLnBrk="1" fontAlgn="t" latinLnBrk="0" hangingPunct="0">
                        <a:spcBef>
                          <a:spcPct val="20000"/>
                        </a:spcBef>
                        <a:defRPr kumimoji="1" sz="24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143000" indent="-228600" algn="l" defTabSz="914400" rtl="0" eaLnBrk="1" latin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Times New Roman" pitchFamily="18" charset="0"/>
                        <a:defRPr kumimoji="1" sz="2000" i="1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6002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 baseline="2000">
                          <a:solidFill>
                            <a:schemeClr val="bg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057400" indent="-228600" algn="l" defTabSz="914400" rtl="0" eaLnBrk="1" fontAlgn="t" latinLnBrk="0" hangingPunct="0">
                        <a:spcBef>
                          <a:spcPct val="20000"/>
                        </a:spcBef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5146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29718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4290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3886200" indent="-228600" algn="l" defTabSz="914400" rtl="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外国にある外国法人等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②日本法人等の外国にある支店、出張所その他の事務所</a:t>
                      </a: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③我が国にある外国政府の公館及び国際機関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合衆国軍隊等</a:t>
                      </a: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t" latinLnBrk="1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ＭＳ ゴシック" pitchFamily="49" charset="-128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国際連合の軍隊等</a:t>
                      </a:r>
                    </a:p>
                  </a:txBody>
                  <a:tcPr marL="36000" marR="36000" marT="36001" marB="360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" name="Text Box 2172"/>
          <p:cNvSpPr txBox="1">
            <a:spLocks noChangeArrowheads="1"/>
          </p:cNvSpPr>
          <p:nvPr/>
        </p:nvSpPr>
        <p:spPr bwMode="auto">
          <a:xfrm>
            <a:off x="4798729" y="6309320"/>
            <a:ext cx="48347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ja-JP" altLang="en-US" sz="12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財務省通達「外国為替法令の解釈及び運用について（抄）」より</a:t>
            </a:r>
          </a:p>
        </p:txBody>
      </p:sp>
      <p:sp>
        <p:nvSpPr>
          <p:cNvPr id="113" name="Rectangle 26"/>
          <p:cNvSpPr>
            <a:spLocks noChangeArrowheads="1"/>
          </p:cNvSpPr>
          <p:nvPr/>
        </p:nvSpPr>
        <p:spPr bwMode="auto">
          <a:xfrm>
            <a:off x="244029" y="918001"/>
            <a:ext cx="8785225" cy="107083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これだけ覚えていれば多くのケースに対応できます。詳しくは下表を参照。</a:t>
            </a:r>
            <a:endParaRPr kumimoji="1" lang="en-US" altLang="ja-JP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marR="0" lvl="0" indent="-285750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ja-JP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国内に勤め先がある外国人</a:t>
            </a:r>
            <a:r>
              <a:rPr lang="ja-JP" altLang="en-US" sz="1800" i="0" kern="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国内に所在する事務所（法人）⇒居住者</a:t>
            </a:r>
            <a:endParaRPr kumimoji="1" lang="en-US" altLang="ja-JP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lvl="0" indent="-285750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kumimoji="1" lang="ja-JP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</a:t>
            </a:r>
            <a:r>
              <a:rPr kumimoji="1" lang="ja-JP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ja-JP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のお客様（上に挙げた例を除く</a:t>
            </a:r>
            <a:r>
              <a:rPr lang="ja-JP" altLang="en-US" sz="18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 ⇒非居住者</a:t>
            </a:r>
            <a:endParaRPr kumimoji="1" lang="en-US" altLang="ja-JP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lvl="0" indent="-285750" eaLnBrk="0" fontAlgn="base" latinLnBrk="1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外国の事務所に勤務する日本人　</a:t>
            </a:r>
            <a:r>
              <a:rPr lang="ja-JP" altLang="en-US" sz="18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⇒非居住者</a:t>
            </a:r>
            <a:endParaRPr kumimoji="1" lang="ja-JP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Oval 45"/>
          <p:cNvSpPr>
            <a:spLocks noChangeArrowheads="1"/>
          </p:cNvSpPr>
          <p:nvPr/>
        </p:nvSpPr>
        <p:spPr bwMode="auto">
          <a:xfrm>
            <a:off x="7401272" y="1098654"/>
            <a:ext cx="2490961" cy="116760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</a:p>
          <a:p>
            <a:pPr marL="0" marR="0" lvl="0" indent="0" algn="ctr" defTabSz="91440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国籍や居住場所ではなく、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まずは勤務地を確認！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2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90488" y="615236"/>
            <a:ext cx="7167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7258050" y="615236"/>
            <a:ext cx="2546350" cy="1444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4528" y="42016"/>
            <a:ext cx="583264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1-4.</a:t>
            </a:r>
            <a:r>
              <a:rPr lang="ja-JP" altLang="en-US" sz="28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リスト規制とキャッチオール規制</a:t>
            </a:r>
            <a:endParaRPr lang="ja-JP" altLang="en-US" sz="28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4210050" y="6553200"/>
            <a:ext cx="1733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fld id="{D300ADE5-E5C2-4DD8-961B-025DC2C848CA}" type="slidenum">
              <a:rPr lang="en-US" altLang="ja-JP" sz="14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ctr"/>
              <a:t>9</a:t>
            </a:fld>
            <a:endParaRPr lang="en-US" altLang="ja-JP" sz="1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90488" y="1302668"/>
            <a:ext cx="9500136" cy="175432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66700" lvl="0" indent="-266700" fontAlgn="base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及び大量破壊兵器の開発等に用いられるおそれの高い貨物・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技術が</a:t>
            </a:r>
            <a:r>
              <a:rPr lang="ja-JP" altLang="en-US" sz="18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リスト化（</a:t>
            </a:r>
            <a:r>
              <a:rPr lang="en-US" altLang="ja-JP" sz="18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8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sz="18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lang="ja-JP" altLang="en-US" sz="1800" b="1" i="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項）</a:t>
            </a:r>
            <a:r>
              <a:rPr lang="en-US" altLang="ja-JP" sz="1800" b="1" i="0" u="sng" baseline="30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されており、輸出取引の</a:t>
            </a:r>
            <a:r>
              <a:rPr lang="ja-JP" altLang="en-US" sz="1800" i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にリストに該当するか否かのチェック（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該非判定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を行う必要があります。</a:t>
            </a:r>
            <a:endParaRPr lang="en-US" altLang="ja-JP" sz="1800" i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66700" lvl="0" indent="-266700" fontAlgn="base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該当する場合、輸出前に経済産業大臣の</a:t>
            </a:r>
            <a:r>
              <a:rPr lang="ja-JP" altLang="en-US" sz="1800" i="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許可が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となります。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輸出相手国、用途、需要者によらない</a:t>
            </a:r>
            <a:r>
              <a:rPr lang="en-US" altLang="ja-JP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266700" indent="-266700" fontAlgn="base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lang="ja-JP" altLang="en-US" sz="1800" i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光ファイバ、</a:t>
            </a:r>
            <a:r>
              <a:rPr lang="ja-JP" altLang="en-US" sz="1800" i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暗号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装置、サーバ、これらに関連する技術など、</a:t>
            </a:r>
            <a:r>
              <a:rPr lang="en-US" altLang="ja-JP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</a:t>
            </a:r>
            <a:r>
              <a:rPr lang="ja-JP" altLang="en-US" sz="1800" i="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東日本の業務に関連が深い貨物・技術も、性能要件を満たすものは対象</a:t>
            </a:r>
            <a:r>
              <a:rPr lang="ja-JP" altLang="en-US" sz="18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lang="ja-JP" altLang="en-US" sz="18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Rectangle 137"/>
          <p:cNvSpPr>
            <a:spLocks noChangeArrowheads="1"/>
          </p:cNvSpPr>
          <p:nvPr/>
        </p:nvSpPr>
        <p:spPr bwMode="auto">
          <a:xfrm>
            <a:off x="200472" y="883142"/>
            <a:ext cx="14801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リスト規制</a:t>
            </a: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0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Rectangle 137"/>
          <p:cNvSpPr>
            <a:spLocks noChangeArrowheads="1"/>
          </p:cNvSpPr>
          <p:nvPr/>
        </p:nvSpPr>
        <p:spPr bwMode="auto">
          <a:xfrm>
            <a:off x="200472" y="3746789"/>
            <a:ext cx="22993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fontAlgn="base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キャッチオール規制</a:t>
            </a:r>
            <a:r>
              <a:rPr lang="en-US" altLang="ja-JP" sz="2000" i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2000" i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09414" y="4158361"/>
            <a:ext cx="9481210" cy="14308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fontAlgn="t" hangingPunct="0">
              <a:spcBef>
                <a:spcPct val="20000"/>
              </a:spcBef>
              <a:buSzPct val="100000"/>
              <a:buFont typeface="ＭＳ ゴシック" pitchFamily="49" charset="-128"/>
              <a:buChar char=" "/>
              <a:defRPr kumimoji="1" sz="32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fontAlgn="t" hangingPunct="0">
              <a:spcBef>
                <a:spcPct val="20000"/>
              </a:spcBef>
              <a:defRPr kumimoji="1" sz="28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hangingPunct="0">
              <a:spcBef>
                <a:spcPct val="20000"/>
              </a:spcBef>
              <a:buClr>
                <a:schemeClr val="tx1"/>
              </a:buClr>
              <a:buSzPct val="100000"/>
              <a:buFont typeface="Times New Roman" pitchFamily="18" charset="0"/>
              <a:buChar char="»"/>
              <a:defRPr kumimoji="1" sz="240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fontAlgn="t" hangingPunct="0">
              <a:spcBef>
                <a:spcPct val="20000"/>
              </a:spcBef>
              <a:buSzPct val="100000"/>
              <a:buChar char=" "/>
              <a:defRPr kumimoji="1" sz="2000" baseline="200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fontAlgn="t" hangingPunct="0">
              <a:spcBef>
                <a:spcPct val="20000"/>
              </a:spcBef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SzPct val="100000"/>
              <a:buChar char=" 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66700" indent="-266700" fontAlgn="base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規制対象外の貨物・技術の輸出であっても、</a:t>
            </a:r>
            <a:r>
              <a:rPr kumimoji="1" lang="ja-JP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需要者</a:t>
            </a:r>
            <a:r>
              <a:rPr kumimoji="1" lang="en-US" altLang="ja-JP" sz="1800" b="1" i="0" u="sng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</a:t>
            </a:r>
            <a:r>
              <a:rPr kumimoji="1" lang="ja-JP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や用途に</a:t>
            </a:r>
            <a:r>
              <a:rPr kumimoji="1" lang="ja-JP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懸念</a:t>
            </a:r>
            <a:r>
              <a:rPr kumimoji="1" lang="ja-JP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がある場合、または経済産業省から通知</a:t>
            </a:r>
            <a:r>
              <a:rPr kumimoji="1" lang="en-US" altLang="ja-JP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インフォーム</a:t>
            </a:r>
            <a:r>
              <a:rPr lang="en-US" altLang="ja-JP" sz="1800" i="0" u="sng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kumimoji="1" lang="ja-JP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があった場合は、経済産業大臣の許可</a:t>
            </a:r>
            <a:r>
              <a:rPr kumimoji="1" lang="ja-JP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kumimoji="1" lang="ja-JP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となります。</a:t>
            </a: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66700" indent="-266700" fontAlgn="base" hangingPunct="1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l"/>
              <a:defRPr/>
            </a:pP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ただし、「</a:t>
            </a:r>
            <a:r>
              <a:rPr lang="ja-JP" altLang="en-US" sz="1800" b="1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グループ</a:t>
            </a:r>
            <a:r>
              <a:rPr lang="en-US" altLang="ja-JP" sz="1800" b="1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80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」向けの輸出はキャッチオール規制の対象外です。</a:t>
            </a:r>
            <a:r>
              <a:rPr lang="en-US" altLang="ja-JP" sz="20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1050" b="1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グループ</a:t>
            </a:r>
            <a:r>
              <a:rPr lang="en-US" altLang="ja-JP" sz="1050" b="1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」に該当する国（</a:t>
            </a:r>
            <a:r>
              <a:rPr lang="en-US" altLang="ja-JP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26</a:t>
            </a: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カ国）</a:t>
            </a:r>
            <a:r>
              <a:rPr lang="en-US" altLang="ja-JP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アイルランド</a:t>
            </a:r>
            <a:r>
              <a:rPr lang="ja-JP" altLang="en-US" sz="105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、アメリカ合衆国、アルゼンチン、イタリア、英国、オーストラリア、オーストリア、オランダ、カナダ、ギリシャ、スイス、スウェーデン、スぺイン</a:t>
            </a: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、チェコ</a:t>
            </a:r>
            <a:r>
              <a:rPr lang="ja-JP" altLang="en-US" sz="1050" i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、デンマーク、ドイツ、ニュージーランド、ノルウェー、ハンガリー、フィンランド、フランス、</a:t>
            </a:r>
            <a:r>
              <a:rPr lang="ja-JP" altLang="en-US" sz="1050" i="0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ベルギー、ポーランド、ポルトガル、ルクセンブルク、ブルガリア</a:t>
            </a:r>
            <a:r>
              <a:rPr lang="ja-JP" altLang="en-US" sz="1050" i="0" kern="0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50" i="0" kern="0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26</a:t>
            </a:r>
            <a:r>
              <a:rPr lang="ja-JP" altLang="en-US" sz="1050" i="0" kern="0" dirty="0" smtClean="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か国）</a:t>
            </a:r>
            <a:endParaRPr lang="ja-JP" altLang="en-US" sz="1050" i="0" kern="0" dirty="0">
              <a:solidFill>
                <a:srgbClr val="0033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8464" y="3068960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リスト規制一覧参照（次ページ）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0472" y="5641503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懸念のある需要者（外国ユーザーリスト参照）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8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6153</Words>
  <Application>Microsoft Office PowerPoint</Application>
  <PresentationFormat>A4 210 x 297 mm</PresentationFormat>
  <Paragraphs>515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52" baseType="lpstr">
      <vt:lpstr>BIZ UDゴシック</vt:lpstr>
      <vt:lpstr>Meiryo UI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Century</vt:lpstr>
      <vt:lpstr>Garamond</vt:lpstr>
      <vt:lpstr>Tahoma</vt:lpstr>
      <vt:lpstr>Times New Roman</vt:lpstr>
      <vt:lpstr>Wingdings</vt:lpstr>
      <vt:lpstr>Office ​​テーマ</vt:lpstr>
      <vt:lpstr>2_デザインの設定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青木孝</cp:lastModifiedBy>
  <cp:revision>272</cp:revision>
  <cp:lastPrinted>2019-11-20T05:19:34Z</cp:lastPrinted>
  <dcterms:created xsi:type="dcterms:W3CDTF">2016-07-05T02:01:12Z</dcterms:created>
  <dcterms:modified xsi:type="dcterms:W3CDTF">2020-10-30T08:57:15Z</dcterms:modified>
</cp:coreProperties>
</file>