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27" autoAdjust="0"/>
    <p:restoredTop sz="94660"/>
  </p:normalViewPr>
  <p:slideViewPr>
    <p:cSldViewPr snapToGrid="0">
      <p:cViewPr varScale="1">
        <p:scale>
          <a:sx n="96" d="100"/>
          <a:sy n="96" d="100"/>
        </p:scale>
        <p:origin x="588"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37D1CA-34D5-4622-85F6-67F239E4EE2F}" type="datetimeFigureOut">
              <a:rPr lang="en-US" smtClean="0"/>
              <a:t>6/17/2025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E6BF29-254A-4AC5-8B07-506707FD79EE}" type="slidenum">
              <a:rPr lang="en-US" smtClean="0"/>
              <a:t>‹#›</a:t>
            </a:fld>
            <a:endParaRPr lang="en-US" dirty="0"/>
          </a:p>
        </p:txBody>
      </p:sp>
    </p:spTree>
    <p:extLst>
      <p:ext uri="{BB962C8B-B14F-4D97-AF65-F5344CB8AC3E}">
        <p14:creationId xmlns:p14="http://schemas.microsoft.com/office/powerpoint/2010/main" val="1049280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E6BF29-254A-4AC5-8B07-506707FD79EE}" type="slidenum">
              <a:rPr lang="en-US" smtClean="0"/>
              <a:t>5</a:t>
            </a:fld>
            <a:endParaRPr lang="en-US" dirty="0"/>
          </a:p>
        </p:txBody>
      </p:sp>
    </p:spTree>
    <p:extLst>
      <p:ext uri="{BB962C8B-B14F-4D97-AF65-F5344CB8AC3E}">
        <p14:creationId xmlns:p14="http://schemas.microsoft.com/office/powerpoint/2010/main" val="1316144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BAC76-A30B-7C62-F215-36F0AFD491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7B4D72-7F3C-4BBE-FD31-38145A5482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3A43580-FE40-6AFC-877B-A8A9993A9D25}"/>
              </a:ext>
            </a:extLst>
          </p:cNvPr>
          <p:cNvSpPr>
            <a:spLocks noGrp="1"/>
          </p:cNvSpPr>
          <p:nvPr>
            <p:ph type="dt" sz="half" idx="10"/>
          </p:nvPr>
        </p:nvSpPr>
        <p:spPr/>
        <p:txBody>
          <a:bodyPr/>
          <a:lstStyle/>
          <a:p>
            <a:fld id="{12D61656-BB46-4BFF-8755-DD15DBFAD973}" type="datetimeFigureOut">
              <a:rPr lang="en-US" smtClean="0"/>
              <a:t>6/17/2025</a:t>
            </a:fld>
            <a:endParaRPr lang="en-US" dirty="0"/>
          </a:p>
        </p:txBody>
      </p:sp>
      <p:sp>
        <p:nvSpPr>
          <p:cNvPr id="5" name="Footer Placeholder 4">
            <a:extLst>
              <a:ext uri="{FF2B5EF4-FFF2-40B4-BE49-F238E27FC236}">
                <a16:creationId xmlns:a16="http://schemas.microsoft.com/office/drawing/2014/main" id="{AC4D1778-4B0D-D377-2CCC-BDCAAFAFB73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5680930-260C-3A74-C934-750DF8964B23}"/>
              </a:ext>
            </a:extLst>
          </p:cNvPr>
          <p:cNvSpPr>
            <a:spLocks noGrp="1"/>
          </p:cNvSpPr>
          <p:nvPr>
            <p:ph type="sldNum" sz="quarter" idx="12"/>
          </p:nvPr>
        </p:nvSpPr>
        <p:spPr/>
        <p:txBody>
          <a:bodyPr/>
          <a:lstStyle/>
          <a:p>
            <a:fld id="{D7B345C1-6A5D-4E83-ABF8-5378351F0D50}" type="slidenum">
              <a:rPr lang="en-US" smtClean="0"/>
              <a:t>‹#›</a:t>
            </a:fld>
            <a:endParaRPr lang="en-US" dirty="0"/>
          </a:p>
        </p:txBody>
      </p:sp>
    </p:spTree>
    <p:extLst>
      <p:ext uri="{BB962C8B-B14F-4D97-AF65-F5344CB8AC3E}">
        <p14:creationId xmlns:p14="http://schemas.microsoft.com/office/powerpoint/2010/main" val="30056109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C5CB-DDBA-6A24-ABF7-861EA5FF73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E46947-1082-65D3-EF8B-0B2AB908A5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095201-474F-7DBE-EF77-774E493B1D08}"/>
              </a:ext>
            </a:extLst>
          </p:cNvPr>
          <p:cNvSpPr>
            <a:spLocks noGrp="1"/>
          </p:cNvSpPr>
          <p:nvPr>
            <p:ph type="dt" sz="half" idx="10"/>
          </p:nvPr>
        </p:nvSpPr>
        <p:spPr/>
        <p:txBody>
          <a:bodyPr/>
          <a:lstStyle/>
          <a:p>
            <a:fld id="{12D61656-BB46-4BFF-8755-DD15DBFAD973}" type="datetimeFigureOut">
              <a:rPr lang="en-US" smtClean="0"/>
              <a:t>6/17/2025</a:t>
            </a:fld>
            <a:endParaRPr lang="en-US" dirty="0"/>
          </a:p>
        </p:txBody>
      </p:sp>
      <p:sp>
        <p:nvSpPr>
          <p:cNvPr id="5" name="Footer Placeholder 4">
            <a:extLst>
              <a:ext uri="{FF2B5EF4-FFF2-40B4-BE49-F238E27FC236}">
                <a16:creationId xmlns:a16="http://schemas.microsoft.com/office/drawing/2014/main" id="{A78AFDE0-D855-AE46-4131-118CF80D79B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0F1FC7E-84A6-5E86-F936-D489D663130A}"/>
              </a:ext>
            </a:extLst>
          </p:cNvPr>
          <p:cNvSpPr>
            <a:spLocks noGrp="1"/>
          </p:cNvSpPr>
          <p:nvPr>
            <p:ph type="sldNum" sz="quarter" idx="12"/>
          </p:nvPr>
        </p:nvSpPr>
        <p:spPr/>
        <p:txBody>
          <a:bodyPr/>
          <a:lstStyle/>
          <a:p>
            <a:fld id="{D7B345C1-6A5D-4E83-ABF8-5378351F0D50}" type="slidenum">
              <a:rPr lang="en-US" smtClean="0"/>
              <a:t>‹#›</a:t>
            </a:fld>
            <a:endParaRPr lang="en-US" dirty="0"/>
          </a:p>
        </p:txBody>
      </p:sp>
    </p:spTree>
    <p:extLst>
      <p:ext uri="{BB962C8B-B14F-4D97-AF65-F5344CB8AC3E}">
        <p14:creationId xmlns:p14="http://schemas.microsoft.com/office/powerpoint/2010/main" val="3114749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AFFF8E-C0E5-1545-57CD-1893DEEDF05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00DC32-966C-4135-8879-3F7F5E5EEA7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446441-DF37-778B-8289-91532053F218}"/>
              </a:ext>
            </a:extLst>
          </p:cNvPr>
          <p:cNvSpPr>
            <a:spLocks noGrp="1"/>
          </p:cNvSpPr>
          <p:nvPr>
            <p:ph type="dt" sz="half" idx="10"/>
          </p:nvPr>
        </p:nvSpPr>
        <p:spPr/>
        <p:txBody>
          <a:bodyPr/>
          <a:lstStyle/>
          <a:p>
            <a:fld id="{12D61656-BB46-4BFF-8755-DD15DBFAD973}" type="datetimeFigureOut">
              <a:rPr lang="en-US" smtClean="0"/>
              <a:t>6/17/2025</a:t>
            </a:fld>
            <a:endParaRPr lang="en-US" dirty="0"/>
          </a:p>
        </p:txBody>
      </p:sp>
      <p:sp>
        <p:nvSpPr>
          <p:cNvPr id="5" name="Footer Placeholder 4">
            <a:extLst>
              <a:ext uri="{FF2B5EF4-FFF2-40B4-BE49-F238E27FC236}">
                <a16:creationId xmlns:a16="http://schemas.microsoft.com/office/drawing/2014/main" id="{150B2BDC-71FC-3961-6B6F-173F2667EED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C327846-64A6-0A81-9941-4882E0E249BA}"/>
              </a:ext>
            </a:extLst>
          </p:cNvPr>
          <p:cNvSpPr>
            <a:spLocks noGrp="1"/>
          </p:cNvSpPr>
          <p:nvPr>
            <p:ph type="sldNum" sz="quarter" idx="12"/>
          </p:nvPr>
        </p:nvSpPr>
        <p:spPr/>
        <p:txBody>
          <a:bodyPr/>
          <a:lstStyle/>
          <a:p>
            <a:fld id="{D7B345C1-6A5D-4E83-ABF8-5378351F0D50}" type="slidenum">
              <a:rPr lang="en-US" smtClean="0"/>
              <a:t>‹#›</a:t>
            </a:fld>
            <a:endParaRPr lang="en-US" dirty="0"/>
          </a:p>
        </p:txBody>
      </p:sp>
    </p:spTree>
    <p:extLst>
      <p:ext uri="{BB962C8B-B14F-4D97-AF65-F5344CB8AC3E}">
        <p14:creationId xmlns:p14="http://schemas.microsoft.com/office/powerpoint/2010/main" val="833176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78725-BDDB-BD12-E496-D0FB7928140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D17187-DE7A-A04A-8E79-738B26FBC26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4B8E3E-5A26-CF7B-93CC-111BFBCD9AC2}"/>
              </a:ext>
            </a:extLst>
          </p:cNvPr>
          <p:cNvSpPr>
            <a:spLocks noGrp="1"/>
          </p:cNvSpPr>
          <p:nvPr>
            <p:ph type="dt" sz="half" idx="10"/>
          </p:nvPr>
        </p:nvSpPr>
        <p:spPr/>
        <p:txBody>
          <a:bodyPr/>
          <a:lstStyle/>
          <a:p>
            <a:fld id="{12D61656-BB46-4BFF-8755-DD15DBFAD973}" type="datetimeFigureOut">
              <a:rPr lang="en-US" smtClean="0"/>
              <a:t>6/17/2025</a:t>
            </a:fld>
            <a:endParaRPr lang="en-US" dirty="0"/>
          </a:p>
        </p:txBody>
      </p:sp>
      <p:sp>
        <p:nvSpPr>
          <p:cNvPr id="5" name="Footer Placeholder 4">
            <a:extLst>
              <a:ext uri="{FF2B5EF4-FFF2-40B4-BE49-F238E27FC236}">
                <a16:creationId xmlns:a16="http://schemas.microsoft.com/office/drawing/2014/main" id="{47967A0E-10CD-5459-9A8E-2D95A522DFF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7F7713F-8ECC-6A1F-149E-58CFA4E0D0E8}"/>
              </a:ext>
            </a:extLst>
          </p:cNvPr>
          <p:cNvSpPr>
            <a:spLocks noGrp="1"/>
          </p:cNvSpPr>
          <p:nvPr>
            <p:ph type="sldNum" sz="quarter" idx="12"/>
          </p:nvPr>
        </p:nvSpPr>
        <p:spPr/>
        <p:txBody>
          <a:bodyPr/>
          <a:lstStyle/>
          <a:p>
            <a:fld id="{D7B345C1-6A5D-4E83-ABF8-5378351F0D50}" type="slidenum">
              <a:rPr lang="en-US" smtClean="0"/>
              <a:t>‹#›</a:t>
            </a:fld>
            <a:endParaRPr lang="en-US" dirty="0"/>
          </a:p>
        </p:txBody>
      </p:sp>
    </p:spTree>
    <p:extLst>
      <p:ext uri="{BB962C8B-B14F-4D97-AF65-F5344CB8AC3E}">
        <p14:creationId xmlns:p14="http://schemas.microsoft.com/office/powerpoint/2010/main" val="19970269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6AF2D-23AD-2D17-B812-B1FED13DCF6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9D649C3-CD96-F057-3163-8C8A2B87B7E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829C93-5590-4C61-0962-4B2A3778DFC6}"/>
              </a:ext>
            </a:extLst>
          </p:cNvPr>
          <p:cNvSpPr>
            <a:spLocks noGrp="1"/>
          </p:cNvSpPr>
          <p:nvPr>
            <p:ph type="dt" sz="half" idx="10"/>
          </p:nvPr>
        </p:nvSpPr>
        <p:spPr/>
        <p:txBody>
          <a:bodyPr/>
          <a:lstStyle/>
          <a:p>
            <a:fld id="{12D61656-BB46-4BFF-8755-DD15DBFAD973}" type="datetimeFigureOut">
              <a:rPr lang="en-US" smtClean="0"/>
              <a:t>6/17/2025</a:t>
            </a:fld>
            <a:endParaRPr lang="en-US" dirty="0"/>
          </a:p>
        </p:txBody>
      </p:sp>
      <p:sp>
        <p:nvSpPr>
          <p:cNvPr id="5" name="Footer Placeholder 4">
            <a:extLst>
              <a:ext uri="{FF2B5EF4-FFF2-40B4-BE49-F238E27FC236}">
                <a16:creationId xmlns:a16="http://schemas.microsoft.com/office/drawing/2014/main" id="{DFE7C5EE-D1B8-46D8-75D7-9CE6E5330B8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EFA62E3-7ABE-2BC0-FAA8-683A3BCFC6C2}"/>
              </a:ext>
            </a:extLst>
          </p:cNvPr>
          <p:cNvSpPr>
            <a:spLocks noGrp="1"/>
          </p:cNvSpPr>
          <p:nvPr>
            <p:ph type="sldNum" sz="quarter" idx="12"/>
          </p:nvPr>
        </p:nvSpPr>
        <p:spPr/>
        <p:txBody>
          <a:bodyPr/>
          <a:lstStyle/>
          <a:p>
            <a:fld id="{D7B345C1-6A5D-4E83-ABF8-5378351F0D50}" type="slidenum">
              <a:rPr lang="en-US" smtClean="0"/>
              <a:t>‹#›</a:t>
            </a:fld>
            <a:endParaRPr lang="en-US" dirty="0"/>
          </a:p>
        </p:txBody>
      </p:sp>
    </p:spTree>
    <p:extLst>
      <p:ext uri="{BB962C8B-B14F-4D97-AF65-F5344CB8AC3E}">
        <p14:creationId xmlns:p14="http://schemas.microsoft.com/office/powerpoint/2010/main" val="993319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42CE1-7509-45FB-F95F-1D0D4C099E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ABE89C-D4B8-C565-4F88-4AD435EC89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08ED11B-0430-98D2-9B03-6C231906D0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D53BB63-1004-8462-F837-786BCEC4DFF3}"/>
              </a:ext>
            </a:extLst>
          </p:cNvPr>
          <p:cNvSpPr>
            <a:spLocks noGrp="1"/>
          </p:cNvSpPr>
          <p:nvPr>
            <p:ph type="dt" sz="half" idx="10"/>
          </p:nvPr>
        </p:nvSpPr>
        <p:spPr/>
        <p:txBody>
          <a:bodyPr/>
          <a:lstStyle/>
          <a:p>
            <a:fld id="{12D61656-BB46-4BFF-8755-DD15DBFAD973}" type="datetimeFigureOut">
              <a:rPr lang="en-US" smtClean="0"/>
              <a:t>6/17/2025</a:t>
            </a:fld>
            <a:endParaRPr lang="en-US" dirty="0"/>
          </a:p>
        </p:txBody>
      </p:sp>
      <p:sp>
        <p:nvSpPr>
          <p:cNvPr id="6" name="Footer Placeholder 5">
            <a:extLst>
              <a:ext uri="{FF2B5EF4-FFF2-40B4-BE49-F238E27FC236}">
                <a16:creationId xmlns:a16="http://schemas.microsoft.com/office/drawing/2014/main" id="{622B9A58-6555-B820-9B90-6EFE0A5953E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6E76F8F-9703-2633-0E28-A3739D19E5A6}"/>
              </a:ext>
            </a:extLst>
          </p:cNvPr>
          <p:cNvSpPr>
            <a:spLocks noGrp="1"/>
          </p:cNvSpPr>
          <p:nvPr>
            <p:ph type="sldNum" sz="quarter" idx="12"/>
          </p:nvPr>
        </p:nvSpPr>
        <p:spPr/>
        <p:txBody>
          <a:bodyPr/>
          <a:lstStyle/>
          <a:p>
            <a:fld id="{D7B345C1-6A5D-4E83-ABF8-5378351F0D50}" type="slidenum">
              <a:rPr lang="en-US" smtClean="0"/>
              <a:t>‹#›</a:t>
            </a:fld>
            <a:endParaRPr lang="en-US" dirty="0"/>
          </a:p>
        </p:txBody>
      </p:sp>
    </p:spTree>
    <p:extLst>
      <p:ext uri="{BB962C8B-B14F-4D97-AF65-F5344CB8AC3E}">
        <p14:creationId xmlns:p14="http://schemas.microsoft.com/office/powerpoint/2010/main" val="5976017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4D35A-72D4-81DF-CE3B-D6306900C3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F8ECB18-0E2A-3150-9D22-2D26C770BE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9AABA5-2906-A94D-81A1-A7FC90E5F53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7D4C912-1356-91AE-416F-6E859AC74A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BF4705-3D52-200A-55DA-0AA46F59D5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2A11D0-A1C6-3E9A-0B86-3F4E97B6228D}"/>
              </a:ext>
            </a:extLst>
          </p:cNvPr>
          <p:cNvSpPr>
            <a:spLocks noGrp="1"/>
          </p:cNvSpPr>
          <p:nvPr>
            <p:ph type="dt" sz="half" idx="10"/>
          </p:nvPr>
        </p:nvSpPr>
        <p:spPr/>
        <p:txBody>
          <a:bodyPr/>
          <a:lstStyle/>
          <a:p>
            <a:fld id="{12D61656-BB46-4BFF-8755-DD15DBFAD973}" type="datetimeFigureOut">
              <a:rPr lang="en-US" smtClean="0"/>
              <a:t>6/17/2025</a:t>
            </a:fld>
            <a:endParaRPr lang="en-US" dirty="0"/>
          </a:p>
        </p:txBody>
      </p:sp>
      <p:sp>
        <p:nvSpPr>
          <p:cNvPr id="8" name="Footer Placeholder 7">
            <a:extLst>
              <a:ext uri="{FF2B5EF4-FFF2-40B4-BE49-F238E27FC236}">
                <a16:creationId xmlns:a16="http://schemas.microsoft.com/office/drawing/2014/main" id="{9AFD1B12-E1BC-D287-A4D0-342208D7B27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569B8C6-9209-D163-4B3E-9FE113926C66}"/>
              </a:ext>
            </a:extLst>
          </p:cNvPr>
          <p:cNvSpPr>
            <a:spLocks noGrp="1"/>
          </p:cNvSpPr>
          <p:nvPr>
            <p:ph type="sldNum" sz="quarter" idx="12"/>
          </p:nvPr>
        </p:nvSpPr>
        <p:spPr/>
        <p:txBody>
          <a:bodyPr/>
          <a:lstStyle/>
          <a:p>
            <a:fld id="{D7B345C1-6A5D-4E83-ABF8-5378351F0D50}" type="slidenum">
              <a:rPr lang="en-US" smtClean="0"/>
              <a:t>‹#›</a:t>
            </a:fld>
            <a:endParaRPr lang="en-US" dirty="0"/>
          </a:p>
        </p:txBody>
      </p:sp>
    </p:spTree>
    <p:extLst>
      <p:ext uri="{BB962C8B-B14F-4D97-AF65-F5344CB8AC3E}">
        <p14:creationId xmlns:p14="http://schemas.microsoft.com/office/powerpoint/2010/main" val="17429906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84D67B-0483-DAD0-2286-AE42FA8E0C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9ECEB7-5C52-B6CB-39D5-C8812D8463EB}"/>
              </a:ext>
            </a:extLst>
          </p:cNvPr>
          <p:cNvSpPr>
            <a:spLocks noGrp="1"/>
          </p:cNvSpPr>
          <p:nvPr>
            <p:ph type="dt" sz="half" idx="10"/>
          </p:nvPr>
        </p:nvSpPr>
        <p:spPr/>
        <p:txBody>
          <a:bodyPr/>
          <a:lstStyle/>
          <a:p>
            <a:fld id="{12D61656-BB46-4BFF-8755-DD15DBFAD973}" type="datetimeFigureOut">
              <a:rPr lang="en-US" smtClean="0"/>
              <a:t>6/17/2025</a:t>
            </a:fld>
            <a:endParaRPr lang="en-US" dirty="0"/>
          </a:p>
        </p:txBody>
      </p:sp>
      <p:sp>
        <p:nvSpPr>
          <p:cNvPr id="4" name="Footer Placeholder 3">
            <a:extLst>
              <a:ext uri="{FF2B5EF4-FFF2-40B4-BE49-F238E27FC236}">
                <a16:creationId xmlns:a16="http://schemas.microsoft.com/office/drawing/2014/main" id="{452C9806-903F-A334-2FC8-903D1A9C611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C61A05C7-9DD4-749F-8407-29663B3C7510}"/>
              </a:ext>
            </a:extLst>
          </p:cNvPr>
          <p:cNvSpPr>
            <a:spLocks noGrp="1"/>
          </p:cNvSpPr>
          <p:nvPr>
            <p:ph type="sldNum" sz="quarter" idx="12"/>
          </p:nvPr>
        </p:nvSpPr>
        <p:spPr/>
        <p:txBody>
          <a:bodyPr/>
          <a:lstStyle/>
          <a:p>
            <a:fld id="{D7B345C1-6A5D-4E83-ABF8-5378351F0D50}" type="slidenum">
              <a:rPr lang="en-US" smtClean="0"/>
              <a:t>‹#›</a:t>
            </a:fld>
            <a:endParaRPr lang="en-US" dirty="0"/>
          </a:p>
        </p:txBody>
      </p:sp>
    </p:spTree>
    <p:extLst>
      <p:ext uri="{BB962C8B-B14F-4D97-AF65-F5344CB8AC3E}">
        <p14:creationId xmlns:p14="http://schemas.microsoft.com/office/powerpoint/2010/main" val="695527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994E55A-5933-68C6-8231-AEEDB8DCE27C}"/>
              </a:ext>
            </a:extLst>
          </p:cNvPr>
          <p:cNvSpPr>
            <a:spLocks noGrp="1"/>
          </p:cNvSpPr>
          <p:nvPr>
            <p:ph type="dt" sz="half" idx="10"/>
          </p:nvPr>
        </p:nvSpPr>
        <p:spPr/>
        <p:txBody>
          <a:bodyPr/>
          <a:lstStyle/>
          <a:p>
            <a:fld id="{12D61656-BB46-4BFF-8755-DD15DBFAD973}" type="datetimeFigureOut">
              <a:rPr lang="en-US" smtClean="0"/>
              <a:t>6/17/2025</a:t>
            </a:fld>
            <a:endParaRPr lang="en-US" dirty="0"/>
          </a:p>
        </p:txBody>
      </p:sp>
      <p:sp>
        <p:nvSpPr>
          <p:cNvPr id="3" name="Footer Placeholder 2">
            <a:extLst>
              <a:ext uri="{FF2B5EF4-FFF2-40B4-BE49-F238E27FC236}">
                <a16:creationId xmlns:a16="http://schemas.microsoft.com/office/drawing/2014/main" id="{166E58F3-AC87-6D1A-7950-2753DE9B846D}"/>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0D62DDFB-6388-14B0-FD6C-EB44D1B8C9B2}"/>
              </a:ext>
            </a:extLst>
          </p:cNvPr>
          <p:cNvSpPr>
            <a:spLocks noGrp="1"/>
          </p:cNvSpPr>
          <p:nvPr>
            <p:ph type="sldNum" sz="quarter" idx="12"/>
          </p:nvPr>
        </p:nvSpPr>
        <p:spPr/>
        <p:txBody>
          <a:bodyPr/>
          <a:lstStyle/>
          <a:p>
            <a:fld id="{D7B345C1-6A5D-4E83-ABF8-5378351F0D50}" type="slidenum">
              <a:rPr lang="en-US" smtClean="0"/>
              <a:t>‹#›</a:t>
            </a:fld>
            <a:endParaRPr lang="en-US" dirty="0"/>
          </a:p>
        </p:txBody>
      </p:sp>
    </p:spTree>
    <p:extLst>
      <p:ext uri="{BB962C8B-B14F-4D97-AF65-F5344CB8AC3E}">
        <p14:creationId xmlns:p14="http://schemas.microsoft.com/office/powerpoint/2010/main" val="3314598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DD2F3-D334-30D3-F0FF-A083DDC89D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3FC855-3778-E971-3E71-471B1C1078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3196954-BD17-F5C6-1C41-CFD24ADE7B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593ABE-64E5-8503-13C5-17EEFDCA32A3}"/>
              </a:ext>
            </a:extLst>
          </p:cNvPr>
          <p:cNvSpPr>
            <a:spLocks noGrp="1"/>
          </p:cNvSpPr>
          <p:nvPr>
            <p:ph type="dt" sz="half" idx="10"/>
          </p:nvPr>
        </p:nvSpPr>
        <p:spPr/>
        <p:txBody>
          <a:bodyPr/>
          <a:lstStyle/>
          <a:p>
            <a:fld id="{12D61656-BB46-4BFF-8755-DD15DBFAD973}" type="datetimeFigureOut">
              <a:rPr lang="en-US" smtClean="0"/>
              <a:t>6/17/2025</a:t>
            </a:fld>
            <a:endParaRPr lang="en-US" dirty="0"/>
          </a:p>
        </p:txBody>
      </p:sp>
      <p:sp>
        <p:nvSpPr>
          <p:cNvPr id="6" name="Footer Placeholder 5">
            <a:extLst>
              <a:ext uri="{FF2B5EF4-FFF2-40B4-BE49-F238E27FC236}">
                <a16:creationId xmlns:a16="http://schemas.microsoft.com/office/drawing/2014/main" id="{1727A33B-33B2-E48E-0E72-F6C3254BA79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A976572-D294-23A1-BF5E-0D3670672F43}"/>
              </a:ext>
            </a:extLst>
          </p:cNvPr>
          <p:cNvSpPr>
            <a:spLocks noGrp="1"/>
          </p:cNvSpPr>
          <p:nvPr>
            <p:ph type="sldNum" sz="quarter" idx="12"/>
          </p:nvPr>
        </p:nvSpPr>
        <p:spPr/>
        <p:txBody>
          <a:bodyPr/>
          <a:lstStyle/>
          <a:p>
            <a:fld id="{D7B345C1-6A5D-4E83-ABF8-5378351F0D50}" type="slidenum">
              <a:rPr lang="en-US" smtClean="0"/>
              <a:t>‹#›</a:t>
            </a:fld>
            <a:endParaRPr lang="en-US" dirty="0"/>
          </a:p>
        </p:txBody>
      </p:sp>
    </p:spTree>
    <p:extLst>
      <p:ext uri="{BB962C8B-B14F-4D97-AF65-F5344CB8AC3E}">
        <p14:creationId xmlns:p14="http://schemas.microsoft.com/office/powerpoint/2010/main" val="14872628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6E758-1974-0201-9001-A514B79E33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F1790A8-980D-C8C4-1D64-54AB88D6CD6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5A17690-357B-8DA7-22DB-EE171A763A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2237AC-4ED5-81E0-751D-5869C6DF3FF0}"/>
              </a:ext>
            </a:extLst>
          </p:cNvPr>
          <p:cNvSpPr>
            <a:spLocks noGrp="1"/>
          </p:cNvSpPr>
          <p:nvPr>
            <p:ph type="dt" sz="half" idx="10"/>
          </p:nvPr>
        </p:nvSpPr>
        <p:spPr/>
        <p:txBody>
          <a:bodyPr/>
          <a:lstStyle/>
          <a:p>
            <a:fld id="{12D61656-BB46-4BFF-8755-DD15DBFAD973}" type="datetimeFigureOut">
              <a:rPr lang="en-US" smtClean="0"/>
              <a:t>6/17/2025</a:t>
            </a:fld>
            <a:endParaRPr lang="en-US" dirty="0"/>
          </a:p>
        </p:txBody>
      </p:sp>
      <p:sp>
        <p:nvSpPr>
          <p:cNvPr id="6" name="Footer Placeholder 5">
            <a:extLst>
              <a:ext uri="{FF2B5EF4-FFF2-40B4-BE49-F238E27FC236}">
                <a16:creationId xmlns:a16="http://schemas.microsoft.com/office/drawing/2014/main" id="{2391AA6E-0499-D750-EAD5-8FE3AABB08B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01A7D38-89BF-94D3-83B1-6264576C885A}"/>
              </a:ext>
            </a:extLst>
          </p:cNvPr>
          <p:cNvSpPr>
            <a:spLocks noGrp="1"/>
          </p:cNvSpPr>
          <p:nvPr>
            <p:ph type="sldNum" sz="quarter" idx="12"/>
          </p:nvPr>
        </p:nvSpPr>
        <p:spPr/>
        <p:txBody>
          <a:bodyPr/>
          <a:lstStyle/>
          <a:p>
            <a:fld id="{D7B345C1-6A5D-4E83-ABF8-5378351F0D50}" type="slidenum">
              <a:rPr lang="en-US" smtClean="0"/>
              <a:t>‹#›</a:t>
            </a:fld>
            <a:endParaRPr lang="en-US" dirty="0"/>
          </a:p>
        </p:txBody>
      </p:sp>
    </p:spTree>
    <p:extLst>
      <p:ext uri="{BB962C8B-B14F-4D97-AF65-F5344CB8AC3E}">
        <p14:creationId xmlns:p14="http://schemas.microsoft.com/office/powerpoint/2010/main" val="19380372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DB4759-4031-AA39-26B5-3D6CD85F819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24EA11-B277-7182-F114-7B3AC6EB6A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81D2FA-C6BB-86FE-7984-C0F6B2DA577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2D61656-BB46-4BFF-8755-DD15DBFAD973}" type="datetimeFigureOut">
              <a:rPr lang="en-US" smtClean="0"/>
              <a:t>6/17/2025</a:t>
            </a:fld>
            <a:endParaRPr lang="en-US" dirty="0"/>
          </a:p>
        </p:txBody>
      </p:sp>
      <p:sp>
        <p:nvSpPr>
          <p:cNvPr id="5" name="Footer Placeholder 4">
            <a:extLst>
              <a:ext uri="{FF2B5EF4-FFF2-40B4-BE49-F238E27FC236}">
                <a16:creationId xmlns:a16="http://schemas.microsoft.com/office/drawing/2014/main" id="{804FCA51-1889-E934-45AD-D2E5560A39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DD2FFAEF-AF54-B925-3AF8-E2F842C06F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B345C1-6A5D-4E83-ABF8-5378351F0D50}" type="slidenum">
              <a:rPr lang="en-US" smtClean="0"/>
              <a:t>‹#›</a:t>
            </a:fld>
            <a:endParaRPr lang="en-US" dirty="0"/>
          </a:p>
        </p:txBody>
      </p:sp>
    </p:spTree>
    <p:extLst>
      <p:ext uri="{BB962C8B-B14F-4D97-AF65-F5344CB8AC3E}">
        <p14:creationId xmlns:p14="http://schemas.microsoft.com/office/powerpoint/2010/main" val="13310631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F8D3E-34F1-CEA1-2E2D-F03E284CB6B7}"/>
              </a:ext>
            </a:extLst>
          </p:cNvPr>
          <p:cNvSpPr>
            <a:spLocks noGrp="1"/>
          </p:cNvSpPr>
          <p:nvPr>
            <p:ph type="ctrTitle"/>
          </p:nvPr>
        </p:nvSpPr>
        <p:spPr>
          <a:xfrm>
            <a:off x="1384738" y="1533180"/>
            <a:ext cx="9422524" cy="1655762"/>
          </a:xfrm>
        </p:spPr>
        <p:txBody>
          <a:bodyPr>
            <a:normAutofit fontScale="90000"/>
          </a:bodyPr>
          <a:lstStyle/>
          <a:p>
            <a:r>
              <a:rPr lang="en-US" sz="5600" dirty="0"/>
              <a:t>Analysis of English Premier League  </a:t>
            </a:r>
            <a:r>
              <a:rPr lang="en-US" dirty="0"/>
              <a:t>2023/2024 Season</a:t>
            </a:r>
          </a:p>
        </p:txBody>
      </p:sp>
    </p:spTree>
    <p:extLst>
      <p:ext uri="{BB962C8B-B14F-4D97-AF65-F5344CB8AC3E}">
        <p14:creationId xmlns:p14="http://schemas.microsoft.com/office/powerpoint/2010/main" val="29853458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3A18B-F136-ACFE-6088-C59E20534454}"/>
              </a:ext>
            </a:extLst>
          </p:cNvPr>
          <p:cNvSpPr>
            <a:spLocks noGrp="1"/>
          </p:cNvSpPr>
          <p:nvPr>
            <p:ph type="title"/>
          </p:nvPr>
        </p:nvSpPr>
        <p:spPr>
          <a:xfrm>
            <a:off x="646386" y="457200"/>
            <a:ext cx="4125639" cy="1600200"/>
          </a:xfrm>
        </p:spPr>
        <p:txBody>
          <a:bodyPr>
            <a:normAutofit/>
          </a:bodyPr>
          <a:lstStyle/>
          <a:p>
            <a:r>
              <a:rPr lang="en-US" dirty="0"/>
              <a:t>EPL Teams that scored &amp; conceded most goals in 2023/2024 Season</a:t>
            </a:r>
          </a:p>
        </p:txBody>
      </p:sp>
      <p:pic>
        <p:nvPicPr>
          <p:cNvPr id="5" name="Content Placeholder 4">
            <a:extLst>
              <a:ext uri="{FF2B5EF4-FFF2-40B4-BE49-F238E27FC236}">
                <a16:creationId xmlns:a16="http://schemas.microsoft.com/office/drawing/2014/main" id="{A42C0D55-FD36-DF37-1068-5B7260FFC29B}"/>
              </a:ext>
            </a:extLst>
          </p:cNvPr>
          <p:cNvPicPr>
            <a:picLocks noGrp="1" noChangeAspect="1"/>
          </p:cNvPicPr>
          <p:nvPr>
            <p:ph idx="1"/>
          </p:nvPr>
        </p:nvPicPr>
        <p:blipFill>
          <a:blip r:embed="rId2"/>
          <a:stretch>
            <a:fillRect/>
          </a:stretch>
        </p:blipFill>
        <p:spPr>
          <a:xfrm>
            <a:off x="5218386" y="3683822"/>
            <a:ext cx="6133826" cy="2464730"/>
          </a:xfrm>
          <a:prstGeom prst="rect">
            <a:avLst/>
          </a:prstGeom>
        </p:spPr>
      </p:pic>
      <p:sp>
        <p:nvSpPr>
          <p:cNvPr id="4" name="Text Placeholder 3">
            <a:extLst>
              <a:ext uri="{FF2B5EF4-FFF2-40B4-BE49-F238E27FC236}">
                <a16:creationId xmlns:a16="http://schemas.microsoft.com/office/drawing/2014/main" id="{256FEA5A-E093-2496-53D8-04E99A5EEE13}"/>
              </a:ext>
            </a:extLst>
          </p:cNvPr>
          <p:cNvSpPr>
            <a:spLocks noGrp="1"/>
          </p:cNvSpPr>
          <p:nvPr>
            <p:ph type="body" sz="half" idx="2"/>
          </p:nvPr>
        </p:nvSpPr>
        <p:spPr>
          <a:xfrm>
            <a:off x="646386" y="2057399"/>
            <a:ext cx="4445876" cy="4091153"/>
          </a:xfrm>
        </p:spPr>
        <p:txBody>
          <a:bodyPr>
            <a:normAutofit fontScale="85000" lnSpcReduction="10000"/>
          </a:bodyPr>
          <a:lstStyle/>
          <a:p>
            <a:pPr algn="just"/>
            <a:r>
              <a:rPr lang="en-US" sz="2000" dirty="0">
                <a:solidFill>
                  <a:srgbClr val="00B050"/>
                </a:solidFill>
              </a:rPr>
              <a:t>Contrary to the expectation, teams that score more goals are expected to be on top of the EPL table, but Newcastle and Chelsea Football club scored a lot of goals, but they did not make the Top 5 on the table, unlike Man City , Arsenal and Liverpool whose goal scoring form helped them achieve Top 3. </a:t>
            </a:r>
          </a:p>
          <a:p>
            <a:endParaRPr lang="en-US" sz="2000" dirty="0"/>
          </a:p>
          <a:p>
            <a:pPr algn="just"/>
            <a:r>
              <a:rPr lang="en-US" sz="2000" dirty="0">
                <a:solidFill>
                  <a:srgbClr val="0070C0"/>
                </a:solidFill>
              </a:rPr>
              <a:t>On the other hand, Sheffield, Luton and Burnley are justifiably in the Bottom 3 because the 3 teams conceded a lot of goals. However, Westham and Bournemouth also conceded a lot of goals but are still able to earn the 9</a:t>
            </a:r>
            <a:r>
              <a:rPr lang="en-US" sz="2000" baseline="30000" dirty="0">
                <a:solidFill>
                  <a:srgbClr val="0070C0"/>
                </a:solidFill>
              </a:rPr>
              <a:t>th</a:t>
            </a:r>
            <a:r>
              <a:rPr lang="en-US" sz="2000" dirty="0">
                <a:solidFill>
                  <a:srgbClr val="0070C0"/>
                </a:solidFill>
              </a:rPr>
              <a:t> and 12</a:t>
            </a:r>
            <a:r>
              <a:rPr lang="en-US" sz="2000" baseline="30000" dirty="0">
                <a:solidFill>
                  <a:srgbClr val="0070C0"/>
                </a:solidFill>
              </a:rPr>
              <a:t>th</a:t>
            </a:r>
            <a:r>
              <a:rPr lang="en-US" sz="2000" dirty="0">
                <a:solidFill>
                  <a:srgbClr val="0070C0"/>
                </a:solidFill>
              </a:rPr>
              <a:t> position respectively on the EPL table because they were able to score back against their opponents and get away with some decent results in their outings.</a:t>
            </a:r>
            <a:endParaRPr lang="en-US" dirty="0">
              <a:solidFill>
                <a:srgbClr val="0070C0"/>
              </a:solidFill>
            </a:endParaRPr>
          </a:p>
        </p:txBody>
      </p:sp>
      <p:pic>
        <p:nvPicPr>
          <p:cNvPr id="6" name="Picture 5">
            <a:extLst>
              <a:ext uri="{FF2B5EF4-FFF2-40B4-BE49-F238E27FC236}">
                <a16:creationId xmlns:a16="http://schemas.microsoft.com/office/drawing/2014/main" id="{ACCFAEC4-1329-7009-AF2A-F20B892D7F60}"/>
              </a:ext>
            </a:extLst>
          </p:cNvPr>
          <p:cNvPicPr>
            <a:picLocks noChangeAspect="1"/>
          </p:cNvPicPr>
          <p:nvPr/>
        </p:nvPicPr>
        <p:blipFill>
          <a:blip r:embed="rId3"/>
          <a:stretch>
            <a:fillRect/>
          </a:stretch>
        </p:blipFill>
        <p:spPr>
          <a:xfrm>
            <a:off x="5218386" y="457199"/>
            <a:ext cx="6080786" cy="3105807"/>
          </a:xfrm>
          <a:prstGeom prst="rect">
            <a:avLst/>
          </a:prstGeom>
        </p:spPr>
      </p:pic>
    </p:spTree>
    <p:extLst>
      <p:ext uri="{BB962C8B-B14F-4D97-AF65-F5344CB8AC3E}">
        <p14:creationId xmlns:p14="http://schemas.microsoft.com/office/powerpoint/2010/main" val="869999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3F2B5-9C80-63D2-3914-3D8593D8B9AC}"/>
              </a:ext>
            </a:extLst>
          </p:cNvPr>
          <p:cNvSpPr>
            <a:spLocks noGrp="1"/>
          </p:cNvSpPr>
          <p:nvPr>
            <p:ph type="title"/>
          </p:nvPr>
        </p:nvSpPr>
        <p:spPr>
          <a:xfrm>
            <a:off x="839788" y="365126"/>
            <a:ext cx="10515600" cy="1053772"/>
          </a:xfrm>
        </p:spPr>
        <p:txBody>
          <a:bodyPr/>
          <a:lstStyle/>
          <a:p>
            <a:r>
              <a:rPr lang="en-US" dirty="0"/>
              <a:t>EPL Team Performance – 2023/2024 Season</a:t>
            </a:r>
          </a:p>
        </p:txBody>
      </p:sp>
      <p:sp>
        <p:nvSpPr>
          <p:cNvPr id="3" name="Text Placeholder 2">
            <a:extLst>
              <a:ext uri="{FF2B5EF4-FFF2-40B4-BE49-F238E27FC236}">
                <a16:creationId xmlns:a16="http://schemas.microsoft.com/office/drawing/2014/main" id="{0BCC2BC8-D4B4-5EBD-6C34-61A8BF344F7A}"/>
              </a:ext>
            </a:extLst>
          </p:cNvPr>
          <p:cNvSpPr>
            <a:spLocks noGrp="1"/>
          </p:cNvSpPr>
          <p:nvPr>
            <p:ph type="body" idx="1"/>
          </p:nvPr>
        </p:nvSpPr>
        <p:spPr>
          <a:xfrm>
            <a:off x="839788" y="1681163"/>
            <a:ext cx="5157787" cy="589071"/>
          </a:xfrm>
        </p:spPr>
        <p:txBody>
          <a:bodyPr/>
          <a:lstStyle/>
          <a:p>
            <a:r>
              <a:rPr lang="en-US" dirty="0"/>
              <a:t>5 Top Scoring Teams in the EPL</a:t>
            </a:r>
          </a:p>
        </p:txBody>
      </p:sp>
      <p:sp>
        <p:nvSpPr>
          <p:cNvPr id="5" name="Text Placeholder 4">
            <a:extLst>
              <a:ext uri="{FF2B5EF4-FFF2-40B4-BE49-F238E27FC236}">
                <a16:creationId xmlns:a16="http://schemas.microsoft.com/office/drawing/2014/main" id="{7A7FDBF5-2BDD-10FD-3DE7-F199CB88AFC4}"/>
              </a:ext>
            </a:extLst>
          </p:cNvPr>
          <p:cNvSpPr>
            <a:spLocks noGrp="1"/>
          </p:cNvSpPr>
          <p:nvPr>
            <p:ph type="body" sz="quarter" idx="3"/>
          </p:nvPr>
        </p:nvSpPr>
        <p:spPr>
          <a:xfrm>
            <a:off x="6172200" y="1681163"/>
            <a:ext cx="5183188" cy="589071"/>
          </a:xfrm>
        </p:spPr>
        <p:txBody>
          <a:bodyPr/>
          <a:lstStyle/>
          <a:p>
            <a:r>
              <a:rPr lang="en-US" dirty="0"/>
              <a:t>5 Teams with most Goals Conceded</a:t>
            </a:r>
          </a:p>
        </p:txBody>
      </p:sp>
      <p:pic>
        <p:nvPicPr>
          <p:cNvPr id="14" name="Content Placeholder 13" descr="A graph of blue bars&#10;&#10;Description automatically generated with medium confidence">
            <a:extLst>
              <a:ext uri="{FF2B5EF4-FFF2-40B4-BE49-F238E27FC236}">
                <a16:creationId xmlns:a16="http://schemas.microsoft.com/office/drawing/2014/main" id="{2537F571-F286-8CB3-20CD-5781C3A37525}"/>
              </a:ext>
            </a:extLst>
          </p:cNvPr>
          <p:cNvPicPr>
            <a:picLocks noGrp="1" noChangeAspect="1"/>
          </p:cNvPicPr>
          <p:nvPr>
            <p:ph sz="quarter" idx="4"/>
          </p:nvPr>
        </p:nvPicPr>
        <p:blipFill>
          <a:blip r:embed="rId2">
            <a:extLst>
              <a:ext uri="{28A0092B-C50C-407E-A947-70E740481C1C}">
                <a14:useLocalDpi xmlns:a14="http://schemas.microsoft.com/office/drawing/2010/main" val="0"/>
              </a:ext>
            </a:extLst>
          </a:blip>
          <a:stretch>
            <a:fillRect/>
          </a:stretch>
        </p:blipFill>
        <p:spPr>
          <a:xfrm>
            <a:off x="6172200" y="2270234"/>
            <a:ext cx="5183188" cy="3919429"/>
          </a:xfrm>
        </p:spPr>
      </p:pic>
      <p:pic>
        <p:nvPicPr>
          <p:cNvPr id="18" name="Content Placeholder 17" descr="A graph of blue bars&#10;&#10;Description automatically generated with medium confidence">
            <a:extLst>
              <a:ext uri="{FF2B5EF4-FFF2-40B4-BE49-F238E27FC236}">
                <a16:creationId xmlns:a16="http://schemas.microsoft.com/office/drawing/2014/main" id="{18FA0F03-379F-07D9-7435-456E1B5111AA}"/>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839788" y="2270234"/>
            <a:ext cx="5157787" cy="3919429"/>
          </a:xfrm>
        </p:spPr>
      </p:pic>
    </p:spTree>
    <p:extLst>
      <p:ext uri="{BB962C8B-B14F-4D97-AF65-F5344CB8AC3E}">
        <p14:creationId xmlns:p14="http://schemas.microsoft.com/office/powerpoint/2010/main" val="15791473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E9761C-4C74-BB32-835C-C4CE86D4D78D}"/>
              </a:ext>
            </a:extLst>
          </p:cNvPr>
          <p:cNvSpPr>
            <a:spLocks noGrp="1"/>
          </p:cNvSpPr>
          <p:nvPr>
            <p:ph type="title"/>
          </p:nvPr>
        </p:nvSpPr>
        <p:spPr>
          <a:xfrm>
            <a:off x="838200" y="365125"/>
            <a:ext cx="10515600" cy="943413"/>
          </a:xfrm>
        </p:spPr>
        <p:txBody>
          <a:bodyPr/>
          <a:lstStyle/>
          <a:p>
            <a:r>
              <a:rPr lang="en-US" dirty="0"/>
              <a:t>Impact of Goal Difference on Points earned</a:t>
            </a:r>
          </a:p>
        </p:txBody>
      </p:sp>
      <p:sp>
        <p:nvSpPr>
          <p:cNvPr id="3" name="Rectangle 2">
            <a:extLst>
              <a:ext uri="{FF2B5EF4-FFF2-40B4-BE49-F238E27FC236}">
                <a16:creationId xmlns:a16="http://schemas.microsoft.com/office/drawing/2014/main" id="{C2933512-F3E0-451B-AFC3-ACB8E8B2C7B4}"/>
              </a:ext>
            </a:extLst>
          </p:cNvPr>
          <p:cNvSpPr/>
          <p:nvPr/>
        </p:nvSpPr>
        <p:spPr>
          <a:xfrm>
            <a:off x="838201" y="5817476"/>
            <a:ext cx="10515600" cy="5517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 goal difference recorded by each team does not necessarily have an impact on the total number of points earned by the teams, Newcastle &amp; Aston Villa who had high goal difference did not make Top 5.</a:t>
            </a:r>
          </a:p>
        </p:txBody>
      </p:sp>
      <p:pic>
        <p:nvPicPr>
          <p:cNvPr id="15" name="Content Placeholder 14" descr="A graph of blue bars&#10;&#10;Description automatically generated with medium confidence">
            <a:extLst>
              <a:ext uri="{FF2B5EF4-FFF2-40B4-BE49-F238E27FC236}">
                <a16:creationId xmlns:a16="http://schemas.microsoft.com/office/drawing/2014/main" id="{CF6E08AA-2057-4F0D-83E5-0924C625864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1308537"/>
            <a:ext cx="5181600" cy="4272456"/>
          </a:xfrm>
        </p:spPr>
      </p:pic>
      <p:pic>
        <p:nvPicPr>
          <p:cNvPr id="23" name="Content Placeholder 22" descr="A graph of blue bars&#10;&#10;Description automatically generated">
            <a:extLst>
              <a:ext uri="{FF2B5EF4-FFF2-40B4-BE49-F238E27FC236}">
                <a16:creationId xmlns:a16="http://schemas.microsoft.com/office/drawing/2014/main" id="{2E87EFD8-7250-94E3-011C-6B74C4FC76BF}"/>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1308537"/>
            <a:ext cx="5181600" cy="4272456"/>
          </a:xfrm>
        </p:spPr>
      </p:pic>
    </p:spTree>
    <p:extLst>
      <p:ext uri="{BB962C8B-B14F-4D97-AF65-F5344CB8AC3E}">
        <p14:creationId xmlns:p14="http://schemas.microsoft.com/office/powerpoint/2010/main" val="3828431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55E8DD-E5F6-5B9C-6887-E0C9BBBD5272}"/>
              </a:ext>
            </a:extLst>
          </p:cNvPr>
          <p:cNvSpPr>
            <a:spLocks noGrp="1"/>
          </p:cNvSpPr>
          <p:nvPr>
            <p:ph type="title"/>
          </p:nvPr>
        </p:nvSpPr>
        <p:spPr>
          <a:xfrm>
            <a:off x="839788" y="457200"/>
            <a:ext cx="3932237" cy="1198179"/>
          </a:xfrm>
        </p:spPr>
        <p:txBody>
          <a:bodyPr/>
          <a:lstStyle/>
          <a:p>
            <a:r>
              <a:rPr lang="en-US" dirty="0"/>
              <a:t>Analysis of the Top 5 Teams Performance</a:t>
            </a:r>
          </a:p>
        </p:txBody>
      </p:sp>
      <p:pic>
        <p:nvPicPr>
          <p:cNvPr id="5" name="Content Placeholder 4">
            <a:extLst>
              <a:ext uri="{FF2B5EF4-FFF2-40B4-BE49-F238E27FC236}">
                <a16:creationId xmlns:a16="http://schemas.microsoft.com/office/drawing/2014/main" id="{0285B350-E767-886B-F9A0-285EF1FBD95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4984955" y="457200"/>
            <a:ext cx="6740013" cy="5479774"/>
          </a:xfrm>
          <a:prstGeom prst="rect">
            <a:avLst/>
          </a:prstGeom>
        </p:spPr>
      </p:pic>
      <p:sp>
        <p:nvSpPr>
          <p:cNvPr id="4" name="Text Placeholder 3">
            <a:extLst>
              <a:ext uri="{FF2B5EF4-FFF2-40B4-BE49-F238E27FC236}">
                <a16:creationId xmlns:a16="http://schemas.microsoft.com/office/drawing/2014/main" id="{1776A03A-937C-9E4E-05CA-46DD0CDF8F69}"/>
              </a:ext>
            </a:extLst>
          </p:cNvPr>
          <p:cNvSpPr>
            <a:spLocks noGrp="1"/>
          </p:cNvSpPr>
          <p:nvPr>
            <p:ph type="body" sz="half" idx="2"/>
          </p:nvPr>
        </p:nvSpPr>
        <p:spPr>
          <a:xfrm>
            <a:off x="839788" y="1765738"/>
            <a:ext cx="3932237" cy="4103250"/>
          </a:xfrm>
        </p:spPr>
        <p:txBody>
          <a:bodyPr>
            <a:normAutofit fontScale="92500" lnSpcReduction="10000"/>
          </a:bodyPr>
          <a:lstStyle/>
          <a:p>
            <a:pPr algn="just"/>
            <a:r>
              <a:rPr lang="en-US" sz="1800" dirty="0">
                <a:solidFill>
                  <a:srgbClr val="002060"/>
                </a:solidFill>
              </a:rPr>
              <a:t>The chart revealed that Liverpool which occupied no.3 spot on EPL table in 2023/2024 season had the highest number of draws and the lowest number of loss after Man City than any team in Top 5. Probably they might have won the league or occupy the 2</a:t>
            </a:r>
            <a:r>
              <a:rPr lang="en-US" sz="1800" baseline="30000" dirty="0">
                <a:solidFill>
                  <a:srgbClr val="002060"/>
                </a:solidFill>
              </a:rPr>
              <a:t>nd</a:t>
            </a:r>
            <a:r>
              <a:rPr lang="en-US" sz="1800" dirty="0">
                <a:solidFill>
                  <a:srgbClr val="002060"/>
                </a:solidFill>
              </a:rPr>
              <a:t> spot if they had converted some of their draws to a win.</a:t>
            </a:r>
          </a:p>
          <a:p>
            <a:pPr algn="just"/>
            <a:endParaRPr lang="en-US" sz="1800" dirty="0">
              <a:solidFill>
                <a:srgbClr val="002060"/>
              </a:solidFill>
            </a:endParaRPr>
          </a:p>
          <a:p>
            <a:pPr algn="just"/>
            <a:r>
              <a:rPr lang="en-US" sz="1800" dirty="0">
                <a:solidFill>
                  <a:srgbClr val="002060"/>
                </a:solidFill>
              </a:rPr>
              <a:t>On the other hand, Arsenal and Man City had equal number of wins, but Man. City was able to win the race because they lost fewer matches when compared to Arsenal. Man. City was able to get away with a draw in some of the matches they were unable to win. Similarly, Aston Villa narrowly edge out Tottenham on the Top 4 spot.</a:t>
            </a:r>
          </a:p>
          <a:p>
            <a:endParaRPr lang="en-US" dirty="0"/>
          </a:p>
          <a:p>
            <a:endParaRPr lang="en-US" dirty="0"/>
          </a:p>
        </p:txBody>
      </p:sp>
    </p:spTree>
    <p:extLst>
      <p:ext uri="{BB962C8B-B14F-4D97-AF65-F5344CB8AC3E}">
        <p14:creationId xmlns:p14="http://schemas.microsoft.com/office/powerpoint/2010/main" val="3507592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E14B1-F6D6-A55E-8CFE-08A23AD4DCA9}"/>
              </a:ext>
            </a:extLst>
          </p:cNvPr>
          <p:cNvSpPr>
            <a:spLocks noGrp="1"/>
          </p:cNvSpPr>
          <p:nvPr>
            <p:ph type="title"/>
          </p:nvPr>
        </p:nvSpPr>
        <p:spPr>
          <a:xfrm>
            <a:off x="839788" y="457200"/>
            <a:ext cx="3932237" cy="1119352"/>
          </a:xfrm>
        </p:spPr>
        <p:txBody>
          <a:bodyPr/>
          <a:lstStyle/>
          <a:p>
            <a:r>
              <a:rPr lang="en-US" dirty="0"/>
              <a:t>Analysis of the Bottom 5 Teams Performance</a:t>
            </a:r>
          </a:p>
        </p:txBody>
      </p:sp>
      <p:pic>
        <p:nvPicPr>
          <p:cNvPr id="5" name="Content Placeholder 4">
            <a:extLst>
              <a:ext uri="{FF2B5EF4-FFF2-40B4-BE49-F238E27FC236}">
                <a16:creationId xmlns:a16="http://schemas.microsoft.com/office/drawing/2014/main" id="{7EAC5FE3-D145-2816-4191-A53DF739BD4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970205" y="457201"/>
            <a:ext cx="6651523" cy="5685182"/>
          </a:xfrm>
          <a:prstGeom prst="rect">
            <a:avLst/>
          </a:prstGeom>
        </p:spPr>
      </p:pic>
      <p:sp>
        <p:nvSpPr>
          <p:cNvPr id="4" name="Text Placeholder 3">
            <a:extLst>
              <a:ext uri="{FF2B5EF4-FFF2-40B4-BE49-F238E27FC236}">
                <a16:creationId xmlns:a16="http://schemas.microsoft.com/office/drawing/2014/main" id="{72478B78-FFA0-8868-29F3-C7CA5F2B9018}"/>
              </a:ext>
            </a:extLst>
          </p:cNvPr>
          <p:cNvSpPr>
            <a:spLocks noGrp="1"/>
          </p:cNvSpPr>
          <p:nvPr>
            <p:ph type="body" sz="half" idx="2"/>
          </p:nvPr>
        </p:nvSpPr>
        <p:spPr>
          <a:xfrm>
            <a:off x="839788" y="1576552"/>
            <a:ext cx="3932237" cy="3815255"/>
          </a:xfrm>
        </p:spPr>
        <p:txBody>
          <a:bodyPr>
            <a:normAutofit lnSpcReduction="10000"/>
          </a:bodyPr>
          <a:lstStyle/>
          <a:p>
            <a:pPr algn="just"/>
            <a:r>
              <a:rPr lang="en-US" sz="1800" dirty="0">
                <a:solidFill>
                  <a:srgbClr val="002060"/>
                </a:solidFill>
              </a:rPr>
              <a:t>Out of the 3 bottom of the league teams relegated to Championship, Luton had a better performance than others. Even though they had equal number of loss with Burnley, they managed to get away with more draws than Burnley. </a:t>
            </a:r>
          </a:p>
          <a:p>
            <a:pPr algn="just"/>
            <a:r>
              <a:rPr lang="en-US" sz="1800" dirty="0">
                <a:solidFill>
                  <a:srgbClr val="00B050"/>
                </a:solidFill>
              </a:rPr>
              <a:t>Performance of Nottingham Forest and Brentford who narrowly escaped were almost at par, but Brentford had a slightly higher number of draws than Nottingham.</a:t>
            </a:r>
          </a:p>
          <a:p>
            <a:pPr algn="just"/>
            <a:r>
              <a:rPr lang="en-US" sz="1800" dirty="0">
                <a:solidFill>
                  <a:srgbClr val="C00000"/>
                </a:solidFill>
              </a:rPr>
              <a:t>Sheffield Utd had the highest number of losses, consequently they are at the bottom of the EPL table. </a:t>
            </a:r>
          </a:p>
        </p:txBody>
      </p:sp>
    </p:spTree>
    <p:extLst>
      <p:ext uri="{BB962C8B-B14F-4D97-AF65-F5344CB8AC3E}">
        <p14:creationId xmlns:p14="http://schemas.microsoft.com/office/powerpoint/2010/main" val="3952739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F49CF-72B0-A988-915E-7585312DB484}"/>
              </a:ext>
            </a:extLst>
          </p:cNvPr>
          <p:cNvSpPr>
            <a:spLocks noGrp="1"/>
          </p:cNvSpPr>
          <p:nvPr>
            <p:ph type="title"/>
          </p:nvPr>
        </p:nvSpPr>
        <p:spPr/>
        <p:txBody>
          <a:bodyPr>
            <a:normAutofit/>
          </a:bodyPr>
          <a:lstStyle/>
          <a:p>
            <a:pPr algn="ctr"/>
            <a:r>
              <a:rPr lang="en-US" sz="4800" dirty="0"/>
              <a:t>Key Take Aways</a:t>
            </a:r>
          </a:p>
        </p:txBody>
      </p:sp>
      <p:sp>
        <p:nvSpPr>
          <p:cNvPr id="3" name="Content Placeholder 2">
            <a:extLst>
              <a:ext uri="{FF2B5EF4-FFF2-40B4-BE49-F238E27FC236}">
                <a16:creationId xmlns:a16="http://schemas.microsoft.com/office/drawing/2014/main" id="{ED06B10A-4E30-98C0-AE45-8969A3369234}"/>
              </a:ext>
            </a:extLst>
          </p:cNvPr>
          <p:cNvSpPr>
            <a:spLocks noGrp="1" noRot="1" noMove="1" noResize="1" noEditPoints="1" noAdjustHandles="1" noChangeArrowheads="1" noChangeShapeType="1"/>
          </p:cNvSpPr>
          <p:nvPr>
            <p:ph idx="1"/>
          </p:nvPr>
        </p:nvSpPr>
        <p:spPr/>
        <p:txBody>
          <a:bodyPr/>
          <a:lstStyle/>
          <a:p>
            <a:pPr>
              <a:spcBef>
                <a:spcPts val="1800"/>
              </a:spcBef>
            </a:pPr>
            <a:r>
              <a:rPr lang="en-US" dirty="0"/>
              <a:t>Position of teams on EPL table is purely determined by number of decent result individual teams record during their matches in terms of wins and draws and not by number of goals scored or goals conceded.</a:t>
            </a:r>
          </a:p>
          <a:p>
            <a:pPr>
              <a:spcBef>
                <a:spcPts val="1800"/>
              </a:spcBef>
            </a:pPr>
            <a:r>
              <a:rPr lang="en-US" dirty="0"/>
              <a:t>The ability of teams to keep clean sheet or concede less during their matches is key to their survival in EPL.</a:t>
            </a:r>
          </a:p>
          <a:p>
            <a:pPr>
              <a:spcBef>
                <a:spcPts val="1800"/>
              </a:spcBef>
            </a:pPr>
            <a:r>
              <a:rPr lang="en-US" dirty="0"/>
              <a:t>Top scoring teams are likely to secure a good position on EPL table</a:t>
            </a:r>
          </a:p>
          <a:p>
            <a:endParaRPr lang="en-US" dirty="0"/>
          </a:p>
          <a:p>
            <a:endParaRPr lang="en-US" dirty="0"/>
          </a:p>
        </p:txBody>
      </p:sp>
    </p:spTree>
    <p:extLst>
      <p:ext uri="{BB962C8B-B14F-4D97-AF65-F5344CB8AC3E}">
        <p14:creationId xmlns:p14="http://schemas.microsoft.com/office/powerpoint/2010/main" val="361756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4D1BA-62B6-D9F2-A21C-BDF6F57320FC}"/>
              </a:ext>
            </a:extLst>
          </p:cNvPr>
          <p:cNvSpPr>
            <a:spLocks noGrp="1"/>
          </p:cNvSpPr>
          <p:nvPr>
            <p:ph type="ctrTitle"/>
          </p:nvPr>
        </p:nvSpPr>
        <p:spPr>
          <a:xfrm>
            <a:off x="1524000" y="1122363"/>
            <a:ext cx="9144000" cy="1999209"/>
          </a:xfrm>
        </p:spPr>
        <p:txBody>
          <a:bodyPr>
            <a:normAutofit/>
          </a:bodyPr>
          <a:lstStyle/>
          <a:p>
            <a:r>
              <a:rPr lang="en-US" sz="7200" dirty="0"/>
              <a:t>Thank You!!!!</a:t>
            </a:r>
          </a:p>
        </p:txBody>
      </p:sp>
    </p:spTree>
    <p:extLst>
      <p:ext uri="{BB962C8B-B14F-4D97-AF65-F5344CB8AC3E}">
        <p14:creationId xmlns:p14="http://schemas.microsoft.com/office/powerpoint/2010/main" val="11159106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301</TotalTime>
  <Words>535</Words>
  <Application>Microsoft Office PowerPoint</Application>
  <PresentationFormat>Widescreen</PresentationFormat>
  <Paragraphs>24</Paragraphs>
  <Slides>8</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Aptos</vt:lpstr>
      <vt:lpstr>Aptos Display</vt:lpstr>
      <vt:lpstr>Arial</vt:lpstr>
      <vt:lpstr>Office Theme</vt:lpstr>
      <vt:lpstr>Analysis of English Premier League  2023/2024 Season</vt:lpstr>
      <vt:lpstr>EPL Teams that scored &amp; conceded most goals in 2023/2024 Season</vt:lpstr>
      <vt:lpstr>EPL Team Performance – 2023/2024 Season</vt:lpstr>
      <vt:lpstr>Impact of Goal Difference on Points earned</vt:lpstr>
      <vt:lpstr>Analysis of the Top 5 Teams Performance</vt:lpstr>
      <vt:lpstr>Analysis of the Bottom 5 Teams Performance</vt:lpstr>
      <vt:lpstr>Key Take Aways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Segun Lawal</dc:creator>
  <cp:lastModifiedBy>Segun Lawal</cp:lastModifiedBy>
  <cp:revision>10</cp:revision>
  <dcterms:created xsi:type="dcterms:W3CDTF">2024-07-03T01:52:49Z</dcterms:created>
  <dcterms:modified xsi:type="dcterms:W3CDTF">2025-06-17T22:07:05Z</dcterms:modified>
</cp:coreProperties>
</file>