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1" r:id="rId6"/>
    <p:sldId id="272" r:id="rId7"/>
    <p:sldId id="257" r:id="rId8"/>
    <p:sldId id="261" r:id="rId9"/>
    <p:sldId id="263" r:id="rId10"/>
    <p:sldId id="264" r:id="rId11"/>
    <p:sldId id="265" r:id="rId12"/>
    <p:sldId id="266" r:id="rId13"/>
    <p:sldId id="274" r:id="rId14"/>
    <p:sldId id="276" r:id="rId15"/>
    <p:sldId id="275" r:id="rId16"/>
    <p:sldId id="277" r:id="rId17"/>
    <p:sldId id="28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AD34-57E5-40AB-B94B-F9FD61891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2B554-1F67-49B9-8A7F-857630D7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DA45-2892-4CBB-A300-8B008446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38F7-00BF-49DF-AE31-FA3C2AE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D2CD-759E-4FCA-BF57-7606E49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5CBA-73F1-42AD-A7FE-E40D958B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0082C-7208-4973-A536-02987B2D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E8A-A295-4366-9172-18684CA7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C78-4458-4DE0-80B1-21A057D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167E-C7C6-419F-836A-FA43D5D3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42BB1-F154-49C2-895B-1F6E7E861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2D477-8013-4605-8CF3-2E54ED4CC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4B12-556C-4B5D-B2B1-68F505FF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9B0E-CED7-4CEA-AD66-866151C5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04C1-751B-40AA-B808-7CE93A36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8DB6-4287-4980-B32F-92898E0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48D3-9DED-4BAA-B007-2263C3CC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B166-5F6F-4136-9251-6D5A2EFF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9AEC-6663-4710-966A-93CF8B5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66DC-7FC2-4F2C-BED9-B8A64961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4E33-6B6B-4CC2-BAD0-52D76AFD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E7F5-14A6-4DD5-8D4A-5C2C8473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8505-0B61-49CB-A1D0-65C45868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B15A-4E3F-4E05-9673-17F63AFE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D0ED-9F47-4FA8-9F24-E1339B7C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3E39-E702-4789-8F3F-148EA9EC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886B-C329-461F-981C-B1FFFAF1F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405D1-2F01-4BA5-9AE6-9C58C873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74BA-03AE-4695-AE40-DC00B3F0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C6B6-4006-4BF5-87D7-87D16088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EF42-0B70-4A4F-8465-8E9EDE78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CB43-1F1F-46D6-B4E2-1A84E2C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A86CF-AA13-4EAF-BA5A-503AEEDE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EA6A1-C790-4D58-9938-48837E314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93D3-6EB1-420C-9F12-933B78C29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AAB3-9E06-4FE9-A931-8D52D95C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E0259-83F7-46CF-BE3D-BE9BA48E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21423-8493-43CA-823B-F31221E7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81C20-D48F-4D22-9CC8-306A2BEB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2207-680E-4F3F-B3F1-CFEA8252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0B6BA-A71B-4A0B-ACF2-EDFBFC45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A3A32-ABB6-4543-8833-D3AC9B8F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5A400-3DEF-4693-93F6-735AE302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528F2-EB5D-4C75-A3DC-25D006BD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396CD-0384-4CDA-918C-0422DB2C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FE99-F2AE-4A04-B9F7-993761E5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6647-295B-46F5-A186-830BE416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DBEE-1CE4-4A87-A403-B6C3C789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C07B-D8CC-456A-B070-53182257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276CF-B2D1-4CB6-99B9-8A757C85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9EB11-1018-402F-96C5-F2F40909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004C-5148-410A-86E4-A15CA00F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9C4D-7E60-4C75-ACF9-79067504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F667F-8A0D-4E00-B7C7-E60738A43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6108-2669-4AEB-9A16-CD94798B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2E852-EEA7-490F-BCDF-76D5077B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0D7B-3BCF-4BE1-AEB5-8CCF88AF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F2F18-A7B8-4408-BC39-48263F31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48600-6509-45D0-AE1C-FA9374F1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4670-0EB0-4E65-869F-E267187F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8C82-0EF2-4115-80CB-601DE5D1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2941-BA0D-4150-A135-FDA72BB250B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D49E-B827-4CEC-88FD-EDB5A0083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85C9-A2B9-40B1-9AA7-197220297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7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crosoft.com/en-us/download/details.aspx?id=407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install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21B9-9973-4F7D-8793-824AFE6E9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/>
              <a:t>Installing MySQL </a:t>
            </a:r>
            <a:r>
              <a:rPr lang="lv-LV" b="1" dirty="0"/>
              <a:t>5.7 </a:t>
            </a:r>
            <a:r>
              <a:rPr lang="en-US" b="1" dirty="0"/>
              <a:t>on Microsoft Windows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4016F3B-AF20-4197-B246-6B568AC3E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i="1" dirty="0"/>
              <a:t>PBC details here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933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807986-CA35-452C-B6D0-60B36D1C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94" y="1707937"/>
            <a:ext cx="6562309" cy="5000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50C3D-DF98-4FDB-9183-A149299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4.</a:t>
            </a:r>
            <a:r>
              <a:rPr lang="lv-LV" dirty="0"/>
              <a:t> Accept the Licence Agreement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6182-4929-41B2-B709-84D98A6C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551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Check in the </a:t>
            </a:r>
            <a:br>
              <a:rPr lang="lv-LV" dirty="0"/>
            </a:br>
            <a:r>
              <a:rPr lang="lv-LV" dirty="0"/>
              <a:t>«I accept the licence terms»</a:t>
            </a:r>
          </a:p>
          <a:p>
            <a:pPr marL="0" indent="0">
              <a:buNone/>
            </a:pPr>
            <a:r>
              <a:rPr lang="lv-LV" dirty="0"/>
              <a:t>and click on</a:t>
            </a:r>
            <a:br>
              <a:rPr lang="lv-LV" dirty="0"/>
            </a:br>
            <a:r>
              <a:rPr lang="lv-LV" dirty="0"/>
              <a:t>«Next».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21A5FF-357A-4584-B3AC-43C7A5AFF918}"/>
              </a:ext>
            </a:extLst>
          </p:cNvPr>
          <p:cNvCxnSpPr>
            <a:cxnSpLocks/>
          </p:cNvCxnSpPr>
          <p:nvPr/>
        </p:nvCxnSpPr>
        <p:spPr>
          <a:xfrm>
            <a:off x="7220313" y="6029862"/>
            <a:ext cx="1233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Line Arrow: Slight curve">
            <a:extLst>
              <a:ext uri="{FF2B5EF4-FFF2-40B4-BE49-F238E27FC236}">
                <a16:creationId xmlns:a16="http://schemas.microsoft.com/office/drawing/2014/main" id="{024B4FD7-6F26-4FDF-A54E-50F26D965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1857" y="5925281"/>
            <a:ext cx="940279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354D-7C44-4F3E-9820-4D741EA2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5.</a:t>
            </a:r>
            <a:r>
              <a:rPr lang="lv-LV" dirty="0"/>
              <a:t> Choose a Setup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D749-5ECA-48D3-B0F0-7F40CE74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3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ease the installation and acquire most of the components:</a:t>
            </a:r>
          </a:p>
          <a:p>
            <a:r>
              <a:rPr lang="en-US" dirty="0"/>
              <a:t>Choose </a:t>
            </a:r>
            <a:r>
              <a:rPr lang="en-US" i="1" dirty="0"/>
              <a:t>Developer Default</a:t>
            </a:r>
            <a:r>
              <a:rPr lang="en-US" dirty="0"/>
              <a:t>, click </a:t>
            </a:r>
            <a:r>
              <a:rPr lang="en-US" i="1" dirty="0"/>
              <a:t>Next</a:t>
            </a:r>
            <a:r>
              <a:rPr lang="en-US" dirty="0"/>
              <a:t>, and click </a:t>
            </a:r>
            <a:r>
              <a:rPr lang="en-US" i="1" dirty="0"/>
              <a:t>Back;</a:t>
            </a:r>
          </a:p>
          <a:p>
            <a:r>
              <a:rPr lang="en-US" dirty="0"/>
              <a:t>Then c</a:t>
            </a:r>
            <a:r>
              <a:rPr lang="lv-LV" dirty="0"/>
              <a:t>hoose </a:t>
            </a:r>
            <a:r>
              <a:rPr lang="en-US" i="1" dirty="0"/>
              <a:t>Custom</a:t>
            </a:r>
            <a:r>
              <a:rPr lang="en-US" dirty="0"/>
              <a:t> and click </a:t>
            </a:r>
            <a:r>
              <a:rPr lang="en-US" i="1" dirty="0"/>
              <a:t>Next</a:t>
            </a:r>
            <a:r>
              <a:rPr lang="lv-LV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AC59-8D7E-42CC-8EA3-B46D66F4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79" y="1690688"/>
            <a:ext cx="6584919" cy="5035994"/>
          </a:xfrm>
          <a:prstGeom prst="rect">
            <a:avLst/>
          </a:prstGeom>
        </p:spPr>
      </p:pic>
      <p:pic>
        <p:nvPicPr>
          <p:cNvPr id="6" name="Graphic 5" descr="Line Arrow: Slight curve">
            <a:extLst>
              <a:ext uri="{FF2B5EF4-FFF2-40B4-BE49-F238E27FC236}">
                <a16:creationId xmlns:a16="http://schemas.microsoft.com/office/drawing/2014/main" id="{A45CBDA4-00C1-4BA8-834C-011DA632E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8726" y="5934411"/>
            <a:ext cx="940279" cy="8354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CEEE5-2C67-4B8D-8261-A18ECF172529}"/>
              </a:ext>
            </a:extLst>
          </p:cNvPr>
          <p:cNvCxnSpPr>
            <a:cxnSpLocks/>
          </p:cNvCxnSpPr>
          <p:nvPr/>
        </p:nvCxnSpPr>
        <p:spPr>
          <a:xfrm>
            <a:off x="7220313" y="5434639"/>
            <a:ext cx="577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7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1C41-EA2D-4A30-B109-E6E80831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2.6. Deselect unneeded components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371696-D001-48EA-8809-CBE5B51EB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62" y="1751070"/>
            <a:ext cx="6480251" cy="489989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85E90F-8EC4-4BE0-AEED-6302F7F66A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133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Deselect unneeded components:</a:t>
            </a:r>
          </a:p>
          <a:p>
            <a:r>
              <a:rPr lang="en-US" dirty="0"/>
              <a:t>MySQL For Excel;</a:t>
            </a:r>
          </a:p>
          <a:p>
            <a:r>
              <a:rPr lang="en-US" dirty="0"/>
              <a:t>MySQL for Visual Studio;</a:t>
            </a:r>
          </a:p>
          <a:p>
            <a:r>
              <a:rPr lang="en-US" dirty="0"/>
              <a:t>Connector/NET;</a:t>
            </a:r>
          </a:p>
          <a:p>
            <a:r>
              <a:rPr lang="en-US" dirty="0"/>
              <a:t>Connector/</a:t>
            </a:r>
            <a:r>
              <a:rPr lang="en-US" dirty="0" err="1"/>
              <a:t>Phyton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17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14FD-B924-44CC-86F3-DBC651B9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2.7. Install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AD22-0244-4C26-8BFB-A2A7B100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3143" cy="4351338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i="1" dirty="0"/>
              <a:t>Execute</a:t>
            </a:r>
            <a:r>
              <a:rPr lang="en-US" dirty="0"/>
              <a:t> to install the chosen packages.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F0AB5-A534-4B5B-9744-048AE888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8" y="1699311"/>
            <a:ext cx="6590582" cy="5000299"/>
          </a:xfrm>
          <a:prstGeom prst="rect">
            <a:avLst/>
          </a:prstGeom>
        </p:spPr>
      </p:pic>
      <p:pic>
        <p:nvPicPr>
          <p:cNvPr id="5" name="Graphic 4" descr="Line Arrow: Slight curve">
            <a:extLst>
              <a:ext uri="{FF2B5EF4-FFF2-40B4-BE49-F238E27FC236}">
                <a16:creationId xmlns:a16="http://schemas.microsoft.com/office/drawing/2014/main" id="{96D5913D-230F-4EB8-A349-DC707984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1472" y="5933908"/>
            <a:ext cx="940279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48649-343E-4D72-9E0A-31F0B181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69" y="1704863"/>
            <a:ext cx="6552597" cy="4946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824F5-D5F4-450B-AEC5-F12A4DD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2.7.1.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09BE-05F3-4744-AEF2-8AB96649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8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encounter </a:t>
            </a:r>
            <a:br>
              <a:rPr lang="en-US" dirty="0"/>
            </a:br>
            <a:br>
              <a:rPr lang="en-US" dirty="0"/>
            </a:br>
            <a:r>
              <a:rPr lang="en-US" sz="2000" i="1" dirty="0"/>
              <a:t>1: This application requires Visual Studio 2013 Redistributable. Please install the Redistributable then run this installer again.</a:t>
            </a:r>
            <a:br>
              <a:rPr lang="en-US" sz="2000" i="1" dirty="0"/>
            </a:br>
            <a:endParaRPr lang="en-US" sz="2000" i="1" dirty="0"/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i="1" dirty="0"/>
              <a:t>probably</a:t>
            </a:r>
            <a:r>
              <a:rPr lang="en-US" dirty="0"/>
              <a:t> you did not install the right </a:t>
            </a:r>
            <a:r>
              <a:rPr lang="en-US" i="1" dirty="0" err="1"/>
              <a:t>vcredist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074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B284-D7D8-4E34-91EC-EC3C11CF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2.8.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FD72-A57B-4F12-97F0-DB533141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64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packages need to be downloaded and installed.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i="1" dirty="0"/>
              <a:t>Status</a:t>
            </a:r>
            <a:r>
              <a:rPr lang="en-US" dirty="0"/>
              <a:t> for all packages is </a:t>
            </a:r>
            <a:r>
              <a:rPr lang="en-US" i="1" dirty="0"/>
              <a:t>Complete</a:t>
            </a:r>
            <a:r>
              <a:rPr lang="en-US" dirty="0"/>
              <a:t>, </a:t>
            </a:r>
            <a:r>
              <a:rPr lang="en-US" b="1" dirty="0"/>
              <a:t>click </a:t>
            </a:r>
            <a:r>
              <a:rPr lang="en-US" b="1" i="1" dirty="0"/>
              <a:t>Next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0FC89-544E-4F24-89BC-94611643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049" y="1768415"/>
            <a:ext cx="6510640" cy="49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FC7D-E2C5-4A4D-BEA5-1A45A857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2.9. Product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E71B-778E-4EF9-9EE5-FA2EDE51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78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this point the configuration of components will be needed. </a:t>
            </a:r>
            <a:r>
              <a:rPr lang="en-US" b="1" dirty="0"/>
              <a:t>Click </a:t>
            </a:r>
            <a:r>
              <a:rPr lang="en-US" b="1" i="1" dirty="0"/>
              <a:t>Next </a:t>
            </a:r>
            <a:r>
              <a:rPr lang="en-US" dirty="0"/>
              <a:t>to configure MySQL Server and MySQL Router.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586F4-6F08-4F00-B4EB-B375751D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55" y="1765243"/>
            <a:ext cx="649954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4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E482-9617-44C6-A999-A8FB6BCB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MySQL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755-9C68-4249-BC83-27A59974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5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1628-08A8-4E23-8AF5-93912DAE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Type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D15-F499-43BC-9269-3154CB9E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3ECCD-A40B-45B7-AAAB-4BCE4618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14" y="1733818"/>
            <a:ext cx="655447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C238-66B4-4BE8-AA77-9C5CFA9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Type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8D8-647A-4C68-9C82-65C82B34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97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Choose TCP/IP Port Number and 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E776F-2350-4E94-BAD0-FDA3EC12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16" y="1733819"/>
            <a:ext cx="655447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86BC4-094D-4167-9632-27944AD72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" r="-1"/>
          <a:stretch/>
        </p:blipFill>
        <p:spPr>
          <a:xfrm>
            <a:off x="3226279" y="4115422"/>
            <a:ext cx="4922428" cy="1938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28260-F74D-44A9-8A40-438EC1F2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 Pre-</a:t>
            </a:r>
            <a:r>
              <a:rPr lang="en-US" dirty="0"/>
              <a:t>installation </a:t>
            </a:r>
            <a:r>
              <a:rPr lang="lv-LV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737A-80F3-4F37-AF8E-2FAD723A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Community 5.7 Server </a:t>
            </a:r>
            <a:r>
              <a:rPr lang="en-US" b="1" dirty="0"/>
              <a:t>requires</a:t>
            </a:r>
            <a:r>
              <a:rPr lang="en-US" dirty="0"/>
              <a:t> the </a:t>
            </a:r>
            <a:r>
              <a:rPr lang="en-US" i="1" dirty="0"/>
              <a:t>Microsoft Visual C++ 2013 Redistributable Package</a:t>
            </a:r>
            <a:r>
              <a:rPr lang="en-US" dirty="0"/>
              <a:t> to run on Windows platforms. </a:t>
            </a:r>
            <a:endParaRPr lang="lv-LV" dirty="0"/>
          </a:p>
          <a:p>
            <a:pPr marL="0" indent="0">
              <a:buNone/>
            </a:pPr>
            <a:r>
              <a:rPr lang="lv-LV" b="1" dirty="0"/>
              <a:t>Make </a:t>
            </a:r>
            <a:r>
              <a:rPr lang="en-US" b="1" dirty="0"/>
              <a:t>sure the package has been installed on the system before installing the server.</a:t>
            </a:r>
          </a:p>
          <a:p>
            <a:pPr marL="0" indent="0">
              <a:buNone/>
            </a:pPr>
            <a:r>
              <a:rPr lang="en-US" sz="1800" dirty="0"/>
              <a:t>By checking  </a:t>
            </a:r>
            <a:r>
              <a:rPr lang="en-US" sz="1800" i="1" dirty="0"/>
              <a:t>Control Panel → Programs and Features</a:t>
            </a:r>
            <a:r>
              <a:rPr lang="en-US" sz="1800" dirty="0"/>
              <a:t>  you will find all installed Visual C++ Redistributable in your system.</a:t>
            </a:r>
            <a:endParaRPr lang="lv-LV" sz="1200" b="1" dirty="0"/>
          </a:p>
        </p:txBody>
      </p:sp>
      <p:pic>
        <p:nvPicPr>
          <p:cNvPr id="8" name="Graphic 7" descr="Line Arrow: Slight curve">
            <a:extLst>
              <a:ext uri="{FF2B5EF4-FFF2-40B4-BE49-F238E27FC236}">
                <a16:creationId xmlns:a16="http://schemas.microsoft.com/office/drawing/2014/main" id="{67A0FB97-5CA9-48E9-B517-3A6331C5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8413" y="5218981"/>
            <a:ext cx="914400" cy="8354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6A7752-3194-40A7-8E25-A34C568F6270}"/>
              </a:ext>
            </a:extLst>
          </p:cNvPr>
          <p:cNvCxnSpPr>
            <a:cxnSpLocks/>
          </p:cNvCxnSpPr>
          <p:nvPr/>
        </p:nvCxnSpPr>
        <p:spPr>
          <a:xfrm>
            <a:off x="3588589" y="5727939"/>
            <a:ext cx="34074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4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527A-3833-4C43-92C5-D64DDDA6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 Accounts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5A68-07E4-4C34-A5B9-A778F9B4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33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the MySQL Root Password and Add Users, then 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332F5-5FBE-476D-A413-689D657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08" y="1733818"/>
            <a:ext cx="650164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4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D47A-8E04-4E18-ABA2-1077AC57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 Windows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7895-43D8-4675-A693-86200423A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10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Configure MySQL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85AE0-BE0A-4513-9FAC-F84D07E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25" y="1742446"/>
            <a:ext cx="649913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25A8-1891-46AF-A5FD-59C28B2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 Plugins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3DFF-D1D4-4B92-83D3-16B03BF3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3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87CA3-8B3B-4FD9-95E5-BD6C44DB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50" y="1733818"/>
            <a:ext cx="655187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3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4E96-27CF-4773-AF7A-0CD4CE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3.6. Apply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EAFC-1FD7-4835-B136-D808957C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62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Execute</a:t>
            </a:r>
            <a:r>
              <a:rPr lang="en-US" dirty="0"/>
              <a:t> to apply chosen MySQL Server configurations.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A1ED1-AB93-4CE1-903D-524D77E3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61" y="1742444"/>
            <a:ext cx="6528021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94C2-6F6A-436C-ABFC-65751113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3.7. Finish MySQL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55F-1521-46DF-916E-DF66E5B3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7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you have successfully configured MySQL Server.</a:t>
            </a:r>
          </a:p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Finish.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2FED8-3A00-4613-AF0C-ACB136F8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82" y="1716566"/>
            <a:ext cx="654669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5F28-E205-4523-9323-32C8E451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MySQL Router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2775-7F4D-419A-AEDE-0A771324F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58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configuring the MySQL Router, </a:t>
            </a:r>
            <a:r>
              <a:rPr lang="en-US" b="1" dirty="0"/>
              <a:t>click </a:t>
            </a:r>
            <a:r>
              <a:rPr lang="en-US" b="1" i="1" dirty="0"/>
              <a:t>Finish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D0B2A-ED69-46FB-A6CD-3797887D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47" y="1733818"/>
            <a:ext cx="661022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1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0446-7462-42A2-9402-8BC6D19E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Installation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79C0-89F3-4A76-ACE5-0B47553B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12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Finish</a:t>
            </a:r>
            <a:r>
              <a:rPr lang="en-US" dirty="0"/>
              <a:t> and proceed!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A05DE-1CDB-45EF-877A-648FF260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77" y="1733818"/>
            <a:ext cx="650164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545F-2F11-4083-A30F-DC64575F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1.1. Downloading the </a:t>
            </a:r>
            <a:r>
              <a:rPr lang="en-US" dirty="0"/>
              <a:t>Microsoft Visual C++ 2013 Redistributable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00AE-48FC-435A-A243-BB02936B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Visual C++ 2013 Redistributable Package is available </a:t>
            </a:r>
            <a:r>
              <a:rPr lang="lv-LV" dirty="0"/>
              <a:t>at: </a:t>
            </a:r>
            <a:br>
              <a:rPr lang="lv-LV" dirty="0"/>
            </a:br>
            <a:r>
              <a:rPr lang="lv-LV" dirty="0">
                <a:hlinkClick r:id="rId2"/>
              </a:rPr>
              <a:t>https://www.microsoft.com/en-us/download/details.aspx?id=40784</a:t>
            </a:r>
            <a:endParaRPr lang="lv-LV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3FEDF-47DB-4BF1-9C28-79D15F7A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97" y="2843054"/>
            <a:ext cx="5339752" cy="3576929"/>
          </a:xfrm>
          <a:prstGeom prst="rect">
            <a:avLst/>
          </a:prstGeom>
        </p:spPr>
      </p:pic>
      <p:pic>
        <p:nvPicPr>
          <p:cNvPr id="7" name="Graphic 6" descr="Line Arrow: Slight curve">
            <a:extLst>
              <a:ext uri="{FF2B5EF4-FFF2-40B4-BE49-F238E27FC236}">
                <a16:creationId xmlns:a16="http://schemas.microsoft.com/office/drawing/2014/main" id="{ED66C129-672E-4901-A243-8D68B8D8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013940" y="3293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5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02AD-3546-4C1B-80F5-E790BF39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1.2. Choose the download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49CE-6E11-4154-97BC-F4CF9F0E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649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redistributable packages are not installed to support your operating system, they are installed </a:t>
            </a:r>
            <a:r>
              <a:rPr lang="en-US" b="1" dirty="0"/>
              <a:t>to support your application</a:t>
            </a:r>
            <a:r>
              <a:rPr lang="lv-LV" dirty="0"/>
              <a:t>.</a:t>
            </a:r>
            <a:br>
              <a:rPr lang="en-US" dirty="0"/>
            </a:br>
            <a:endParaRPr lang="lv-LV" dirty="0"/>
          </a:p>
          <a:p>
            <a:pPr marL="0" indent="0">
              <a:buNone/>
            </a:pPr>
            <a:r>
              <a:rPr lang="en-US" dirty="0"/>
              <a:t>Because the MySQL Installer is a 32 bit (x86) program, we need to </a:t>
            </a:r>
            <a:r>
              <a:rPr lang="en-US" b="1" dirty="0"/>
              <a:t>install </a:t>
            </a:r>
            <a:r>
              <a:rPr lang="en-US" b="1" i="1" dirty="0"/>
              <a:t>vcredist_x86.exe</a:t>
            </a:r>
            <a:r>
              <a:rPr lang="en-US" dirty="0"/>
              <a:t>.</a:t>
            </a:r>
          </a:p>
          <a:p>
            <a:pPr marL="40481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1C39-5D4C-4115-9972-14C078FD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90" y="1843845"/>
            <a:ext cx="5176977" cy="3207083"/>
          </a:xfrm>
          <a:prstGeom prst="rect">
            <a:avLst/>
          </a:prstGeom>
        </p:spPr>
      </p:pic>
      <p:pic>
        <p:nvPicPr>
          <p:cNvPr id="5" name="Graphic 4" descr="Line Arrow: Straight">
            <a:extLst>
              <a:ext uri="{FF2B5EF4-FFF2-40B4-BE49-F238E27FC236}">
                <a16:creationId xmlns:a16="http://schemas.microsoft.com/office/drawing/2014/main" id="{9060196C-BE81-410C-807E-563E277E6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5121" y="41547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3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085E8-0383-4633-8FE5-399E3420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17" y="2061085"/>
            <a:ext cx="4972050" cy="3181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28A82-AB62-42C0-BDB5-195D7BF2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Install chosen </a:t>
            </a:r>
            <a:r>
              <a:rPr lang="en-US" i="1" dirty="0" err="1"/>
              <a:t>vcredist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0C19-7016-4128-9FC1-62C4B910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2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on </a:t>
            </a:r>
            <a:r>
              <a:rPr lang="en-US" i="1" dirty="0"/>
              <a:t>vcredist_x86.exe </a:t>
            </a:r>
            <a:r>
              <a:rPr lang="en-US" dirty="0"/>
              <a:t>to </a:t>
            </a:r>
            <a:r>
              <a:rPr lang="en-US" b="1" dirty="0"/>
              <a:t>run the installer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in to </a:t>
            </a:r>
            <a:r>
              <a:rPr lang="en-US" b="1" dirty="0"/>
              <a:t>agree </a:t>
            </a:r>
            <a:r>
              <a:rPr lang="en-US" dirty="0"/>
              <a:t>to the license terms and conditions </a:t>
            </a:r>
            <a:r>
              <a:rPr lang="en-US" b="1" dirty="0"/>
              <a:t>and click </a:t>
            </a:r>
            <a:r>
              <a:rPr lang="en-US" b="1" i="1" dirty="0"/>
              <a:t>Install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successful installation, </a:t>
            </a:r>
            <a:r>
              <a:rPr lang="en-US" b="1" dirty="0"/>
              <a:t>restart your computer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5E86E-42F4-47DA-942C-4A7779C9C1AF}"/>
              </a:ext>
            </a:extLst>
          </p:cNvPr>
          <p:cNvCxnSpPr/>
          <p:nvPr/>
        </p:nvCxnSpPr>
        <p:spPr>
          <a:xfrm>
            <a:off x="6763110" y="4606505"/>
            <a:ext cx="2139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Line Arrow: Slight curve">
            <a:extLst>
              <a:ext uri="{FF2B5EF4-FFF2-40B4-BE49-F238E27FC236}">
                <a16:creationId xmlns:a16="http://schemas.microsoft.com/office/drawing/2014/main" id="{FDD3896B-28B6-466C-9D9E-C5BB64B1E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5261" y="4407034"/>
            <a:ext cx="914400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4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07E0-C669-4AC7-9156-78ED1DA3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lv-LV" dirty="0"/>
              <a:t>MySQL </a:t>
            </a:r>
            <a:r>
              <a:rPr lang="en-US" dirty="0"/>
              <a:t>Community Server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BAF1-F061-42ED-921D-82FD010F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simplest</a:t>
            </a:r>
            <a:r>
              <a:rPr lang="en-US" dirty="0"/>
              <a:t> and recommended </a:t>
            </a:r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b="1" dirty="0"/>
              <a:t>is to download MySQL Installer</a:t>
            </a:r>
            <a:r>
              <a:rPr lang="en-US" dirty="0"/>
              <a:t> (for Windows) and let it install and configure all of the MySQL products on your system.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MySQL Installer from </a:t>
            </a:r>
            <a:br>
              <a:rPr lang="en-US" dirty="0"/>
            </a:br>
            <a:r>
              <a:rPr lang="en-US" dirty="0">
                <a:hlinkClick r:id="rId2"/>
              </a:rPr>
              <a:t>http://dev.mysql.com/downloads/installer/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95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36F7-B37F-48DA-9564-26E613B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lv-LV" dirty="0"/>
              <a:t>Choose and download the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4F3A-31C2-414E-BCD0-96DA8198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Unlike the standard MySQL Installer, the smaller </a:t>
            </a:r>
            <a:r>
              <a:rPr lang="en-US" sz="2400" b="1" dirty="0"/>
              <a:t>"web-community" version</a:t>
            </a:r>
            <a:r>
              <a:rPr lang="en-US" sz="2400" dirty="0"/>
              <a:t> does not bundle any MySQL applications but it </a:t>
            </a:r>
            <a:r>
              <a:rPr lang="en-US" sz="2400" b="1" dirty="0"/>
              <a:t>will download the MySQL products you choose to install</a:t>
            </a:r>
            <a:r>
              <a:rPr lang="en-US" sz="2400" dirty="0"/>
              <a:t>.</a:t>
            </a:r>
            <a:endParaRPr lang="lv-LV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364A5-FDD7-4459-A08B-7AE6E8F1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81" y="2925431"/>
            <a:ext cx="9273037" cy="3682853"/>
          </a:xfrm>
          <a:prstGeom prst="rect">
            <a:avLst/>
          </a:prstGeom>
        </p:spPr>
      </p:pic>
      <p:pic>
        <p:nvPicPr>
          <p:cNvPr id="7" name="Graphic 6" descr="Line Arrow: Slight curve">
            <a:extLst>
              <a:ext uri="{FF2B5EF4-FFF2-40B4-BE49-F238E27FC236}">
                <a16:creationId xmlns:a16="http://schemas.microsoft.com/office/drawing/2014/main" id="{63C1B4C3-81B3-4EA5-8C25-348FEEC9B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51" y="4553683"/>
            <a:ext cx="914400" cy="8354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5A9B809-E493-4B5E-BF84-87FADC02F1AB}"/>
              </a:ext>
            </a:extLst>
          </p:cNvPr>
          <p:cNvSpPr/>
          <p:nvPr/>
        </p:nvSpPr>
        <p:spPr>
          <a:xfrm>
            <a:off x="9572444" y="4650574"/>
            <a:ext cx="882771" cy="3613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D394-7ACC-4FAE-BCFC-1CA8C05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2.</a:t>
            </a:r>
            <a:r>
              <a:rPr lang="lv-LV" dirty="0"/>
              <a:t> Sign Up/Login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3EFF-CC7D-4B0D-8C89-0E28E31B5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594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You will be asked to Login or Sign Up for a free account. </a:t>
            </a:r>
          </a:p>
          <a:p>
            <a:pPr marL="0" indent="0">
              <a:buNone/>
            </a:pPr>
            <a:r>
              <a:rPr lang="lv-LV" dirty="0"/>
              <a:t>You can choose to do that, but there is an option to </a:t>
            </a:r>
            <a:r>
              <a:rPr lang="lv-LV" b="1" dirty="0"/>
              <a:t>proceed without logging in.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938F8-5F25-4080-8763-7349E11D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28" y="1993888"/>
            <a:ext cx="6707846" cy="40148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13B041B-9C16-4463-9E91-6021A84CEF96}"/>
              </a:ext>
            </a:extLst>
          </p:cNvPr>
          <p:cNvSpPr/>
          <p:nvPr/>
        </p:nvSpPr>
        <p:spPr>
          <a:xfrm>
            <a:off x="4684143" y="5676180"/>
            <a:ext cx="2122099" cy="4070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F008-FE7D-486E-8967-C65BD766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3.</a:t>
            </a:r>
            <a:r>
              <a:rPr lang="lv-LV" dirty="0"/>
              <a:t> Run the downloaded 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4FFB-C8FC-420A-9923-60ED30BE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Run</a:t>
            </a:r>
            <a:r>
              <a:rPr lang="lv-LV" dirty="0"/>
              <a:t> the </a:t>
            </a:r>
            <a:r>
              <a:rPr lang="lv-LV" i="1" dirty="0"/>
              <a:t>mysql-installer-web-community-5.7.20.0.msi </a:t>
            </a:r>
            <a:r>
              <a:rPr lang="lv-LV" dirty="0"/>
              <a:t>.</a:t>
            </a:r>
          </a:p>
          <a:p>
            <a:pPr marL="0" indent="0">
              <a:buNone/>
            </a:pPr>
            <a:r>
              <a:rPr lang="lv-LV" dirty="0"/>
              <a:t>If required to upgrade MySQL Installer, you can </a:t>
            </a:r>
            <a:r>
              <a:rPr lang="lv-LV" b="1" dirty="0"/>
              <a:t>choose </a:t>
            </a:r>
            <a:r>
              <a:rPr lang="en-US" b="1" i="1" dirty="0"/>
              <a:t>No</a:t>
            </a:r>
            <a:r>
              <a:rPr lang="en-US" b="1" dirty="0"/>
              <a:t> </a:t>
            </a:r>
            <a:r>
              <a:rPr lang="lv-LV" b="1" dirty="0"/>
              <a:t>option</a:t>
            </a:r>
            <a:r>
              <a:rPr lang="lv-LV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47C01-138C-425C-8A97-9E463681C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" t="3406" r="2903" b="4155"/>
          <a:stretch/>
        </p:blipFill>
        <p:spPr>
          <a:xfrm>
            <a:off x="3278039" y="3096879"/>
            <a:ext cx="5305245" cy="30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6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542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Installing MySQL 5.7 on Microsoft Windows</vt:lpstr>
      <vt:lpstr>1. Pre-installation requirements</vt:lpstr>
      <vt:lpstr>1.1. Downloading the Microsoft Visual C++ 2013 Redistributable Package </vt:lpstr>
      <vt:lpstr>1.2. Choose the download </vt:lpstr>
      <vt:lpstr>1.3. Install chosen vcredist</vt:lpstr>
      <vt:lpstr>2. MySQL Community Server installation</vt:lpstr>
      <vt:lpstr>2.1. Choose and download the installer</vt:lpstr>
      <vt:lpstr>2.2. Sign Up/Login</vt:lpstr>
      <vt:lpstr>2.3. Run the downloaded installer</vt:lpstr>
      <vt:lpstr>2.4. Accept the Licence Agreement</vt:lpstr>
      <vt:lpstr>2.5. Choose a Setup Type</vt:lpstr>
      <vt:lpstr>2.6. Deselect unneeded components</vt:lpstr>
      <vt:lpstr>2.7. Install packages</vt:lpstr>
      <vt:lpstr>2.7.1. Failure</vt:lpstr>
      <vt:lpstr>2.8. Wait</vt:lpstr>
      <vt:lpstr>2.9. Product Configuration</vt:lpstr>
      <vt:lpstr>3. MySQL Server configuration</vt:lpstr>
      <vt:lpstr>3.1. Type and Networking</vt:lpstr>
      <vt:lpstr>3.2. Type and Networking</vt:lpstr>
      <vt:lpstr>3.3. Accounts and Roles</vt:lpstr>
      <vt:lpstr>3.4. Windows Service</vt:lpstr>
      <vt:lpstr>3.5. Plugins and Extensions</vt:lpstr>
      <vt:lpstr>3.6. Apply Configuration</vt:lpstr>
      <vt:lpstr>3.7. Finish MySQL Server configuration</vt:lpstr>
      <vt:lpstr>4. MySQL Router configuration</vt:lpstr>
      <vt:lpstr>5. Installation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Download Instruction</dc:title>
  <dc:creator>Kovalenko, Inta</dc:creator>
  <cp:lastModifiedBy>Kovalenko, Inta</cp:lastModifiedBy>
  <cp:revision>27</cp:revision>
  <dcterms:created xsi:type="dcterms:W3CDTF">2017-12-21T15:52:32Z</dcterms:created>
  <dcterms:modified xsi:type="dcterms:W3CDTF">2017-12-22T16:41:19Z</dcterms:modified>
</cp:coreProperties>
</file>