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23D2-4020-404E-B6A5-0FD087FD9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5BC1-9EA2-4E78-9640-C30E3A3AC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F553-3D1C-4580-8C6A-26E86753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646E-2FF0-4D6E-A331-F3617A2A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CE79-5C83-4EDF-90B4-4CB343F8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DFA-E2A8-4C16-ABDF-6D31A2D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E8ED6-940B-4ECD-9607-358610358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B650-3ED9-417B-90C2-AA560BD3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97D8-1FC3-4623-AAA5-65FB10DB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EF0C-8568-4C17-AA90-EB8745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8BDDB-8C0D-47A5-8646-4D0A2D33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37EFE-FD56-438E-9838-B629EA15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46F9-BC05-4414-A80F-5E142BD9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9FDC-5448-4AF0-A3B7-9FE9779F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0CCC-8572-4973-B913-6BFAFAA6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CAB2-EC2F-4580-A212-31F3FB29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0928-FB3E-4859-8134-721B6D40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CC1C-D4C5-439C-9F3E-46C94976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9635-7F9C-4E67-8B08-D50BFCA9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73CE-04CB-4415-8666-C2072D52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C51-C855-4C26-BE68-D3F6E929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B84C-6B32-4C2C-B8FA-18A2C98B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E0C0-5E5D-447A-8671-9330B59F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94CA-E836-47FC-B358-034E50A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DC11-2DF6-4C97-9C0B-386F0163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8D66-CC7A-4E50-80EF-AEBB22F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5457-C71C-4EA9-BB53-408F88FD9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C42B-DDAB-45FF-99F1-DC039997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72D76-DF6E-4D30-81B2-9F56B3AA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C7BC9-3894-4385-9DF6-A6EDF35F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059B-DBCE-4DFC-A9EF-1645A94A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E326-0F8E-4BCC-BEBB-BF860470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E359-3B98-4791-8CF8-1B6FE0D3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4AC6C-D56D-47E5-97F4-B2D399B8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52DC9-4716-490D-A97B-67FE7FD1C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A0722-6A52-499A-8FB8-4E511216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75B75-E55B-4F40-95AE-8EE7520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66B9B-206A-4827-A0E2-A1563A83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B0833-E15F-48FE-8644-F8C52B80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DF-FCAC-41CD-A93D-B538F398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531BE-9AAE-40E6-AF00-53BDDF87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E4431-BC9E-4E02-A838-FE309A34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5959C-C09C-42CD-9336-9BB9C0C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4D906-F898-47A9-A028-B8E2E8AA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01020-9903-4450-A0AE-735CC3BA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8C16-813B-4E53-8B7B-BA02BBE7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C64A-6539-4D18-A62E-4FB56E08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3783-6309-4607-8024-7DF4DF7E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3E6E5-5257-40C7-B36E-C971E00C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81A1-9171-43D9-B89E-9003BFBB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1297B-A5EC-460E-B844-56D6EC8F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D0A5-359F-48F5-BD79-BCE72304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F0C3-60D8-415D-B9C0-02B6E5D6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0BB64-2A3E-4037-A606-915048192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7DBC-8F58-4BA4-8638-97A44B2C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47847-17DA-4186-AAC9-1231FE95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AA3D9-2196-43BB-BCC9-80E3B282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DA2B-47A7-4065-A237-1F912286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175C2-7530-44B4-AC8B-5F3B7925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1B65-C445-4D75-875C-DEA1AC9E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8A53-9A60-4E4A-AFC9-4A78B04D6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6EDF-D2C2-4AB9-B77A-EA00CDE76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1382-A442-4CAD-BF36-E85A888B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dbc.postgresql.org/download/postgresql-42.1.4.j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enscg.com/bigsql/postgresql/installers.js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D59F-82BA-4478-A46C-61C51AE1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lv-LV" b="1" dirty="0"/>
              <a:t>PostgreSQL </a:t>
            </a:r>
            <a:r>
              <a:rPr lang="en-US" b="1" dirty="0"/>
              <a:t>on Microsoft Windows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9368-3690-4C28-A186-1124239E4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i="1" dirty="0"/>
              <a:t>PBC details here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334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FC03-D2FB-4436-9867-41B0D195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5. Install JDBC driver and add it to </a:t>
            </a:r>
            <a:r>
              <a:rPr lang="lv-LV" sz="3600" dirty="0">
                <a:latin typeface="Lucida Console" panose="020B0609040504020204" pitchFamily="49" charset="0"/>
              </a:rPr>
              <a:t>CLASSPATH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AE50-6A2B-432F-8AB0-995157F8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Go to the page to download a JAR: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https://jdbc.postgresql.org/download/postgresql-42.1.4.jar</a:t>
            </a:r>
            <a:endParaRPr lang="lv-LV" u="sng" dirty="0"/>
          </a:p>
          <a:p>
            <a:pPr marL="0" indent="0">
              <a:buNone/>
            </a:pPr>
            <a:endParaRPr lang="lv-LV" u="sng" dirty="0"/>
          </a:p>
          <a:p>
            <a:pPr marL="0" indent="0">
              <a:buNone/>
            </a:pPr>
            <a:r>
              <a:rPr lang="lv-LV" dirty="0"/>
              <a:t>Y</a:t>
            </a:r>
            <a:r>
              <a:rPr lang="en-US" dirty="0" err="1"/>
              <a:t>ou</a:t>
            </a:r>
            <a:r>
              <a:rPr lang="en-US" dirty="0"/>
              <a:t> can install the driver by placing </a:t>
            </a:r>
            <a:r>
              <a:rPr lang="en-US" b="1" i="1" dirty="0"/>
              <a:t>postgresql-42.1.4.jar </a:t>
            </a:r>
            <a:r>
              <a:rPr lang="en-US" dirty="0"/>
              <a:t>in your </a:t>
            </a:r>
            <a:r>
              <a:rPr lang="en-US" dirty="0" err="1"/>
              <a:t>classpath</a:t>
            </a:r>
            <a:r>
              <a:rPr lang="lv-LV" dirty="0"/>
              <a:t> </a:t>
            </a:r>
            <a:r>
              <a:rPr lang="en-US" dirty="0"/>
              <a:t>through the System Control Panel</a:t>
            </a:r>
            <a:r>
              <a:rPr lang="lv-LV" dirty="0"/>
              <a:t>.</a:t>
            </a:r>
            <a:endParaRPr lang="en-US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5221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A67-6CCA-4C7F-BCE4-64D301C7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5.1. Locate Environmental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1BD3-0783-4ED7-85FE-4AADB292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sz="2400" dirty="0"/>
              <a:t>To add a driver to your </a:t>
            </a:r>
            <a:r>
              <a:rPr lang="lv-LV" sz="2400" dirty="0">
                <a:latin typeface="Lucida Console" panose="020B0609040504020204" pitchFamily="49" charset="0"/>
              </a:rPr>
              <a:t>CLASSPATH</a:t>
            </a:r>
            <a:r>
              <a:rPr lang="lv-LV" sz="2400" dirty="0"/>
              <a:t>, open File Explorer, click on </a:t>
            </a:r>
            <a:r>
              <a:rPr lang="lv-LV" sz="2400" b="1" i="1" dirty="0"/>
              <a:t>This PC </a:t>
            </a:r>
            <a:r>
              <a:rPr lang="lv-LV" sz="2400" dirty="0"/>
              <a:t>and choose </a:t>
            </a:r>
            <a:r>
              <a:rPr lang="lv-LV" sz="2400" b="1" i="1" dirty="0"/>
              <a:t>Properties</a:t>
            </a:r>
            <a:r>
              <a:rPr lang="lv-LV" sz="2400" dirty="0"/>
              <a:t>. In the </a:t>
            </a:r>
            <a:r>
              <a:rPr lang="lv-LV" sz="2400" i="1" dirty="0"/>
              <a:t>System</a:t>
            </a:r>
            <a:r>
              <a:rPr lang="lv-LV" sz="2400" dirty="0"/>
              <a:t> window choose </a:t>
            </a:r>
            <a:r>
              <a:rPr lang="lv-LV" sz="2400" b="1" i="1" dirty="0"/>
              <a:t>Advanced system settings</a:t>
            </a:r>
            <a:r>
              <a:rPr lang="lv-LV" sz="2400" dirty="0"/>
              <a:t>. In the </a:t>
            </a:r>
            <a:r>
              <a:rPr lang="lv-LV" sz="2400" i="1" dirty="0"/>
              <a:t>System Properties</a:t>
            </a:r>
            <a:r>
              <a:rPr lang="lv-LV" sz="2400" dirty="0"/>
              <a:t> window click on </a:t>
            </a:r>
            <a:r>
              <a:rPr lang="lv-LV" sz="2400" b="1" i="1" dirty="0"/>
              <a:t>Environment Variables</a:t>
            </a:r>
            <a:r>
              <a:rPr lang="lv-LV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49C99-AA29-4F0A-8D6A-E59EFF087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"/>
          <a:stretch/>
        </p:blipFill>
        <p:spPr>
          <a:xfrm>
            <a:off x="893049" y="3682670"/>
            <a:ext cx="2472547" cy="2943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0FB1395-AF3B-48B5-8562-AD35EEBB516D}"/>
              </a:ext>
            </a:extLst>
          </p:cNvPr>
          <p:cNvSpPr/>
          <p:nvPr/>
        </p:nvSpPr>
        <p:spPr>
          <a:xfrm>
            <a:off x="1052458" y="6291154"/>
            <a:ext cx="862606" cy="247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FBFCB-3098-400A-B99B-233E7445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610" y="3572504"/>
            <a:ext cx="3448050" cy="28289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92074C5-1BAB-4BE8-8688-15E4BB1A3537}"/>
              </a:ext>
            </a:extLst>
          </p:cNvPr>
          <p:cNvSpPr/>
          <p:nvPr/>
        </p:nvSpPr>
        <p:spPr>
          <a:xfrm>
            <a:off x="4264931" y="5349705"/>
            <a:ext cx="1525704" cy="393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DABCF-3AE0-4EBE-AC06-98FD782CD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26" y="2777093"/>
            <a:ext cx="3440358" cy="38488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3CDB82-DEB6-453B-ABA7-21DA0970E88D}"/>
              </a:ext>
            </a:extLst>
          </p:cNvPr>
          <p:cNvSpPr/>
          <p:nvPr/>
        </p:nvSpPr>
        <p:spPr>
          <a:xfrm>
            <a:off x="10270644" y="5793545"/>
            <a:ext cx="1083156" cy="293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Line Arrow: Straight">
            <a:extLst>
              <a:ext uri="{FF2B5EF4-FFF2-40B4-BE49-F238E27FC236}">
                <a16:creationId xmlns:a16="http://schemas.microsoft.com/office/drawing/2014/main" id="{598A6D69-8B89-4D83-8739-19DAB3CF6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375512" y="4925873"/>
            <a:ext cx="620724" cy="620724"/>
          </a:xfrm>
          <a:prstGeom prst="rect">
            <a:avLst/>
          </a:prstGeom>
        </p:spPr>
      </p:pic>
      <p:pic>
        <p:nvPicPr>
          <p:cNvPr id="12" name="Graphic 11" descr="Line Arrow: Straight">
            <a:extLst>
              <a:ext uri="{FF2B5EF4-FFF2-40B4-BE49-F238E27FC236}">
                <a16:creationId xmlns:a16="http://schemas.microsoft.com/office/drawing/2014/main" id="{90F80D61-9A06-4A46-B191-5E4186825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585034" y="4843920"/>
            <a:ext cx="620724" cy="6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723DF6-CED3-4CEA-A6D7-2BE84CEF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50" y="4171490"/>
            <a:ext cx="6400800" cy="176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801AF-878F-486D-95DA-F34F6B73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06" y="3314034"/>
            <a:ext cx="3663310" cy="3477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1172B-97C6-42A9-86E2-74872A61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5.2. Edit variable </a:t>
            </a:r>
            <a:r>
              <a:rPr lang="lv-LV" dirty="0">
                <a:latin typeface="Lucida Console" panose="020B0609040504020204" pitchFamily="49" charset="0"/>
              </a:rPr>
              <a:t>CLASSPATH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003F-87AB-45AA-80E6-0D27DB99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9604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In </a:t>
            </a:r>
            <a:r>
              <a:rPr lang="lv-LV" i="1" dirty="0"/>
              <a:t>User variables</a:t>
            </a:r>
            <a:r>
              <a:rPr lang="lv-LV" dirty="0"/>
              <a:t> you should already have a </a:t>
            </a:r>
            <a:r>
              <a:rPr lang="lv-LV" sz="2400" dirty="0">
                <a:solidFill>
                  <a:prstClr val="black"/>
                </a:solidFill>
                <a:latin typeface="Lucida Console" panose="020B0609040504020204" pitchFamily="49" charset="0"/>
                <a:ea typeface="+mj-ea"/>
                <a:cs typeface="+mj-cs"/>
              </a:rPr>
              <a:t>CLASSPATH</a:t>
            </a:r>
            <a:r>
              <a:rPr lang="lv-LV" dirty="0"/>
              <a:t> variable. Click on </a:t>
            </a:r>
            <a:r>
              <a:rPr lang="lv-LV" i="1" dirty="0"/>
              <a:t>Edit </a:t>
            </a:r>
            <a:r>
              <a:rPr lang="lv-LV" dirty="0"/>
              <a:t>and add a path to JAR after semicolon. After that close all opened windows by clicking </a:t>
            </a:r>
            <a:r>
              <a:rPr lang="lv-LV" i="1" dirty="0"/>
              <a:t>OK</a:t>
            </a:r>
            <a:r>
              <a:rPr lang="lv-LV" dirty="0"/>
              <a:t>.</a:t>
            </a:r>
            <a:endParaRPr lang="en-US" sz="2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4224A1-8438-4864-9BA3-373A838249B2}"/>
              </a:ext>
            </a:extLst>
          </p:cNvPr>
          <p:cNvSpPr/>
          <p:nvPr/>
        </p:nvSpPr>
        <p:spPr>
          <a:xfrm>
            <a:off x="3311668" y="4765834"/>
            <a:ext cx="591741" cy="191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Line Arrow: Straight">
            <a:extLst>
              <a:ext uri="{FF2B5EF4-FFF2-40B4-BE49-F238E27FC236}">
                <a16:creationId xmlns:a16="http://schemas.microsoft.com/office/drawing/2014/main" id="{DB054A37-A6C7-41A1-86A0-FEB4AB274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310454" y="4765834"/>
            <a:ext cx="620724" cy="6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298C-5C42-4ED3-B420-98504936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 Download 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D2B2-DCC2-4919-A919-10D06DB0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Go to the page: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https://www.openscg.com/bigsql/postgresql/installers.jsp/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Choose the version </a:t>
            </a:r>
            <a:r>
              <a:rPr lang="lv-LV" i="1" dirty="0"/>
              <a:t>PostgreSQL</a:t>
            </a:r>
            <a:r>
              <a:rPr lang="lv-LV" dirty="0"/>
              <a:t> </a:t>
            </a:r>
            <a:r>
              <a:rPr lang="en-US" i="1" dirty="0"/>
              <a:t>9.6.6</a:t>
            </a:r>
            <a:r>
              <a:rPr lang="lv-LV" dirty="0"/>
              <a:t> for and click </a:t>
            </a:r>
            <a:r>
              <a:rPr lang="lv-LV" i="1" dirty="0"/>
              <a:t>Download for Windows</a:t>
            </a:r>
            <a:r>
              <a:rPr lang="lv-LV" dirty="0"/>
              <a:t>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17AFD-9461-4E87-9385-A82E8D73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54" y="4001294"/>
            <a:ext cx="5158956" cy="26884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9C30D7-978D-467F-A15F-5D285196350E}"/>
              </a:ext>
            </a:extLst>
          </p:cNvPr>
          <p:cNvSpPr/>
          <p:nvPr/>
        </p:nvSpPr>
        <p:spPr>
          <a:xfrm>
            <a:off x="7573992" y="4140678"/>
            <a:ext cx="2191110" cy="60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8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61BE-4E5D-4C83-BEA8-2E435308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 Run 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371D-75EC-46EE-8FB2-1B036F27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Run the installer </a:t>
            </a:r>
            <a:r>
              <a:rPr lang="lv-LV" i="1" dirty="0"/>
              <a:t>PostgreSQL-9.6.6-1-win64-bigsql.exe </a:t>
            </a:r>
            <a:r>
              <a:rPr lang="lv-LV" dirty="0"/>
              <a:t>and on the </a:t>
            </a:r>
            <a:r>
              <a:rPr lang="lv-LV" i="1" dirty="0"/>
              <a:t>Welcome</a:t>
            </a:r>
            <a:r>
              <a:rPr lang="lv-LV" dirty="0"/>
              <a:t> page click </a:t>
            </a:r>
            <a:r>
              <a:rPr lang="lv-LV" i="1" dirty="0"/>
              <a:t>Next</a:t>
            </a:r>
            <a:r>
              <a:rPr lang="lv-LV" dirty="0"/>
              <a:t>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1E92D-9DC7-429A-A32A-2827ABBC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58" y="2761632"/>
            <a:ext cx="4913283" cy="341533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0C887FA-D589-4949-8032-198CBAFF979A}"/>
              </a:ext>
            </a:extLst>
          </p:cNvPr>
          <p:cNvSpPr/>
          <p:nvPr/>
        </p:nvSpPr>
        <p:spPr>
          <a:xfrm>
            <a:off x="6961516" y="5737014"/>
            <a:ext cx="724620" cy="266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8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9BFB-4EAC-453A-AA8B-CA6872D0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2.1. Installation 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5EE1-62D2-475A-9ABF-8560BA79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pPr marL="0" indent="0">
              <a:buNone/>
            </a:pPr>
            <a:r>
              <a:rPr lang="lv-LV" b="1" dirty="0"/>
              <a:t>Choose</a:t>
            </a:r>
            <a:r>
              <a:rPr lang="lv-LV" dirty="0"/>
              <a:t> suitable installation </a:t>
            </a:r>
            <a:r>
              <a:rPr lang="lv-LV" b="1" dirty="0"/>
              <a:t>directory</a:t>
            </a:r>
            <a:r>
              <a:rPr lang="lv-LV" dirty="0"/>
              <a:t> and click </a:t>
            </a:r>
            <a:r>
              <a:rPr lang="lv-LV" i="1" dirty="0"/>
              <a:t>Next. </a:t>
            </a:r>
            <a:r>
              <a:rPr lang="lv-LV" sz="2400" dirty="0"/>
              <a:t>The directory should have the rights to be written in by the installer. There is possibility that C:\PostgreSQL directory has restrictions.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B541B-08B6-4A07-AB72-51E41B8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08" y="2919073"/>
            <a:ext cx="4909784" cy="34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B690-D4A6-4F5D-B0E9-8FB3406B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2.2.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EB1F-AA2C-4982-962E-024E3754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Choose </a:t>
            </a:r>
            <a:r>
              <a:rPr lang="lv-LV" i="1" dirty="0"/>
              <a:t>pgAdmin3 LTS </a:t>
            </a:r>
            <a:r>
              <a:rPr lang="lv-LV" dirty="0"/>
              <a:t>as an additional component and </a:t>
            </a:r>
            <a:r>
              <a:rPr lang="lv-LV" b="1" dirty="0"/>
              <a:t>click </a:t>
            </a:r>
            <a:r>
              <a:rPr lang="lv-LV" b="1" i="1" dirty="0"/>
              <a:t>Next</a:t>
            </a:r>
            <a:r>
              <a:rPr lang="lv-LV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9FB4-BD45-43BD-B486-C0FF75DB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501900"/>
            <a:ext cx="5467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2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71F6-E394-4D9E-BC94-1F1CAA24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2.3. Create password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3522-2AE2-4DFD-89FF-55078A68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Create a password </a:t>
            </a:r>
            <a:r>
              <a:rPr lang="lv-LV" dirty="0"/>
              <a:t>for a superuser and click </a:t>
            </a:r>
            <a:r>
              <a:rPr lang="lv-LV" i="1" dirty="0"/>
              <a:t>Next.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C5F5B-803B-4A5E-87BB-0A057810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36" y="2751198"/>
            <a:ext cx="4948328" cy="34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DBFD-8498-4CDB-977A-633D2F11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2.4. Summary and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05BB-F8EF-4344-A6AF-0BADE5F3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Review the summary </a:t>
            </a:r>
            <a:r>
              <a:rPr lang="lv-LV" dirty="0"/>
              <a:t>of installation and proceed by clicking </a:t>
            </a:r>
            <a:r>
              <a:rPr lang="lv-LV" i="1" dirty="0"/>
              <a:t>Next</a:t>
            </a:r>
            <a:r>
              <a:rPr lang="lv-LV" dirty="0"/>
              <a:t>. </a:t>
            </a:r>
            <a:r>
              <a:rPr lang="lv-LV" b="1" dirty="0"/>
              <a:t>Wait </a:t>
            </a:r>
            <a:r>
              <a:rPr lang="lv-LV" dirty="0"/>
              <a:t>for the installation to finish.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0836F-29EE-4442-AB8B-0B6A00C5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54" y="2746284"/>
            <a:ext cx="4959031" cy="34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7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13F9-C907-49C0-819F-1E24BA92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3. Start the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7FD-B074-4AD3-B942-E86D831C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anyone can access the database, you must </a:t>
            </a:r>
            <a:r>
              <a:rPr lang="en-US" b="1" dirty="0"/>
              <a:t>start the database server</a:t>
            </a:r>
            <a:r>
              <a:rPr lang="en-US" dirty="0"/>
              <a:t>.</a:t>
            </a:r>
            <a:r>
              <a:rPr lang="lv-LV" dirty="0"/>
              <a:t> Go to the directory, where the </a:t>
            </a:r>
            <a:r>
              <a:rPr lang="lv-LV" i="1" dirty="0"/>
              <a:t>PostgreSQL</a:t>
            </a:r>
            <a:r>
              <a:rPr lang="lv-LV" dirty="0"/>
              <a:t> has been installed. Find the folder named </a:t>
            </a:r>
            <a:r>
              <a:rPr lang="lv-LV" b="1" i="1" dirty="0"/>
              <a:t>pg96</a:t>
            </a:r>
            <a:r>
              <a:rPr lang="lv-LV" i="1" dirty="0"/>
              <a:t> </a:t>
            </a:r>
            <a:r>
              <a:rPr lang="lv-LV" dirty="0"/>
              <a:t> and run the </a:t>
            </a:r>
            <a:r>
              <a:rPr lang="lv-LV" b="1" i="1" dirty="0"/>
              <a:t>pgservicew.exe </a:t>
            </a:r>
            <a:r>
              <a:rPr lang="lv-LV" dirty="0"/>
              <a:t>and </a:t>
            </a:r>
            <a:r>
              <a:rPr lang="lv-LV" b="1" dirty="0"/>
              <a:t>press </a:t>
            </a:r>
            <a:r>
              <a:rPr lang="lv-LV" b="1" i="1" dirty="0"/>
              <a:t>Start</a:t>
            </a:r>
            <a:r>
              <a:rPr lang="lv-LV" dirty="0"/>
              <a:t>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C2F75-1253-4E52-A5BD-3B13BE98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28" y="3219145"/>
            <a:ext cx="3401144" cy="32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1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E5B0-A956-42E8-AE9B-CE56214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4. Run the </a:t>
            </a:r>
            <a:r>
              <a:rPr lang="lv-LV" i="1" dirty="0"/>
              <a:t>pgAdmin3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C03-5376-4CA0-B464-DA4C0D18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In the directory, where the </a:t>
            </a:r>
            <a:r>
              <a:rPr lang="lv-LV" i="1" dirty="0"/>
              <a:t>PostgreSQL</a:t>
            </a:r>
            <a:r>
              <a:rPr lang="lv-LV" dirty="0"/>
              <a:t> has been installed, by the path </a:t>
            </a:r>
            <a:r>
              <a:rPr lang="lv-LV" b="1" i="1" dirty="0"/>
              <a:t>pgAdmin3/bin</a:t>
            </a:r>
            <a:r>
              <a:rPr lang="lv-LV" b="1" dirty="0"/>
              <a:t> </a:t>
            </a:r>
            <a:r>
              <a:rPr lang="lv-LV" dirty="0"/>
              <a:t>find and run </a:t>
            </a:r>
            <a:r>
              <a:rPr lang="lv-LV" b="1" i="1" dirty="0"/>
              <a:t>pgAdmin3.exe</a:t>
            </a:r>
            <a:r>
              <a:rPr lang="lv-LV" dirty="0"/>
              <a:t>. Check if you can connect to </a:t>
            </a:r>
            <a:r>
              <a:rPr lang="lv-LV" b="1" dirty="0"/>
              <a:t>localhost</a:t>
            </a:r>
            <a:r>
              <a:rPr lang="lv-LV" dirty="0"/>
              <a:t> by clicking on it.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15CC9-9C6E-45F2-AAD4-3C6D467C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08" y="2996398"/>
            <a:ext cx="4689984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372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Installing PostgreSQL on Microsoft Windows</vt:lpstr>
      <vt:lpstr>1. Download Installer</vt:lpstr>
      <vt:lpstr>2. Run Installer</vt:lpstr>
      <vt:lpstr>2.1. Installation directory</vt:lpstr>
      <vt:lpstr>2.2. Components</vt:lpstr>
      <vt:lpstr>2.3. Create password</vt:lpstr>
      <vt:lpstr>2.4. Summary and Installation</vt:lpstr>
      <vt:lpstr>3. Start the database</vt:lpstr>
      <vt:lpstr>4. Run the pgAdmin3</vt:lpstr>
      <vt:lpstr>5. Install JDBC driver and add it to CLASSPATH</vt:lpstr>
      <vt:lpstr>5.1. Locate Environmental Variables</vt:lpstr>
      <vt:lpstr>5.2. Edit variable CLASSPATH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PostgreSQL on Microsoft Windows</dc:title>
  <dc:creator>Kovalenko, Inta</dc:creator>
  <cp:lastModifiedBy>Kovalenko, Inta</cp:lastModifiedBy>
  <cp:revision>12</cp:revision>
  <dcterms:created xsi:type="dcterms:W3CDTF">2018-01-02T14:07:39Z</dcterms:created>
  <dcterms:modified xsi:type="dcterms:W3CDTF">2018-01-03T14:14:27Z</dcterms:modified>
</cp:coreProperties>
</file>