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C0EE-D8C5-45A3-B884-0C4092C54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CCB86-C943-42AB-95E3-BAD9B7A5B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DEA5-FE1C-4C16-9D05-623100DD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AA14-ECC1-4417-85C8-E00450749599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0FCAA-D016-4D2A-BF77-7DA8421A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2961-F06F-488A-9511-02A4A362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7B9-7728-4B5D-A316-4FA569A09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3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511B-D2D7-4555-A72E-BF724C65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705AA-4BA8-4691-86A0-3B33AC929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B8B1F-267A-472B-A9CF-905D26CD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AA14-ECC1-4417-85C8-E00450749599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B45C-E91A-43D9-947A-91B4F9B2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2BE1-AA7D-4EB7-BF6A-686F8A54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7B9-7728-4B5D-A316-4FA569A09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4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00826-AA5A-49F1-BAF0-F632BFBF6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35C6A-DC7D-41AD-9BFD-D9E124A98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678B-FBEA-402B-9AE5-C576FE6C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AA14-ECC1-4417-85C8-E00450749599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5344-2EB7-4763-9DEA-810FF869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C6694-02A9-4A7E-A939-69418519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7B9-7728-4B5D-A316-4FA569A09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4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0386-C999-4B5A-8CA6-9B10ACD7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40D5-14B5-45D9-AEBF-30A87902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0F89-1E90-4A1B-BCCF-EFD54BA5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AA14-ECC1-4417-85C8-E00450749599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59E35-01BB-4284-8BBA-0845FEEB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A2B3-4D90-4BE7-901A-5538915F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7B9-7728-4B5D-A316-4FA569A09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1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D54D-C171-448B-A224-5378703E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66353-D02A-4026-9AFD-39293FF6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EF96-E191-47A6-83D3-CF4F568C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AA14-ECC1-4417-85C8-E00450749599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DB37-8011-4E7D-9A6A-6C61F775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7811E-E5DC-45DC-BCC1-9CEB302E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7B9-7728-4B5D-A316-4FA569A09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3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4627-1918-493E-A7B4-ED0ED344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B019-8EDD-4436-ACA3-E76F574E9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244B4-15AB-49A9-839B-246CA7740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1DB2-58B2-4E31-AA55-39455E44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AA14-ECC1-4417-85C8-E00450749599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6986D-5163-4E30-A488-ADB90CF0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9536-5B6C-4B14-9DF0-C7D13236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7B9-7728-4B5D-A316-4FA569A09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03C0-26B4-4F19-95BE-32CE834E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25508-5C0C-4FC7-9897-98E44088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CB4B3-E778-4553-84C6-B94D86F0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113DF-7780-4839-B668-3717F373E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96E66-4CEE-4367-BF2F-B5BACFBBE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5A1E6-FA07-4318-B6B8-B95AD67E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AA14-ECC1-4417-85C8-E00450749599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97422-9C95-4C6F-9DDD-77CE700D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CBB34-C514-4873-9F09-CBED5DB6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7B9-7728-4B5D-A316-4FA569A09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9EB1-ECEF-4BD1-B7BB-ADAC9991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9D81D-B495-4903-9273-D2003E4E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AA14-ECC1-4417-85C8-E00450749599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AA952-B948-40B0-A1B4-4CDDF0BB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DE8FC-E53E-4C03-8035-408B3F55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7B9-7728-4B5D-A316-4FA569A09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89362-5814-4C79-B8BC-7919AB7E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AA14-ECC1-4417-85C8-E00450749599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E4F85-8E92-4DBA-A257-F3D4591D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B0A5-5214-4FA9-AC02-6E8AAC3A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7B9-7728-4B5D-A316-4FA569A09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277E-22F7-40CC-BB16-EC969D1A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3748-38A1-4C05-B047-6BE4C019B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94670-C751-4B93-AB34-C0F1E8F25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E5FA8-492B-44B9-BA65-E636D373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AA14-ECC1-4417-85C8-E00450749599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42594-5823-462C-82C5-9C4A0D58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C05E3-16E8-4373-9717-F23B6E1B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7B9-7728-4B5D-A316-4FA569A09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D165-FD8F-4021-B689-0F265034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B842F-6ECA-490B-8F6C-0F0EFCD87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808E9-08CE-4F8B-8E59-9D5A49C5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9D5F2-CF85-4811-B014-B5A0B44A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AA14-ECC1-4417-85C8-E00450749599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7FAD9-678D-4A89-B49D-AEDCB606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3F152-DA58-4DE4-9D97-9A722E75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947B9-7728-4B5D-A316-4FA569A09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3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68BF4-EA34-4C0C-8142-9615C717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4E7E-AF67-4BA9-8427-6CEE5F86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208D-55A7-4AA1-9F70-C41A37377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DAA14-ECC1-4417-85C8-E00450749599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6B0D-E336-4D18-82C0-7569A78F0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6545-84A8-483C-8A5C-938C1B59E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47B9-7728-4B5D-A316-4FA569A09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.mysql.com/downloads/connector/j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C2FD-56BC-4B59-BC16-EB7D30B7F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Installing </a:t>
            </a:r>
            <a:r>
              <a:rPr lang="en-US" dirty="0"/>
              <a:t>Connector/J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425A1-C550-4282-B2FB-F4C8E7CC9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i="1" dirty="0"/>
              <a:t>PBC details here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7596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8CF3-37F1-4808-B0A6-CB1082EB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 </a:t>
            </a:r>
            <a:r>
              <a:rPr lang="en-US" dirty="0"/>
              <a:t>Download Connector/J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90AA-53F8-4CF7-BE56-D15BD4A3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400" dirty="0"/>
              <a:t>Go to </a:t>
            </a:r>
            <a:r>
              <a:rPr lang="lv-LV" sz="2400" dirty="0">
                <a:hlinkClick r:id="rId2"/>
              </a:rPr>
              <a:t>https://dev.mysql.com/downloads/connector/j/</a:t>
            </a:r>
            <a:r>
              <a:rPr lang="lv-LV" sz="2400" dirty="0"/>
              <a:t> to download </a:t>
            </a:r>
            <a:r>
              <a:rPr lang="lv-LV" sz="2400" i="1" dirty="0"/>
              <a:t>Connector/J 5.1.45</a:t>
            </a:r>
            <a:r>
              <a:rPr lang="lv-LV" sz="2400" dirty="0"/>
              <a:t>.</a:t>
            </a:r>
          </a:p>
          <a:p>
            <a:pPr marL="0" indent="0">
              <a:buNone/>
            </a:pPr>
            <a:r>
              <a:rPr lang="lv-LV" sz="2400" dirty="0"/>
              <a:t>Download the </a:t>
            </a:r>
            <a:r>
              <a:rPr lang="lv-LV" sz="2400" b="1" i="1" dirty="0"/>
              <a:t>Platform Independent (Architecture Independent), ZIP Archive</a:t>
            </a:r>
            <a:r>
              <a:rPr lang="lv-LV" sz="2400" dirty="0"/>
              <a:t> version.</a:t>
            </a:r>
          </a:p>
          <a:p>
            <a:pPr marL="0" indent="0">
              <a:buNone/>
            </a:pPr>
            <a:r>
              <a:rPr lang="lv-LV" sz="1600" i="1" u="sng" dirty="0"/>
              <a:t>Note</a:t>
            </a:r>
            <a:r>
              <a:rPr lang="lv-LV" sz="1600" dirty="0"/>
              <a:t>: If you </a:t>
            </a:r>
            <a:r>
              <a:rPr lang="lv-LV" sz="1600" b="1" dirty="0"/>
              <a:t>installed MySQL server </a:t>
            </a:r>
            <a:r>
              <a:rPr lang="lv-LV" sz="1600" dirty="0"/>
              <a:t>using provided instructions, you should already have the driver in MySQL folder in </a:t>
            </a:r>
            <a:r>
              <a:rPr lang="lv-LV" sz="1600" i="1" dirty="0"/>
              <a:t>C:\Program Files (x86)\MySQL\Connector.J 5.1.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A315A-84F7-4E3B-806E-60FFD983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41" y="3874350"/>
            <a:ext cx="6972300" cy="2758272"/>
          </a:xfrm>
          <a:prstGeom prst="rect">
            <a:avLst/>
          </a:prstGeom>
        </p:spPr>
      </p:pic>
      <p:pic>
        <p:nvPicPr>
          <p:cNvPr id="5" name="Graphic 4" descr="Line Arrow: Slight curve">
            <a:extLst>
              <a:ext uri="{FF2B5EF4-FFF2-40B4-BE49-F238E27FC236}">
                <a16:creationId xmlns:a16="http://schemas.microsoft.com/office/drawing/2014/main" id="{8CCEC3D3-692E-42A0-A8CA-068F99D84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0224" y="5471504"/>
            <a:ext cx="914400" cy="8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0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40D1-0CEC-48A5-B803-4E3A0848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1.1. Sign Up/Login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9AF8-8283-4620-B81C-943BB11C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2811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You will be asked to Login or Sign Up for a free account. </a:t>
            </a:r>
          </a:p>
          <a:p>
            <a:pPr marL="0" indent="0">
              <a:buNone/>
            </a:pPr>
            <a:r>
              <a:rPr lang="lv-LV" dirty="0"/>
              <a:t>You can choose to do that, but there is an option to </a:t>
            </a:r>
            <a:r>
              <a:rPr lang="lv-LV" b="1" dirty="0"/>
              <a:t>proceed without logging in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B0D3E-9F3A-4FFE-971F-59D4D3A1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42" y="1993888"/>
            <a:ext cx="6707846" cy="401481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5E2E831-714A-4D39-9929-6C30221A0BC6}"/>
              </a:ext>
            </a:extLst>
          </p:cNvPr>
          <p:cNvSpPr/>
          <p:nvPr/>
        </p:nvSpPr>
        <p:spPr>
          <a:xfrm>
            <a:off x="4684143" y="5676180"/>
            <a:ext cx="2122099" cy="4070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7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ABB3-1208-4613-B1B9-D17DB190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1.2. Extract the JAR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0657-ACE4-497F-BFDA-AC2FF948B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Extract the JAR archive from the zip archive to a suitable location</a:t>
            </a:r>
            <a:r>
              <a:rPr lang="lv-LV" dirty="0"/>
              <a:t>.</a:t>
            </a:r>
          </a:p>
          <a:p>
            <a:pPr marL="0" indent="0">
              <a:buNone/>
            </a:pPr>
            <a:r>
              <a:rPr lang="lv-LV" sz="2000" i="1" u="sng" dirty="0"/>
              <a:t>Note</a:t>
            </a:r>
            <a:r>
              <a:rPr lang="lv-LV" sz="2000" i="1" dirty="0"/>
              <a:t>: </a:t>
            </a:r>
            <a:r>
              <a:rPr lang="lv-LV" sz="2000" dirty="0"/>
              <a:t>Be aware that in this instruction </a:t>
            </a:r>
            <a:r>
              <a:rPr lang="lv-LV" sz="2000" i="1" dirty="0"/>
              <a:t>...\Suitable location </a:t>
            </a:r>
            <a:r>
              <a:rPr lang="lv-LV" sz="2000" dirty="0"/>
              <a:t>is a placeholder</a:t>
            </a:r>
            <a:r>
              <a:rPr lang="lv-LV" sz="2000" i="1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D8645-3348-4707-9DE7-02E141FB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88" y="3549675"/>
            <a:ext cx="5514975" cy="2105025"/>
          </a:xfrm>
          <a:prstGeom prst="rect">
            <a:avLst/>
          </a:prstGeom>
        </p:spPr>
      </p:pic>
      <p:pic>
        <p:nvPicPr>
          <p:cNvPr id="5" name="Graphic 4" descr="Line Arrow: Slight curve">
            <a:extLst>
              <a:ext uri="{FF2B5EF4-FFF2-40B4-BE49-F238E27FC236}">
                <a16:creationId xmlns:a16="http://schemas.microsoft.com/office/drawing/2014/main" id="{7A049537-CED6-40E5-8BA5-D9B2C4D6D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2917" y="4123421"/>
            <a:ext cx="914400" cy="835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1B65A-4B7A-4434-9894-468CF5A29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463" y="2792694"/>
            <a:ext cx="5092768" cy="38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9CAD-E4BC-4251-A21A-D5FFFF78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1.3. Add driver to </a:t>
            </a:r>
            <a:r>
              <a:rPr lang="lv-LV" dirty="0">
                <a:latin typeface="Lucida Console" panose="020B0609040504020204" pitchFamily="49" charset="0"/>
              </a:rPr>
              <a:t>CLASSPATH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593C-3C03-46F6-B0AF-EC7BF7AB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have extracted the distribution archive, you can install the driver by placing </a:t>
            </a:r>
            <a:r>
              <a:rPr lang="en-US" b="1" i="1" dirty="0" err="1"/>
              <a:t>mysql</a:t>
            </a:r>
            <a:r>
              <a:rPr lang="en-US" b="1" i="1" dirty="0"/>
              <a:t>-connector-java- 5.1.45-bin.jar </a:t>
            </a:r>
            <a:r>
              <a:rPr lang="en-US" dirty="0"/>
              <a:t>in your </a:t>
            </a:r>
            <a:r>
              <a:rPr lang="en-US" dirty="0" err="1"/>
              <a:t>classpath</a:t>
            </a:r>
            <a:r>
              <a:rPr lang="lv-LV" dirty="0"/>
              <a:t> </a:t>
            </a:r>
            <a:r>
              <a:rPr lang="en-US" dirty="0"/>
              <a:t>through the System Control Panel</a:t>
            </a:r>
            <a:r>
              <a:rPr lang="lv-LV" dirty="0"/>
              <a:t>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4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A67-6CCA-4C7F-BCE4-64D301C7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1.3.1. Locate Environmental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1BD3-0783-4ED7-85FE-4AADB292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v-LV" sz="2400" dirty="0"/>
              <a:t>To add a driver to your </a:t>
            </a:r>
            <a:r>
              <a:rPr lang="lv-LV" sz="2400" dirty="0">
                <a:latin typeface="Lucida Console" panose="020B0609040504020204" pitchFamily="49" charset="0"/>
              </a:rPr>
              <a:t>CLASSPATH</a:t>
            </a:r>
            <a:r>
              <a:rPr lang="lv-LV" sz="2400" dirty="0"/>
              <a:t>, open File Explorer, click on </a:t>
            </a:r>
            <a:r>
              <a:rPr lang="lv-LV" sz="2400" b="1" i="1" dirty="0"/>
              <a:t>This PC </a:t>
            </a:r>
            <a:r>
              <a:rPr lang="lv-LV" sz="2400" dirty="0"/>
              <a:t>and choose </a:t>
            </a:r>
            <a:r>
              <a:rPr lang="lv-LV" sz="2400" b="1" i="1" dirty="0"/>
              <a:t>Properties</a:t>
            </a:r>
            <a:r>
              <a:rPr lang="lv-LV" sz="2400" dirty="0"/>
              <a:t>. In the </a:t>
            </a:r>
            <a:r>
              <a:rPr lang="lv-LV" sz="2400" i="1" dirty="0"/>
              <a:t>System</a:t>
            </a:r>
            <a:r>
              <a:rPr lang="lv-LV" sz="2400" dirty="0"/>
              <a:t> window choose </a:t>
            </a:r>
            <a:r>
              <a:rPr lang="lv-LV" sz="2400" b="1" i="1" dirty="0"/>
              <a:t>Advanced system settings</a:t>
            </a:r>
            <a:r>
              <a:rPr lang="lv-LV" sz="2400" dirty="0"/>
              <a:t>. In the </a:t>
            </a:r>
            <a:r>
              <a:rPr lang="lv-LV" sz="2400" i="1" dirty="0"/>
              <a:t>System Properties</a:t>
            </a:r>
            <a:r>
              <a:rPr lang="lv-LV" sz="2400" dirty="0"/>
              <a:t> window click on </a:t>
            </a:r>
            <a:r>
              <a:rPr lang="lv-LV" sz="2400" b="1" i="1" dirty="0"/>
              <a:t>Environment Variables</a:t>
            </a:r>
            <a:r>
              <a:rPr lang="lv-LV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49C99-AA29-4F0A-8D6A-E59EFF087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"/>
          <a:stretch/>
        </p:blipFill>
        <p:spPr>
          <a:xfrm>
            <a:off x="893049" y="3682670"/>
            <a:ext cx="2472547" cy="29432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0FB1395-AF3B-48B5-8562-AD35EEBB516D}"/>
              </a:ext>
            </a:extLst>
          </p:cNvPr>
          <p:cNvSpPr/>
          <p:nvPr/>
        </p:nvSpPr>
        <p:spPr>
          <a:xfrm>
            <a:off x="1052458" y="6291154"/>
            <a:ext cx="862606" cy="2476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FBFCB-3098-400A-B99B-233E7445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610" y="3572504"/>
            <a:ext cx="3448050" cy="28289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92074C5-1BAB-4BE8-8688-15E4BB1A3537}"/>
              </a:ext>
            </a:extLst>
          </p:cNvPr>
          <p:cNvSpPr/>
          <p:nvPr/>
        </p:nvSpPr>
        <p:spPr>
          <a:xfrm>
            <a:off x="4264931" y="5349705"/>
            <a:ext cx="1525704" cy="3937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DABCF-3AE0-4EBE-AC06-98FD782CD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226" y="2777093"/>
            <a:ext cx="3440358" cy="384880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3CDB82-DEB6-453B-ABA7-21DA0970E88D}"/>
              </a:ext>
            </a:extLst>
          </p:cNvPr>
          <p:cNvSpPr/>
          <p:nvPr/>
        </p:nvSpPr>
        <p:spPr>
          <a:xfrm>
            <a:off x="10270644" y="5793545"/>
            <a:ext cx="1083156" cy="2936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Line Arrow: Straight">
            <a:extLst>
              <a:ext uri="{FF2B5EF4-FFF2-40B4-BE49-F238E27FC236}">
                <a16:creationId xmlns:a16="http://schemas.microsoft.com/office/drawing/2014/main" id="{598A6D69-8B89-4D83-8739-19DAB3CF6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375512" y="4925873"/>
            <a:ext cx="620724" cy="620724"/>
          </a:xfrm>
          <a:prstGeom prst="rect">
            <a:avLst/>
          </a:prstGeom>
        </p:spPr>
      </p:pic>
      <p:pic>
        <p:nvPicPr>
          <p:cNvPr id="12" name="Graphic 11" descr="Line Arrow: Straight">
            <a:extLst>
              <a:ext uri="{FF2B5EF4-FFF2-40B4-BE49-F238E27FC236}">
                <a16:creationId xmlns:a16="http://schemas.microsoft.com/office/drawing/2014/main" id="{90F80D61-9A06-4A46-B191-5E4186825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585034" y="4843920"/>
            <a:ext cx="620724" cy="6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7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17BFED-0BCF-4E15-A979-47F391BD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332" y="4452468"/>
            <a:ext cx="5610681" cy="17244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71172B-97C6-42A9-86E2-74872A61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1.3.2. Create variable </a:t>
            </a:r>
            <a:r>
              <a:rPr lang="lv-LV" dirty="0">
                <a:latin typeface="Lucida Console" panose="020B0609040504020204" pitchFamily="49" charset="0"/>
              </a:rPr>
              <a:t>CLASSPATH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003F-87AB-45AA-80E6-0D27DB99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9604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In </a:t>
            </a:r>
            <a:r>
              <a:rPr lang="lv-LV" i="1" dirty="0"/>
              <a:t>User variables</a:t>
            </a:r>
            <a:r>
              <a:rPr lang="lv-LV" dirty="0"/>
              <a:t> </a:t>
            </a:r>
            <a:r>
              <a:rPr lang="lv-LV" b="1" dirty="0"/>
              <a:t>create </a:t>
            </a:r>
            <a:r>
              <a:rPr lang="lv-LV" i="1" dirty="0"/>
              <a:t>New.. </a:t>
            </a:r>
            <a:r>
              <a:rPr lang="lv-LV" b="1" dirty="0"/>
              <a:t>variable. </a:t>
            </a:r>
            <a:r>
              <a:rPr lang="lv-LV" dirty="0"/>
              <a:t>After the variable is created, close all opened windows by clicking </a:t>
            </a:r>
            <a:r>
              <a:rPr lang="lv-LV" i="1" dirty="0"/>
              <a:t>OK</a:t>
            </a:r>
            <a:r>
              <a:rPr lang="lv-LV" dirty="0"/>
              <a:t>.</a:t>
            </a:r>
          </a:p>
          <a:p>
            <a:r>
              <a:rPr lang="lv-LV" sz="2000" dirty="0"/>
              <a:t>Variable name: CLASSPATH;</a:t>
            </a:r>
          </a:p>
          <a:p>
            <a:r>
              <a:rPr lang="lv-LV" sz="2000" dirty="0"/>
              <a:t>Variable value: location to connector’s JAR.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19CD8-22E6-4939-90D0-D9E03F0A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54" y="3523501"/>
            <a:ext cx="3446780" cy="324997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74224A1-8438-4864-9BA3-373A838249B2}"/>
              </a:ext>
            </a:extLst>
          </p:cNvPr>
          <p:cNvSpPr/>
          <p:nvPr/>
        </p:nvSpPr>
        <p:spPr>
          <a:xfrm>
            <a:off x="3156393" y="4865362"/>
            <a:ext cx="591741" cy="1918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Line Arrow: Straight">
            <a:extLst>
              <a:ext uri="{FF2B5EF4-FFF2-40B4-BE49-F238E27FC236}">
                <a16:creationId xmlns:a16="http://schemas.microsoft.com/office/drawing/2014/main" id="{DB054A37-A6C7-41A1-86A0-FEB4AB274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073608" y="5087057"/>
            <a:ext cx="620724" cy="6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8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BA46-2838-484D-8F45-DF09379F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1.4. Check the CLASSPATH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F366-501D-408A-89B9-5746E4B2B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 check </a:t>
            </a:r>
            <a:r>
              <a:rPr lang="en-US" dirty="0"/>
              <a:t>whether </a:t>
            </a:r>
            <a:r>
              <a:rPr lang="en-US" dirty="0">
                <a:latin typeface="Lucida Console" panose="020B0609040504020204" pitchFamily="49" charset="0"/>
              </a:rPr>
              <a:t>CLASSPATH</a:t>
            </a:r>
            <a:r>
              <a:rPr lang="en-US" dirty="0"/>
              <a:t> is set</a:t>
            </a:r>
            <a:r>
              <a:rPr lang="lv-LV" dirty="0"/>
              <a:t>, </a:t>
            </a:r>
            <a:r>
              <a:rPr lang="en-US" b="1" dirty="0"/>
              <a:t>execute</a:t>
            </a:r>
            <a:r>
              <a:rPr lang="en-US" dirty="0"/>
              <a:t> the following</a:t>
            </a:r>
            <a:r>
              <a:rPr lang="lv-LV" dirty="0"/>
              <a:t> command </a:t>
            </a:r>
            <a:r>
              <a:rPr lang="lv-LV" b="1" dirty="0"/>
              <a:t>in command prompt</a:t>
            </a:r>
            <a:r>
              <a:rPr lang="lv-LV" dirty="0"/>
              <a:t>: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echo %CLASSPATH%</a:t>
            </a:r>
            <a:endParaRPr lang="lv-LV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lv-LV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b="1" dirty="0"/>
              <a:t>If </a:t>
            </a:r>
            <a:r>
              <a:rPr lang="en-US" b="1" dirty="0">
                <a:latin typeface="Lucida Console" panose="020B0609040504020204" pitchFamily="49" charset="0"/>
              </a:rPr>
              <a:t>CLASSPATH</a:t>
            </a:r>
            <a:r>
              <a:rPr lang="en-US" b="1" dirty="0"/>
              <a:t> is not set </a:t>
            </a:r>
            <a:r>
              <a:rPr lang="en-US" dirty="0"/>
              <a:t>you will get a</a:t>
            </a:r>
            <a:r>
              <a:rPr lang="lv-LV" dirty="0"/>
              <a:t> %CLASSPATH%, otherwise you will see the path you have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9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D7B1-4785-4424-802B-27683F3D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1.5. FYI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D65B-9C5B-43F2-B1F0-9C111835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lv-LV" u="sng" dirty="0"/>
              <a:t>FYI</a:t>
            </a:r>
            <a:r>
              <a:rPr lang="lv-LV" dirty="0"/>
              <a:t>: </a:t>
            </a:r>
            <a:r>
              <a:rPr lang="en-US" dirty="0"/>
              <a:t>You can also </a:t>
            </a:r>
            <a:r>
              <a:rPr lang="en-US" b="1" dirty="0"/>
              <a:t>search for </a:t>
            </a:r>
            <a:r>
              <a:rPr lang="en-US" b="1" i="1" dirty="0"/>
              <a:t>EV</a:t>
            </a:r>
            <a:r>
              <a:rPr lang="en-US" b="1" dirty="0"/>
              <a:t> </a:t>
            </a:r>
            <a:r>
              <a:rPr lang="en-US" dirty="0"/>
              <a:t>by pressing </a:t>
            </a:r>
            <a:r>
              <a:rPr lang="en-US" i="1" dirty="0"/>
              <a:t>Windows</a:t>
            </a:r>
            <a:r>
              <a:rPr lang="en-US" dirty="0"/>
              <a:t> button on keyboard and </a:t>
            </a:r>
            <a:br>
              <a:rPr lang="en-US" dirty="0"/>
            </a:br>
            <a:r>
              <a:rPr lang="en-US" dirty="0"/>
              <a:t>typing in </a:t>
            </a:r>
            <a:r>
              <a:rPr lang="en-US" i="1" dirty="0"/>
              <a:t>Environment Variables</a:t>
            </a:r>
            <a:r>
              <a:rPr lang="en-US" dirty="0"/>
              <a:t>.</a:t>
            </a:r>
            <a:endParaRPr lang="lv-LV" u="sng" dirty="0"/>
          </a:p>
          <a:p>
            <a:pPr marL="0" indent="0">
              <a:buNone/>
            </a:pPr>
            <a:endParaRPr lang="lv-LV" u="sng" dirty="0"/>
          </a:p>
          <a:p>
            <a:pPr marL="0" indent="0">
              <a:buNone/>
            </a:pPr>
            <a:r>
              <a:rPr lang="lv-LV" u="sng" dirty="0"/>
              <a:t>FYI</a:t>
            </a:r>
            <a:r>
              <a:rPr lang="lv-LV" dirty="0"/>
              <a:t>: </a:t>
            </a:r>
            <a:r>
              <a:rPr lang="en-US" dirty="0">
                <a:latin typeface="Lucida Console" panose="020B0609040504020204" pitchFamily="49" charset="0"/>
              </a:rPr>
              <a:t>CLASSPATH</a:t>
            </a:r>
            <a:r>
              <a:rPr lang="en-US" dirty="0"/>
              <a:t> environment </a:t>
            </a:r>
            <a:r>
              <a:rPr lang="en-US" b="1" dirty="0"/>
              <a:t>variable is case insensitive </a:t>
            </a:r>
            <a:r>
              <a:rPr lang="en-US" dirty="0"/>
              <a:t>and it can be either </a:t>
            </a:r>
            <a:r>
              <a:rPr lang="en-US" dirty="0" err="1"/>
              <a:t>Classpath</a:t>
            </a:r>
            <a:r>
              <a:rPr lang="en-US" dirty="0"/>
              <a:t> or </a:t>
            </a:r>
            <a:r>
              <a:rPr lang="en-US" dirty="0" err="1"/>
              <a:t>classpath</a:t>
            </a:r>
            <a:r>
              <a:rPr lang="en-US" dirty="0"/>
              <a:t> as well.</a:t>
            </a: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u="sng" dirty="0"/>
              <a:t>FYI</a:t>
            </a:r>
            <a:r>
              <a:rPr lang="lv-LV" dirty="0"/>
              <a:t>: You can also </a:t>
            </a:r>
            <a:r>
              <a:rPr lang="en-US" b="1" dirty="0"/>
              <a:t>directly specify </a:t>
            </a:r>
            <a:r>
              <a:rPr lang="en-US" i="1" dirty="0"/>
              <a:t>mysql-connector-java-version-bin.jar</a:t>
            </a:r>
            <a:r>
              <a:rPr lang="en-US" dirty="0"/>
              <a:t>  </a:t>
            </a:r>
            <a:r>
              <a:rPr lang="en-US" b="1" dirty="0"/>
              <a:t>with</a:t>
            </a:r>
            <a:r>
              <a:rPr lang="en-US" dirty="0"/>
              <a:t> the command line switch </a:t>
            </a:r>
            <a:r>
              <a:rPr lang="en-US" b="1" dirty="0">
                <a:latin typeface="Lucida Console" panose="020B0609040504020204" pitchFamily="49" charset="0"/>
              </a:rPr>
              <a:t>-</a:t>
            </a:r>
            <a:r>
              <a:rPr lang="en-US" b="1" dirty="0" err="1">
                <a:latin typeface="Lucida Console" panose="020B0609040504020204" pitchFamily="49" charset="0"/>
              </a:rPr>
              <a:t>cp</a:t>
            </a:r>
            <a:r>
              <a:rPr lang="en-US" b="1" dirty="0">
                <a:latin typeface="Lucida Console" panose="020B0609040504020204" pitchFamily="49" charset="0"/>
              </a:rPr>
              <a:t> </a:t>
            </a:r>
            <a:r>
              <a:rPr lang="en-US" dirty="0"/>
              <a:t>when starting the </a:t>
            </a:r>
            <a:r>
              <a:rPr lang="en-US" i="1" dirty="0"/>
              <a:t>JVM</a:t>
            </a:r>
            <a:r>
              <a:rPr lang="lv-LV" dirty="0"/>
              <a:t>.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u="sng" dirty="0"/>
              <a:t>FYI</a:t>
            </a:r>
            <a:r>
              <a:rPr lang="lv-LV" dirty="0"/>
              <a:t>: </a:t>
            </a:r>
            <a:r>
              <a:rPr lang="en-US" b="1" dirty="0"/>
              <a:t>To use the driver </a:t>
            </a:r>
            <a:r>
              <a:rPr lang="en-US" dirty="0"/>
              <a:t>with the JDBC </a:t>
            </a:r>
            <a:r>
              <a:rPr lang="en-US" dirty="0" err="1"/>
              <a:t>DriverManager</a:t>
            </a:r>
            <a:r>
              <a:rPr lang="en-US" dirty="0"/>
              <a:t>, </a:t>
            </a:r>
            <a:r>
              <a:rPr lang="en-US" b="1" dirty="0"/>
              <a:t>use </a:t>
            </a:r>
            <a:r>
              <a:rPr lang="en-US" b="1" i="1" dirty="0" err="1"/>
              <a:t>com.mysql.jdbc.Driver</a:t>
            </a:r>
            <a:r>
              <a:rPr lang="en-US" b="1" i="1" dirty="0"/>
              <a:t> </a:t>
            </a:r>
            <a:r>
              <a:rPr lang="en-US" dirty="0"/>
              <a:t>as the class that implements </a:t>
            </a:r>
            <a:r>
              <a:rPr lang="en-US" i="1" dirty="0" err="1"/>
              <a:t>java.sql.Driver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19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Lucida Console</vt:lpstr>
      <vt:lpstr>Office Theme</vt:lpstr>
      <vt:lpstr>Installing Connector/J</vt:lpstr>
      <vt:lpstr>1. Download Connector/J</vt:lpstr>
      <vt:lpstr>1.1. Sign Up/Login</vt:lpstr>
      <vt:lpstr>1.2. Extract the JAR </vt:lpstr>
      <vt:lpstr>1.3. Add driver to CLASSPATH</vt:lpstr>
      <vt:lpstr>1.3.1. Locate Environmental Variables</vt:lpstr>
      <vt:lpstr>1.3.2. Create variable CLASSPATH</vt:lpstr>
      <vt:lpstr>1.4. Check the CLASSPATH</vt:lpstr>
      <vt:lpstr>1.5. FYI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Connector/J</dc:title>
  <dc:creator>Kovalenko, Inta</dc:creator>
  <cp:lastModifiedBy>Kovalenko, Inta</cp:lastModifiedBy>
  <cp:revision>13</cp:revision>
  <dcterms:created xsi:type="dcterms:W3CDTF">2018-01-02T11:34:42Z</dcterms:created>
  <dcterms:modified xsi:type="dcterms:W3CDTF">2018-01-02T13:35:14Z</dcterms:modified>
</cp:coreProperties>
</file>