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5761038"/>
  <p:notesSz cx="6858000" cy="9144000"/>
  <p:defaultTextStyle>
    <a:defPPr>
      <a:defRPr lang="de-DE"/>
    </a:defPPr>
    <a:lvl1pPr marL="0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712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425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9137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849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8561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8274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986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7698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220" y="-84"/>
      </p:cViewPr>
      <p:guideLst>
        <p:guide orient="horz" pos="1815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6013" y="1789656"/>
            <a:ext cx="5508149" cy="123488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2026" y="3264588"/>
            <a:ext cx="4536123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8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9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9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330090" y="193369"/>
            <a:ext cx="1032778" cy="41300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9506" y="193369"/>
            <a:ext cx="2992581" cy="41300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1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98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889" y="3702001"/>
            <a:ext cx="5508149" cy="114420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889" y="2441774"/>
            <a:ext cx="5508149" cy="126022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4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91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8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85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8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9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7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4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29506" y="1129537"/>
            <a:ext cx="2012680" cy="31939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50189" y="1129537"/>
            <a:ext cx="2012679" cy="31939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0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009" y="1289566"/>
            <a:ext cx="2863203" cy="5374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4009" y="1826996"/>
            <a:ext cx="2863203" cy="33192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291839" y="1289566"/>
            <a:ext cx="2864327" cy="5374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291839" y="1826996"/>
            <a:ext cx="2864327" cy="33192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5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0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009" y="229375"/>
            <a:ext cx="2131933" cy="9761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33568" y="229375"/>
            <a:ext cx="3622598" cy="49168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4009" y="1205551"/>
            <a:ext cx="2131933" cy="3940710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3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0160" y="4032727"/>
            <a:ext cx="3888105" cy="47608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70160" y="514759"/>
            <a:ext cx="3888105" cy="3456623"/>
          </a:xfrm>
        </p:spPr>
        <p:txBody>
          <a:bodyPr/>
          <a:lstStyle>
            <a:lvl1pPr marL="0" indent="0">
              <a:buNone/>
              <a:defRPr sz="2400"/>
            </a:lvl1pPr>
            <a:lvl2pPr marL="349712" indent="0">
              <a:buNone/>
              <a:defRPr sz="2100"/>
            </a:lvl2pPr>
            <a:lvl3pPr marL="699425" indent="0">
              <a:buNone/>
              <a:defRPr sz="1800"/>
            </a:lvl3pPr>
            <a:lvl4pPr marL="1049137" indent="0">
              <a:buNone/>
              <a:defRPr sz="1500"/>
            </a:lvl4pPr>
            <a:lvl5pPr marL="1398849" indent="0">
              <a:buNone/>
              <a:defRPr sz="1500"/>
            </a:lvl5pPr>
            <a:lvl6pPr marL="1748561" indent="0">
              <a:buNone/>
              <a:defRPr sz="1500"/>
            </a:lvl6pPr>
            <a:lvl7pPr marL="2098274" indent="0">
              <a:buNone/>
              <a:defRPr sz="1500"/>
            </a:lvl7pPr>
            <a:lvl8pPr marL="2447986" indent="0">
              <a:buNone/>
              <a:defRPr sz="1500"/>
            </a:lvl8pPr>
            <a:lvl9pPr marL="2797698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70160" y="4508813"/>
            <a:ext cx="3888105" cy="676121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9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  <a:prstGeom prst="rect">
            <a:avLst/>
          </a:prstGeom>
        </p:spPr>
        <p:txBody>
          <a:bodyPr vert="horz" lIns="69942" tIns="34971" rIns="69942" bIns="3497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009" y="1344243"/>
            <a:ext cx="5832158" cy="3802019"/>
          </a:xfrm>
          <a:prstGeom prst="rect">
            <a:avLst/>
          </a:prstGeom>
        </p:spPr>
        <p:txBody>
          <a:bodyPr vert="horz" lIns="69942" tIns="34971" rIns="69942" bIns="3497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4009" y="5339629"/>
            <a:ext cx="1512041" cy="306722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B6CB-6930-4B61-B087-35BABA0F51FC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14060" y="5339629"/>
            <a:ext cx="2052055" cy="306722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44125" y="5339629"/>
            <a:ext cx="1512041" cy="306722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27C4-5749-4A4B-98C7-0A6576B81E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9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42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284" indent="-262284" algn="l" defTabSz="6994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282" indent="-218570" algn="l" defTabSz="69942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4281" indent="-174856" algn="l" defTabSz="6994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93" indent="-174856" algn="l" defTabSz="69942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705" indent="-174856" algn="l" defTabSz="69942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3418" indent="-174856" algn="l" defTabSz="69942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130" indent="-174856" algn="l" defTabSz="69942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842" indent="-174856" algn="l" defTabSz="69942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554" indent="-174856" algn="l" defTabSz="69942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712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425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37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849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8561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8274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986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98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19807" y="288231"/>
            <a:ext cx="5063540" cy="657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874544" y="288231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u="sng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Initialization</a:t>
            </a:r>
            <a:r>
              <a:rPr lang="es-ES_tradnl" u="sng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 of </a:t>
            </a:r>
            <a:r>
              <a:rPr lang="es-ES_tradnl" u="sng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parameters</a:t>
            </a:r>
            <a:endParaRPr lang="es-ES" u="sng" dirty="0">
              <a:latin typeface="Arial" pitchFamily="34" charset="0"/>
              <a:ea typeface="CMU Sans Serif" pitchFamily="50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2325724" y="576263"/>
                <a:ext cx="1975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_tradnl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s-ES_tradn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ES_tradnl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_tradnl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s-ES_tradn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ES_tradnl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s-ES_tradnl" b="0" i="0" smtClean="0">
                        <a:latin typeface="Cambria Math"/>
                      </a:rPr>
                      <m:t>H</m:t>
                    </m:r>
                    <m:r>
                      <a:rPr lang="es-ES_tradnl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s-ES_tradnl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s-ES_tradnl" b="0" i="0" smtClean="0">
                        <a:latin typeface="Cambria Math"/>
                        <a:ea typeface="Cambria Math"/>
                      </a:rPr>
                      <m:t>B</m:t>
                    </m:r>
                    <m:r>
                      <a:rPr lang="es-ES_tradnl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s-ES_tradnl" b="0" i="0" smtClean="0">
                        <a:latin typeface="Cambria Math"/>
                        <a:ea typeface="Cambria Math"/>
                      </a:rPr>
                      <m:t>Q</m:t>
                    </m:r>
                    <m:r>
                      <a:rPr lang="es-ES_tradnl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s-ES_tradnl" b="0" i="0" smtClean="0">
                        <a:latin typeface="Cambria Math"/>
                        <a:ea typeface="Cambria Math"/>
                      </a:rPr>
                      <m:t>R</m:t>
                    </m:r>
                  </m:oMath>
                </a14:m>
                <a:r>
                  <a:rPr lang="es-ES" dirty="0" smtClean="0"/>
                  <a:t> </a:t>
                </a:r>
                <a:endParaRPr lang="es-ES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24" y="576263"/>
                <a:ext cx="197534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Rectángulo"/>
          <p:cNvSpPr/>
          <p:nvPr/>
        </p:nvSpPr>
        <p:spPr>
          <a:xfrm>
            <a:off x="719807" y="2032306"/>
            <a:ext cx="5063540" cy="1167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19466" y="203230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u="sng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Prediction</a:t>
            </a:r>
            <a:r>
              <a:rPr lang="es-ES_tradnl" u="sng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 </a:t>
            </a:r>
            <a:r>
              <a:rPr lang="es-ES_tradnl" u="sng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Phase</a:t>
            </a:r>
            <a:endParaRPr lang="es-ES" u="sng" dirty="0">
              <a:latin typeface="Arial" pitchFamily="34" charset="0"/>
              <a:ea typeface="CMU Sans Serif" pitchFamily="50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2443235" y="2320338"/>
                <a:ext cx="2957092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1400" i="0" smtClean="0"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s-ES_tradnl" sz="1400" b="0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a:rPr lang="es-ES_tradnl" sz="1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_tradnl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ES_tradnl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ES_tradnl" sz="1400" b="0" i="1" smtClean="0">
                          <a:latin typeface="Cambria Math"/>
                        </a:rPr>
                        <m:t>+</m:t>
                      </m:r>
                      <m:r>
                        <a:rPr lang="de-DE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s-ES_tradnl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meas</m:t>
                          </m:r>
                          <m:r>
                            <a:rPr lang="es-ES_tradnl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ES_tradnl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_tradnl" sz="1400">
                              <a:latin typeface="Cambria Math"/>
                            </a:rPr>
                            <m:t>bias</m:t>
                          </m:r>
                          <m:r>
                            <m:rPr>
                              <m:nor/>
                            </m:rPr>
                            <a:rPr lang="es-ES" sz="1400" dirty="0"/>
                            <m:t> </m:t>
                          </m:r>
                        </m:e>
                        <m:sub>
                          <m:r>
                            <a:rPr lang="es-ES_tradnl" sz="1400" i="1">
                              <a:latin typeface="Cambria Math"/>
                            </a:rPr>
                            <m:t>𝑘</m:t>
                          </m:r>
                          <m:r>
                            <a:rPr lang="es-ES_tradnl" sz="1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de-DE" sz="1400" b="0" i="0" smtClean="0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es-ES_tradnl" sz="1400" b="0" i="0" smtClean="0">
                          <a:latin typeface="Cambria Math"/>
                        </a:rPr>
                        <m:t>dt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235" y="2320338"/>
                <a:ext cx="2957092" cy="317203"/>
              </a:xfrm>
              <a:prstGeom prst="rect">
                <a:avLst/>
              </a:prstGeom>
              <a:blipFill rotWithShape="1"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CuadroTexto"/>
          <p:cNvSpPr txBox="1"/>
          <p:nvPr/>
        </p:nvSpPr>
        <p:spPr>
          <a:xfrm>
            <a:off x="719807" y="2446540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-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Estimate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states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:</a:t>
            </a:r>
            <a:endParaRPr lang="es-ES" sz="1600" dirty="0">
              <a:latin typeface="Arial" pitchFamily="34" charset="0"/>
              <a:ea typeface="CMU Sans Serif" pitchFamily="50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05108" y="2838126"/>
            <a:ext cx="220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-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Estimate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cov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.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matrix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:</a:t>
            </a:r>
            <a:endParaRPr lang="es-ES" sz="1600" dirty="0">
              <a:latin typeface="Arial" pitchFamily="34" charset="0"/>
              <a:ea typeface="CMU Sans Serif" pitchFamily="50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CuadroTexto"/>
              <p:cNvSpPr txBox="1"/>
              <p:nvPr/>
            </p:nvSpPr>
            <p:spPr>
              <a:xfrm>
                <a:off x="2857548" y="2852040"/>
                <a:ext cx="1745927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s-ES_tradnl" sz="1400" b="0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a:rPr lang="es-ES_tradnl" sz="1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Φ</m:t>
                      </m:r>
                      <m:sSub>
                        <m:sSubPr>
                          <m:ctrlPr>
                            <a:rPr lang="el-G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s-ES_tradnl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l-G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p>
                          <m:r>
                            <a:rPr lang="es-ES_tradnl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s-ES_tradnl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_tradnl" sz="1400" b="0" i="0" smtClean="0">
                          <a:latin typeface="Cambria Math"/>
                          <a:ea typeface="Cambria Math"/>
                        </a:rPr>
                        <m:t>Q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48" y="2852040"/>
                <a:ext cx="1745927" cy="310726"/>
              </a:xfrm>
              <a:prstGeom prst="rect">
                <a:avLst/>
              </a:prstGeom>
              <a:blipFill rotWithShape="1"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2 Rectángulo"/>
              <p:cNvSpPr/>
              <p:nvPr/>
            </p:nvSpPr>
            <p:spPr>
              <a:xfrm>
                <a:off x="719807" y="3328579"/>
                <a:ext cx="5063539" cy="6573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u="sng" dirty="0" err="1" smtClean="0">
                    <a:latin typeface="Arial" pitchFamily="34" charset="0"/>
                    <a:cs typeface="Arial" pitchFamily="34" charset="0"/>
                  </a:rPr>
                  <a:t>Read</a:t>
                </a:r>
                <a:r>
                  <a:rPr lang="es-ES_tradnl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u="sng" dirty="0" err="1" smtClean="0">
                    <a:latin typeface="Arial" pitchFamily="34" charset="0"/>
                    <a:cs typeface="Arial" pitchFamily="34" charset="0"/>
                  </a:rPr>
                  <a:t>second</a:t>
                </a:r>
                <a:r>
                  <a:rPr lang="es-ES_tradnl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u="sng" dirty="0" err="1" smtClean="0">
                    <a:latin typeface="Arial" pitchFamily="34" charset="0"/>
                    <a:cs typeface="Arial" pitchFamily="34" charset="0"/>
                  </a:rPr>
                  <a:t>observation</a:t>
                </a:r>
                <a:r>
                  <a:rPr lang="es-ES_tradnl" u="sng" dirty="0" smtClean="0"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:pPr algn="ctr"/>
                <a:r>
                  <a:rPr lang="es-ES_tradnl" sz="1600" dirty="0" smtClean="0">
                    <a:latin typeface="Arial" pitchFamily="34" charset="0"/>
                    <a:cs typeface="Arial" pitchFamily="34" charset="0"/>
                  </a:rPr>
                  <a:t>- Orientation angle </a:t>
                </a:r>
                <a:r>
                  <a:rPr lang="es-ES_tradnl" sz="16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s-ES_tradnl" sz="1600" dirty="0" smtClean="0">
                    <a:latin typeface="Arial" pitchFamily="34" charset="0"/>
                    <a:cs typeface="Arial" pitchFamily="34" charset="0"/>
                  </a:rPr>
                  <a:t>gravity decomposition</a:t>
                </a:r>
                <a:r>
                  <a:rPr lang="es-ES_tradnl" sz="1600" dirty="0" smtClean="0">
                    <a:latin typeface="Arial" pitchFamily="34" charset="0"/>
                    <a:cs typeface="Arial" pitchFamily="34" charset="0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4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s-ES_tradnl" sz="1400" b="1" i="0" smtClean="0">
                            <a:latin typeface="Cambria Math"/>
                            <a:cs typeface="Arial" pitchFamily="34" charset="0"/>
                          </a:rPr>
                          <m:t>𝐳</m:t>
                        </m:r>
                      </m:e>
                      <m:sub>
                        <m:r>
                          <a:rPr lang="es-ES_tradnl" sz="1400" b="0" i="1" smtClean="0"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1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7" y="3328579"/>
                <a:ext cx="5063539" cy="657364"/>
              </a:xfrm>
              <a:prstGeom prst="rect">
                <a:avLst/>
              </a:prstGeom>
              <a:blipFill rotWithShape="1"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Rectángulo"/>
          <p:cNvSpPr/>
          <p:nvPr/>
        </p:nvSpPr>
        <p:spPr>
          <a:xfrm>
            <a:off x="719807" y="4142024"/>
            <a:ext cx="5063539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57578" y="414202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u="sng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Update</a:t>
            </a:r>
            <a:r>
              <a:rPr lang="es-ES_tradnl" u="sng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 </a:t>
            </a:r>
            <a:r>
              <a:rPr lang="es-ES_tradnl" u="sng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Phase</a:t>
            </a:r>
            <a:endParaRPr lang="es-ES" u="sng" dirty="0">
              <a:latin typeface="Arial" pitchFamily="34" charset="0"/>
              <a:ea typeface="CMU Sans Serif" pitchFamily="50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15 CuadroTexto"/>
              <p:cNvSpPr txBox="1"/>
              <p:nvPr/>
            </p:nvSpPr>
            <p:spPr>
              <a:xfrm>
                <a:off x="2843794" y="4460833"/>
                <a:ext cx="2143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40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_tradnl" sz="1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s-ES_tradnl" sz="14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sz="140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ES_tradnl" sz="1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s-ES_tradnl" sz="1400" b="0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a:rPr lang="es-ES_tradnl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ES_tradnl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ES_tradnl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_tradnl" sz="1400" b="1" i="0" smtClean="0">
                                  <a:latin typeface="Cambria Math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s-ES_tradnl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s-ES_tradnl" sz="1400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s-ES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ES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ES_tradnl" sz="1400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_tradnl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ES_tradnl" sz="1400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94" y="4460833"/>
                <a:ext cx="214353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1383010" y="4430056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-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Update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state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:</a:t>
            </a:r>
            <a:endParaRPr lang="es-ES" sz="1600" dirty="0">
              <a:latin typeface="Arial" pitchFamily="34" charset="0"/>
              <a:ea typeface="CMU Sans Serif" pitchFamily="50" charset="0"/>
              <a:cs typeface="Arial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67879" y="4716925"/>
            <a:ext cx="2065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-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Update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cov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. </a:t>
            </a:r>
            <a:r>
              <a:rPr lang="es-ES_tradnl" sz="1600" dirty="0" err="1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matrix</a:t>
            </a:r>
            <a:r>
              <a:rPr lang="es-ES_tradnl" sz="1600" dirty="0" smtClean="0">
                <a:latin typeface="Arial" pitchFamily="34" charset="0"/>
                <a:ea typeface="CMU Sans Serif" pitchFamily="50" charset="0"/>
                <a:cs typeface="Arial" pitchFamily="34" charset="0"/>
              </a:rPr>
              <a:t>:</a:t>
            </a:r>
            <a:endParaRPr lang="es-ES" sz="1600" dirty="0">
              <a:latin typeface="Arial" pitchFamily="34" charset="0"/>
              <a:ea typeface="CMU Sans Serif" pitchFamily="50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18 CuadroTexto"/>
              <p:cNvSpPr txBox="1"/>
              <p:nvPr/>
            </p:nvSpPr>
            <p:spPr>
              <a:xfrm>
                <a:off x="3312095" y="4716925"/>
                <a:ext cx="1619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s-ES_tradnl" sz="1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ES_tradnl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I</m:t>
                          </m:r>
                          <m:r>
                            <a:rPr lang="es-ES_tradnl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_tradnl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_tradnl" sz="1400" b="0" i="0" smtClean="0">
                                  <a:latin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s-ES_tradnl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H</m:t>
                          </m:r>
                        </m:e>
                      </m:d>
                      <m:sSubSup>
                        <m:sSubSupPr>
                          <m:ctrlPr>
                            <a:rPr lang="es-ES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s-ES_tradnl" sz="1400" b="0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95" y="4716925"/>
                <a:ext cx="161993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20 Conector recto de flecha"/>
          <p:cNvCxnSpPr>
            <a:stCxn id="7" idx="2"/>
            <a:endCxn id="13" idx="0"/>
          </p:cNvCxnSpPr>
          <p:nvPr/>
        </p:nvCxnSpPr>
        <p:spPr>
          <a:xfrm>
            <a:off x="3251577" y="3199329"/>
            <a:ext cx="0" cy="1292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1 Conector recto de flecha"/>
          <p:cNvCxnSpPr>
            <a:stCxn id="13" idx="2"/>
            <a:endCxn id="14" idx="0"/>
          </p:cNvCxnSpPr>
          <p:nvPr/>
        </p:nvCxnSpPr>
        <p:spPr>
          <a:xfrm>
            <a:off x="3251577" y="3985943"/>
            <a:ext cx="0" cy="156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2 Conector recto de flecha"/>
          <p:cNvCxnSpPr>
            <a:stCxn id="14" idx="2"/>
          </p:cNvCxnSpPr>
          <p:nvPr/>
        </p:nvCxnSpPr>
        <p:spPr>
          <a:xfrm flipH="1">
            <a:off x="3251576" y="5078128"/>
            <a:ext cx="1" cy="482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3 Conector recto"/>
          <p:cNvCxnSpPr/>
          <p:nvPr/>
        </p:nvCxnSpPr>
        <p:spPr>
          <a:xfrm>
            <a:off x="3251577" y="5215553"/>
            <a:ext cx="27968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4 Conector recto"/>
          <p:cNvCxnSpPr/>
          <p:nvPr/>
        </p:nvCxnSpPr>
        <p:spPr>
          <a:xfrm flipV="1">
            <a:off x="6048399" y="1047017"/>
            <a:ext cx="0" cy="41751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5 Conector recto de flecha"/>
          <p:cNvCxnSpPr/>
          <p:nvPr/>
        </p:nvCxnSpPr>
        <p:spPr>
          <a:xfrm flipH="1">
            <a:off x="3251576" y="1047016"/>
            <a:ext cx="27968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26 CuadroTexto"/>
          <p:cNvSpPr txBox="1"/>
          <p:nvPr/>
        </p:nvSpPr>
        <p:spPr>
          <a:xfrm>
            <a:off x="3329599" y="536043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latin typeface="Arial" pitchFamily="34" charset="0"/>
                <a:cs typeface="Arial" pitchFamily="34" charset="0"/>
              </a:rPr>
              <a:t>Output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27 Rectángulo"/>
              <p:cNvSpPr/>
              <p:nvPr/>
            </p:nvSpPr>
            <p:spPr>
              <a:xfrm>
                <a:off x="719807" y="1230926"/>
                <a:ext cx="5063540" cy="6573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u="sng" dirty="0" err="1" smtClean="0">
                    <a:latin typeface="Arial" pitchFamily="34" charset="0"/>
                    <a:cs typeface="Arial" pitchFamily="34" charset="0"/>
                  </a:rPr>
                  <a:t>Read</a:t>
                </a:r>
                <a:r>
                  <a:rPr lang="es-ES_tradnl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u="sng" dirty="0" err="1" smtClean="0">
                    <a:latin typeface="Arial" pitchFamily="34" charset="0"/>
                    <a:cs typeface="Arial" pitchFamily="34" charset="0"/>
                  </a:rPr>
                  <a:t>first</a:t>
                </a:r>
                <a:r>
                  <a:rPr lang="es-ES_tradnl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u="sng" dirty="0" err="1" smtClean="0">
                    <a:latin typeface="Arial" pitchFamily="34" charset="0"/>
                    <a:cs typeface="Arial" pitchFamily="34" charset="0"/>
                  </a:rPr>
                  <a:t>observation</a:t>
                </a:r>
                <a:endParaRPr lang="es-ES_tradnl" u="sng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s-ES_tradnl" sz="1600" dirty="0" smtClean="0">
                    <a:latin typeface="Arial" pitchFamily="34" charset="0"/>
                    <a:cs typeface="Arial" pitchFamily="34" charset="0"/>
                  </a:rPr>
                  <a:t>- Angular </a:t>
                </a:r>
                <a:r>
                  <a:rPr lang="es-ES_tradnl" sz="1600" dirty="0" err="1" smtClean="0">
                    <a:latin typeface="Arial" pitchFamily="34" charset="0"/>
                    <a:cs typeface="Arial" pitchFamily="34" charset="0"/>
                  </a:rPr>
                  <a:t>rate</a:t>
                </a:r>
                <a:r>
                  <a:rPr lang="es-ES_tradnl" sz="1600" dirty="0" smtClean="0">
                    <a:latin typeface="Arial" pitchFamily="34" charset="0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4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s-ES_tradnl" sz="1400" b="1" i="0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_tradnl" sz="1400" b="0" i="0" smtClean="0">
                            <a:latin typeface="Cambria Math"/>
                            <a:cs typeface="Arial" pitchFamily="34" charset="0"/>
                          </a:rPr>
                          <m:t>meas</m:t>
                        </m:r>
                      </m:sub>
                    </m:sSub>
                  </m:oMath>
                </a14:m>
                <a:endParaRPr lang="es-E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7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7" y="1230926"/>
                <a:ext cx="5063540" cy="657364"/>
              </a:xfrm>
              <a:prstGeom prst="rect">
                <a:avLst/>
              </a:prstGeom>
              <a:blipFill rotWithShape="1"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28 Conector recto de flecha"/>
          <p:cNvCxnSpPr>
            <a:stCxn id="4" idx="2"/>
            <a:endCxn id="27" idx="0"/>
          </p:cNvCxnSpPr>
          <p:nvPr/>
        </p:nvCxnSpPr>
        <p:spPr>
          <a:xfrm>
            <a:off x="3251577" y="945595"/>
            <a:ext cx="0" cy="285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34 CuadroTexto"/>
              <p:cNvSpPr txBox="1"/>
              <p:nvPr/>
            </p:nvSpPr>
            <p:spPr>
              <a:xfrm>
                <a:off x="2443235" y="2579199"/>
                <a:ext cx="14918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bias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s-ES_tradnl" sz="1400" b="0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a:rPr lang="es-ES_tradnl" sz="1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_tradnl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_tradnl" sz="1400" b="0" i="0" smtClean="0">
                              <a:latin typeface="Cambria Math"/>
                            </a:rPr>
                            <m:t>bias</m:t>
                          </m:r>
                          <m:r>
                            <m:rPr>
                              <m:nor/>
                            </m:rPr>
                            <a:rPr lang="es-ES" sz="1400" dirty="0"/>
                            <m:t> </m:t>
                          </m:r>
                        </m:e>
                        <m:sub>
                          <m:r>
                            <a:rPr lang="es-ES_tradnl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ES_tradnl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9" name="3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235" y="2579199"/>
                <a:ext cx="1491883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39 Abrir llave"/>
          <p:cNvSpPr/>
          <p:nvPr/>
        </p:nvSpPr>
        <p:spPr>
          <a:xfrm>
            <a:off x="2469525" y="2401638"/>
            <a:ext cx="117726" cy="4364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2949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1</cp:revision>
  <dcterms:created xsi:type="dcterms:W3CDTF">2013-12-10T13:51:58Z</dcterms:created>
  <dcterms:modified xsi:type="dcterms:W3CDTF">2013-12-10T13:52:30Z</dcterms:modified>
</cp:coreProperties>
</file>